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1c0a12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1c0a12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71c0a12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71c0a12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1c0a12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1c0a12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1c0a12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1c0a12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71c0a12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71c0a12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Internet" TargetMode="External"/><Relationship Id="rId4" Type="http://schemas.openxmlformats.org/officeDocument/2006/relationships/hyperlink" Target="https://es.wikipedia.org/wiki/1995" TargetMode="External"/><Relationship Id="rId5" Type="http://schemas.openxmlformats.org/officeDocument/2006/relationships/hyperlink" Target="https://es.wikipedia.org/wiki/CNET" TargetMode="External"/><Relationship Id="rId6" Type="http://schemas.openxmlformats.org/officeDocument/2006/relationships/hyperlink" Target="https://es.wikipedia.org/wiki/Vignette_(software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ordpres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Sistema_de_gesti%C3%B3n_de_contenidos" TargetMode="External"/><Relationship Id="rId4" Type="http://schemas.openxmlformats.org/officeDocument/2006/relationships/hyperlink" Target="https://es.wikipedia.org/wiki/Software_libre" TargetMode="External"/><Relationship Id="rId11" Type="http://schemas.openxmlformats.org/officeDocument/2006/relationships/hyperlink" Target="https://es.wikipedia.org/wiki/Intranet" TargetMode="External"/><Relationship Id="rId10" Type="http://schemas.openxmlformats.org/officeDocument/2006/relationships/hyperlink" Target="https://es.wikipedia.org/wiki/MySQL" TargetMode="External"/><Relationship Id="rId9" Type="http://schemas.openxmlformats.org/officeDocument/2006/relationships/hyperlink" Target="https://es.wikipedia.org/wiki/PHP" TargetMode="External"/><Relationship Id="rId5" Type="http://schemas.openxmlformats.org/officeDocument/2006/relationships/hyperlink" Target="https://es.wikipedia.org/wiki/Encuesta" TargetMode="External"/><Relationship Id="rId6" Type="http://schemas.openxmlformats.org/officeDocument/2006/relationships/hyperlink" Target="https://es.wikipedia.org/wiki/Base_de_datos" TargetMode="External"/><Relationship Id="rId7" Type="http://schemas.openxmlformats.org/officeDocument/2006/relationships/hyperlink" Target="https://es.wikipedia.org/wiki/Software_libre" TargetMode="External"/><Relationship Id="rId8" Type="http://schemas.openxmlformats.org/officeDocument/2006/relationships/hyperlink" Target="https://es.wikipedia.org/wiki/GNU/GPL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s.wikipedia.org/wiki/Idioma_suajili" TargetMode="External"/><Relationship Id="rId10" Type="http://schemas.openxmlformats.org/officeDocument/2006/relationships/hyperlink" Target="https://es.wikipedia.org/wiki/Servidor_HTTP_Apache" TargetMode="External"/><Relationship Id="rId13" Type="http://schemas.openxmlformats.org/officeDocument/2006/relationships/hyperlink" Target="https://es.wikipedia.org/wiki/Blog" TargetMode="External"/><Relationship Id="rId12" Type="http://schemas.openxmlformats.org/officeDocument/2006/relationships/hyperlink" Target="https://es.wikipedia.org/wiki/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s.wikipedia.org/wiki/Sistema_de_gesti%C3%B3n_de_contenidos" TargetMode="External"/><Relationship Id="rId4" Type="http://schemas.openxmlformats.org/officeDocument/2006/relationships/hyperlink" Target="https://es.wikipedia.org/wiki/Sitio_web" TargetMode="External"/><Relationship Id="rId9" Type="http://schemas.openxmlformats.org/officeDocument/2006/relationships/hyperlink" Target="https://es.wikipedia.org/wiki/Base_de_datos" TargetMode="External"/><Relationship Id="rId5" Type="http://schemas.openxmlformats.org/officeDocument/2006/relationships/hyperlink" Target="https://es.wikipedia.org/wiki/Software_de_c%C3%B3digo_abierto" TargetMode="External"/><Relationship Id="rId6" Type="http://schemas.openxmlformats.org/officeDocument/2006/relationships/hyperlink" Target="https://es.wikipedia.org/wiki/Computadora_personal" TargetMode="External"/><Relationship Id="rId7" Type="http://schemas.openxmlformats.org/officeDocument/2006/relationships/hyperlink" Target="https://es.wikipedia.org/wiki/Intranet" TargetMode="External"/><Relationship Id="rId8" Type="http://schemas.openxmlformats.org/officeDocument/2006/relationships/hyperlink" Target="https://es.wikipedia.org/wiki/Internet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es.wikipedia.org/wiki/Trackback" TargetMode="External"/><Relationship Id="rId10" Type="http://schemas.openxmlformats.org/officeDocument/2006/relationships/hyperlink" Target="https://es.wikipedia.org/wiki/Matt_Mullenweg" TargetMode="External"/><Relationship Id="rId12" Type="http://schemas.openxmlformats.org/officeDocument/2006/relationships/hyperlink" Target="https://es.wikipedia.org/wiki/Pingbac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s.wikipedia.org/wiki/Sistema_de_gesti%C3%B3n_de_contenidos" TargetMode="External"/><Relationship Id="rId4" Type="http://schemas.openxmlformats.org/officeDocument/2006/relationships/hyperlink" Target="https://es.wikipedia.org/wiki/Blogs" TargetMode="External"/><Relationship Id="rId9" Type="http://schemas.openxmlformats.org/officeDocument/2006/relationships/hyperlink" Target="https://es.wikipedia.org/wiki/Software_libre" TargetMode="External"/><Relationship Id="rId5" Type="http://schemas.openxmlformats.org/officeDocument/2006/relationships/hyperlink" Target="https://es.wikipedia.org/wiki/PHP" TargetMode="External"/><Relationship Id="rId6" Type="http://schemas.openxmlformats.org/officeDocument/2006/relationships/hyperlink" Target="https://es.wikipedia.org/wiki/MySQL" TargetMode="External"/><Relationship Id="rId7" Type="http://schemas.openxmlformats.org/officeDocument/2006/relationships/hyperlink" Target="https://es.wikipedia.org/wiki/Servidor_HTTP_Apache" TargetMode="External"/><Relationship Id="rId8" Type="http://schemas.openxmlformats.org/officeDocument/2006/relationships/hyperlink" Target="https://es.wikipedia.org/wiki/GNU_General_Public_Lice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9: CMS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aparecen los primeros CMS?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primeros sistemas de administración de contenidos o sistemas de gestión de contenidos, fueron desarrollados por organizaciones que publicaban una gran cantidad de contenido en </a:t>
            </a:r>
            <a:r>
              <a:rPr lang="es">
                <a:uFill>
                  <a:noFill/>
                </a:uFill>
                <a:hlinkClick r:id="rId3"/>
              </a:rPr>
              <a:t>Internet</a:t>
            </a:r>
            <a:r>
              <a:rPr lang="es"/>
              <a:t> y necesitaban de continuas actualizaciones, como revistas en línea, periódicos y publicaciones corporativas.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</a:t>
            </a:r>
            <a:r>
              <a:rPr lang="es">
                <a:uFill>
                  <a:noFill/>
                </a:uFill>
                <a:hlinkClick r:id="rId4"/>
              </a:rPr>
              <a:t>1995</a:t>
            </a:r>
            <a:r>
              <a:rPr lang="es"/>
              <a:t>, el sitio de noticias tecnológicas </a:t>
            </a:r>
            <a:r>
              <a:rPr lang="es">
                <a:uFill>
                  <a:noFill/>
                </a:uFill>
                <a:hlinkClick r:id="rId5"/>
              </a:rPr>
              <a:t>CNET</a:t>
            </a:r>
            <a:r>
              <a:rPr lang="es"/>
              <a:t> sacó su sistema de administración de documentos y publicación, y creó una compañía llamada </a:t>
            </a:r>
            <a:r>
              <a:rPr lang="es">
                <a:uFill>
                  <a:noFill/>
                </a:uFill>
                <a:hlinkClick r:id="rId6"/>
              </a:rPr>
              <a:t>Vignette</a:t>
            </a:r>
            <a:r>
              <a:rPr lang="es"/>
              <a:t>, pionero de los sistemas de administración de contenido comercial.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CMS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1995 un sitio de noticias CNET, </a:t>
            </a:r>
            <a:r>
              <a:rPr lang="es"/>
              <a:t>sacó</a:t>
            </a:r>
            <a:r>
              <a:rPr lang="es"/>
              <a:t> sus sistema de administración de documentos con VIgnette. Este sistema web, </a:t>
            </a:r>
            <a:r>
              <a:rPr lang="es"/>
              <a:t>inspiró</a:t>
            </a:r>
            <a:r>
              <a:rPr lang="es"/>
              <a:t> a que algunos años después en 1999 apareciera el primer CMS llamado Xpedio. Este software ya se podría decir que era un CMS de extremo a extremo.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ver todo el potencial que tenían este tipo de plataformas en internet, empezaron a aparecer otros CMS como Drupal (2001) y </a:t>
            </a:r>
            <a:r>
              <a:rPr lang="es">
                <a:uFill>
                  <a:noFill/>
                </a:uFill>
                <a:hlinkClick r:id="rId3"/>
              </a:rPr>
              <a:t>WordPress</a:t>
            </a:r>
            <a:r>
              <a:rPr lang="es"/>
              <a:t>  (2003).</a:t>
            </a:r>
            <a:endParaRPr sz="135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los 3 CMS más usados en estos últimos años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89400"/>
            <a:ext cx="85206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Drupal: </a:t>
            </a:r>
            <a:r>
              <a:rPr lang="es"/>
              <a:t>es un </a:t>
            </a:r>
            <a:r>
              <a:rPr lang="es">
                <a:uFill>
                  <a:noFill/>
                </a:uFill>
                <a:hlinkClick r:id="rId3"/>
              </a:rPr>
              <a:t>sistema de gestión de contenidos</a:t>
            </a:r>
            <a:r>
              <a:rPr lang="es"/>
              <a:t> </a:t>
            </a:r>
            <a:r>
              <a:rPr lang="es">
                <a:uFill>
                  <a:noFill/>
                </a:uFill>
                <a:hlinkClick r:id="rId4"/>
              </a:rPr>
              <a:t>libre</a:t>
            </a:r>
            <a:r>
              <a:rPr lang="es"/>
              <a:t>, modular, multipropósito y muy configurable que permite publicar artículos, imágenes, archivos y que también ofrece la posibilidad de otros servicios añadidos como foros, </a:t>
            </a:r>
            <a:r>
              <a:rPr lang="es">
                <a:uFill>
                  <a:noFill/>
                </a:uFill>
                <a:hlinkClick r:id="rId5"/>
              </a:rPr>
              <a:t>encuestas</a:t>
            </a:r>
            <a:r>
              <a:rPr lang="es"/>
              <a:t>, votaciones, blogs, administración de usuarios y permisos. Drupal es un sistema dinámico: en lugar de almacenar sus contenidos en archivos estáticos en el sistema de ficheros del servidor de forma fija, el contenido textual de las páginas y otras configuraciones son almacenados en una </a:t>
            </a:r>
            <a:r>
              <a:rPr lang="es">
                <a:uFill>
                  <a:noFill/>
                </a:uFill>
                <a:hlinkClick r:id="rId6"/>
              </a:rPr>
              <a:t>base de datos</a:t>
            </a:r>
            <a:r>
              <a:rPr lang="es"/>
              <a:t> y se editan utilizando un entorno Web.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lang="es">
                <a:uFill>
                  <a:noFill/>
                </a:uFill>
                <a:hlinkClick r:id="rId7"/>
              </a:rPr>
              <a:t>programa libre</a:t>
            </a:r>
            <a:r>
              <a:rPr lang="es"/>
              <a:t>, con licencia </a:t>
            </a:r>
            <a:r>
              <a:rPr lang="es">
                <a:uFill>
                  <a:noFill/>
                </a:uFill>
                <a:hlinkClick r:id="rId8"/>
              </a:rPr>
              <a:t>GNU/GPL</a:t>
            </a:r>
            <a:r>
              <a:rPr lang="es"/>
              <a:t>, escrito en </a:t>
            </a:r>
            <a:r>
              <a:rPr lang="es">
                <a:uFill>
                  <a:noFill/>
                </a:uFill>
                <a:hlinkClick r:id="rId9"/>
              </a:rPr>
              <a:t>PHP</a:t>
            </a:r>
            <a:r>
              <a:rPr lang="es"/>
              <a:t>, combinable con </a:t>
            </a:r>
            <a:r>
              <a:rPr lang="es">
                <a:uFill>
                  <a:noFill/>
                </a:uFill>
                <a:hlinkClick r:id="rId10"/>
              </a:rPr>
              <a:t>MySQL</a:t>
            </a:r>
            <a:r>
              <a:rPr lang="es"/>
              <a:t>, desarrollado y mantenido por una activa comunidad de usuarios. Destaca por la calidad de su código y de las páginas generadas, el respeto de los estándares de la web, y un énfasis especial en la usabilidad y consistencia de todo el sistema.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Drupal es un gestor de contenidos multipropósito que puede usarse para aplicaciones como por ejemplo: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Portales comunitarios.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Portales para periódicos en línea.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Comercio electrónico.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Foros de discusión.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Sitios web corporativos.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Aplicaciones de </a:t>
            </a:r>
            <a:r>
              <a:rPr lang="es">
                <a:uFill>
                  <a:noFill/>
                </a:uFill>
                <a:hlinkClick r:id="rId11"/>
              </a:rPr>
              <a:t>Intranet</a:t>
            </a:r>
            <a:r>
              <a:rPr lang="es"/>
              <a:t>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Sitios personales o blogs.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Aplicaciones de comercio electrónico.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Directorio de recursos.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Sitios de redes sociales.</a:t>
            </a:r>
            <a:endParaRPr/>
          </a:p>
          <a:p>
            <a:pPr indent="-30003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s"/>
              <a:t>Bibliotecas y archivos.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los 3 CMS más usados en estos últimos años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74700"/>
            <a:ext cx="8520600" cy="4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Joomla</a:t>
            </a:r>
            <a:r>
              <a:rPr lang="es"/>
              <a:t>: </a:t>
            </a:r>
            <a:r>
              <a:rPr lang="es"/>
              <a:t>es un </a:t>
            </a:r>
            <a:r>
              <a:rPr lang="es">
                <a:uFill>
                  <a:noFill/>
                </a:uFill>
                <a:hlinkClick r:id="rId3"/>
              </a:rPr>
              <a:t>sistema de gestión de contenidos</a:t>
            </a:r>
            <a:r>
              <a:rPr lang="es"/>
              <a:t> que permite desarrollar sitios web dinámicos e interactivos. Permite crear, modificar o eliminar contenido de un </a:t>
            </a:r>
            <a:r>
              <a:rPr lang="es">
                <a:uFill>
                  <a:noFill/>
                </a:uFill>
                <a:hlinkClick r:id="rId4"/>
              </a:rPr>
              <a:t>sitio web</a:t>
            </a:r>
            <a:r>
              <a:rPr lang="es"/>
              <a:t> de manera sencilla a través de un panel de administración. Es un </a:t>
            </a:r>
            <a:r>
              <a:rPr lang="es">
                <a:uFill>
                  <a:noFill/>
                </a:uFill>
                <a:hlinkClick r:id="rId5"/>
              </a:rPr>
              <a:t>software de código abierto</a:t>
            </a:r>
            <a:r>
              <a:rPr lang="es"/>
              <a:t>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administrador de contenidos puede utilizarse en un ordenador</a:t>
            </a:r>
            <a:r>
              <a:rPr lang="es">
                <a:uFill>
                  <a:noFill/>
                </a:uFill>
                <a:hlinkClick r:id="rId6"/>
              </a:rPr>
              <a:t> personal</a:t>
            </a:r>
            <a:r>
              <a:rPr lang="es"/>
              <a:t> local, en una </a:t>
            </a:r>
            <a:r>
              <a:rPr lang="es">
                <a:uFill>
                  <a:noFill/>
                </a:uFill>
                <a:hlinkClick r:id="rId7"/>
              </a:rPr>
              <a:t>intranet</a:t>
            </a:r>
            <a:r>
              <a:rPr lang="es"/>
              <a:t> o a través de </a:t>
            </a:r>
            <a:r>
              <a:rPr lang="es">
                <a:uFill>
                  <a:noFill/>
                </a:uFill>
                <a:hlinkClick r:id="rId8"/>
              </a:rPr>
              <a:t>Internet</a:t>
            </a:r>
            <a:r>
              <a:rPr lang="es"/>
              <a:t>, y requiere para su funcionamiento una </a:t>
            </a:r>
            <a:r>
              <a:rPr lang="es">
                <a:uFill>
                  <a:noFill/>
                </a:uFill>
                <a:hlinkClick r:id="rId9"/>
              </a:rPr>
              <a:t>base de datos</a:t>
            </a:r>
            <a:r>
              <a:rPr lang="es"/>
              <a:t> creada con un gestor de bases de datos, así como de un </a:t>
            </a:r>
            <a:r>
              <a:rPr lang="es">
                <a:uFill>
                  <a:noFill/>
                </a:uFill>
                <a:hlinkClick r:id="rId10"/>
              </a:rPr>
              <a:t>servidor HTTP Apache</a:t>
            </a:r>
            <a:r>
              <a:rPr lang="es"/>
              <a:t>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 nombre es una pronunciación fonética jumla para anglófonos de la palabra en </a:t>
            </a:r>
            <a:r>
              <a:rPr lang="es">
                <a:uFill>
                  <a:noFill/>
                </a:uFill>
                <a:hlinkClick r:id="rId11"/>
              </a:rPr>
              <a:t>idioma suajil</a:t>
            </a:r>
            <a:r>
              <a:rPr lang="es"/>
              <a:t>i, que significa "todos juntos" o "como un todo". 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Características: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Generación de código </a:t>
            </a:r>
            <a:r>
              <a:rPr lang="es">
                <a:uFill>
                  <a:noFill/>
                </a:uFill>
                <a:hlinkClick r:id="rId12"/>
              </a:rPr>
              <a:t>HTML</a:t>
            </a:r>
            <a:r>
              <a:rPr lang="es"/>
              <a:t> bien formado.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gestión de </a:t>
            </a:r>
            <a:r>
              <a:rPr lang="es">
                <a:uFill>
                  <a:noFill/>
                </a:uFill>
                <a:hlinkClick r:id="rId13"/>
              </a:rPr>
              <a:t>blogs</a:t>
            </a:r>
            <a:r>
              <a:rPr lang="es"/>
              <a:t>.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Vistas de impresión de artículos.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Flash con noticias, foros, encuestas, calendarios.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Búsquedas integradas al sitio.</a:t>
            </a:r>
            <a:endParaRPr/>
          </a:p>
          <a:p>
            <a:pPr indent="-32575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Soporte multi-idioma.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de los 3 CMS más usados en estos últimos años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4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Wordpress</a:t>
            </a:r>
            <a:r>
              <a:rPr lang="es"/>
              <a:t>: es un </a:t>
            </a:r>
            <a:r>
              <a:rPr lang="es">
                <a:uFill>
                  <a:noFill/>
                </a:uFill>
                <a:hlinkClick r:id="rId3"/>
              </a:rPr>
              <a:t>sistema de gestión de contenidos</a:t>
            </a:r>
            <a:r>
              <a:rPr lang="es"/>
              <a:t> lanzado el 27 de mayo de 2003, enfocado a la creación de cualquier tipo de página web. Originalmente alcanzó una gran popularidad en la creación de </a:t>
            </a:r>
            <a:r>
              <a:rPr lang="es">
                <a:uFill>
                  <a:noFill/>
                </a:uFill>
                <a:hlinkClick r:id="rId4"/>
              </a:rPr>
              <a:t>blogs</a:t>
            </a:r>
            <a:r>
              <a:rPr lang="es"/>
              <a:t>, para luego convertirse en una de las principales herramientas para la creación de páginas web comerciales​.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WordPress está desarrollado en el lenguaje </a:t>
            </a:r>
            <a:r>
              <a:rPr lang="es">
                <a:uFill>
                  <a:noFill/>
                </a:uFill>
                <a:hlinkClick r:id="rId5"/>
              </a:rPr>
              <a:t>PHP</a:t>
            </a:r>
            <a:r>
              <a:rPr lang="es"/>
              <a:t> para entornos que ejecuten </a:t>
            </a:r>
            <a:r>
              <a:rPr lang="es">
                <a:uFill>
                  <a:noFill/>
                </a:uFill>
                <a:hlinkClick r:id="rId6"/>
              </a:rPr>
              <a:t>MySQL</a:t>
            </a:r>
            <a:r>
              <a:rPr lang="es"/>
              <a:t> y </a:t>
            </a:r>
            <a:r>
              <a:rPr lang="es">
                <a:uFill>
                  <a:noFill/>
                </a:uFill>
                <a:hlinkClick r:id="rId7"/>
              </a:rPr>
              <a:t>Apache</a:t>
            </a:r>
            <a:r>
              <a:rPr lang="es"/>
              <a:t>, bajo licencia </a:t>
            </a:r>
            <a:r>
              <a:rPr lang="es">
                <a:uFill>
                  <a:noFill/>
                </a:uFill>
                <a:hlinkClick r:id="rId8"/>
              </a:rPr>
              <a:t>GPL</a:t>
            </a:r>
            <a:r>
              <a:rPr lang="es"/>
              <a:t> y es </a:t>
            </a:r>
            <a:r>
              <a:rPr lang="es">
                <a:uFill>
                  <a:noFill/>
                </a:uFill>
                <a:hlinkClick r:id="rId9"/>
              </a:rPr>
              <a:t>software libre</a:t>
            </a:r>
            <a:r>
              <a:rPr lang="es"/>
              <a:t>. Sus fundadores son </a:t>
            </a:r>
            <a:r>
              <a:rPr lang="es">
                <a:uFill>
                  <a:noFill/>
                </a:uFill>
                <a:hlinkClick r:id="rId10"/>
              </a:rPr>
              <a:t>Matt Mullenweg</a:t>
            </a:r>
            <a:r>
              <a:rPr lang="es"/>
              <a:t> y Mike Little. WordPress fue creado a partir del desaparecido b2/cafelog.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Características: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Fácil instalación, actualización y personalización.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Actualización automática del sistema.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Múltiples autores o usuarios.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Sitios con varios blogs.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Capacidad de crear páginas estáticas.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Permite ordenar artículos y páginas estáticas en categorías, subcategorías y etiquetas.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Cuatro estados por entrada:Publicado, Borrador, Esperando revisión y Privado, además de uno adicional: Protegido con contraseña.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Publicación mediante correo electrónico.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Guardado automático temporizado del artículo como borrador.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Permite comentarios y herramientas de comunicación entre blogs (</a:t>
            </a:r>
            <a:r>
              <a:rPr lang="es">
                <a:uFill>
                  <a:noFill/>
                </a:uFill>
                <a:hlinkClick r:id="rId11"/>
              </a:rPr>
              <a:t>Trackback</a:t>
            </a:r>
            <a:r>
              <a:rPr lang="es"/>
              <a:t>, </a:t>
            </a:r>
            <a:r>
              <a:rPr lang="es">
                <a:uFill>
                  <a:noFill/>
                </a:uFill>
                <a:hlinkClick r:id="rId12"/>
              </a:rPr>
              <a:t>Pingback</a:t>
            </a:r>
            <a:r>
              <a:rPr lang="es"/>
              <a:t>, etc).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Gestión y distribución de enlaces.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Subida y gestión de datos adjuntos y archivos multimedia.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Admite complementos.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Admite plantillas y widgets.</a:t>
            </a:r>
            <a:endParaRPr/>
          </a:p>
          <a:p>
            <a:pPr indent="-29146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Búsqueda integrada en entradas y páginas estáticas, y widget predeterminado para la búsqueda integrada de Google.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