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be47725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cbe47725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27b8f8c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27b8f8c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27b8f8c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27b8f8c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27b8f8c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27b8f8c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27b8f8cd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27b8f8cd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27b8f8cd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27b8f8cd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be4772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be4772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be47725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be47725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cbe47725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cbe47725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s.wikipedia.org/wiki/Interfaz_(electr%C3%B3nica)" TargetMode="External"/><Relationship Id="rId4" Type="http://schemas.openxmlformats.org/officeDocument/2006/relationships/hyperlink" Target="https://es.wikipedia.org/wiki/Norma_(tecnolog%C3%ADa)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s://es.wikipedia.org/wiki/Dato" TargetMode="External"/><Relationship Id="rId6" Type="http://schemas.openxmlformats.org/officeDocument/2006/relationships/hyperlink" Target="https://es.wikipedia.org/wiki/Binario" TargetMode="External"/><Relationship Id="rId7" Type="http://schemas.openxmlformats.org/officeDocument/2006/relationships/hyperlink" Target="https://es.wikipedia.org/wiki/ETD" TargetMode="External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wikipedia.org/wiki/Bus_(inform%C3%A1tica)" TargetMode="External"/><Relationship Id="rId4" Type="http://schemas.openxmlformats.org/officeDocument/2006/relationships/hyperlink" Target="https://es.wikipedia.org/wiki/Protocolo_(inform%C3%A1tica)" TargetMode="External"/><Relationship Id="rId5" Type="http://schemas.openxmlformats.org/officeDocument/2006/relationships/hyperlink" Target="https://es.wikipedia.org/wiki/Computadora" TargetMode="External"/><Relationship Id="rId6" Type="http://schemas.openxmlformats.org/officeDocument/2006/relationships/hyperlink" Target="https://es.wikipedia.org/wiki/Perif%C3%A9rico_(inform%C3%A1tica)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s.wikipedia.org/wiki/Puerto_serie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s.wikipedia.org/wiki/Video" TargetMode="External"/><Relationship Id="rId4" Type="http://schemas.openxmlformats.org/officeDocument/2006/relationships/hyperlink" Target="https://es.wikipedia.org/wiki/Telefon%C3%ADa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s.wikipedia.org/wiki/V%C3%ADdeo" TargetMode="External"/><Relationship Id="rId4" Type="http://schemas.openxmlformats.org/officeDocument/2006/relationships/hyperlink" Target="https://es.wikipedia.org/wiki/Audio_digital" TargetMode="External"/><Relationship Id="rId11" Type="http://schemas.openxmlformats.org/officeDocument/2006/relationships/image" Target="../media/image10.png"/><Relationship Id="rId10" Type="http://schemas.openxmlformats.org/officeDocument/2006/relationships/hyperlink" Target="https://es.wikipedia.org/wiki/Byte" TargetMode="External"/><Relationship Id="rId12" Type="http://schemas.openxmlformats.org/officeDocument/2006/relationships/image" Target="../media/image8.png"/><Relationship Id="rId9" Type="http://schemas.openxmlformats.org/officeDocument/2006/relationships/hyperlink" Target="https://es.wikipedia.org/wiki/Bit" TargetMode="External"/><Relationship Id="rId5" Type="http://schemas.openxmlformats.org/officeDocument/2006/relationships/hyperlink" Target="https://es.wikipedia.org/wiki/High-Definition_Multimedia_Interface" TargetMode="External"/><Relationship Id="rId6" Type="http://schemas.openxmlformats.org/officeDocument/2006/relationships/hyperlink" Target="https://es.wikipedia.org/wiki/Interfaz" TargetMode="External"/><Relationship Id="rId7" Type="http://schemas.openxmlformats.org/officeDocument/2006/relationships/hyperlink" Target="https://es.wikipedia.org/wiki/Computadora_electr%C3%B3nica" TargetMode="External"/><Relationship Id="rId8" Type="http://schemas.openxmlformats.org/officeDocument/2006/relationships/hyperlink" Target="https://es.wikipedia.org/wiki/Perif%C3%A9rico_(inform%C3%A1tica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RS-232-C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7000" y="1152475"/>
            <a:ext cx="69300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Es una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interfaz</a:t>
            </a:r>
            <a:r>
              <a:rPr i="1" lang="es" sz="1600">
                <a:solidFill>
                  <a:srgbClr val="222222"/>
                </a:solidFill>
              </a:rPr>
              <a:t> que designa una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norma</a:t>
            </a:r>
            <a:r>
              <a:rPr i="1" lang="es" sz="1600">
                <a:solidFill>
                  <a:srgbClr val="222222"/>
                </a:solidFill>
              </a:rPr>
              <a:t> para el intercambio de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datos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binarios</a:t>
            </a:r>
            <a:r>
              <a:rPr i="1" lang="es" sz="1600">
                <a:solidFill>
                  <a:srgbClr val="222222"/>
                </a:solidFill>
              </a:rPr>
              <a:t> serie entre un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DTE</a:t>
            </a:r>
            <a:r>
              <a:rPr i="1" lang="es" sz="1600">
                <a:solidFill>
                  <a:srgbClr val="222222"/>
                </a:solidFill>
              </a:rPr>
              <a:t>.</a:t>
            </a:r>
            <a:endParaRPr i="1" sz="1600">
              <a:solidFill>
                <a:srgbClr val="222222"/>
              </a:solidFill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CONECTOR</a:t>
            </a:r>
            <a:r>
              <a:rPr b="1" lang="e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3600"/>
              <a:t>DIN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7000" y="3205925"/>
            <a:ext cx="69300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Se utiliza para la transmisión de datos. Desde un dispositivo externo, principalmente en el teclado hacia el PC.</a:t>
            </a: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" sz="1600">
                <a:solidFill>
                  <a:srgbClr val="222222"/>
                </a:solidFill>
              </a:rPr>
              <a:t>Está estandarizado por el “Instituto Alemán de Normalización”.</a:t>
            </a:r>
            <a:endParaRPr i="1" sz="1600">
              <a:solidFill>
                <a:srgbClr val="222222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3652" y="1119340"/>
            <a:ext cx="1424075" cy="14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30838" y="3242245"/>
            <a:ext cx="1689700" cy="9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34300" y="445025"/>
            <a:ext cx="8876700" cy="41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PUERTOS FÍSICOS: NOMBRES, NORMAS, FOTOS Y UTILIDAD.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HDMI</a:t>
            </a:r>
            <a:endParaRPr b="1" sz="36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0575" y="1152475"/>
            <a:ext cx="6945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High-Definition Multimedia Interface</a:t>
            </a:r>
            <a:r>
              <a:rPr lang="es" sz="1600">
                <a:solidFill>
                  <a:srgbClr val="222222"/>
                </a:solidFill>
              </a:rPr>
              <a:t> (interfaz multimedia de alta definición)</a:t>
            </a:r>
            <a:r>
              <a:rPr i="1" lang="es" sz="1600">
                <a:solidFill>
                  <a:srgbClr val="222222"/>
                </a:solidFill>
              </a:rPr>
              <a:t>permite el uso de vídeo digital de alta definición, así como audio digital multicanal en un único cable. La </a:t>
            </a:r>
            <a:r>
              <a:rPr i="1" lang="es" sz="1600">
                <a:solidFill>
                  <a:srgbClr val="222222"/>
                </a:solidFill>
              </a:rPr>
              <a:t>versión</a:t>
            </a:r>
            <a:r>
              <a:rPr i="1" lang="es" sz="1600">
                <a:solidFill>
                  <a:srgbClr val="222222"/>
                </a:solidFill>
              </a:rPr>
              <a:t> actual es HDMI 2.0.</a:t>
            </a:r>
            <a:endParaRPr sz="16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592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RED ETHERNET (RJ45)</a:t>
            </a:r>
            <a:endParaRPr b="1" sz="36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0575" y="3547600"/>
            <a:ext cx="6945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Es el tipo de cable utilizado habitualmente para interconectar todos los dispositivos que conforman una LAN. Sus tipos se clasifican desde CAT 1 al CAT 7. La norma que lo desarrolla es RJ-45.</a:t>
            </a:r>
            <a:endParaRPr i="1" sz="1600">
              <a:solidFill>
                <a:srgbClr val="222222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>
              <a:solidFill>
                <a:srgbClr val="22222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8398" y="1328523"/>
            <a:ext cx="1423900" cy="7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8263" y="3547600"/>
            <a:ext cx="1564163" cy="10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42325" y="305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USB</a:t>
            </a:r>
            <a:endParaRPr b="1" sz="36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94000" y="1171025"/>
            <a:ext cx="6666600" cy="19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Universal Serial Bus (</a:t>
            </a:r>
            <a:r>
              <a:rPr i="1" lang="es" sz="1600">
                <a:solidFill>
                  <a:srgbClr val="222222"/>
                </a:solidFill>
              </a:rPr>
              <a:t>Bus Universal en Serie)  es un 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</a:t>
            </a:r>
            <a:r>
              <a:rPr i="1" lang="es" sz="1600">
                <a:solidFill>
                  <a:srgbClr val="222222"/>
                </a:solidFill>
              </a:rPr>
              <a:t> de comunicaciones que sigue un estándar que define los cables, conectores y 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protocolos</a:t>
            </a:r>
            <a:r>
              <a:rPr i="1" lang="es" sz="1600">
                <a:solidFill>
                  <a:srgbClr val="222222"/>
                </a:solidFill>
              </a:rPr>
              <a:t> usados en un bus para conectar, comunicar y proveer de alimentación eléctrica entre 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computadoras</a:t>
            </a:r>
            <a:r>
              <a:rPr i="1" lang="es" sz="1600">
                <a:solidFill>
                  <a:srgbClr val="222222"/>
                </a:solidFill>
              </a:rPr>
              <a:t>, 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periféricos</a:t>
            </a:r>
            <a:r>
              <a:rPr i="1" lang="es" sz="1600">
                <a:solidFill>
                  <a:srgbClr val="222222"/>
                </a:solidFill>
              </a:rPr>
              <a:t> y dispositivos electrónicos. La norma que lo desarrolla es  IEEE 1394.</a:t>
            </a:r>
            <a:endParaRPr sz="1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2874" y="1303774"/>
            <a:ext cx="2177926" cy="75022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241450" y="32147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MINI</a:t>
            </a:r>
            <a:r>
              <a:rPr b="1" lang="e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3600"/>
              <a:t>USB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41450" y="3857375"/>
            <a:ext cx="6371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Estos son ligeramente más pequeños que el estándar USB y vienen equipados con un quinto pasador o clavija, a diferencia del USB estándar.</a:t>
            </a:r>
            <a:endParaRPr sz="16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8851" y="3857375"/>
            <a:ext cx="2185975" cy="52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51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MICRO USB</a:t>
            </a:r>
            <a:endParaRPr b="1" sz="36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3200" y="1176100"/>
            <a:ext cx="6666600" cy="1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Es mucho más pequeño que el mini USB y su ciclo de vida es sensiblemente superior, ya que permite por lo menos 10000 conexiones y desconexiones.</a:t>
            </a:r>
            <a:endParaRPr sz="16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800" y="1029749"/>
            <a:ext cx="2177925" cy="4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8888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USB</a:t>
            </a:r>
            <a:r>
              <a:rPr b="1" lang="e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3600"/>
              <a:t>TYPE</a:t>
            </a:r>
            <a:r>
              <a:rPr b="1" lang="e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3600"/>
              <a:t>C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3279200"/>
            <a:ext cx="6371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El USB tipo C ha unificado los tipos de usb tanto para smartphone como otros dispositivos, ordenadores incluidos. </a:t>
            </a:r>
            <a:endParaRPr sz="16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675" y="3369275"/>
            <a:ext cx="2185975" cy="6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VGA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7000" y="1152475"/>
            <a:ext cx="69300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Video Graphics Array (VGA) o Matriz de gráficos de vídeo. Sirve para conectar pantallas y tarjetas gráficas al pc.</a:t>
            </a:r>
            <a:endParaRPr sz="16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900" y="1131288"/>
            <a:ext cx="16764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JACK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150" y="3184725"/>
            <a:ext cx="1401144" cy="13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77000" y="3205925"/>
            <a:ext cx="70788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El conector de audio analógico (audio jack en inglés) de señales analógicas se utiliza para conectar micrófonos, auriculares y otros sistemas de señal analógica a dispositivos electrónicos, aunque sobre todo audio. La norma que lo desarrolla es RJ-45.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FIREWIRE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77000" y="1152475"/>
            <a:ext cx="69300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Otra nomenclatura para llamarlo es I</a:t>
            </a:r>
            <a:r>
              <a:rPr i="1" lang="es" sz="1600">
                <a:solidFill>
                  <a:srgbClr val="222222"/>
                </a:solidFill>
              </a:rPr>
              <a:t>EEE1394, lo que significa el número de un estándar asignado por el IEEE. Es un tipo de conexión para diversas plataformas, destinado a la entrada y salida de datos en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serie</a:t>
            </a:r>
            <a:r>
              <a:rPr i="1" lang="es" sz="1600">
                <a:solidFill>
                  <a:srgbClr val="222222"/>
                </a:solidFill>
              </a:rPr>
              <a:t> a gran velocidad. </a:t>
            </a:r>
            <a:endParaRPr i="1" sz="1600">
              <a:solidFill>
                <a:srgbClr val="222222"/>
              </a:solidFill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PS/2</a:t>
            </a:r>
            <a:endParaRPr b="1" sz="36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7000" y="3205925"/>
            <a:ext cx="69300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Los puertos PS/2 son redondos y constan de 6 pines. En la mayoría de los casos, los puertos PS/2 de color púrpura están destinados a ser utilizados por los teclados, mientras que los puertos PS/2 de color verde están destinados a ser utilizados por los ratones.</a:t>
            </a:r>
            <a:endParaRPr sz="16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4049" y="1189374"/>
            <a:ext cx="1695375" cy="11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2687" y="3420775"/>
            <a:ext cx="1918100" cy="10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DVI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7000" y="1152475"/>
            <a:ext cx="69300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Digital Visual Interface o “Interfaz Visual Digital” es una interfaz de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video</a:t>
            </a:r>
            <a:r>
              <a:rPr i="1" lang="es" sz="1600">
                <a:solidFill>
                  <a:srgbClr val="222222"/>
                </a:solidFill>
              </a:rPr>
              <a:t> diseñada para obtener la máxima calidad de visualización posible en pantallas digitales.</a:t>
            </a:r>
            <a:endParaRPr i="1" sz="1600">
              <a:solidFill>
                <a:srgbClr val="222222"/>
              </a:solidFill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RJ11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7000" y="3065225"/>
            <a:ext cx="69300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Es el conector utilizado en las redes de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telefonía</a:t>
            </a:r>
            <a:r>
              <a:rPr i="1" lang="es" sz="1600">
                <a:solidFill>
                  <a:srgbClr val="222222"/>
                </a:solidFill>
              </a:rPr>
              <a:t>. Se refiere exactamente al conector que se une al cable telefónico y tiene 6 posiciones con 4 contactos centrales por los 4 hilos del cable telefónico, aunque normalmente se usan sólo dos. Están cubiertos por la norma norma ISO 8877.</a:t>
            </a:r>
            <a:endParaRPr i="1" sz="1600">
              <a:solidFill>
                <a:srgbClr val="222222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4650" y="1071830"/>
            <a:ext cx="1918125" cy="107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6588" y="3037700"/>
            <a:ext cx="1694250" cy="16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DISPLAYPORT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7000" y="1152475"/>
            <a:ext cx="69300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Utilizado para la transmisión de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Vídeo</a:t>
            </a:r>
            <a:r>
              <a:rPr i="1" lang="es" sz="1600">
                <a:solidFill>
                  <a:srgbClr val="222222"/>
                </a:solidFill>
              </a:rPr>
              <a:t> o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Audio</a:t>
            </a:r>
            <a:r>
              <a:rPr i="1" lang="es" sz="1600">
                <a:solidFill>
                  <a:srgbClr val="222222"/>
                </a:solidFill>
              </a:rPr>
              <a:t>. DisplayPort es un competidor del conector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HDMI</a:t>
            </a:r>
            <a:r>
              <a:rPr i="1" lang="es" sz="1600">
                <a:solidFill>
                  <a:srgbClr val="222222"/>
                </a:solidFill>
              </a:rPr>
              <a:t>, ya que su función es similar al puerto HDMI.</a:t>
            </a:r>
            <a:endParaRPr i="1" sz="1600">
              <a:solidFill>
                <a:srgbClr val="222222"/>
              </a:solidFill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CENTRONICS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7000" y="3205925"/>
            <a:ext cx="69300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222222"/>
                </a:solidFill>
              </a:rPr>
              <a:t>Un puerto paralelo es una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interfaz</a:t>
            </a:r>
            <a:r>
              <a:rPr i="1" lang="es" sz="1600">
                <a:solidFill>
                  <a:srgbClr val="222222"/>
                </a:solidFill>
              </a:rPr>
              <a:t> entre un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computador</a:t>
            </a:r>
            <a:r>
              <a:rPr i="1" lang="es" sz="1600">
                <a:solidFill>
                  <a:srgbClr val="222222"/>
                </a:solidFill>
              </a:rPr>
              <a:t> y un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periférico</a:t>
            </a:r>
            <a:r>
              <a:rPr i="1" lang="es" sz="1600">
                <a:solidFill>
                  <a:srgbClr val="222222"/>
                </a:solidFill>
              </a:rPr>
              <a:t>, cuya principal característica es que los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bits</a:t>
            </a:r>
            <a:r>
              <a:rPr i="1" lang="es" sz="1600">
                <a:solidFill>
                  <a:srgbClr val="222222"/>
                </a:solidFill>
              </a:rPr>
              <a:t> de datos viajan juntos, enviando un paquete de</a:t>
            </a:r>
            <a:r>
              <a:rPr i="1" lang="es" sz="1600">
                <a:solidFill>
                  <a:srgbClr val="222222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byte</a:t>
            </a:r>
            <a:r>
              <a:rPr i="1" lang="es" sz="1600">
                <a:solidFill>
                  <a:srgbClr val="222222"/>
                </a:solidFill>
              </a:rPr>
              <a:t> a la vez. </a:t>
            </a:r>
            <a:endParaRPr i="1" sz="1600">
              <a:solidFill>
                <a:srgbClr val="222222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1700" y="1056216"/>
            <a:ext cx="1744050" cy="10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70825" y="3205928"/>
            <a:ext cx="1394800" cy="1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