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00976528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0097652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00976528f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00976528f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00976528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00976528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00976528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00976528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00976528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00976528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5200"/>
              <a:t>JOB 2</a:t>
            </a:r>
            <a:endParaRPr sz="5200"/>
          </a:p>
        </p:txBody>
      </p:sp>
      <p:sp>
        <p:nvSpPr>
          <p:cNvPr id="278" name="Google Shape;278;p13"/>
          <p:cNvSpPr txBox="1"/>
          <p:nvPr>
            <p:ph idx="1" type="subTitle"/>
          </p:nvPr>
        </p:nvSpPr>
        <p:spPr>
          <a:xfrm>
            <a:off x="824000" y="3596300"/>
            <a:ext cx="55617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DESPLIEGUE DE APLICACIONES WEB</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717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HISTORIA DE MODELO CLIENTE SERVIDOR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idea de arquitectura cliente-servidor se remonta a 1964, con el sistema informático IBM OS/360, al cual se le podían enviar peticiones de ejecución de tareas, y el sistema respondía con la salida de dicha tarea.</a:t>
            </a:r>
            <a:endParaRPr/>
          </a:p>
          <a:p>
            <a:pPr indent="0" lvl="0" marL="0" rtl="0" algn="just">
              <a:spcBef>
                <a:spcPts val="1600"/>
              </a:spcBef>
              <a:spcAft>
                <a:spcPts val="1600"/>
              </a:spcAft>
              <a:buNone/>
            </a:pPr>
            <a:r>
              <a:rPr lang="es"/>
              <a:t>Si bien en todos estos años desde principio de la década de los 70, el concepto cliente-servidor ha evolucionado poco o nada, sí lo han hecho las tecnologías que han permitido alimentarlo. Este es el caso de la tecnología push, que permite alimentar al cliente con nuevos datos sin que este tenga que hacer una petición explícita de actualización al servidor.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098775" y="111475"/>
            <a:ext cx="8045100" cy="14784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None/>
            </a:pPr>
            <a:r>
              <a:rPr lang="es"/>
              <a:t>CUOTA DE MERCADO DE LOS PRINCIPALES SERVIDORES WEB A NIVEL MUNDIAL EN 2019</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pic>
        <p:nvPicPr>
          <p:cNvPr id="290" name="Google Shape;290;p15"/>
          <p:cNvPicPr preferRelativeResize="0"/>
          <p:nvPr/>
        </p:nvPicPr>
        <p:blipFill>
          <a:blip r:embed="rId3">
            <a:alphaModFix/>
          </a:blip>
          <a:stretch>
            <a:fillRect/>
          </a:stretch>
        </p:blipFill>
        <p:spPr>
          <a:xfrm>
            <a:off x="2134975" y="1589875"/>
            <a:ext cx="5097045" cy="3248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CLIENTE-SERVIDOR</a:t>
            </a:r>
            <a:endParaRPr/>
          </a:p>
        </p:txBody>
      </p:sp>
      <p:sp>
        <p:nvSpPr>
          <p:cNvPr id="296" name="Google Shape;296;p16"/>
          <p:cNvSpPr txBox="1"/>
          <p:nvPr>
            <p:ph idx="1" type="body"/>
          </p:nvPr>
        </p:nvSpPr>
        <p:spPr>
          <a:xfrm>
            <a:off x="1303800" y="1190675"/>
            <a:ext cx="7030500" cy="4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a:t>
            </a:r>
            <a:r>
              <a:rPr lang="es" sz="1800"/>
              <a:t>Cuántos</a:t>
            </a:r>
            <a:r>
              <a:rPr lang="es" sz="1800"/>
              <a:t> hay en el mundo?</a:t>
            </a:r>
            <a:endParaRPr sz="1800"/>
          </a:p>
          <a:p>
            <a:pPr indent="0" lvl="0" marL="0" marR="0" rtl="0" algn="l">
              <a:lnSpc>
                <a:spcPct val="115000"/>
              </a:lnSpc>
              <a:spcBef>
                <a:spcPts val="160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2507451" y="1597875"/>
            <a:ext cx="4332900" cy="3400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CLIENTE-SERVIDOR</a:t>
            </a:r>
            <a:endParaRPr/>
          </a:p>
        </p:txBody>
      </p:sp>
      <p:sp>
        <p:nvSpPr>
          <p:cNvPr id="303" name="Google Shape;303;p17"/>
          <p:cNvSpPr txBox="1"/>
          <p:nvPr>
            <p:ph idx="1" type="body"/>
          </p:nvPr>
        </p:nvSpPr>
        <p:spPr>
          <a:xfrm>
            <a:off x="1303800" y="1465025"/>
            <a:ext cx="70305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¿Qué marca son habituales de servidores?</a:t>
            </a:r>
            <a:endParaRPr sz="1800"/>
          </a:p>
          <a:p>
            <a:pPr indent="-311150" lvl="0" marL="457200" marR="0" rtl="0" algn="l">
              <a:lnSpc>
                <a:spcPct val="115000"/>
              </a:lnSpc>
              <a:spcBef>
                <a:spcPts val="1600"/>
              </a:spcBef>
              <a:spcAft>
                <a:spcPts val="0"/>
              </a:spcAft>
              <a:buSzPts val="1300"/>
              <a:buChar char="●"/>
            </a:pPr>
            <a:r>
              <a:rPr lang="es"/>
              <a:t>HPE</a:t>
            </a:r>
            <a:endParaRPr/>
          </a:p>
          <a:p>
            <a:pPr indent="-311150" lvl="0" marL="457200" marR="0" rtl="0" algn="l">
              <a:lnSpc>
                <a:spcPct val="115000"/>
              </a:lnSpc>
              <a:spcBef>
                <a:spcPts val="0"/>
              </a:spcBef>
              <a:spcAft>
                <a:spcPts val="0"/>
              </a:spcAft>
              <a:buSzPts val="1300"/>
              <a:buChar char="●"/>
            </a:pPr>
            <a:r>
              <a:rPr lang="es"/>
              <a:t>Dell</a:t>
            </a:r>
            <a:endParaRPr/>
          </a:p>
          <a:p>
            <a:pPr indent="-311150" lvl="0" marL="457200" marR="0" rtl="0" algn="l">
              <a:lnSpc>
                <a:spcPct val="115000"/>
              </a:lnSpc>
              <a:spcBef>
                <a:spcPts val="0"/>
              </a:spcBef>
              <a:spcAft>
                <a:spcPts val="0"/>
              </a:spcAft>
              <a:buSzPts val="1300"/>
              <a:buChar char="●"/>
            </a:pPr>
            <a:r>
              <a:rPr lang="es"/>
              <a:t>IBM</a:t>
            </a:r>
            <a:endParaRPr/>
          </a:p>
          <a:p>
            <a:pPr indent="-311150" lvl="0" marL="457200" marR="0" rtl="0" algn="l">
              <a:lnSpc>
                <a:spcPct val="115000"/>
              </a:lnSpc>
              <a:spcBef>
                <a:spcPts val="0"/>
              </a:spcBef>
              <a:spcAft>
                <a:spcPts val="0"/>
              </a:spcAft>
              <a:buSzPts val="1300"/>
              <a:buChar char="●"/>
            </a:pPr>
            <a:r>
              <a:rPr lang="es"/>
              <a:t>SuperMicro</a:t>
            </a:r>
            <a:endParaRPr/>
          </a:p>
          <a:p>
            <a:pPr indent="-311150" lvl="0" marL="457200" marR="0" rtl="0" algn="l">
              <a:lnSpc>
                <a:spcPct val="115000"/>
              </a:lnSpc>
              <a:spcBef>
                <a:spcPts val="0"/>
              </a:spcBef>
              <a:spcAft>
                <a:spcPts val="0"/>
              </a:spcAft>
              <a:buSzPts val="1300"/>
              <a:buChar char="●"/>
            </a:pPr>
            <a:r>
              <a:rPr lang="es"/>
              <a:t>Lenovo</a:t>
            </a:r>
            <a:endParaRPr/>
          </a:p>
          <a:p>
            <a:pPr indent="-311150" lvl="0" marL="457200" marR="0" rtl="0" algn="l">
              <a:lnSpc>
                <a:spcPct val="115000"/>
              </a:lnSpc>
              <a:spcBef>
                <a:spcPts val="0"/>
              </a:spcBef>
              <a:spcAft>
                <a:spcPts val="0"/>
              </a:spcAft>
              <a:buSzPts val="1300"/>
              <a:buChar char="●"/>
            </a:pPr>
            <a:r>
              <a:rPr lang="es"/>
              <a:t>Intel</a:t>
            </a:r>
            <a:endParaRPr/>
          </a:p>
          <a:p>
            <a:pPr indent="-311150" lvl="0" marL="457200" marR="0" rtl="0" algn="l">
              <a:lnSpc>
                <a:spcPct val="115000"/>
              </a:lnSpc>
              <a:spcBef>
                <a:spcPts val="0"/>
              </a:spcBef>
              <a:spcAft>
                <a:spcPts val="0"/>
              </a:spcAft>
              <a:buSzPts val="1300"/>
              <a:buChar char="●"/>
            </a:pPr>
            <a:r>
              <a:rPr lang="es"/>
              <a:t>Cisco</a:t>
            </a:r>
            <a:endParaRPr/>
          </a:p>
          <a:p>
            <a:pPr indent="-311150" lvl="0" marL="457200" marR="0" rtl="0" algn="l">
              <a:lnSpc>
                <a:spcPct val="115000"/>
              </a:lnSpc>
              <a:spcBef>
                <a:spcPts val="0"/>
              </a:spcBef>
              <a:spcAft>
                <a:spcPts val="0"/>
              </a:spcAft>
              <a:buSzPts val="1300"/>
              <a:buChar char="●"/>
            </a:pPr>
            <a:r>
              <a:rPr lang="es"/>
              <a:t>Oracle</a:t>
            </a:r>
            <a:endParaRPr/>
          </a:p>
          <a:p>
            <a:pPr indent="-311150" lvl="0" marL="457200" marR="0" rtl="0" algn="l">
              <a:lnSpc>
                <a:spcPct val="115000"/>
              </a:lnSpc>
              <a:spcBef>
                <a:spcPts val="0"/>
              </a:spcBef>
              <a:spcAft>
                <a:spcPts val="0"/>
              </a:spcAft>
              <a:buSzPts val="1300"/>
              <a:buChar char="●"/>
            </a:pPr>
            <a:r>
              <a:rPr lang="es"/>
              <a:t>Huawei</a:t>
            </a:r>
            <a:endParaRPr/>
          </a:p>
          <a:p>
            <a:pPr indent="-311150" lvl="0" marL="457200" marR="0" rtl="0" algn="l">
              <a:lnSpc>
                <a:spcPct val="115000"/>
              </a:lnSpc>
              <a:spcBef>
                <a:spcPts val="0"/>
              </a:spcBef>
              <a:spcAft>
                <a:spcPts val="0"/>
              </a:spcAft>
              <a:buSzPts val="1300"/>
              <a:buChar char="●"/>
            </a:pPr>
            <a:r>
              <a:rPr lang="es"/>
              <a:t>Inspur Electronics</a:t>
            </a:r>
            <a:endParaRPr sz="600" u="sng">
              <a:solidFill>
                <a:schemeClr val="hlink"/>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CLIENTE-SERVIDOR</a:t>
            </a:r>
            <a:endParaRPr/>
          </a:p>
        </p:txBody>
      </p:sp>
      <p:sp>
        <p:nvSpPr>
          <p:cNvPr id="309" name="Google Shape;309;p18"/>
          <p:cNvSpPr txBox="1"/>
          <p:nvPr>
            <p:ph idx="1" type="body"/>
          </p:nvPr>
        </p:nvSpPr>
        <p:spPr>
          <a:xfrm>
            <a:off x="1303800" y="1597875"/>
            <a:ext cx="7030500" cy="334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sz="1800"/>
              <a:t>Sistemas operativos más usados en servidores.</a:t>
            </a:r>
            <a:endParaRPr sz="1800"/>
          </a:p>
          <a:p>
            <a:pPr indent="-298450" lvl="0" marL="457200" rtl="0" algn="l">
              <a:spcBef>
                <a:spcPts val="1200"/>
              </a:spcBef>
              <a:spcAft>
                <a:spcPts val="0"/>
              </a:spcAft>
              <a:buClr>
                <a:srgbClr val="000000"/>
              </a:buClr>
              <a:buSzPts val="1100"/>
              <a:buFont typeface="Arial"/>
              <a:buChar char="●"/>
            </a:pPr>
            <a:r>
              <a:rPr lang="es"/>
              <a:t>Microsoft Windows Server (principalmente las versiones 2003 y 2008)</a:t>
            </a:r>
            <a:endParaRPr/>
          </a:p>
          <a:p>
            <a:pPr indent="-298450" lvl="0" marL="457200" rtl="0" algn="l">
              <a:spcBef>
                <a:spcPts val="0"/>
              </a:spcBef>
              <a:spcAft>
                <a:spcPts val="0"/>
              </a:spcAft>
              <a:buClr>
                <a:srgbClr val="000000"/>
              </a:buClr>
              <a:buSzPts val="1100"/>
              <a:buFont typeface="Arial"/>
              <a:buChar char="●"/>
            </a:pPr>
            <a:r>
              <a:rPr lang="es"/>
              <a:t>GNU/Linux Server (son frecuentes las distribuciones (RedHat, Ubuntu Server, CentOS, SuSE Linux Enterprise Server, …)</a:t>
            </a:r>
            <a:endParaRPr/>
          </a:p>
          <a:p>
            <a:pPr indent="-298450" lvl="0" marL="457200" rtl="0" algn="l">
              <a:spcBef>
                <a:spcPts val="0"/>
              </a:spcBef>
              <a:spcAft>
                <a:spcPts val="0"/>
              </a:spcAft>
              <a:buClr>
                <a:srgbClr val="000000"/>
              </a:buClr>
              <a:buSzPts val="1100"/>
              <a:buFont typeface="Arial"/>
              <a:buChar char="●"/>
            </a:pPr>
            <a:r>
              <a:rPr lang="es"/>
              <a:t>UNIX (IBM AIX, HP-UX)</a:t>
            </a:r>
            <a:endParaRPr/>
          </a:p>
          <a:p>
            <a:pPr indent="-298450" lvl="0" marL="457200" rtl="0" algn="l">
              <a:spcBef>
                <a:spcPts val="0"/>
              </a:spcBef>
              <a:spcAft>
                <a:spcPts val="0"/>
              </a:spcAft>
              <a:buClr>
                <a:srgbClr val="000000"/>
              </a:buClr>
              <a:buSzPts val="1100"/>
              <a:buFont typeface="Arial"/>
              <a:buChar char="●"/>
            </a:pPr>
            <a:r>
              <a:rPr lang="es"/>
              <a:t>Solaris/OpenSolaris</a:t>
            </a:r>
            <a:endParaRPr/>
          </a:p>
          <a:p>
            <a:pPr indent="-298450" lvl="0" marL="457200" rtl="0" algn="l">
              <a:spcBef>
                <a:spcPts val="0"/>
              </a:spcBef>
              <a:spcAft>
                <a:spcPts val="0"/>
              </a:spcAft>
              <a:buClr>
                <a:srgbClr val="000000"/>
              </a:buClr>
              <a:buSzPts val="1100"/>
              <a:buFont typeface="Arial"/>
              <a:buChar char="●"/>
            </a:pPr>
            <a:r>
              <a:rPr lang="es"/>
              <a:t>Apple OS X Server</a:t>
            </a:r>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