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68" r:id="rId6"/>
    <p:sldId id="270" r:id="rId7"/>
    <p:sldId id="260" r:id="rId8"/>
    <p:sldId id="265"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E62B0-FB24-4ED1-4A8C-739E57540C9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3B29304-887B-2543-D8D6-05F054411B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0CBF333E-F69E-496F-7C15-CB86265B5BF4}"/>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E813EEF0-67F0-AB71-F768-14B273DB2A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B3A7D7A-6ABE-04B5-FD24-B4619A117007}"/>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171482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90AD0-4009-8C3E-E9AB-DAFE793C7EC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B50C3C0-FFC6-B16C-13E1-F9CBBB76DFC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7DB8BED-D776-FD39-C5A2-941D420DCF63}"/>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8F16793F-C19C-D9C3-3502-13936182BF9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2B69EAE-50C1-FA4D-8ABE-5053D343D577}"/>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300226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B1550B6-000E-1C0B-A34B-2864B54CC15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2C19EBF8-1511-0E6F-17F0-F9C8DD1B14D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073F826-DF27-4798-2582-D148718B8EFE}"/>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16DA4057-D220-2A82-0825-FEAF5CFAB69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1F1795B-998F-5245-0C70-F874ED656E8B}"/>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28248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BB785-2322-9AD8-B3B4-8CE7F9FE839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1DDD19D-01B7-451B-573D-E2A2AB90649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243A739-560C-5A96-296D-FB61864108AC}"/>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E6352BA2-08E1-C3B5-460F-B7F2D277FE9D}"/>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545AD0B-B759-A0A0-61F1-CD0B46E886C0}"/>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343271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DAB14F-0D20-61AC-7CF9-DAAE37127AA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01B6A51-97D8-B8E9-5CF1-C32D7C9A7F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5C4D1C1-FB0E-DBC7-633B-DF6D31C8078D}"/>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3CEAE680-E315-4ED8-5041-1884E634619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B2D3D69-5C55-D468-1857-258A788763E5}"/>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28523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529204-A60A-A078-34D7-344ECD7FA78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F41AE728-8778-0C74-A795-1C801B88BAE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B75007F1-3475-F511-8A6F-A6447C24BB5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0C35F6B5-2B2C-883B-DC20-8385CB69C646}"/>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6" name="Marcador de pie de página 5">
            <a:extLst>
              <a:ext uri="{FF2B5EF4-FFF2-40B4-BE49-F238E27FC236}">
                <a16:creationId xmlns:a16="http://schemas.microsoft.com/office/drawing/2014/main" id="{B402FB3C-A004-8019-8C1F-CB2EECC7F59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C54470C-5E1A-33B6-22DE-8577B5EC2B25}"/>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183832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72C5E-6154-AD10-9972-12367148D54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E52B71BE-1424-9008-D920-3A2F9DE882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AD9A1CE-44AC-A96E-2A09-5D14A0E42A6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51CB27D5-2F1E-0BC1-2CFA-CEAB8240E4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86E2DB-4CF3-1ED5-D414-FFB59342EE5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BD5EB81-25C8-2765-B551-DC09DF020ED6}"/>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8" name="Marcador de pie de página 7">
            <a:extLst>
              <a:ext uri="{FF2B5EF4-FFF2-40B4-BE49-F238E27FC236}">
                <a16:creationId xmlns:a16="http://schemas.microsoft.com/office/drawing/2014/main" id="{E7EF64E0-96ED-CD7F-06FC-963A4936BD7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1CE4FFDA-D05C-9A24-D2C3-FB56277DED0F}"/>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3927306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E0368-5743-0071-02AC-CCA98BC3C8D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7110340A-0231-E1B4-3E23-8397DE03EBA5}"/>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4" name="Marcador de pie de página 3">
            <a:extLst>
              <a:ext uri="{FF2B5EF4-FFF2-40B4-BE49-F238E27FC236}">
                <a16:creationId xmlns:a16="http://schemas.microsoft.com/office/drawing/2014/main" id="{223EA216-EA2B-3F33-7B86-BA682194F1B0}"/>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8462607E-D81A-65A4-F0CA-FDA09C32AE74}"/>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26870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73B3C41-BE40-217B-7028-92653BF9E93D}"/>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3" name="Marcador de pie de página 2">
            <a:extLst>
              <a:ext uri="{FF2B5EF4-FFF2-40B4-BE49-F238E27FC236}">
                <a16:creationId xmlns:a16="http://schemas.microsoft.com/office/drawing/2014/main" id="{AB395300-50FE-6E14-C647-95339D4AF5B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3BD5320F-46F3-0E40-7754-1C5C2528DFCD}"/>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950215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D2BA84-1111-2555-8AB1-AFD5B87FA14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DF168ABA-BDBF-2ADB-764D-0412D30B4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7ACC178-AE59-2FF5-081E-89EBE1634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D28D99B-3A37-1BB7-05CA-0F4844094CE6}"/>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6" name="Marcador de pie de página 5">
            <a:extLst>
              <a:ext uri="{FF2B5EF4-FFF2-40B4-BE49-F238E27FC236}">
                <a16:creationId xmlns:a16="http://schemas.microsoft.com/office/drawing/2014/main" id="{C7F04260-20B1-2AC7-2AD3-F41BD3C0E11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0909834-F51C-2D77-D1F6-DA95D7ABD05C}"/>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1446776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07756-25D4-39E4-B0AF-2E08680A8F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7C4BCC46-B1AE-5931-2C3F-9C9030EB46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36118CD7-B2F4-6140-258F-8EAD2EA94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65BE443-DFE2-EB47-A63A-5F06B14C4F07}"/>
              </a:ext>
            </a:extLst>
          </p:cNvPr>
          <p:cNvSpPr>
            <a:spLocks noGrp="1"/>
          </p:cNvSpPr>
          <p:nvPr>
            <p:ph type="dt" sz="half" idx="10"/>
          </p:nvPr>
        </p:nvSpPr>
        <p:spPr/>
        <p:txBody>
          <a:bodyPr/>
          <a:lstStyle/>
          <a:p>
            <a:fld id="{20531209-2F4A-40B0-A138-2786C172FECC}" type="datetimeFigureOut">
              <a:rPr lang="es-CO" smtClean="0"/>
              <a:t>13/09/2025</a:t>
            </a:fld>
            <a:endParaRPr lang="es-CO"/>
          </a:p>
        </p:txBody>
      </p:sp>
      <p:sp>
        <p:nvSpPr>
          <p:cNvPr id="6" name="Marcador de pie de página 5">
            <a:extLst>
              <a:ext uri="{FF2B5EF4-FFF2-40B4-BE49-F238E27FC236}">
                <a16:creationId xmlns:a16="http://schemas.microsoft.com/office/drawing/2014/main" id="{7B567CC2-DF8F-C802-8DCA-66EB59ED02C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418E434-376E-54EA-2EEE-A46C87E1B38F}"/>
              </a:ext>
            </a:extLst>
          </p:cNvPr>
          <p:cNvSpPr>
            <a:spLocks noGrp="1"/>
          </p:cNvSpPr>
          <p:nvPr>
            <p:ph type="sldNum" sz="quarter" idx="12"/>
          </p:nvPr>
        </p:nvSpPr>
        <p:spPr/>
        <p:txBody>
          <a:bodyPr/>
          <a:lstStyle/>
          <a:p>
            <a:fld id="{D4CB23AD-56B5-4FF4-B440-E73EA0C78590}" type="slidenum">
              <a:rPr lang="es-CO" smtClean="0"/>
              <a:t>‹Nº›</a:t>
            </a:fld>
            <a:endParaRPr lang="es-CO"/>
          </a:p>
        </p:txBody>
      </p:sp>
    </p:spTree>
    <p:extLst>
      <p:ext uri="{BB962C8B-B14F-4D97-AF65-F5344CB8AC3E}">
        <p14:creationId xmlns:p14="http://schemas.microsoft.com/office/powerpoint/2010/main" val="3391704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4E06A1C-16FA-482F-31A9-4F492E97B0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12476916-7FAE-0816-1D85-5B8A8C8C0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79A5AF1-6B85-6F90-AF2A-EF9D7E0D9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531209-2F4A-40B0-A138-2786C172FECC}" type="datetimeFigureOut">
              <a:rPr lang="es-CO" smtClean="0"/>
              <a:t>13/09/2025</a:t>
            </a:fld>
            <a:endParaRPr lang="es-CO"/>
          </a:p>
        </p:txBody>
      </p:sp>
      <p:sp>
        <p:nvSpPr>
          <p:cNvPr id="5" name="Marcador de pie de página 4">
            <a:extLst>
              <a:ext uri="{FF2B5EF4-FFF2-40B4-BE49-F238E27FC236}">
                <a16:creationId xmlns:a16="http://schemas.microsoft.com/office/drawing/2014/main" id="{D5C322E1-D513-9C40-4448-FD5636CE43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E7CD9D54-1A91-16A2-2B08-0EB327CE1F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CB23AD-56B5-4FF4-B440-E73EA0C78590}" type="slidenum">
              <a:rPr lang="es-CO" smtClean="0"/>
              <a:t>‹Nº›</a:t>
            </a:fld>
            <a:endParaRPr lang="es-CO"/>
          </a:p>
        </p:txBody>
      </p:sp>
    </p:spTree>
    <p:extLst>
      <p:ext uri="{BB962C8B-B14F-4D97-AF65-F5344CB8AC3E}">
        <p14:creationId xmlns:p14="http://schemas.microsoft.com/office/powerpoint/2010/main" val="3992402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ipse 3">
            <a:extLst>
              <a:ext uri="{FF2B5EF4-FFF2-40B4-BE49-F238E27FC236}">
                <a16:creationId xmlns:a16="http://schemas.microsoft.com/office/drawing/2014/main" id="{DDB43F99-5A27-EA17-4C77-FB06F87A8046}"/>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5" name="Triángulo isósceles 4">
            <a:extLst>
              <a:ext uri="{FF2B5EF4-FFF2-40B4-BE49-F238E27FC236}">
                <a16:creationId xmlns:a16="http://schemas.microsoft.com/office/drawing/2014/main" id="{11A5E41D-2F16-FE84-08D6-D47CEFF6944E}"/>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6" name="CuadroTexto 5">
            <a:extLst>
              <a:ext uri="{FF2B5EF4-FFF2-40B4-BE49-F238E27FC236}">
                <a16:creationId xmlns:a16="http://schemas.microsoft.com/office/drawing/2014/main" id="{C0787270-243B-506F-0695-0C4CF3986179}"/>
              </a:ext>
            </a:extLst>
          </p:cNvPr>
          <p:cNvSpPr txBox="1"/>
          <p:nvPr/>
        </p:nvSpPr>
        <p:spPr>
          <a:xfrm>
            <a:off x="5407790" y="1678933"/>
            <a:ext cx="1933073" cy="646331"/>
          </a:xfrm>
          <a:prstGeom prst="rect">
            <a:avLst/>
          </a:prstGeom>
          <a:noFill/>
        </p:spPr>
        <p:txBody>
          <a:bodyPr wrap="square" rtlCol="0">
            <a:spAutoFit/>
          </a:bodyPr>
          <a:lstStyle/>
          <a:p>
            <a:r>
              <a:rPr lang="es-MX" dirty="0" err="1"/>
              <a:t>Public</a:t>
            </a:r>
            <a:r>
              <a:rPr lang="es-MX" dirty="0"/>
              <a:t> </a:t>
            </a:r>
            <a:r>
              <a:rPr lang="es-MX" dirty="0" err="1"/>
              <a:t>key</a:t>
            </a:r>
            <a:endParaRPr lang="es-MX" dirty="0"/>
          </a:p>
          <a:p>
            <a:r>
              <a:rPr lang="es-MX" dirty="0" err="1"/>
              <a:t>Private</a:t>
            </a:r>
            <a:r>
              <a:rPr lang="es-MX" dirty="0"/>
              <a:t> </a:t>
            </a:r>
            <a:r>
              <a:rPr lang="es-MX" dirty="0" err="1"/>
              <a:t>key</a:t>
            </a:r>
            <a:endParaRPr lang="es-CO" dirty="0"/>
          </a:p>
        </p:txBody>
      </p:sp>
      <p:sp>
        <p:nvSpPr>
          <p:cNvPr id="7" name="CuadroTexto 6">
            <a:extLst>
              <a:ext uri="{FF2B5EF4-FFF2-40B4-BE49-F238E27FC236}">
                <a16:creationId xmlns:a16="http://schemas.microsoft.com/office/drawing/2014/main" id="{6AA6D369-57EA-6183-87D2-431E05CF6954}"/>
              </a:ext>
            </a:extLst>
          </p:cNvPr>
          <p:cNvSpPr txBox="1"/>
          <p:nvPr/>
        </p:nvSpPr>
        <p:spPr>
          <a:xfrm>
            <a:off x="2456043" y="946121"/>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9" name="Imagen 8" descr="Imagen de la pantalla de un computador&#10;&#10;El contenido generado por IA puede ser incorrecto.">
            <a:extLst>
              <a:ext uri="{FF2B5EF4-FFF2-40B4-BE49-F238E27FC236}">
                <a16:creationId xmlns:a16="http://schemas.microsoft.com/office/drawing/2014/main" id="{0DE82FDF-38D9-223D-1D2F-F665027D5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10" name="CuadroTexto 9">
            <a:extLst>
              <a:ext uri="{FF2B5EF4-FFF2-40B4-BE49-F238E27FC236}">
                <a16:creationId xmlns:a16="http://schemas.microsoft.com/office/drawing/2014/main" id="{C185F549-FFAF-1ADD-127C-1C022E0BEF75}"/>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sp>
        <p:nvSpPr>
          <p:cNvPr id="11" name="Rectángulo 10">
            <a:extLst>
              <a:ext uri="{FF2B5EF4-FFF2-40B4-BE49-F238E27FC236}">
                <a16:creationId xmlns:a16="http://schemas.microsoft.com/office/drawing/2014/main" id="{73D9E7A9-AF8E-181D-9B5F-87DC94F88909}"/>
              </a:ext>
            </a:extLst>
          </p:cNvPr>
          <p:cNvSpPr/>
          <p:nvPr/>
        </p:nvSpPr>
        <p:spPr>
          <a:xfrm>
            <a:off x="5107997" y="2509930"/>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cxnSp>
        <p:nvCxnSpPr>
          <p:cNvPr id="13" name="Conector recto de flecha 12">
            <a:extLst>
              <a:ext uri="{FF2B5EF4-FFF2-40B4-BE49-F238E27FC236}">
                <a16:creationId xmlns:a16="http://schemas.microsoft.com/office/drawing/2014/main" id="{61C466A8-B81F-D338-DA4C-5C8A3689AE21}"/>
              </a:ext>
            </a:extLst>
          </p:cNvPr>
          <p:cNvCxnSpPr>
            <a:cxnSpLocks/>
          </p:cNvCxnSpPr>
          <p:nvPr/>
        </p:nvCxnSpPr>
        <p:spPr>
          <a:xfrm flipH="1" flipV="1">
            <a:off x="4465320" y="2191134"/>
            <a:ext cx="642677" cy="399666"/>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5" name="CuadroTexto 14">
            <a:extLst>
              <a:ext uri="{FF2B5EF4-FFF2-40B4-BE49-F238E27FC236}">
                <a16:creationId xmlns:a16="http://schemas.microsoft.com/office/drawing/2014/main" id="{9228EBFB-4DD1-DCC4-4365-C551652A7F11}"/>
              </a:ext>
            </a:extLst>
          </p:cNvPr>
          <p:cNvSpPr txBox="1"/>
          <p:nvPr/>
        </p:nvSpPr>
        <p:spPr>
          <a:xfrm>
            <a:off x="4654375" y="1751333"/>
            <a:ext cx="831381" cy="369332"/>
          </a:xfrm>
          <a:prstGeom prst="rect">
            <a:avLst/>
          </a:prstGeom>
          <a:noFill/>
        </p:spPr>
        <p:txBody>
          <a:bodyPr wrap="square" rtlCol="0">
            <a:spAutoFit/>
          </a:bodyPr>
          <a:lstStyle/>
          <a:p>
            <a:r>
              <a:rPr lang="es-MX" dirty="0" err="1"/>
              <a:t>gives</a:t>
            </a:r>
            <a:endParaRPr lang="es-CO" dirty="0"/>
          </a:p>
        </p:txBody>
      </p:sp>
      <p:sp>
        <p:nvSpPr>
          <p:cNvPr id="16" name="CuadroTexto 15">
            <a:extLst>
              <a:ext uri="{FF2B5EF4-FFF2-40B4-BE49-F238E27FC236}">
                <a16:creationId xmlns:a16="http://schemas.microsoft.com/office/drawing/2014/main" id="{3CA08E53-0B70-9F9C-D47C-5D4FCA5D0D2B}"/>
              </a:ext>
            </a:extLst>
          </p:cNvPr>
          <p:cNvSpPr txBox="1"/>
          <p:nvPr/>
        </p:nvSpPr>
        <p:spPr>
          <a:xfrm>
            <a:off x="7147823" y="2760394"/>
            <a:ext cx="4337792" cy="1754326"/>
          </a:xfrm>
          <a:prstGeom prst="rect">
            <a:avLst/>
          </a:prstGeom>
          <a:noFill/>
        </p:spPr>
        <p:txBody>
          <a:bodyPr wrap="square" rtlCol="0">
            <a:spAutoFit/>
          </a:bodyPr>
          <a:lstStyle/>
          <a:p>
            <a:pPr algn="just"/>
            <a:r>
              <a:rPr lang="en-US" dirty="0"/>
              <a:t>Most SSH programs store the private key in a passphrase-protected format, so that if your computer is stolen or broken in to, you should have enough time to disable your old public key before they break the passphrase and start using your key. </a:t>
            </a:r>
            <a:endParaRPr lang="es-CO" dirty="0"/>
          </a:p>
        </p:txBody>
      </p:sp>
      <p:cxnSp>
        <p:nvCxnSpPr>
          <p:cNvPr id="18" name="Conector recto de flecha 17">
            <a:extLst>
              <a:ext uri="{FF2B5EF4-FFF2-40B4-BE49-F238E27FC236}">
                <a16:creationId xmlns:a16="http://schemas.microsoft.com/office/drawing/2014/main" id="{15ACC0C9-9F3F-5D3E-2B11-5F14EDC0E9A5}"/>
              </a:ext>
            </a:extLst>
          </p:cNvPr>
          <p:cNvCxnSpPr>
            <a:cxnSpLocks/>
          </p:cNvCxnSpPr>
          <p:nvPr/>
        </p:nvCxnSpPr>
        <p:spPr>
          <a:xfrm>
            <a:off x="6634480" y="2221076"/>
            <a:ext cx="513343" cy="5393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4792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B6A947FC-01AE-75D1-5625-989893677A6B}"/>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Triángulo isósceles 22">
            <a:extLst>
              <a:ext uri="{FF2B5EF4-FFF2-40B4-BE49-F238E27FC236}">
                <a16:creationId xmlns:a16="http://schemas.microsoft.com/office/drawing/2014/main" id="{C1282ACA-0750-0214-C599-F230F4F699B6}"/>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1DF60DB7-8DE7-147D-F1A7-7F5820E872D3}"/>
              </a:ext>
            </a:extLst>
          </p:cNvPr>
          <p:cNvSpPr txBox="1"/>
          <p:nvPr/>
        </p:nvSpPr>
        <p:spPr>
          <a:xfrm>
            <a:off x="4910483" y="1544803"/>
            <a:ext cx="1933073" cy="369332"/>
          </a:xfrm>
          <a:prstGeom prst="rect">
            <a:avLst/>
          </a:prstGeom>
          <a:noFill/>
        </p:spPr>
        <p:txBody>
          <a:bodyPr wrap="square" rtlCol="0">
            <a:spAutoFit/>
          </a:bodyPr>
          <a:lstStyle/>
          <a:p>
            <a:r>
              <a:rPr lang="es-MX" dirty="0" err="1"/>
              <a:t>Private</a:t>
            </a:r>
            <a:r>
              <a:rPr lang="es-MX" dirty="0"/>
              <a:t> </a:t>
            </a:r>
            <a:r>
              <a:rPr lang="es-MX" dirty="0" err="1"/>
              <a:t>key</a:t>
            </a:r>
            <a:endParaRPr lang="es-CO" dirty="0"/>
          </a:p>
        </p:txBody>
      </p:sp>
      <p:sp>
        <p:nvSpPr>
          <p:cNvPr id="25" name="CuadroTexto 24">
            <a:extLst>
              <a:ext uri="{FF2B5EF4-FFF2-40B4-BE49-F238E27FC236}">
                <a16:creationId xmlns:a16="http://schemas.microsoft.com/office/drawing/2014/main" id="{0A318EC1-AEDA-B6B6-631B-5E4CF3FE0B29}"/>
              </a:ext>
            </a:extLst>
          </p:cNvPr>
          <p:cNvSpPr txBox="1"/>
          <p:nvPr/>
        </p:nvSpPr>
        <p:spPr>
          <a:xfrm>
            <a:off x="2456043" y="946121"/>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26" name="Imagen 25" descr="Imagen de la pantalla de un computador&#10;&#10;El contenido generado por IA puede ser incorrecto.">
            <a:extLst>
              <a:ext uri="{FF2B5EF4-FFF2-40B4-BE49-F238E27FC236}">
                <a16:creationId xmlns:a16="http://schemas.microsoft.com/office/drawing/2014/main" id="{5A35E4F5-2FC6-1CA1-B99D-EA8FEA595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27" name="CuadroTexto 26">
            <a:extLst>
              <a:ext uri="{FF2B5EF4-FFF2-40B4-BE49-F238E27FC236}">
                <a16:creationId xmlns:a16="http://schemas.microsoft.com/office/drawing/2014/main" id="{938B9D45-C838-087D-84C7-C6551B459217}"/>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sp>
        <p:nvSpPr>
          <p:cNvPr id="28" name="CuadroTexto 27">
            <a:extLst>
              <a:ext uri="{FF2B5EF4-FFF2-40B4-BE49-F238E27FC236}">
                <a16:creationId xmlns:a16="http://schemas.microsoft.com/office/drawing/2014/main" id="{27A97DD5-F1BD-CD7B-ECC0-99F18B009765}"/>
              </a:ext>
            </a:extLst>
          </p:cNvPr>
          <p:cNvSpPr txBox="1"/>
          <p:nvPr/>
        </p:nvSpPr>
        <p:spPr>
          <a:xfrm>
            <a:off x="5760719" y="4054191"/>
            <a:ext cx="2514599" cy="923330"/>
          </a:xfrm>
          <a:prstGeom prst="rect">
            <a:avLst/>
          </a:prstGeom>
          <a:noFill/>
        </p:spPr>
        <p:txBody>
          <a:bodyPr wrap="square" rtlCol="0">
            <a:spAutoFit/>
          </a:bodyPr>
          <a:lstStyle/>
          <a:p>
            <a:r>
              <a:rPr lang="es-MX" dirty="0" err="1"/>
              <a:t>Public</a:t>
            </a:r>
            <a:r>
              <a:rPr lang="es-MX" dirty="0"/>
              <a:t> </a:t>
            </a:r>
            <a:r>
              <a:rPr lang="es-MX" dirty="0" err="1"/>
              <a:t>key</a:t>
            </a:r>
            <a:endParaRPr lang="es-MX" dirty="0"/>
          </a:p>
          <a:p>
            <a:r>
              <a:rPr lang="es-MX" dirty="0"/>
              <a:t>         V</a:t>
            </a:r>
          </a:p>
          <a:p>
            <a:r>
              <a:rPr lang="es-MX" dirty="0"/>
              <a:t>.</a:t>
            </a:r>
            <a:r>
              <a:rPr lang="es-MX" dirty="0" err="1"/>
              <a:t>ssh</a:t>
            </a:r>
            <a:r>
              <a:rPr lang="es-MX" dirty="0"/>
              <a:t>/</a:t>
            </a:r>
            <a:r>
              <a:rPr lang="es-MX" dirty="0" err="1"/>
              <a:t>authorized_keys</a:t>
            </a:r>
            <a:endParaRPr lang="es-MX" dirty="0"/>
          </a:p>
        </p:txBody>
      </p:sp>
      <p:pic>
        <p:nvPicPr>
          <p:cNvPr id="29" name="Imagen 28" descr="Imagen de la pantalla de un computador&#10;&#10;El contenido generado por IA puede ser incorrecto.">
            <a:extLst>
              <a:ext uri="{FF2B5EF4-FFF2-40B4-BE49-F238E27FC236}">
                <a16:creationId xmlns:a16="http://schemas.microsoft.com/office/drawing/2014/main" id="{3A571468-B337-D6E5-DB3F-DF179E6DB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42" y="4226718"/>
            <a:ext cx="2514600" cy="1819275"/>
          </a:xfrm>
          <a:prstGeom prst="rect">
            <a:avLst/>
          </a:prstGeom>
        </p:spPr>
      </p:pic>
      <p:pic>
        <p:nvPicPr>
          <p:cNvPr id="30" name="Imagen 29" descr="Imagen de la pantalla de un computador&#10;&#10;El contenido generado por IA puede ser incorrecto.">
            <a:extLst>
              <a:ext uri="{FF2B5EF4-FFF2-40B4-BE49-F238E27FC236}">
                <a16:creationId xmlns:a16="http://schemas.microsoft.com/office/drawing/2014/main" id="{79917A8A-08D6-A302-B7F3-1807A90A8B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741" y="4760443"/>
            <a:ext cx="2514600" cy="1819275"/>
          </a:xfrm>
          <a:prstGeom prst="rect">
            <a:avLst/>
          </a:prstGeom>
        </p:spPr>
      </p:pic>
      <p:pic>
        <p:nvPicPr>
          <p:cNvPr id="31" name="Imagen 30" descr="Imagen de la pantalla de un computador&#10;&#10;El contenido generado por IA puede ser incorrecto.">
            <a:extLst>
              <a:ext uri="{FF2B5EF4-FFF2-40B4-BE49-F238E27FC236}">
                <a16:creationId xmlns:a16="http://schemas.microsoft.com/office/drawing/2014/main" id="{17123142-154A-5986-7257-2D579E2BD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99322"/>
            <a:ext cx="2514600" cy="1819275"/>
          </a:xfrm>
          <a:prstGeom prst="rect">
            <a:avLst/>
          </a:prstGeom>
        </p:spPr>
      </p:pic>
      <p:cxnSp>
        <p:nvCxnSpPr>
          <p:cNvPr id="32" name="Conector recto de flecha 31">
            <a:extLst>
              <a:ext uri="{FF2B5EF4-FFF2-40B4-BE49-F238E27FC236}">
                <a16:creationId xmlns:a16="http://schemas.microsoft.com/office/drawing/2014/main" id="{56F1EA57-DCAC-A189-53F4-CB934DC3C14E}"/>
              </a:ext>
            </a:extLst>
          </p:cNvPr>
          <p:cNvCxnSpPr>
            <a:cxnSpLocks/>
          </p:cNvCxnSpPr>
          <p:nvPr/>
        </p:nvCxnSpPr>
        <p:spPr>
          <a:xfrm>
            <a:off x="4267200" y="3246120"/>
            <a:ext cx="0" cy="1412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Conector recto de flecha 32">
            <a:extLst>
              <a:ext uri="{FF2B5EF4-FFF2-40B4-BE49-F238E27FC236}">
                <a16:creationId xmlns:a16="http://schemas.microsoft.com/office/drawing/2014/main" id="{C9F7CF2E-AB6C-D2F7-5D89-4C66396B1CA0}"/>
              </a:ext>
            </a:extLst>
          </p:cNvPr>
          <p:cNvCxnSpPr>
            <a:cxnSpLocks/>
          </p:cNvCxnSpPr>
          <p:nvPr/>
        </p:nvCxnSpPr>
        <p:spPr>
          <a:xfrm>
            <a:off x="4952999" y="3108960"/>
            <a:ext cx="1890557" cy="88392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Conector recto de flecha 33">
            <a:extLst>
              <a:ext uri="{FF2B5EF4-FFF2-40B4-BE49-F238E27FC236}">
                <a16:creationId xmlns:a16="http://schemas.microsoft.com/office/drawing/2014/main" id="{61CF0AB7-EBA0-A49F-C92C-A669097406CC}"/>
              </a:ext>
            </a:extLst>
          </p:cNvPr>
          <p:cNvCxnSpPr>
            <a:cxnSpLocks/>
          </p:cNvCxnSpPr>
          <p:nvPr/>
        </p:nvCxnSpPr>
        <p:spPr>
          <a:xfrm>
            <a:off x="4389120" y="2578510"/>
            <a:ext cx="4450082" cy="28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pic>
        <p:nvPicPr>
          <p:cNvPr id="35" name="Imagen 34" descr="Icono&#10;&#10;El contenido generado por IA puede ser incorrecto.">
            <a:extLst>
              <a:ext uri="{FF2B5EF4-FFF2-40B4-BE49-F238E27FC236}">
                <a16:creationId xmlns:a16="http://schemas.microsoft.com/office/drawing/2014/main" id="{9A9E0F58-4CB1-0F26-CC43-4C5C1A3F3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2" y="3755682"/>
            <a:ext cx="942072" cy="942072"/>
          </a:xfrm>
          <a:prstGeom prst="rect">
            <a:avLst/>
          </a:prstGeom>
        </p:spPr>
      </p:pic>
      <p:sp>
        <p:nvSpPr>
          <p:cNvPr id="36" name="CuadroTexto 35">
            <a:extLst>
              <a:ext uri="{FF2B5EF4-FFF2-40B4-BE49-F238E27FC236}">
                <a16:creationId xmlns:a16="http://schemas.microsoft.com/office/drawing/2014/main" id="{DE097903-4040-FD31-C4AD-218B07F42A10}"/>
              </a:ext>
            </a:extLst>
          </p:cNvPr>
          <p:cNvSpPr txBox="1"/>
          <p:nvPr/>
        </p:nvSpPr>
        <p:spPr>
          <a:xfrm>
            <a:off x="129738" y="4485851"/>
            <a:ext cx="2514599" cy="923330"/>
          </a:xfrm>
          <a:prstGeom prst="rect">
            <a:avLst/>
          </a:prstGeom>
          <a:noFill/>
        </p:spPr>
        <p:txBody>
          <a:bodyPr wrap="square" rtlCol="0">
            <a:spAutoFit/>
          </a:bodyPr>
          <a:lstStyle/>
          <a:p>
            <a:r>
              <a:rPr lang="es-MX" dirty="0" err="1"/>
              <a:t>Public</a:t>
            </a:r>
            <a:r>
              <a:rPr lang="es-MX" dirty="0"/>
              <a:t> </a:t>
            </a:r>
            <a:r>
              <a:rPr lang="es-MX" dirty="0" err="1"/>
              <a:t>key</a:t>
            </a:r>
            <a:endParaRPr lang="es-MX" dirty="0"/>
          </a:p>
          <a:p>
            <a:r>
              <a:rPr lang="es-MX" dirty="0"/>
              <a:t>         V</a:t>
            </a:r>
          </a:p>
          <a:p>
            <a:r>
              <a:rPr lang="es-MX" dirty="0"/>
              <a:t>.</a:t>
            </a:r>
            <a:r>
              <a:rPr lang="es-MX" dirty="0" err="1"/>
              <a:t>ssh</a:t>
            </a:r>
            <a:r>
              <a:rPr lang="es-MX" dirty="0"/>
              <a:t>/</a:t>
            </a:r>
            <a:r>
              <a:rPr lang="es-MX" dirty="0" err="1"/>
              <a:t>authorized_keys</a:t>
            </a:r>
            <a:endParaRPr lang="es-MX" dirty="0"/>
          </a:p>
        </p:txBody>
      </p:sp>
      <p:pic>
        <p:nvPicPr>
          <p:cNvPr id="37" name="Imagen 36" descr="Icono&#10;&#10;El contenido generado por IA puede ser incorrecto.">
            <a:extLst>
              <a:ext uri="{FF2B5EF4-FFF2-40B4-BE49-F238E27FC236}">
                <a16:creationId xmlns:a16="http://schemas.microsoft.com/office/drawing/2014/main" id="{5C89327B-6981-605A-A4A7-64F533F8BC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298" y="4152111"/>
            <a:ext cx="942072" cy="942072"/>
          </a:xfrm>
          <a:prstGeom prst="rect">
            <a:avLst/>
          </a:prstGeom>
        </p:spPr>
      </p:pic>
      <p:pic>
        <p:nvPicPr>
          <p:cNvPr id="38" name="Imagen 37" descr="Icono&#10;&#10;El contenido generado por IA puede ser incorrecto.">
            <a:extLst>
              <a:ext uri="{FF2B5EF4-FFF2-40B4-BE49-F238E27FC236}">
                <a16:creationId xmlns:a16="http://schemas.microsoft.com/office/drawing/2014/main" id="{68313B2A-321E-DB01-0C3E-E3F9595BF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4856" y="1636438"/>
            <a:ext cx="942072" cy="942072"/>
          </a:xfrm>
          <a:prstGeom prst="rect">
            <a:avLst/>
          </a:prstGeom>
        </p:spPr>
      </p:pic>
      <p:sp>
        <p:nvSpPr>
          <p:cNvPr id="39" name="CuadroTexto 38">
            <a:extLst>
              <a:ext uri="{FF2B5EF4-FFF2-40B4-BE49-F238E27FC236}">
                <a16:creationId xmlns:a16="http://schemas.microsoft.com/office/drawing/2014/main" id="{5DA4F629-9AB7-916C-7E49-B34DCF091B4A}"/>
              </a:ext>
            </a:extLst>
          </p:cNvPr>
          <p:cNvSpPr txBox="1"/>
          <p:nvPr/>
        </p:nvSpPr>
        <p:spPr>
          <a:xfrm>
            <a:off x="7308384" y="1535126"/>
            <a:ext cx="1820381" cy="1200329"/>
          </a:xfrm>
          <a:prstGeom prst="rect">
            <a:avLst/>
          </a:prstGeom>
          <a:noFill/>
        </p:spPr>
        <p:txBody>
          <a:bodyPr wrap="square" rtlCol="0">
            <a:spAutoFit/>
          </a:bodyPr>
          <a:lstStyle/>
          <a:p>
            <a:pPr algn="ctr"/>
            <a:r>
              <a:rPr lang="es-MX" dirty="0" err="1"/>
              <a:t>Public</a:t>
            </a:r>
            <a:r>
              <a:rPr lang="es-MX" dirty="0"/>
              <a:t> </a:t>
            </a:r>
            <a:r>
              <a:rPr lang="es-MX" dirty="0" err="1"/>
              <a:t>key</a:t>
            </a:r>
            <a:endParaRPr lang="es-MX" dirty="0"/>
          </a:p>
          <a:p>
            <a:pPr algn="ctr"/>
            <a:r>
              <a:rPr lang="es-MX" dirty="0"/>
              <a:t> V</a:t>
            </a:r>
          </a:p>
          <a:p>
            <a:pPr algn="ctr"/>
            <a:r>
              <a:rPr lang="es-MX" dirty="0"/>
              <a:t>.</a:t>
            </a:r>
            <a:r>
              <a:rPr lang="es-MX" dirty="0" err="1"/>
              <a:t>ssh</a:t>
            </a:r>
            <a:r>
              <a:rPr lang="es-MX" dirty="0"/>
              <a:t>/</a:t>
            </a:r>
            <a:r>
              <a:rPr lang="es-MX" dirty="0" err="1"/>
              <a:t>authorized_keys</a:t>
            </a:r>
            <a:endParaRPr lang="es-MX" dirty="0"/>
          </a:p>
        </p:txBody>
      </p:sp>
      <p:sp>
        <p:nvSpPr>
          <p:cNvPr id="43" name="Rectángulo 42">
            <a:extLst>
              <a:ext uri="{FF2B5EF4-FFF2-40B4-BE49-F238E27FC236}">
                <a16:creationId xmlns:a16="http://schemas.microsoft.com/office/drawing/2014/main" id="{ADA2EB6B-09D9-5A8A-E846-A326CAE60731}"/>
              </a:ext>
            </a:extLst>
          </p:cNvPr>
          <p:cNvSpPr/>
          <p:nvPr/>
        </p:nvSpPr>
        <p:spPr>
          <a:xfrm>
            <a:off x="5914124" y="2475836"/>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5" name="Rectángulo 44">
            <a:extLst>
              <a:ext uri="{FF2B5EF4-FFF2-40B4-BE49-F238E27FC236}">
                <a16:creationId xmlns:a16="http://schemas.microsoft.com/office/drawing/2014/main" id="{317EED18-0FB7-2E91-10B4-C866832FBCA1}"/>
              </a:ext>
            </a:extLst>
          </p:cNvPr>
          <p:cNvSpPr/>
          <p:nvPr/>
        </p:nvSpPr>
        <p:spPr>
          <a:xfrm>
            <a:off x="5314050" y="3269548"/>
            <a:ext cx="977361" cy="67709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6" name="Rectángulo 45">
            <a:extLst>
              <a:ext uri="{FF2B5EF4-FFF2-40B4-BE49-F238E27FC236}">
                <a16:creationId xmlns:a16="http://schemas.microsoft.com/office/drawing/2014/main" id="{29538533-A44B-46F8-E7D9-930D0CE1B7AA}"/>
              </a:ext>
            </a:extLst>
          </p:cNvPr>
          <p:cNvSpPr/>
          <p:nvPr/>
        </p:nvSpPr>
        <p:spPr>
          <a:xfrm>
            <a:off x="3851615" y="3651145"/>
            <a:ext cx="796585" cy="647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7" name="CuadroTexto 46">
            <a:extLst>
              <a:ext uri="{FF2B5EF4-FFF2-40B4-BE49-F238E27FC236}">
                <a16:creationId xmlns:a16="http://schemas.microsoft.com/office/drawing/2014/main" id="{A8493C8C-EECA-D1C8-06BC-0C79761FF4D1}"/>
              </a:ext>
            </a:extLst>
          </p:cNvPr>
          <p:cNvSpPr txBox="1"/>
          <p:nvPr/>
        </p:nvSpPr>
        <p:spPr>
          <a:xfrm>
            <a:off x="10258928" y="4054191"/>
            <a:ext cx="2109326" cy="369332"/>
          </a:xfrm>
          <a:prstGeom prst="rect">
            <a:avLst/>
          </a:prstGeom>
          <a:noFill/>
        </p:spPr>
        <p:txBody>
          <a:bodyPr wrap="square" rtlCol="0">
            <a:spAutoFit/>
          </a:bodyPr>
          <a:lstStyle/>
          <a:p>
            <a:r>
              <a:rPr lang="es-MX" dirty="0" err="1"/>
              <a:t>Computer</a:t>
            </a:r>
            <a:r>
              <a:rPr lang="es-MX" dirty="0"/>
              <a:t> 1</a:t>
            </a:r>
            <a:endParaRPr lang="es-CO" dirty="0"/>
          </a:p>
        </p:txBody>
      </p:sp>
      <p:sp>
        <p:nvSpPr>
          <p:cNvPr id="48" name="CuadroTexto 47">
            <a:extLst>
              <a:ext uri="{FF2B5EF4-FFF2-40B4-BE49-F238E27FC236}">
                <a16:creationId xmlns:a16="http://schemas.microsoft.com/office/drawing/2014/main" id="{3F185732-C197-D8D5-44BA-0863DCC61701}"/>
              </a:ext>
            </a:extLst>
          </p:cNvPr>
          <p:cNvSpPr txBox="1"/>
          <p:nvPr/>
        </p:nvSpPr>
        <p:spPr>
          <a:xfrm>
            <a:off x="9087691" y="6071731"/>
            <a:ext cx="2109326" cy="369332"/>
          </a:xfrm>
          <a:prstGeom prst="rect">
            <a:avLst/>
          </a:prstGeom>
          <a:noFill/>
        </p:spPr>
        <p:txBody>
          <a:bodyPr wrap="square" rtlCol="0">
            <a:spAutoFit/>
          </a:bodyPr>
          <a:lstStyle/>
          <a:p>
            <a:r>
              <a:rPr lang="es-MX" dirty="0" err="1"/>
              <a:t>Computer</a:t>
            </a:r>
            <a:r>
              <a:rPr lang="es-MX" dirty="0"/>
              <a:t> 2</a:t>
            </a:r>
            <a:endParaRPr lang="es-CO" dirty="0"/>
          </a:p>
        </p:txBody>
      </p:sp>
      <p:sp>
        <p:nvSpPr>
          <p:cNvPr id="49" name="CuadroTexto 48">
            <a:extLst>
              <a:ext uri="{FF2B5EF4-FFF2-40B4-BE49-F238E27FC236}">
                <a16:creationId xmlns:a16="http://schemas.microsoft.com/office/drawing/2014/main" id="{20B2820C-FE8E-2BF4-E6F5-BEDCE78D8099}"/>
              </a:ext>
            </a:extLst>
          </p:cNvPr>
          <p:cNvSpPr txBox="1"/>
          <p:nvPr/>
        </p:nvSpPr>
        <p:spPr>
          <a:xfrm>
            <a:off x="4182085" y="6351724"/>
            <a:ext cx="2109326" cy="369332"/>
          </a:xfrm>
          <a:prstGeom prst="rect">
            <a:avLst/>
          </a:prstGeom>
          <a:noFill/>
        </p:spPr>
        <p:txBody>
          <a:bodyPr wrap="square" rtlCol="0">
            <a:spAutoFit/>
          </a:bodyPr>
          <a:lstStyle/>
          <a:p>
            <a:r>
              <a:rPr lang="es-MX" dirty="0" err="1"/>
              <a:t>Computer</a:t>
            </a:r>
            <a:r>
              <a:rPr lang="es-MX" dirty="0"/>
              <a:t> 3</a:t>
            </a:r>
            <a:endParaRPr lang="es-CO" dirty="0"/>
          </a:p>
        </p:txBody>
      </p:sp>
    </p:spTree>
    <p:extLst>
      <p:ext uri="{BB962C8B-B14F-4D97-AF65-F5344CB8AC3E}">
        <p14:creationId xmlns:p14="http://schemas.microsoft.com/office/powerpoint/2010/main" val="54722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B947A-009C-FE7E-83E1-C9D1F01796D3}"/>
            </a:ext>
          </a:extLst>
        </p:cNvPr>
        <p:cNvGrpSpPr/>
        <p:nvPr/>
      </p:nvGrpSpPr>
      <p:grpSpPr>
        <a:xfrm>
          <a:off x="0" y="0"/>
          <a:ext cx="0" cy="0"/>
          <a:chOff x="0" y="0"/>
          <a:chExt cx="0" cy="0"/>
        </a:xfrm>
      </p:grpSpPr>
      <p:sp>
        <p:nvSpPr>
          <p:cNvPr id="22" name="Elipse 21">
            <a:extLst>
              <a:ext uri="{FF2B5EF4-FFF2-40B4-BE49-F238E27FC236}">
                <a16:creationId xmlns:a16="http://schemas.microsoft.com/office/drawing/2014/main" id="{C86F5EBC-A3E3-B144-5E1E-E71DE5397EAE}"/>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Triángulo isósceles 22">
            <a:extLst>
              <a:ext uri="{FF2B5EF4-FFF2-40B4-BE49-F238E27FC236}">
                <a16:creationId xmlns:a16="http://schemas.microsoft.com/office/drawing/2014/main" id="{8C97D058-74ED-EC61-50E9-250C735A47DC}"/>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842DBE90-5CF7-DD4C-758D-CA5A577C539F}"/>
              </a:ext>
            </a:extLst>
          </p:cNvPr>
          <p:cNvSpPr txBox="1"/>
          <p:nvPr/>
        </p:nvSpPr>
        <p:spPr>
          <a:xfrm>
            <a:off x="2183329" y="1194755"/>
            <a:ext cx="1933073" cy="369332"/>
          </a:xfrm>
          <a:prstGeom prst="rect">
            <a:avLst/>
          </a:prstGeom>
          <a:noFill/>
        </p:spPr>
        <p:txBody>
          <a:bodyPr wrap="square" rtlCol="0">
            <a:spAutoFit/>
          </a:bodyPr>
          <a:lstStyle/>
          <a:p>
            <a:r>
              <a:rPr lang="es-MX" dirty="0" err="1"/>
              <a:t>Private</a:t>
            </a:r>
            <a:r>
              <a:rPr lang="es-MX" dirty="0"/>
              <a:t> </a:t>
            </a:r>
            <a:r>
              <a:rPr lang="es-MX" dirty="0" err="1"/>
              <a:t>key</a:t>
            </a:r>
            <a:endParaRPr lang="es-CO" dirty="0"/>
          </a:p>
        </p:txBody>
      </p:sp>
      <p:sp>
        <p:nvSpPr>
          <p:cNvPr id="25" name="CuadroTexto 24">
            <a:extLst>
              <a:ext uri="{FF2B5EF4-FFF2-40B4-BE49-F238E27FC236}">
                <a16:creationId xmlns:a16="http://schemas.microsoft.com/office/drawing/2014/main" id="{63D68852-A6F0-D5F3-9FF5-44CDCC1B6BA4}"/>
              </a:ext>
            </a:extLst>
          </p:cNvPr>
          <p:cNvSpPr txBox="1"/>
          <p:nvPr/>
        </p:nvSpPr>
        <p:spPr>
          <a:xfrm>
            <a:off x="1333372" y="638470"/>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26" name="Imagen 25" descr="Imagen de la pantalla de un computador&#10;&#10;El contenido generado por IA puede ser incorrecto.">
            <a:extLst>
              <a:ext uri="{FF2B5EF4-FFF2-40B4-BE49-F238E27FC236}">
                <a16:creationId xmlns:a16="http://schemas.microsoft.com/office/drawing/2014/main" id="{DF7DB09E-D7CF-721E-9428-66B1B43B0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27" name="CuadroTexto 26">
            <a:extLst>
              <a:ext uri="{FF2B5EF4-FFF2-40B4-BE49-F238E27FC236}">
                <a16:creationId xmlns:a16="http://schemas.microsoft.com/office/drawing/2014/main" id="{09659FD2-8904-4D5D-E6D3-B4BE7846FBF6}"/>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pic>
        <p:nvPicPr>
          <p:cNvPr id="29" name="Imagen 28" descr="Imagen de la pantalla de un computador&#10;&#10;El contenido generado por IA puede ser incorrecto.">
            <a:extLst>
              <a:ext uri="{FF2B5EF4-FFF2-40B4-BE49-F238E27FC236}">
                <a16:creationId xmlns:a16="http://schemas.microsoft.com/office/drawing/2014/main" id="{AF151E57-54B3-50D3-3DBE-BE140FDA0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42" y="4226718"/>
            <a:ext cx="2514600" cy="1819275"/>
          </a:xfrm>
          <a:prstGeom prst="rect">
            <a:avLst/>
          </a:prstGeom>
        </p:spPr>
      </p:pic>
      <p:pic>
        <p:nvPicPr>
          <p:cNvPr id="30" name="Imagen 29" descr="Imagen de la pantalla de un computador&#10;&#10;El contenido generado por IA puede ser incorrecto.">
            <a:extLst>
              <a:ext uri="{FF2B5EF4-FFF2-40B4-BE49-F238E27FC236}">
                <a16:creationId xmlns:a16="http://schemas.microsoft.com/office/drawing/2014/main" id="{600457C8-FBD4-A36E-424C-DB48FC91C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741" y="4760443"/>
            <a:ext cx="2514600" cy="1819275"/>
          </a:xfrm>
          <a:prstGeom prst="rect">
            <a:avLst/>
          </a:prstGeom>
        </p:spPr>
      </p:pic>
      <p:pic>
        <p:nvPicPr>
          <p:cNvPr id="31" name="Imagen 30" descr="Imagen de la pantalla de un computador&#10;&#10;El contenido generado por IA puede ser incorrecto.">
            <a:extLst>
              <a:ext uri="{FF2B5EF4-FFF2-40B4-BE49-F238E27FC236}">
                <a16:creationId xmlns:a16="http://schemas.microsoft.com/office/drawing/2014/main" id="{5706BD12-0BCA-F0E7-6F7D-974E67A06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99322"/>
            <a:ext cx="2514600" cy="1819275"/>
          </a:xfrm>
          <a:prstGeom prst="rect">
            <a:avLst/>
          </a:prstGeom>
        </p:spPr>
      </p:pic>
      <p:cxnSp>
        <p:nvCxnSpPr>
          <p:cNvPr id="32" name="Conector recto de flecha 31">
            <a:extLst>
              <a:ext uri="{FF2B5EF4-FFF2-40B4-BE49-F238E27FC236}">
                <a16:creationId xmlns:a16="http://schemas.microsoft.com/office/drawing/2014/main" id="{183C17C5-5827-3DAC-34C2-749E38D4600C}"/>
              </a:ext>
            </a:extLst>
          </p:cNvPr>
          <p:cNvCxnSpPr>
            <a:cxnSpLocks/>
          </p:cNvCxnSpPr>
          <p:nvPr/>
        </p:nvCxnSpPr>
        <p:spPr>
          <a:xfrm>
            <a:off x="4267200" y="3246120"/>
            <a:ext cx="0" cy="1412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Conector recto de flecha 32">
            <a:extLst>
              <a:ext uri="{FF2B5EF4-FFF2-40B4-BE49-F238E27FC236}">
                <a16:creationId xmlns:a16="http://schemas.microsoft.com/office/drawing/2014/main" id="{012B9BF9-4013-01C3-4F2F-6CB02A005C76}"/>
              </a:ext>
            </a:extLst>
          </p:cNvPr>
          <p:cNvCxnSpPr>
            <a:cxnSpLocks/>
          </p:cNvCxnSpPr>
          <p:nvPr/>
        </p:nvCxnSpPr>
        <p:spPr>
          <a:xfrm>
            <a:off x="4952999" y="3108960"/>
            <a:ext cx="2778890" cy="131456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Conector recto de flecha 33">
            <a:extLst>
              <a:ext uri="{FF2B5EF4-FFF2-40B4-BE49-F238E27FC236}">
                <a16:creationId xmlns:a16="http://schemas.microsoft.com/office/drawing/2014/main" id="{F6ADCD3D-F61A-D8D0-655A-B22CE7D92C34}"/>
              </a:ext>
            </a:extLst>
          </p:cNvPr>
          <p:cNvCxnSpPr>
            <a:cxnSpLocks/>
          </p:cNvCxnSpPr>
          <p:nvPr/>
        </p:nvCxnSpPr>
        <p:spPr>
          <a:xfrm>
            <a:off x="4389120" y="2578510"/>
            <a:ext cx="4450082" cy="28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ángulo 42">
            <a:extLst>
              <a:ext uri="{FF2B5EF4-FFF2-40B4-BE49-F238E27FC236}">
                <a16:creationId xmlns:a16="http://schemas.microsoft.com/office/drawing/2014/main" id="{D80A950F-FF85-185B-3DD1-F0D5B7C82DA9}"/>
              </a:ext>
            </a:extLst>
          </p:cNvPr>
          <p:cNvSpPr/>
          <p:nvPr/>
        </p:nvSpPr>
        <p:spPr>
          <a:xfrm>
            <a:off x="6198470" y="2471350"/>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5" name="Rectángulo 44">
            <a:extLst>
              <a:ext uri="{FF2B5EF4-FFF2-40B4-BE49-F238E27FC236}">
                <a16:creationId xmlns:a16="http://schemas.microsoft.com/office/drawing/2014/main" id="{8507F3D9-2BDD-84FA-92C2-2BCF4EE6C09B}"/>
              </a:ext>
            </a:extLst>
          </p:cNvPr>
          <p:cNvSpPr/>
          <p:nvPr/>
        </p:nvSpPr>
        <p:spPr>
          <a:xfrm>
            <a:off x="5877019" y="3505416"/>
            <a:ext cx="788370" cy="572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6" name="Rectángulo 45">
            <a:extLst>
              <a:ext uri="{FF2B5EF4-FFF2-40B4-BE49-F238E27FC236}">
                <a16:creationId xmlns:a16="http://schemas.microsoft.com/office/drawing/2014/main" id="{7EF0F1D3-6CC9-2C81-BFC8-1FB53F790E27}"/>
              </a:ext>
            </a:extLst>
          </p:cNvPr>
          <p:cNvSpPr/>
          <p:nvPr/>
        </p:nvSpPr>
        <p:spPr>
          <a:xfrm>
            <a:off x="3851615" y="3651145"/>
            <a:ext cx="796585" cy="647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7" name="CuadroTexto 46">
            <a:extLst>
              <a:ext uri="{FF2B5EF4-FFF2-40B4-BE49-F238E27FC236}">
                <a16:creationId xmlns:a16="http://schemas.microsoft.com/office/drawing/2014/main" id="{CFDE642A-0A24-EF60-29C9-6E9AAEDA2D45}"/>
              </a:ext>
            </a:extLst>
          </p:cNvPr>
          <p:cNvSpPr txBox="1"/>
          <p:nvPr/>
        </p:nvSpPr>
        <p:spPr>
          <a:xfrm>
            <a:off x="10258928" y="4054191"/>
            <a:ext cx="2109326" cy="369332"/>
          </a:xfrm>
          <a:prstGeom prst="rect">
            <a:avLst/>
          </a:prstGeom>
          <a:noFill/>
        </p:spPr>
        <p:txBody>
          <a:bodyPr wrap="square" rtlCol="0">
            <a:spAutoFit/>
          </a:bodyPr>
          <a:lstStyle/>
          <a:p>
            <a:r>
              <a:rPr lang="es-MX" dirty="0" err="1"/>
              <a:t>Computer</a:t>
            </a:r>
            <a:r>
              <a:rPr lang="es-MX" dirty="0"/>
              <a:t> 1</a:t>
            </a:r>
            <a:endParaRPr lang="es-CO" dirty="0"/>
          </a:p>
        </p:txBody>
      </p:sp>
      <p:sp>
        <p:nvSpPr>
          <p:cNvPr id="48" name="CuadroTexto 47">
            <a:extLst>
              <a:ext uri="{FF2B5EF4-FFF2-40B4-BE49-F238E27FC236}">
                <a16:creationId xmlns:a16="http://schemas.microsoft.com/office/drawing/2014/main" id="{7511E14B-701F-8D4E-CA03-77CE5A56A2D4}"/>
              </a:ext>
            </a:extLst>
          </p:cNvPr>
          <p:cNvSpPr txBox="1"/>
          <p:nvPr/>
        </p:nvSpPr>
        <p:spPr>
          <a:xfrm>
            <a:off x="9087691" y="6071731"/>
            <a:ext cx="2109326" cy="369332"/>
          </a:xfrm>
          <a:prstGeom prst="rect">
            <a:avLst/>
          </a:prstGeom>
          <a:noFill/>
        </p:spPr>
        <p:txBody>
          <a:bodyPr wrap="square" rtlCol="0">
            <a:spAutoFit/>
          </a:bodyPr>
          <a:lstStyle/>
          <a:p>
            <a:r>
              <a:rPr lang="es-MX" dirty="0" err="1"/>
              <a:t>Computer</a:t>
            </a:r>
            <a:r>
              <a:rPr lang="es-MX" dirty="0"/>
              <a:t> 2</a:t>
            </a:r>
            <a:endParaRPr lang="es-CO" dirty="0"/>
          </a:p>
        </p:txBody>
      </p:sp>
      <p:sp>
        <p:nvSpPr>
          <p:cNvPr id="49" name="CuadroTexto 48">
            <a:extLst>
              <a:ext uri="{FF2B5EF4-FFF2-40B4-BE49-F238E27FC236}">
                <a16:creationId xmlns:a16="http://schemas.microsoft.com/office/drawing/2014/main" id="{6E60B33B-C293-C9A0-F577-807150F750C3}"/>
              </a:ext>
            </a:extLst>
          </p:cNvPr>
          <p:cNvSpPr txBox="1"/>
          <p:nvPr/>
        </p:nvSpPr>
        <p:spPr>
          <a:xfrm>
            <a:off x="4182085" y="6351724"/>
            <a:ext cx="2109326" cy="369332"/>
          </a:xfrm>
          <a:prstGeom prst="rect">
            <a:avLst/>
          </a:prstGeom>
          <a:noFill/>
        </p:spPr>
        <p:txBody>
          <a:bodyPr wrap="square" rtlCol="0">
            <a:spAutoFit/>
          </a:bodyPr>
          <a:lstStyle/>
          <a:p>
            <a:r>
              <a:rPr lang="es-MX" dirty="0" err="1"/>
              <a:t>Computer</a:t>
            </a:r>
            <a:r>
              <a:rPr lang="es-MX" dirty="0"/>
              <a:t> 3</a:t>
            </a:r>
            <a:endParaRPr lang="es-CO" dirty="0"/>
          </a:p>
        </p:txBody>
      </p:sp>
      <p:pic>
        <p:nvPicPr>
          <p:cNvPr id="2" name="Imagen 1" descr="Icono&#10;&#10;El contenido generado por IA puede ser incorrecto.">
            <a:extLst>
              <a:ext uri="{FF2B5EF4-FFF2-40B4-BE49-F238E27FC236}">
                <a16:creationId xmlns:a16="http://schemas.microsoft.com/office/drawing/2014/main" id="{4251AE26-AE23-C061-275D-A6472836A09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1531" y1="28469" x2="33469" y2="28571"/>
                        <a14:foregroundMark x1="36837" y1="29082" x2="47551" y2="29388"/>
                        <a14:foregroundMark x1="51327" y1="29184" x2="76224" y2="28776"/>
                      </a14:backgroundRemoval>
                    </a14:imgEffect>
                  </a14:imgLayer>
                </a14:imgProps>
              </a:ext>
              <a:ext uri="{28A0092B-C50C-407E-A947-70E740481C1C}">
                <a14:useLocalDpi xmlns:a14="http://schemas.microsoft.com/office/drawing/2010/main" val="0"/>
              </a:ext>
            </a:extLst>
          </a:blip>
          <a:stretch>
            <a:fillRect/>
          </a:stretch>
        </p:blipFill>
        <p:spPr>
          <a:xfrm>
            <a:off x="4886838" y="1881493"/>
            <a:ext cx="906353" cy="906353"/>
          </a:xfrm>
          <a:prstGeom prst="rect">
            <a:avLst/>
          </a:prstGeom>
        </p:spPr>
      </p:pic>
    </p:spTree>
    <p:extLst>
      <p:ext uri="{BB962C8B-B14F-4D97-AF65-F5344CB8AC3E}">
        <p14:creationId xmlns:p14="http://schemas.microsoft.com/office/powerpoint/2010/main" val="242539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E31E-12CC-ABDA-C31B-D754206A30DB}"/>
            </a:ext>
          </a:extLst>
        </p:cNvPr>
        <p:cNvGrpSpPr/>
        <p:nvPr/>
      </p:nvGrpSpPr>
      <p:grpSpPr>
        <a:xfrm>
          <a:off x="0" y="0"/>
          <a:ext cx="0" cy="0"/>
          <a:chOff x="0" y="0"/>
          <a:chExt cx="0" cy="0"/>
        </a:xfrm>
      </p:grpSpPr>
      <p:sp>
        <p:nvSpPr>
          <p:cNvPr id="22" name="Elipse 21">
            <a:extLst>
              <a:ext uri="{FF2B5EF4-FFF2-40B4-BE49-F238E27FC236}">
                <a16:creationId xmlns:a16="http://schemas.microsoft.com/office/drawing/2014/main" id="{0FCD6148-DCC3-19CE-F6DE-70F05A89DB40}"/>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Triángulo isósceles 22">
            <a:extLst>
              <a:ext uri="{FF2B5EF4-FFF2-40B4-BE49-F238E27FC236}">
                <a16:creationId xmlns:a16="http://schemas.microsoft.com/office/drawing/2014/main" id="{62C36738-7961-5AF1-3C19-96DC35A13675}"/>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40BF69AD-93E0-C7C7-4A80-AAFFBD77CDC3}"/>
              </a:ext>
            </a:extLst>
          </p:cNvPr>
          <p:cNvSpPr txBox="1"/>
          <p:nvPr/>
        </p:nvSpPr>
        <p:spPr>
          <a:xfrm>
            <a:off x="2183329" y="1194755"/>
            <a:ext cx="1933073" cy="369332"/>
          </a:xfrm>
          <a:prstGeom prst="rect">
            <a:avLst/>
          </a:prstGeom>
          <a:noFill/>
        </p:spPr>
        <p:txBody>
          <a:bodyPr wrap="square" rtlCol="0">
            <a:spAutoFit/>
          </a:bodyPr>
          <a:lstStyle/>
          <a:p>
            <a:r>
              <a:rPr lang="es-MX" dirty="0" err="1"/>
              <a:t>Private</a:t>
            </a:r>
            <a:r>
              <a:rPr lang="es-MX" dirty="0"/>
              <a:t> </a:t>
            </a:r>
            <a:r>
              <a:rPr lang="es-MX" dirty="0" err="1"/>
              <a:t>key</a:t>
            </a:r>
            <a:endParaRPr lang="es-CO" dirty="0"/>
          </a:p>
        </p:txBody>
      </p:sp>
      <p:sp>
        <p:nvSpPr>
          <p:cNvPr id="25" name="CuadroTexto 24">
            <a:extLst>
              <a:ext uri="{FF2B5EF4-FFF2-40B4-BE49-F238E27FC236}">
                <a16:creationId xmlns:a16="http://schemas.microsoft.com/office/drawing/2014/main" id="{8EA56465-BAA8-FB20-7D8F-0B7C6E85FDD7}"/>
              </a:ext>
            </a:extLst>
          </p:cNvPr>
          <p:cNvSpPr txBox="1"/>
          <p:nvPr/>
        </p:nvSpPr>
        <p:spPr>
          <a:xfrm>
            <a:off x="1333372" y="638470"/>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26" name="Imagen 25" descr="Imagen de la pantalla de un computador&#10;&#10;El contenido generado por IA puede ser incorrecto.">
            <a:extLst>
              <a:ext uri="{FF2B5EF4-FFF2-40B4-BE49-F238E27FC236}">
                <a16:creationId xmlns:a16="http://schemas.microsoft.com/office/drawing/2014/main" id="{9FD7093D-17CE-4731-6E1D-B702B8096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27" name="CuadroTexto 26">
            <a:extLst>
              <a:ext uri="{FF2B5EF4-FFF2-40B4-BE49-F238E27FC236}">
                <a16:creationId xmlns:a16="http://schemas.microsoft.com/office/drawing/2014/main" id="{12B1B332-E48E-5896-C34A-03F1392596E5}"/>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pic>
        <p:nvPicPr>
          <p:cNvPr id="29" name="Imagen 28" descr="Imagen de la pantalla de un computador&#10;&#10;El contenido generado por IA puede ser incorrecto.">
            <a:extLst>
              <a:ext uri="{FF2B5EF4-FFF2-40B4-BE49-F238E27FC236}">
                <a16:creationId xmlns:a16="http://schemas.microsoft.com/office/drawing/2014/main" id="{B43361E7-D8D4-706A-9FA3-72F350786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42" y="4226718"/>
            <a:ext cx="2514600" cy="1819275"/>
          </a:xfrm>
          <a:prstGeom prst="rect">
            <a:avLst/>
          </a:prstGeom>
        </p:spPr>
      </p:pic>
      <p:pic>
        <p:nvPicPr>
          <p:cNvPr id="30" name="Imagen 29" descr="Imagen de la pantalla de un computador&#10;&#10;El contenido generado por IA puede ser incorrecto.">
            <a:extLst>
              <a:ext uri="{FF2B5EF4-FFF2-40B4-BE49-F238E27FC236}">
                <a16:creationId xmlns:a16="http://schemas.microsoft.com/office/drawing/2014/main" id="{45439140-A61C-8CB7-C22A-9184EF81C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741" y="4760443"/>
            <a:ext cx="2514600" cy="1819275"/>
          </a:xfrm>
          <a:prstGeom prst="rect">
            <a:avLst/>
          </a:prstGeom>
        </p:spPr>
      </p:pic>
      <p:pic>
        <p:nvPicPr>
          <p:cNvPr id="31" name="Imagen 30" descr="Imagen de la pantalla de un computador&#10;&#10;El contenido generado por IA puede ser incorrecto.">
            <a:extLst>
              <a:ext uri="{FF2B5EF4-FFF2-40B4-BE49-F238E27FC236}">
                <a16:creationId xmlns:a16="http://schemas.microsoft.com/office/drawing/2014/main" id="{47034DB5-8146-4323-1085-A54ABEA71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99322"/>
            <a:ext cx="2514600" cy="1819275"/>
          </a:xfrm>
          <a:prstGeom prst="rect">
            <a:avLst/>
          </a:prstGeom>
        </p:spPr>
      </p:pic>
      <p:cxnSp>
        <p:nvCxnSpPr>
          <p:cNvPr id="32" name="Conector recto de flecha 31">
            <a:extLst>
              <a:ext uri="{FF2B5EF4-FFF2-40B4-BE49-F238E27FC236}">
                <a16:creationId xmlns:a16="http://schemas.microsoft.com/office/drawing/2014/main" id="{A36C4631-B275-AD53-AD63-F8FBF6A7CB3B}"/>
              </a:ext>
            </a:extLst>
          </p:cNvPr>
          <p:cNvCxnSpPr>
            <a:cxnSpLocks/>
          </p:cNvCxnSpPr>
          <p:nvPr/>
        </p:nvCxnSpPr>
        <p:spPr>
          <a:xfrm>
            <a:off x="4267200" y="3246120"/>
            <a:ext cx="0" cy="1412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Conector recto de flecha 32">
            <a:extLst>
              <a:ext uri="{FF2B5EF4-FFF2-40B4-BE49-F238E27FC236}">
                <a16:creationId xmlns:a16="http://schemas.microsoft.com/office/drawing/2014/main" id="{278108F7-2093-7A06-F1A6-DC36F3ABBFEA}"/>
              </a:ext>
            </a:extLst>
          </p:cNvPr>
          <p:cNvCxnSpPr>
            <a:cxnSpLocks/>
          </p:cNvCxnSpPr>
          <p:nvPr/>
        </p:nvCxnSpPr>
        <p:spPr>
          <a:xfrm>
            <a:off x="4952999" y="3108960"/>
            <a:ext cx="2778890" cy="131456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Conector recto de flecha 33">
            <a:extLst>
              <a:ext uri="{FF2B5EF4-FFF2-40B4-BE49-F238E27FC236}">
                <a16:creationId xmlns:a16="http://schemas.microsoft.com/office/drawing/2014/main" id="{E888D54F-1582-7A2C-53F6-9861163DB37C}"/>
              </a:ext>
            </a:extLst>
          </p:cNvPr>
          <p:cNvCxnSpPr>
            <a:cxnSpLocks/>
          </p:cNvCxnSpPr>
          <p:nvPr/>
        </p:nvCxnSpPr>
        <p:spPr>
          <a:xfrm>
            <a:off x="4389120" y="2578510"/>
            <a:ext cx="4450082" cy="28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ángulo 42">
            <a:extLst>
              <a:ext uri="{FF2B5EF4-FFF2-40B4-BE49-F238E27FC236}">
                <a16:creationId xmlns:a16="http://schemas.microsoft.com/office/drawing/2014/main" id="{295E9995-58D0-D6A5-FD6B-34BD66D4325A}"/>
              </a:ext>
            </a:extLst>
          </p:cNvPr>
          <p:cNvSpPr/>
          <p:nvPr/>
        </p:nvSpPr>
        <p:spPr>
          <a:xfrm>
            <a:off x="6198470" y="2471350"/>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5" name="Rectángulo 44">
            <a:extLst>
              <a:ext uri="{FF2B5EF4-FFF2-40B4-BE49-F238E27FC236}">
                <a16:creationId xmlns:a16="http://schemas.microsoft.com/office/drawing/2014/main" id="{70402968-BA48-4DBE-480A-D01BD379B345}"/>
              </a:ext>
            </a:extLst>
          </p:cNvPr>
          <p:cNvSpPr/>
          <p:nvPr/>
        </p:nvSpPr>
        <p:spPr>
          <a:xfrm>
            <a:off x="5877019" y="3505416"/>
            <a:ext cx="788370" cy="572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6" name="Rectángulo 45">
            <a:extLst>
              <a:ext uri="{FF2B5EF4-FFF2-40B4-BE49-F238E27FC236}">
                <a16:creationId xmlns:a16="http://schemas.microsoft.com/office/drawing/2014/main" id="{AE166A9F-7235-728A-DDD4-58390309C2C2}"/>
              </a:ext>
            </a:extLst>
          </p:cNvPr>
          <p:cNvSpPr/>
          <p:nvPr/>
        </p:nvSpPr>
        <p:spPr>
          <a:xfrm>
            <a:off x="3851615" y="3651145"/>
            <a:ext cx="796585" cy="647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7" name="CuadroTexto 46">
            <a:extLst>
              <a:ext uri="{FF2B5EF4-FFF2-40B4-BE49-F238E27FC236}">
                <a16:creationId xmlns:a16="http://schemas.microsoft.com/office/drawing/2014/main" id="{E9FAFCFF-EA2E-8CB6-6AEF-0DDF0BEBD107}"/>
              </a:ext>
            </a:extLst>
          </p:cNvPr>
          <p:cNvSpPr txBox="1"/>
          <p:nvPr/>
        </p:nvSpPr>
        <p:spPr>
          <a:xfrm>
            <a:off x="10258928" y="4054191"/>
            <a:ext cx="2109326" cy="369332"/>
          </a:xfrm>
          <a:prstGeom prst="rect">
            <a:avLst/>
          </a:prstGeom>
          <a:noFill/>
        </p:spPr>
        <p:txBody>
          <a:bodyPr wrap="square" rtlCol="0">
            <a:spAutoFit/>
          </a:bodyPr>
          <a:lstStyle/>
          <a:p>
            <a:r>
              <a:rPr lang="es-MX" dirty="0" err="1"/>
              <a:t>Computer</a:t>
            </a:r>
            <a:r>
              <a:rPr lang="es-MX" dirty="0"/>
              <a:t> 1</a:t>
            </a:r>
            <a:endParaRPr lang="es-CO" dirty="0"/>
          </a:p>
        </p:txBody>
      </p:sp>
      <p:sp>
        <p:nvSpPr>
          <p:cNvPr id="48" name="CuadroTexto 47">
            <a:extLst>
              <a:ext uri="{FF2B5EF4-FFF2-40B4-BE49-F238E27FC236}">
                <a16:creationId xmlns:a16="http://schemas.microsoft.com/office/drawing/2014/main" id="{EA441AD8-4B88-DA2B-A598-02955C716678}"/>
              </a:ext>
            </a:extLst>
          </p:cNvPr>
          <p:cNvSpPr txBox="1"/>
          <p:nvPr/>
        </p:nvSpPr>
        <p:spPr>
          <a:xfrm>
            <a:off x="9087691" y="6071731"/>
            <a:ext cx="2109326" cy="369332"/>
          </a:xfrm>
          <a:prstGeom prst="rect">
            <a:avLst/>
          </a:prstGeom>
          <a:noFill/>
        </p:spPr>
        <p:txBody>
          <a:bodyPr wrap="square" rtlCol="0">
            <a:spAutoFit/>
          </a:bodyPr>
          <a:lstStyle/>
          <a:p>
            <a:r>
              <a:rPr lang="es-MX" dirty="0" err="1"/>
              <a:t>Computer</a:t>
            </a:r>
            <a:r>
              <a:rPr lang="es-MX" dirty="0"/>
              <a:t> 2</a:t>
            </a:r>
            <a:endParaRPr lang="es-CO" dirty="0"/>
          </a:p>
        </p:txBody>
      </p:sp>
      <p:sp>
        <p:nvSpPr>
          <p:cNvPr id="49" name="CuadroTexto 48">
            <a:extLst>
              <a:ext uri="{FF2B5EF4-FFF2-40B4-BE49-F238E27FC236}">
                <a16:creationId xmlns:a16="http://schemas.microsoft.com/office/drawing/2014/main" id="{87C80D1C-A7FC-F142-7C12-559DDF496A48}"/>
              </a:ext>
            </a:extLst>
          </p:cNvPr>
          <p:cNvSpPr txBox="1"/>
          <p:nvPr/>
        </p:nvSpPr>
        <p:spPr>
          <a:xfrm>
            <a:off x="4182085" y="6351724"/>
            <a:ext cx="2109326" cy="369332"/>
          </a:xfrm>
          <a:prstGeom prst="rect">
            <a:avLst/>
          </a:prstGeom>
          <a:noFill/>
        </p:spPr>
        <p:txBody>
          <a:bodyPr wrap="square" rtlCol="0">
            <a:spAutoFit/>
          </a:bodyPr>
          <a:lstStyle/>
          <a:p>
            <a:r>
              <a:rPr lang="es-MX" dirty="0" err="1"/>
              <a:t>Computer</a:t>
            </a:r>
            <a:r>
              <a:rPr lang="es-MX" dirty="0"/>
              <a:t> 3</a:t>
            </a:r>
            <a:endParaRPr lang="es-CO" dirty="0"/>
          </a:p>
        </p:txBody>
      </p:sp>
      <p:pic>
        <p:nvPicPr>
          <p:cNvPr id="2" name="Imagen 1" descr="Icono&#10;&#10;El contenido generado por IA puede ser incorrecto.">
            <a:extLst>
              <a:ext uri="{FF2B5EF4-FFF2-40B4-BE49-F238E27FC236}">
                <a16:creationId xmlns:a16="http://schemas.microsoft.com/office/drawing/2014/main" id="{BC4243D1-D5DF-6451-14C6-30AD7AAEAD5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1531" y1="28469" x2="33469" y2="28571"/>
                        <a14:foregroundMark x1="36837" y1="29082" x2="47551" y2="29388"/>
                        <a14:foregroundMark x1="51327" y1="29184" x2="76224" y2="28776"/>
                      </a14:backgroundRemoval>
                    </a14:imgEffect>
                  </a14:imgLayer>
                </a14:imgProps>
              </a:ext>
              <a:ext uri="{28A0092B-C50C-407E-A947-70E740481C1C}">
                <a14:useLocalDpi xmlns:a14="http://schemas.microsoft.com/office/drawing/2010/main" val="0"/>
              </a:ext>
            </a:extLst>
          </a:blip>
          <a:stretch>
            <a:fillRect/>
          </a:stretch>
        </p:blipFill>
        <p:spPr>
          <a:xfrm>
            <a:off x="6198470" y="1347537"/>
            <a:ext cx="1180272" cy="1180272"/>
          </a:xfrm>
          <a:prstGeom prst="rect">
            <a:avLst/>
          </a:prstGeom>
        </p:spPr>
      </p:pic>
      <p:pic>
        <p:nvPicPr>
          <p:cNvPr id="4" name="Imagen 3" descr="Imagen que contiene cerradura, estructuras metálicas, bolsa&#10;&#10;El contenido generado por IA puede ser incorrecto.">
            <a:extLst>
              <a:ext uri="{FF2B5EF4-FFF2-40B4-BE49-F238E27FC236}">
                <a16:creationId xmlns:a16="http://schemas.microsoft.com/office/drawing/2014/main" id="{B9BC6BA9-EAE4-B04E-7331-CBE2373EF29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86670" y="1103697"/>
            <a:ext cx="1260676" cy="1260676"/>
          </a:xfrm>
          <a:prstGeom prst="rect">
            <a:avLst/>
          </a:prstGeom>
        </p:spPr>
      </p:pic>
      <p:cxnSp>
        <p:nvCxnSpPr>
          <p:cNvPr id="6" name="Conector recto de flecha 5">
            <a:extLst>
              <a:ext uri="{FF2B5EF4-FFF2-40B4-BE49-F238E27FC236}">
                <a16:creationId xmlns:a16="http://schemas.microsoft.com/office/drawing/2014/main" id="{A23E1964-7945-8CC0-7B21-269D980748F1}"/>
              </a:ext>
            </a:extLst>
          </p:cNvPr>
          <p:cNvCxnSpPr>
            <a:cxnSpLocks/>
          </p:cNvCxnSpPr>
          <p:nvPr/>
        </p:nvCxnSpPr>
        <p:spPr>
          <a:xfrm>
            <a:off x="5954277" y="1023479"/>
            <a:ext cx="228780" cy="3311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CuadroTexto 6">
            <a:extLst>
              <a:ext uri="{FF2B5EF4-FFF2-40B4-BE49-F238E27FC236}">
                <a16:creationId xmlns:a16="http://schemas.microsoft.com/office/drawing/2014/main" id="{892010AE-3C4A-541E-06FA-1782F225CB8C}"/>
              </a:ext>
            </a:extLst>
          </p:cNvPr>
          <p:cNvSpPr txBox="1"/>
          <p:nvPr/>
        </p:nvSpPr>
        <p:spPr>
          <a:xfrm>
            <a:off x="4826643" y="381239"/>
            <a:ext cx="2060294" cy="646331"/>
          </a:xfrm>
          <a:prstGeom prst="rect">
            <a:avLst/>
          </a:prstGeom>
          <a:noFill/>
        </p:spPr>
        <p:txBody>
          <a:bodyPr wrap="square" rtlCol="0">
            <a:spAutoFit/>
          </a:bodyPr>
          <a:lstStyle/>
          <a:p>
            <a:pPr algn="ctr"/>
            <a:r>
              <a:rPr lang="es-MX" dirty="0" err="1"/>
              <a:t>Blocked</a:t>
            </a:r>
            <a:r>
              <a:rPr lang="es-MX" dirty="0"/>
              <a:t> </a:t>
            </a:r>
            <a:r>
              <a:rPr lang="es-MX" dirty="0" err="1"/>
              <a:t>with</a:t>
            </a:r>
            <a:r>
              <a:rPr lang="es-MX" dirty="0"/>
              <a:t> </a:t>
            </a:r>
            <a:r>
              <a:rPr lang="es-MX" dirty="0" err="1"/>
              <a:t>the</a:t>
            </a:r>
            <a:r>
              <a:rPr lang="es-MX" dirty="0"/>
              <a:t> </a:t>
            </a:r>
            <a:r>
              <a:rPr lang="es-MX" dirty="0" err="1"/>
              <a:t>public</a:t>
            </a:r>
            <a:r>
              <a:rPr lang="es-MX" dirty="0"/>
              <a:t> </a:t>
            </a:r>
            <a:r>
              <a:rPr lang="es-MX" dirty="0" err="1"/>
              <a:t>key</a:t>
            </a:r>
            <a:endParaRPr lang="es-CO" dirty="0"/>
          </a:p>
        </p:txBody>
      </p:sp>
    </p:spTree>
    <p:extLst>
      <p:ext uri="{BB962C8B-B14F-4D97-AF65-F5344CB8AC3E}">
        <p14:creationId xmlns:p14="http://schemas.microsoft.com/office/powerpoint/2010/main" val="4263583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7A21B-B277-3E12-8FB0-6C2EC23AA486}"/>
            </a:ext>
          </a:extLst>
        </p:cNvPr>
        <p:cNvGrpSpPr/>
        <p:nvPr/>
      </p:nvGrpSpPr>
      <p:grpSpPr>
        <a:xfrm>
          <a:off x="0" y="0"/>
          <a:ext cx="0" cy="0"/>
          <a:chOff x="0" y="0"/>
          <a:chExt cx="0" cy="0"/>
        </a:xfrm>
      </p:grpSpPr>
      <p:sp>
        <p:nvSpPr>
          <p:cNvPr id="22" name="Elipse 21">
            <a:extLst>
              <a:ext uri="{FF2B5EF4-FFF2-40B4-BE49-F238E27FC236}">
                <a16:creationId xmlns:a16="http://schemas.microsoft.com/office/drawing/2014/main" id="{4C3743B7-1299-20C7-4482-D0B81AEBDAA6}"/>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Triángulo isósceles 22">
            <a:extLst>
              <a:ext uri="{FF2B5EF4-FFF2-40B4-BE49-F238E27FC236}">
                <a16:creationId xmlns:a16="http://schemas.microsoft.com/office/drawing/2014/main" id="{AEEF780B-7EB6-22B1-1603-71D496C7E1D0}"/>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E0B1F33F-65EE-E14B-8A21-9CCDA90F720D}"/>
              </a:ext>
            </a:extLst>
          </p:cNvPr>
          <p:cNvSpPr txBox="1"/>
          <p:nvPr/>
        </p:nvSpPr>
        <p:spPr>
          <a:xfrm>
            <a:off x="3994814" y="1022845"/>
            <a:ext cx="1933073" cy="369332"/>
          </a:xfrm>
          <a:prstGeom prst="rect">
            <a:avLst/>
          </a:prstGeom>
          <a:noFill/>
        </p:spPr>
        <p:txBody>
          <a:bodyPr wrap="square" rtlCol="0">
            <a:spAutoFit/>
          </a:bodyPr>
          <a:lstStyle/>
          <a:p>
            <a:r>
              <a:rPr lang="es-MX" dirty="0" err="1"/>
              <a:t>Private</a:t>
            </a:r>
            <a:r>
              <a:rPr lang="es-MX" dirty="0"/>
              <a:t> </a:t>
            </a:r>
            <a:r>
              <a:rPr lang="es-MX" dirty="0" err="1"/>
              <a:t>key</a:t>
            </a:r>
            <a:endParaRPr lang="es-CO" dirty="0"/>
          </a:p>
        </p:txBody>
      </p:sp>
      <p:sp>
        <p:nvSpPr>
          <p:cNvPr id="25" name="CuadroTexto 24">
            <a:extLst>
              <a:ext uri="{FF2B5EF4-FFF2-40B4-BE49-F238E27FC236}">
                <a16:creationId xmlns:a16="http://schemas.microsoft.com/office/drawing/2014/main" id="{5283C516-81C9-4AF4-C888-98CE030F342A}"/>
              </a:ext>
            </a:extLst>
          </p:cNvPr>
          <p:cNvSpPr txBox="1"/>
          <p:nvPr/>
        </p:nvSpPr>
        <p:spPr>
          <a:xfrm>
            <a:off x="1333372" y="638470"/>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26" name="Imagen 25" descr="Imagen de la pantalla de un computador&#10;&#10;El contenido generado por IA puede ser incorrecto.">
            <a:extLst>
              <a:ext uri="{FF2B5EF4-FFF2-40B4-BE49-F238E27FC236}">
                <a16:creationId xmlns:a16="http://schemas.microsoft.com/office/drawing/2014/main" id="{7B84C5EC-832A-1CB1-4D6F-FE83F17A9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27" name="CuadroTexto 26">
            <a:extLst>
              <a:ext uri="{FF2B5EF4-FFF2-40B4-BE49-F238E27FC236}">
                <a16:creationId xmlns:a16="http://schemas.microsoft.com/office/drawing/2014/main" id="{15156593-447C-70E7-6579-810539FFA637}"/>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pic>
        <p:nvPicPr>
          <p:cNvPr id="29" name="Imagen 28" descr="Imagen de la pantalla de un computador&#10;&#10;El contenido generado por IA puede ser incorrecto.">
            <a:extLst>
              <a:ext uri="{FF2B5EF4-FFF2-40B4-BE49-F238E27FC236}">
                <a16:creationId xmlns:a16="http://schemas.microsoft.com/office/drawing/2014/main" id="{5E267FBA-59E1-E2FA-3D1A-2F12D6685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42" y="4226718"/>
            <a:ext cx="2514600" cy="1819275"/>
          </a:xfrm>
          <a:prstGeom prst="rect">
            <a:avLst/>
          </a:prstGeom>
        </p:spPr>
      </p:pic>
      <p:pic>
        <p:nvPicPr>
          <p:cNvPr id="30" name="Imagen 29" descr="Imagen de la pantalla de un computador&#10;&#10;El contenido generado por IA puede ser incorrecto.">
            <a:extLst>
              <a:ext uri="{FF2B5EF4-FFF2-40B4-BE49-F238E27FC236}">
                <a16:creationId xmlns:a16="http://schemas.microsoft.com/office/drawing/2014/main" id="{03BB26E3-1160-F001-CF9A-B96E661CC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741" y="4760443"/>
            <a:ext cx="2514600" cy="1819275"/>
          </a:xfrm>
          <a:prstGeom prst="rect">
            <a:avLst/>
          </a:prstGeom>
        </p:spPr>
      </p:pic>
      <p:pic>
        <p:nvPicPr>
          <p:cNvPr id="31" name="Imagen 30" descr="Imagen de la pantalla de un computador&#10;&#10;El contenido generado por IA puede ser incorrecto.">
            <a:extLst>
              <a:ext uri="{FF2B5EF4-FFF2-40B4-BE49-F238E27FC236}">
                <a16:creationId xmlns:a16="http://schemas.microsoft.com/office/drawing/2014/main" id="{BE4F45AD-0835-E271-061C-56AB953B8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99322"/>
            <a:ext cx="2514600" cy="1819275"/>
          </a:xfrm>
          <a:prstGeom prst="rect">
            <a:avLst/>
          </a:prstGeom>
        </p:spPr>
      </p:pic>
      <p:cxnSp>
        <p:nvCxnSpPr>
          <p:cNvPr id="32" name="Conector recto de flecha 31">
            <a:extLst>
              <a:ext uri="{FF2B5EF4-FFF2-40B4-BE49-F238E27FC236}">
                <a16:creationId xmlns:a16="http://schemas.microsoft.com/office/drawing/2014/main" id="{5C138AA7-D354-BC6B-5EE3-44D384BDFA16}"/>
              </a:ext>
            </a:extLst>
          </p:cNvPr>
          <p:cNvCxnSpPr>
            <a:cxnSpLocks/>
          </p:cNvCxnSpPr>
          <p:nvPr/>
        </p:nvCxnSpPr>
        <p:spPr>
          <a:xfrm>
            <a:off x="4267200" y="3246120"/>
            <a:ext cx="0" cy="1412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Conector recto de flecha 32">
            <a:extLst>
              <a:ext uri="{FF2B5EF4-FFF2-40B4-BE49-F238E27FC236}">
                <a16:creationId xmlns:a16="http://schemas.microsoft.com/office/drawing/2014/main" id="{6EAA2BCC-124E-FE4B-AEBD-7B74F88003DF}"/>
              </a:ext>
            </a:extLst>
          </p:cNvPr>
          <p:cNvCxnSpPr>
            <a:cxnSpLocks/>
          </p:cNvCxnSpPr>
          <p:nvPr/>
        </p:nvCxnSpPr>
        <p:spPr>
          <a:xfrm>
            <a:off x="4952999" y="3108960"/>
            <a:ext cx="2778890" cy="131456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Conector recto de flecha 33">
            <a:extLst>
              <a:ext uri="{FF2B5EF4-FFF2-40B4-BE49-F238E27FC236}">
                <a16:creationId xmlns:a16="http://schemas.microsoft.com/office/drawing/2014/main" id="{03E45DD9-1A47-72C4-D01F-4247EC138C5D}"/>
              </a:ext>
            </a:extLst>
          </p:cNvPr>
          <p:cNvCxnSpPr>
            <a:cxnSpLocks/>
          </p:cNvCxnSpPr>
          <p:nvPr/>
        </p:nvCxnSpPr>
        <p:spPr>
          <a:xfrm>
            <a:off x="4389120" y="2578510"/>
            <a:ext cx="4450082" cy="28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ángulo 42">
            <a:extLst>
              <a:ext uri="{FF2B5EF4-FFF2-40B4-BE49-F238E27FC236}">
                <a16:creationId xmlns:a16="http://schemas.microsoft.com/office/drawing/2014/main" id="{2451D8CD-E055-786E-D1FA-66B5AFA2D2F6}"/>
              </a:ext>
            </a:extLst>
          </p:cNvPr>
          <p:cNvSpPr/>
          <p:nvPr/>
        </p:nvSpPr>
        <p:spPr>
          <a:xfrm>
            <a:off x="6198470" y="2471350"/>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5" name="Rectángulo 44">
            <a:extLst>
              <a:ext uri="{FF2B5EF4-FFF2-40B4-BE49-F238E27FC236}">
                <a16:creationId xmlns:a16="http://schemas.microsoft.com/office/drawing/2014/main" id="{BBEB19A6-6EA7-D533-ABCF-2027E4D526E0}"/>
              </a:ext>
            </a:extLst>
          </p:cNvPr>
          <p:cNvSpPr/>
          <p:nvPr/>
        </p:nvSpPr>
        <p:spPr>
          <a:xfrm>
            <a:off x="5877019" y="3505416"/>
            <a:ext cx="788370" cy="572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6" name="Rectángulo 45">
            <a:extLst>
              <a:ext uri="{FF2B5EF4-FFF2-40B4-BE49-F238E27FC236}">
                <a16:creationId xmlns:a16="http://schemas.microsoft.com/office/drawing/2014/main" id="{BF0BD1A2-5F2E-0A4C-1C9C-4962F49D46CA}"/>
              </a:ext>
            </a:extLst>
          </p:cNvPr>
          <p:cNvSpPr/>
          <p:nvPr/>
        </p:nvSpPr>
        <p:spPr>
          <a:xfrm>
            <a:off x="3851615" y="3651145"/>
            <a:ext cx="796585" cy="647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7" name="CuadroTexto 46">
            <a:extLst>
              <a:ext uri="{FF2B5EF4-FFF2-40B4-BE49-F238E27FC236}">
                <a16:creationId xmlns:a16="http://schemas.microsoft.com/office/drawing/2014/main" id="{DF9C9AD7-D204-5855-5A8D-725CE1240FE8}"/>
              </a:ext>
            </a:extLst>
          </p:cNvPr>
          <p:cNvSpPr txBox="1"/>
          <p:nvPr/>
        </p:nvSpPr>
        <p:spPr>
          <a:xfrm>
            <a:off x="10258928" y="4054191"/>
            <a:ext cx="2109326" cy="369332"/>
          </a:xfrm>
          <a:prstGeom prst="rect">
            <a:avLst/>
          </a:prstGeom>
          <a:noFill/>
        </p:spPr>
        <p:txBody>
          <a:bodyPr wrap="square" rtlCol="0">
            <a:spAutoFit/>
          </a:bodyPr>
          <a:lstStyle/>
          <a:p>
            <a:r>
              <a:rPr lang="es-MX" dirty="0" err="1"/>
              <a:t>Computer</a:t>
            </a:r>
            <a:r>
              <a:rPr lang="es-MX" dirty="0"/>
              <a:t> 1</a:t>
            </a:r>
            <a:endParaRPr lang="es-CO" dirty="0"/>
          </a:p>
        </p:txBody>
      </p:sp>
      <p:sp>
        <p:nvSpPr>
          <p:cNvPr id="48" name="CuadroTexto 47">
            <a:extLst>
              <a:ext uri="{FF2B5EF4-FFF2-40B4-BE49-F238E27FC236}">
                <a16:creationId xmlns:a16="http://schemas.microsoft.com/office/drawing/2014/main" id="{ECBB7BDB-2542-D17C-C2E8-B092278E919F}"/>
              </a:ext>
            </a:extLst>
          </p:cNvPr>
          <p:cNvSpPr txBox="1"/>
          <p:nvPr/>
        </p:nvSpPr>
        <p:spPr>
          <a:xfrm>
            <a:off x="9087691" y="6071731"/>
            <a:ext cx="2109326" cy="369332"/>
          </a:xfrm>
          <a:prstGeom prst="rect">
            <a:avLst/>
          </a:prstGeom>
          <a:noFill/>
        </p:spPr>
        <p:txBody>
          <a:bodyPr wrap="square" rtlCol="0">
            <a:spAutoFit/>
          </a:bodyPr>
          <a:lstStyle/>
          <a:p>
            <a:r>
              <a:rPr lang="es-MX" dirty="0" err="1"/>
              <a:t>Computer</a:t>
            </a:r>
            <a:r>
              <a:rPr lang="es-MX" dirty="0"/>
              <a:t> 2</a:t>
            </a:r>
            <a:endParaRPr lang="es-CO" dirty="0"/>
          </a:p>
        </p:txBody>
      </p:sp>
      <p:sp>
        <p:nvSpPr>
          <p:cNvPr id="49" name="CuadroTexto 48">
            <a:extLst>
              <a:ext uri="{FF2B5EF4-FFF2-40B4-BE49-F238E27FC236}">
                <a16:creationId xmlns:a16="http://schemas.microsoft.com/office/drawing/2014/main" id="{3163FB32-1660-6D57-42A0-19148A883858}"/>
              </a:ext>
            </a:extLst>
          </p:cNvPr>
          <p:cNvSpPr txBox="1"/>
          <p:nvPr/>
        </p:nvSpPr>
        <p:spPr>
          <a:xfrm>
            <a:off x="4182085" y="6351724"/>
            <a:ext cx="2109326" cy="369332"/>
          </a:xfrm>
          <a:prstGeom prst="rect">
            <a:avLst/>
          </a:prstGeom>
          <a:noFill/>
        </p:spPr>
        <p:txBody>
          <a:bodyPr wrap="square" rtlCol="0">
            <a:spAutoFit/>
          </a:bodyPr>
          <a:lstStyle/>
          <a:p>
            <a:r>
              <a:rPr lang="es-MX" dirty="0" err="1"/>
              <a:t>Computer</a:t>
            </a:r>
            <a:r>
              <a:rPr lang="es-MX" dirty="0"/>
              <a:t> 3</a:t>
            </a:r>
            <a:endParaRPr lang="es-CO" dirty="0"/>
          </a:p>
        </p:txBody>
      </p:sp>
      <p:pic>
        <p:nvPicPr>
          <p:cNvPr id="2" name="Imagen 1" descr="Icono&#10;&#10;El contenido generado por IA puede ser incorrecto.">
            <a:extLst>
              <a:ext uri="{FF2B5EF4-FFF2-40B4-BE49-F238E27FC236}">
                <a16:creationId xmlns:a16="http://schemas.microsoft.com/office/drawing/2014/main" id="{8A6E220B-9770-02AC-8126-2ACBED308D1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1531" y1="28469" x2="33469" y2="28571"/>
                        <a14:foregroundMark x1="36837" y1="29082" x2="47551" y2="29388"/>
                        <a14:foregroundMark x1="51327" y1="29184" x2="76224" y2="28776"/>
                      </a14:backgroundRemoval>
                    </a14:imgEffect>
                  </a14:imgLayer>
                </a14:imgProps>
              </a:ext>
              <a:ext uri="{28A0092B-C50C-407E-A947-70E740481C1C}">
                <a14:useLocalDpi xmlns:a14="http://schemas.microsoft.com/office/drawing/2010/main" val="0"/>
              </a:ext>
            </a:extLst>
          </a:blip>
          <a:stretch>
            <a:fillRect/>
          </a:stretch>
        </p:blipFill>
        <p:spPr>
          <a:xfrm>
            <a:off x="6198470" y="1347537"/>
            <a:ext cx="1180272" cy="1180272"/>
          </a:xfrm>
          <a:prstGeom prst="rect">
            <a:avLst/>
          </a:prstGeom>
        </p:spPr>
      </p:pic>
      <p:pic>
        <p:nvPicPr>
          <p:cNvPr id="4" name="Imagen 3" descr="Imagen que contiene cerradura, estructuras metálicas, bolsa&#10;&#10;El contenido generado por IA puede ser incorrecto.">
            <a:extLst>
              <a:ext uri="{FF2B5EF4-FFF2-40B4-BE49-F238E27FC236}">
                <a16:creationId xmlns:a16="http://schemas.microsoft.com/office/drawing/2014/main" id="{5460C5A4-517C-7066-D142-4F4946CD7980}"/>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86670" y="1103697"/>
            <a:ext cx="1260676" cy="1260676"/>
          </a:xfrm>
          <a:prstGeom prst="rect">
            <a:avLst/>
          </a:prstGeom>
        </p:spPr>
      </p:pic>
      <p:cxnSp>
        <p:nvCxnSpPr>
          <p:cNvPr id="6" name="Conector recto de flecha 5">
            <a:extLst>
              <a:ext uri="{FF2B5EF4-FFF2-40B4-BE49-F238E27FC236}">
                <a16:creationId xmlns:a16="http://schemas.microsoft.com/office/drawing/2014/main" id="{EC0B05C1-F0CB-179B-F580-EDD98C7C7E51}"/>
              </a:ext>
            </a:extLst>
          </p:cNvPr>
          <p:cNvCxnSpPr>
            <a:cxnSpLocks/>
          </p:cNvCxnSpPr>
          <p:nvPr/>
        </p:nvCxnSpPr>
        <p:spPr>
          <a:xfrm>
            <a:off x="5954277" y="1023479"/>
            <a:ext cx="228780" cy="3311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CuadroTexto 6">
            <a:extLst>
              <a:ext uri="{FF2B5EF4-FFF2-40B4-BE49-F238E27FC236}">
                <a16:creationId xmlns:a16="http://schemas.microsoft.com/office/drawing/2014/main" id="{B137125D-A080-5097-0F15-1AD9BE10D517}"/>
              </a:ext>
            </a:extLst>
          </p:cNvPr>
          <p:cNvSpPr txBox="1"/>
          <p:nvPr/>
        </p:nvSpPr>
        <p:spPr>
          <a:xfrm>
            <a:off x="4826643" y="381239"/>
            <a:ext cx="2060294" cy="646331"/>
          </a:xfrm>
          <a:prstGeom prst="rect">
            <a:avLst/>
          </a:prstGeom>
          <a:noFill/>
        </p:spPr>
        <p:txBody>
          <a:bodyPr wrap="square" rtlCol="0">
            <a:spAutoFit/>
          </a:bodyPr>
          <a:lstStyle/>
          <a:p>
            <a:pPr algn="ctr"/>
            <a:r>
              <a:rPr lang="es-MX" dirty="0" err="1"/>
              <a:t>Blocked</a:t>
            </a:r>
            <a:r>
              <a:rPr lang="es-MX" dirty="0"/>
              <a:t> </a:t>
            </a:r>
            <a:r>
              <a:rPr lang="es-MX" dirty="0" err="1"/>
              <a:t>with</a:t>
            </a:r>
            <a:r>
              <a:rPr lang="es-MX" dirty="0"/>
              <a:t> </a:t>
            </a:r>
            <a:r>
              <a:rPr lang="es-MX" dirty="0" err="1"/>
              <a:t>the</a:t>
            </a:r>
            <a:r>
              <a:rPr lang="es-MX" dirty="0"/>
              <a:t> </a:t>
            </a:r>
            <a:r>
              <a:rPr lang="es-MX" dirty="0" err="1"/>
              <a:t>public</a:t>
            </a:r>
            <a:r>
              <a:rPr lang="es-MX" dirty="0"/>
              <a:t> </a:t>
            </a:r>
            <a:r>
              <a:rPr lang="es-MX" dirty="0" err="1"/>
              <a:t>key</a:t>
            </a:r>
            <a:endParaRPr lang="es-CO" dirty="0"/>
          </a:p>
        </p:txBody>
      </p:sp>
      <p:cxnSp>
        <p:nvCxnSpPr>
          <p:cNvPr id="5" name="Conector recto de flecha 4">
            <a:extLst>
              <a:ext uri="{FF2B5EF4-FFF2-40B4-BE49-F238E27FC236}">
                <a16:creationId xmlns:a16="http://schemas.microsoft.com/office/drawing/2014/main" id="{7CE2BEE9-1EBE-A4C7-90AF-F7BEAF79761F}"/>
              </a:ext>
            </a:extLst>
          </p:cNvPr>
          <p:cNvCxnSpPr/>
          <p:nvPr/>
        </p:nvCxnSpPr>
        <p:spPr>
          <a:xfrm flipH="1" flipV="1">
            <a:off x="4826643" y="1544803"/>
            <a:ext cx="1050376" cy="10337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ángulo 7">
            <a:extLst>
              <a:ext uri="{FF2B5EF4-FFF2-40B4-BE49-F238E27FC236}">
                <a16:creationId xmlns:a16="http://schemas.microsoft.com/office/drawing/2014/main" id="{083A7BD3-3C65-0915-CD90-242668365F7E}"/>
              </a:ext>
            </a:extLst>
          </p:cNvPr>
          <p:cNvSpPr/>
          <p:nvPr/>
        </p:nvSpPr>
        <p:spPr>
          <a:xfrm>
            <a:off x="4524704" y="1925052"/>
            <a:ext cx="1429574" cy="4632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uses </a:t>
            </a:r>
            <a:r>
              <a:rPr lang="es-MX" dirty="0" err="1">
                <a:solidFill>
                  <a:schemeClr val="tx1"/>
                </a:solidFill>
              </a:rPr>
              <a:t>your</a:t>
            </a:r>
            <a:endParaRPr lang="es-CO" dirty="0">
              <a:solidFill>
                <a:schemeClr val="tx1"/>
              </a:solidFill>
            </a:endParaRPr>
          </a:p>
        </p:txBody>
      </p:sp>
    </p:spTree>
    <p:extLst>
      <p:ext uri="{BB962C8B-B14F-4D97-AF65-F5344CB8AC3E}">
        <p14:creationId xmlns:p14="http://schemas.microsoft.com/office/powerpoint/2010/main" val="193438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8FA93-E53A-91B1-BEFB-01A6272F1667}"/>
            </a:ext>
          </a:extLst>
        </p:cNvPr>
        <p:cNvGrpSpPr/>
        <p:nvPr/>
      </p:nvGrpSpPr>
      <p:grpSpPr>
        <a:xfrm>
          <a:off x="0" y="0"/>
          <a:ext cx="0" cy="0"/>
          <a:chOff x="0" y="0"/>
          <a:chExt cx="0" cy="0"/>
        </a:xfrm>
      </p:grpSpPr>
      <p:sp>
        <p:nvSpPr>
          <p:cNvPr id="22" name="Elipse 21">
            <a:extLst>
              <a:ext uri="{FF2B5EF4-FFF2-40B4-BE49-F238E27FC236}">
                <a16:creationId xmlns:a16="http://schemas.microsoft.com/office/drawing/2014/main" id="{8FD8AD49-54CE-3BD0-6D1D-9AA48D68BB2D}"/>
              </a:ext>
            </a:extLst>
          </p:cNvPr>
          <p:cNvSpPr/>
          <p:nvPr/>
        </p:nvSpPr>
        <p:spPr>
          <a:xfrm>
            <a:off x="1144604" y="1347537"/>
            <a:ext cx="577516" cy="57751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Triángulo isósceles 22">
            <a:extLst>
              <a:ext uri="{FF2B5EF4-FFF2-40B4-BE49-F238E27FC236}">
                <a16:creationId xmlns:a16="http://schemas.microsoft.com/office/drawing/2014/main" id="{D53F3B86-0B4F-F7CD-84A3-1EE926EFF4D4}"/>
              </a:ext>
            </a:extLst>
          </p:cNvPr>
          <p:cNvSpPr/>
          <p:nvPr/>
        </p:nvSpPr>
        <p:spPr>
          <a:xfrm>
            <a:off x="895951" y="1925052"/>
            <a:ext cx="1074821" cy="1058779"/>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CuadroTexto 23">
            <a:extLst>
              <a:ext uri="{FF2B5EF4-FFF2-40B4-BE49-F238E27FC236}">
                <a16:creationId xmlns:a16="http://schemas.microsoft.com/office/drawing/2014/main" id="{EDD5396C-A0DB-1545-CDBA-D3245E2DCF29}"/>
              </a:ext>
            </a:extLst>
          </p:cNvPr>
          <p:cNvSpPr txBox="1"/>
          <p:nvPr/>
        </p:nvSpPr>
        <p:spPr>
          <a:xfrm>
            <a:off x="3994814" y="1022845"/>
            <a:ext cx="1933073" cy="369332"/>
          </a:xfrm>
          <a:prstGeom prst="rect">
            <a:avLst/>
          </a:prstGeom>
          <a:noFill/>
        </p:spPr>
        <p:txBody>
          <a:bodyPr wrap="square" rtlCol="0">
            <a:spAutoFit/>
          </a:bodyPr>
          <a:lstStyle/>
          <a:p>
            <a:r>
              <a:rPr lang="es-MX" dirty="0" err="1"/>
              <a:t>Private</a:t>
            </a:r>
            <a:r>
              <a:rPr lang="es-MX" dirty="0"/>
              <a:t> </a:t>
            </a:r>
            <a:r>
              <a:rPr lang="es-MX" dirty="0" err="1"/>
              <a:t>key</a:t>
            </a:r>
            <a:endParaRPr lang="es-CO" dirty="0"/>
          </a:p>
        </p:txBody>
      </p:sp>
      <p:sp>
        <p:nvSpPr>
          <p:cNvPr id="25" name="CuadroTexto 24">
            <a:extLst>
              <a:ext uri="{FF2B5EF4-FFF2-40B4-BE49-F238E27FC236}">
                <a16:creationId xmlns:a16="http://schemas.microsoft.com/office/drawing/2014/main" id="{2A0162B3-0C61-0393-8165-6DC100C71CD7}"/>
              </a:ext>
            </a:extLst>
          </p:cNvPr>
          <p:cNvSpPr txBox="1"/>
          <p:nvPr/>
        </p:nvSpPr>
        <p:spPr>
          <a:xfrm>
            <a:off x="1333372" y="638470"/>
            <a:ext cx="2839453" cy="369332"/>
          </a:xfrm>
          <a:prstGeom prst="rect">
            <a:avLst/>
          </a:prstGeom>
          <a:noFill/>
        </p:spPr>
        <p:txBody>
          <a:bodyPr wrap="square" rtlCol="0">
            <a:spAutoFit/>
          </a:bodyPr>
          <a:lstStyle/>
          <a:p>
            <a:r>
              <a:rPr lang="es-MX" dirty="0" err="1"/>
              <a:t>Authenticating</a:t>
            </a:r>
            <a:r>
              <a:rPr lang="es-MX" dirty="0"/>
              <a:t> </a:t>
            </a:r>
            <a:r>
              <a:rPr lang="es-MX" dirty="0" err="1"/>
              <a:t>entity</a:t>
            </a:r>
            <a:endParaRPr lang="es-CO" dirty="0"/>
          </a:p>
        </p:txBody>
      </p:sp>
      <p:pic>
        <p:nvPicPr>
          <p:cNvPr id="26" name="Imagen 25" descr="Imagen de la pantalla de un computador&#10;&#10;El contenido generado por IA puede ser incorrecto.">
            <a:extLst>
              <a:ext uri="{FF2B5EF4-FFF2-40B4-BE49-F238E27FC236}">
                <a16:creationId xmlns:a16="http://schemas.microsoft.com/office/drawing/2014/main" id="{113E789F-731C-1C44-91C6-8774920C2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1981" y="1544803"/>
            <a:ext cx="2514600" cy="1819275"/>
          </a:xfrm>
          <a:prstGeom prst="rect">
            <a:avLst/>
          </a:prstGeom>
        </p:spPr>
      </p:pic>
      <p:sp>
        <p:nvSpPr>
          <p:cNvPr id="27" name="CuadroTexto 26">
            <a:extLst>
              <a:ext uri="{FF2B5EF4-FFF2-40B4-BE49-F238E27FC236}">
                <a16:creationId xmlns:a16="http://schemas.microsoft.com/office/drawing/2014/main" id="{4A7F0B08-57B2-8D16-49A2-7744EDD0A997}"/>
              </a:ext>
            </a:extLst>
          </p:cNvPr>
          <p:cNvSpPr txBox="1"/>
          <p:nvPr/>
        </p:nvSpPr>
        <p:spPr>
          <a:xfrm>
            <a:off x="8839202" y="484456"/>
            <a:ext cx="2839453" cy="923330"/>
          </a:xfrm>
          <a:prstGeom prst="rect">
            <a:avLst/>
          </a:prstGeom>
          <a:noFill/>
        </p:spPr>
        <p:txBody>
          <a:bodyPr wrap="square" rtlCol="0">
            <a:spAutoFit/>
          </a:bodyPr>
          <a:lstStyle/>
          <a:p>
            <a:pPr algn="just"/>
            <a:r>
              <a:rPr lang="es-MX" dirty="0"/>
              <a:t>A </a:t>
            </a:r>
            <a:r>
              <a:rPr lang="es-MX" dirty="0" err="1"/>
              <a:t>key</a:t>
            </a:r>
            <a:r>
              <a:rPr lang="es-MX" dirty="0"/>
              <a:t> </a:t>
            </a:r>
            <a:r>
              <a:rPr lang="es-MX" dirty="0" err="1"/>
              <a:t>is</a:t>
            </a:r>
            <a:r>
              <a:rPr lang="es-MX" dirty="0"/>
              <a:t> a </a:t>
            </a:r>
            <a:r>
              <a:rPr lang="es-MX" dirty="0" err="1"/>
              <a:t>large</a:t>
            </a:r>
            <a:r>
              <a:rPr lang="es-MX" dirty="0"/>
              <a:t> </a:t>
            </a:r>
            <a:r>
              <a:rPr lang="es-MX" dirty="0" err="1"/>
              <a:t>number</a:t>
            </a:r>
            <a:r>
              <a:rPr lang="es-MX" dirty="0"/>
              <a:t> </a:t>
            </a:r>
            <a:r>
              <a:rPr lang="es-MX" dirty="0" err="1"/>
              <a:t>with</a:t>
            </a:r>
            <a:r>
              <a:rPr lang="es-MX" dirty="0"/>
              <a:t> </a:t>
            </a:r>
            <a:r>
              <a:rPr lang="es-MX" dirty="0" err="1"/>
              <a:t>special</a:t>
            </a:r>
            <a:r>
              <a:rPr lang="es-MX" dirty="0"/>
              <a:t> </a:t>
            </a:r>
            <a:r>
              <a:rPr lang="es-MX" dirty="0" err="1"/>
              <a:t>mathematical</a:t>
            </a:r>
            <a:r>
              <a:rPr lang="es-MX" dirty="0"/>
              <a:t> </a:t>
            </a:r>
            <a:r>
              <a:rPr lang="es-MX" dirty="0" err="1"/>
              <a:t>properties</a:t>
            </a:r>
            <a:endParaRPr lang="es-CO" dirty="0"/>
          </a:p>
        </p:txBody>
      </p:sp>
      <p:pic>
        <p:nvPicPr>
          <p:cNvPr id="29" name="Imagen 28" descr="Imagen de la pantalla de un computador&#10;&#10;El contenido generado por IA puede ser incorrecto.">
            <a:extLst>
              <a:ext uri="{FF2B5EF4-FFF2-40B4-BE49-F238E27FC236}">
                <a16:creationId xmlns:a16="http://schemas.microsoft.com/office/drawing/2014/main" id="{FC47E3F7-C172-A56D-874A-DEE91B221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42" y="4226718"/>
            <a:ext cx="2514600" cy="1819275"/>
          </a:xfrm>
          <a:prstGeom prst="rect">
            <a:avLst/>
          </a:prstGeom>
        </p:spPr>
      </p:pic>
      <p:pic>
        <p:nvPicPr>
          <p:cNvPr id="30" name="Imagen 29" descr="Imagen de la pantalla de un computador&#10;&#10;El contenido generado por IA puede ser incorrecto.">
            <a:extLst>
              <a:ext uri="{FF2B5EF4-FFF2-40B4-BE49-F238E27FC236}">
                <a16:creationId xmlns:a16="http://schemas.microsoft.com/office/drawing/2014/main" id="{40EA106E-4A42-2A22-CDB5-D8518056B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741" y="4760443"/>
            <a:ext cx="2514600" cy="1819275"/>
          </a:xfrm>
          <a:prstGeom prst="rect">
            <a:avLst/>
          </a:prstGeom>
        </p:spPr>
      </p:pic>
      <p:pic>
        <p:nvPicPr>
          <p:cNvPr id="31" name="Imagen 30" descr="Imagen de la pantalla de un computador&#10;&#10;El contenido generado por IA puede ser incorrecto.">
            <a:extLst>
              <a:ext uri="{FF2B5EF4-FFF2-40B4-BE49-F238E27FC236}">
                <a16:creationId xmlns:a16="http://schemas.microsoft.com/office/drawing/2014/main" id="{50167200-1B99-B694-A129-C5476AA5D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0" y="2199322"/>
            <a:ext cx="2514600" cy="1819275"/>
          </a:xfrm>
          <a:prstGeom prst="rect">
            <a:avLst/>
          </a:prstGeom>
        </p:spPr>
      </p:pic>
      <p:cxnSp>
        <p:nvCxnSpPr>
          <p:cNvPr id="32" name="Conector recto de flecha 31">
            <a:extLst>
              <a:ext uri="{FF2B5EF4-FFF2-40B4-BE49-F238E27FC236}">
                <a16:creationId xmlns:a16="http://schemas.microsoft.com/office/drawing/2014/main" id="{0D2B818C-8AA8-E3A3-C560-E867EB98B47F}"/>
              </a:ext>
            </a:extLst>
          </p:cNvPr>
          <p:cNvCxnSpPr>
            <a:cxnSpLocks/>
          </p:cNvCxnSpPr>
          <p:nvPr/>
        </p:nvCxnSpPr>
        <p:spPr>
          <a:xfrm>
            <a:off x="4267200" y="3246120"/>
            <a:ext cx="0" cy="141255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3" name="Conector recto de flecha 32">
            <a:extLst>
              <a:ext uri="{FF2B5EF4-FFF2-40B4-BE49-F238E27FC236}">
                <a16:creationId xmlns:a16="http://schemas.microsoft.com/office/drawing/2014/main" id="{C6BC141E-77A2-4F20-7AED-6C439938837A}"/>
              </a:ext>
            </a:extLst>
          </p:cNvPr>
          <p:cNvCxnSpPr>
            <a:cxnSpLocks/>
          </p:cNvCxnSpPr>
          <p:nvPr/>
        </p:nvCxnSpPr>
        <p:spPr>
          <a:xfrm>
            <a:off x="4952999" y="3108960"/>
            <a:ext cx="2778890" cy="131456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Conector recto de flecha 33">
            <a:extLst>
              <a:ext uri="{FF2B5EF4-FFF2-40B4-BE49-F238E27FC236}">
                <a16:creationId xmlns:a16="http://schemas.microsoft.com/office/drawing/2014/main" id="{4619F1A6-10C3-1A2A-FEAB-E64CD1511E4E}"/>
              </a:ext>
            </a:extLst>
          </p:cNvPr>
          <p:cNvCxnSpPr>
            <a:cxnSpLocks/>
          </p:cNvCxnSpPr>
          <p:nvPr/>
        </p:nvCxnSpPr>
        <p:spPr>
          <a:xfrm>
            <a:off x="4389120" y="2578510"/>
            <a:ext cx="4450082" cy="286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Rectángulo 42">
            <a:extLst>
              <a:ext uri="{FF2B5EF4-FFF2-40B4-BE49-F238E27FC236}">
                <a16:creationId xmlns:a16="http://schemas.microsoft.com/office/drawing/2014/main" id="{1B3A8DD4-1A61-F128-58EA-EE4EFB571F88}"/>
              </a:ext>
            </a:extLst>
          </p:cNvPr>
          <p:cNvSpPr/>
          <p:nvPr/>
        </p:nvSpPr>
        <p:spPr>
          <a:xfrm>
            <a:off x="6198470" y="2471350"/>
            <a:ext cx="831381" cy="500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5" name="Rectángulo 44">
            <a:extLst>
              <a:ext uri="{FF2B5EF4-FFF2-40B4-BE49-F238E27FC236}">
                <a16:creationId xmlns:a16="http://schemas.microsoft.com/office/drawing/2014/main" id="{F1AB95E4-AD8E-5F3E-6955-3A423B50E620}"/>
              </a:ext>
            </a:extLst>
          </p:cNvPr>
          <p:cNvSpPr/>
          <p:nvPr/>
        </p:nvSpPr>
        <p:spPr>
          <a:xfrm>
            <a:off x="5877019" y="3505416"/>
            <a:ext cx="788370" cy="57278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6" name="Rectángulo 45">
            <a:extLst>
              <a:ext uri="{FF2B5EF4-FFF2-40B4-BE49-F238E27FC236}">
                <a16:creationId xmlns:a16="http://schemas.microsoft.com/office/drawing/2014/main" id="{5E595653-03DA-D2F5-A41E-52D5AAE2587A}"/>
              </a:ext>
            </a:extLst>
          </p:cNvPr>
          <p:cNvSpPr/>
          <p:nvPr/>
        </p:nvSpPr>
        <p:spPr>
          <a:xfrm>
            <a:off x="3851615" y="3651145"/>
            <a:ext cx="796585" cy="64765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MX" dirty="0"/>
              <a:t>SSH</a:t>
            </a:r>
            <a:endParaRPr lang="es-CO" dirty="0"/>
          </a:p>
        </p:txBody>
      </p:sp>
      <p:sp>
        <p:nvSpPr>
          <p:cNvPr id="47" name="CuadroTexto 46">
            <a:extLst>
              <a:ext uri="{FF2B5EF4-FFF2-40B4-BE49-F238E27FC236}">
                <a16:creationId xmlns:a16="http://schemas.microsoft.com/office/drawing/2014/main" id="{36B21AFE-D749-8A3F-36C9-6D0D7F30198A}"/>
              </a:ext>
            </a:extLst>
          </p:cNvPr>
          <p:cNvSpPr txBox="1"/>
          <p:nvPr/>
        </p:nvSpPr>
        <p:spPr>
          <a:xfrm>
            <a:off x="10258928" y="4054191"/>
            <a:ext cx="2109326" cy="369332"/>
          </a:xfrm>
          <a:prstGeom prst="rect">
            <a:avLst/>
          </a:prstGeom>
          <a:noFill/>
        </p:spPr>
        <p:txBody>
          <a:bodyPr wrap="square" rtlCol="0">
            <a:spAutoFit/>
          </a:bodyPr>
          <a:lstStyle/>
          <a:p>
            <a:r>
              <a:rPr lang="es-MX" dirty="0" err="1"/>
              <a:t>Computer</a:t>
            </a:r>
            <a:r>
              <a:rPr lang="es-MX" dirty="0"/>
              <a:t> 1</a:t>
            </a:r>
            <a:endParaRPr lang="es-CO" dirty="0"/>
          </a:p>
        </p:txBody>
      </p:sp>
      <p:sp>
        <p:nvSpPr>
          <p:cNvPr id="48" name="CuadroTexto 47">
            <a:extLst>
              <a:ext uri="{FF2B5EF4-FFF2-40B4-BE49-F238E27FC236}">
                <a16:creationId xmlns:a16="http://schemas.microsoft.com/office/drawing/2014/main" id="{F00435AC-B117-7A47-ADDD-8F644BF9D4BF}"/>
              </a:ext>
            </a:extLst>
          </p:cNvPr>
          <p:cNvSpPr txBox="1"/>
          <p:nvPr/>
        </p:nvSpPr>
        <p:spPr>
          <a:xfrm>
            <a:off x="9087691" y="6071731"/>
            <a:ext cx="2109326" cy="369332"/>
          </a:xfrm>
          <a:prstGeom prst="rect">
            <a:avLst/>
          </a:prstGeom>
          <a:noFill/>
        </p:spPr>
        <p:txBody>
          <a:bodyPr wrap="square" rtlCol="0">
            <a:spAutoFit/>
          </a:bodyPr>
          <a:lstStyle/>
          <a:p>
            <a:r>
              <a:rPr lang="es-MX" dirty="0" err="1"/>
              <a:t>Computer</a:t>
            </a:r>
            <a:r>
              <a:rPr lang="es-MX" dirty="0"/>
              <a:t> 2</a:t>
            </a:r>
            <a:endParaRPr lang="es-CO" dirty="0"/>
          </a:p>
        </p:txBody>
      </p:sp>
      <p:sp>
        <p:nvSpPr>
          <p:cNvPr id="49" name="CuadroTexto 48">
            <a:extLst>
              <a:ext uri="{FF2B5EF4-FFF2-40B4-BE49-F238E27FC236}">
                <a16:creationId xmlns:a16="http://schemas.microsoft.com/office/drawing/2014/main" id="{48FE98D2-6504-7E27-5755-05B5271BC03C}"/>
              </a:ext>
            </a:extLst>
          </p:cNvPr>
          <p:cNvSpPr txBox="1"/>
          <p:nvPr/>
        </p:nvSpPr>
        <p:spPr>
          <a:xfrm>
            <a:off x="4182085" y="6351724"/>
            <a:ext cx="2109326" cy="369332"/>
          </a:xfrm>
          <a:prstGeom prst="rect">
            <a:avLst/>
          </a:prstGeom>
          <a:noFill/>
        </p:spPr>
        <p:txBody>
          <a:bodyPr wrap="square" rtlCol="0">
            <a:spAutoFit/>
          </a:bodyPr>
          <a:lstStyle/>
          <a:p>
            <a:r>
              <a:rPr lang="es-MX" dirty="0" err="1"/>
              <a:t>Computer</a:t>
            </a:r>
            <a:r>
              <a:rPr lang="es-MX" dirty="0"/>
              <a:t> 3</a:t>
            </a:r>
            <a:endParaRPr lang="es-CO" dirty="0"/>
          </a:p>
        </p:txBody>
      </p:sp>
      <p:pic>
        <p:nvPicPr>
          <p:cNvPr id="2" name="Imagen 1" descr="Icono&#10;&#10;El contenido generado por IA puede ser incorrecto.">
            <a:extLst>
              <a:ext uri="{FF2B5EF4-FFF2-40B4-BE49-F238E27FC236}">
                <a16:creationId xmlns:a16="http://schemas.microsoft.com/office/drawing/2014/main" id="{107C88E6-815C-9E9D-92F4-58058078702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1531" y1="28469" x2="33469" y2="28571"/>
                        <a14:foregroundMark x1="36837" y1="29082" x2="47551" y2="29388"/>
                        <a14:foregroundMark x1="51327" y1="29184" x2="76224" y2="28776"/>
                      </a14:backgroundRemoval>
                    </a14:imgEffect>
                  </a14:imgLayer>
                </a14:imgProps>
              </a:ext>
              <a:ext uri="{28A0092B-C50C-407E-A947-70E740481C1C}">
                <a14:useLocalDpi xmlns:a14="http://schemas.microsoft.com/office/drawing/2010/main" val="0"/>
              </a:ext>
            </a:extLst>
          </a:blip>
          <a:stretch>
            <a:fillRect/>
          </a:stretch>
        </p:blipFill>
        <p:spPr>
          <a:xfrm>
            <a:off x="6198470" y="1347537"/>
            <a:ext cx="1180272" cy="1180272"/>
          </a:xfrm>
          <a:prstGeom prst="rect">
            <a:avLst/>
          </a:prstGeom>
        </p:spPr>
      </p:pic>
      <p:pic>
        <p:nvPicPr>
          <p:cNvPr id="4" name="Imagen 3" descr="Imagen que contiene cerradura, estructuras metálicas, bolsa&#10;&#10;El contenido generado por IA puede ser incorrecto.">
            <a:extLst>
              <a:ext uri="{FF2B5EF4-FFF2-40B4-BE49-F238E27FC236}">
                <a16:creationId xmlns:a16="http://schemas.microsoft.com/office/drawing/2014/main" id="{7E6D82C0-B315-A026-42C1-00F0501603E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47916"/>
          <a:stretch>
            <a:fillRect/>
          </a:stretch>
        </p:blipFill>
        <p:spPr>
          <a:xfrm>
            <a:off x="5797329" y="1664204"/>
            <a:ext cx="1260676" cy="656613"/>
          </a:xfrm>
          <a:prstGeom prst="rect">
            <a:avLst/>
          </a:prstGeom>
        </p:spPr>
      </p:pic>
      <p:cxnSp>
        <p:nvCxnSpPr>
          <p:cNvPr id="5" name="Conector recto de flecha 4">
            <a:extLst>
              <a:ext uri="{FF2B5EF4-FFF2-40B4-BE49-F238E27FC236}">
                <a16:creationId xmlns:a16="http://schemas.microsoft.com/office/drawing/2014/main" id="{59A08BF0-E02D-49D4-331F-8393AFB8D4A1}"/>
              </a:ext>
            </a:extLst>
          </p:cNvPr>
          <p:cNvCxnSpPr/>
          <p:nvPr/>
        </p:nvCxnSpPr>
        <p:spPr>
          <a:xfrm flipH="1" flipV="1">
            <a:off x="4826643" y="1544803"/>
            <a:ext cx="1050376" cy="10337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 name="Rectángulo 7">
            <a:extLst>
              <a:ext uri="{FF2B5EF4-FFF2-40B4-BE49-F238E27FC236}">
                <a16:creationId xmlns:a16="http://schemas.microsoft.com/office/drawing/2014/main" id="{EFBA1992-2594-134C-A68A-1A40C37C096B}"/>
              </a:ext>
            </a:extLst>
          </p:cNvPr>
          <p:cNvSpPr/>
          <p:nvPr/>
        </p:nvSpPr>
        <p:spPr>
          <a:xfrm>
            <a:off x="4524704" y="1925052"/>
            <a:ext cx="1429574" cy="4632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uses </a:t>
            </a:r>
            <a:r>
              <a:rPr lang="es-MX" dirty="0" err="1">
                <a:solidFill>
                  <a:schemeClr val="tx1"/>
                </a:solidFill>
              </a:rPr>
              <a:t>your</a:t>
            </a:r>
            <a:endParaRPr lang="es-CO" dirty="0">
              <a:solidFill>
                <a:schemeClr val="tx1"/>
              </a:solidFill>
            </a:endParaRPr>
          </a:p>
        </p:txBody>
      </p:sp>
      <p:pic>
        <p:nvPicPr>
          <p:cNvPr id="9" name="Imagen 8">
            <a:extLst>
              <a:ext uri="{FF2B5EF4-FFF2-40B4-BE49-F238E27FC236}">
                <a16:creationId xmlns:a16="http://schemas.microsoft.com/office/drawing/2014/main" id="{F86188E8-C904-7011-B454-D673FBBD5D95}"/>
              </a:ext>
            </a:extLst>
          </p:cNvPr>
          <p:cNvPicPr>
            <a:picLocks noChangeAspect="1"/>
          </p:cNvPicPr>
          <p:nvPr/>
        </p:nvPicPr>
        <p:blipFill>
          <a:blip r:embed="rId7"/>
          <a:stretch>
            <a:fillRect/>
          </a:stretch>
        </p:blipFill>
        <p:spPr>
          <a:xfrm>
            <a:off x="5467350" y="2800350"/>
            <a:ext cx="1257300" cy="1257300"/>
          </a:xfrm>
          <a:prstGeom prst="rect">
            <a:avLst/>
          </a:prstGeom>
        </p:spPr>
      </p:pic>
      <p:pic>
        <p:nvPicPr>
          <p:cNvPr id="10" name="Imagen 9" descr="Imagen que contiene cerradura, estructuras metálicas, bolsa&#10;&#10;El contenido generado por IA puede ser incorrecto.">
            <a:extLst>
              <a:ext uri="{FF2B5EF4-FFF2-40B4-BE49-F238E27FC236}">
                <a16:creationId xmlns:a16="http://schemas.microsoft.com/office/drawing/2014/main" id="{D184A965-8EF4-408E-5ED4-D521A0495DD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 b="53549"/>
          <a:stretch>
            <a:fillRect/>
          </a:stretch>
        </p:blipFill>
        <p:spPr>
          <a:xfrm rot="1100471">
            <a:off x="5897582" y="1034052"/>
            <a:ext cx="1260676" cy="585603"/>
          </a:xfrm>
          <a:prstGeom prst="rect">
            <a:avLst/>
          </a:prstGeom>
        </p:spPr>
      </p:pic>
      <p:cxnSp>
        <p:nvCxnSpPr>
          <p:cNvPr id="12" name="Conector recto de flecha 11">
            <a:extLst>
              <a:ext uri="{FF2B5EF4-FFF2-40B4-BE49-F238E27FC236}">
                <a16:creationId xmlns:a16="http://schemas.microsoft.com/office/drawing/2014/main" id="{872EAF81-0B86-4CDF-C13B-0697C66A1E24}"/>
              </a:ext>
            </a:extLst>
          </p:cNvPr>
          <p:cNvCxnSpPr/>
          <p:nvPr/>
        </p:nvCxnSpPr>
        <p:spPr>
          <a:xfrm>
            <a:off x="5236748" y="1234440"/>
            <a:ext cx="717530" cy="401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8762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92489-7CF9-702E-A064-D50850C31950}"/>
              </a:ext>
            </a:extLst>
          </p:cNvPr>
          <p:cNvSpPr>
            <a:spLocks noGrp="1"/>
          </p:cNvSpPr>
          <p:nvPr>
            <p:ph type="title"/>
          </p:nvPr>
        </p:nvSpPr>
        <p:spPr/>
        <p:txBody>
          <a:bodyPr/>
          <a:lstStyle/>
          <a:p>
            <a:r>
              <a:rPr lang="es-MX" b="1" dirty="0" err="1"/>
              <a:t>Remark</a:t>
            </a:r>
            <a:endParaRPr lang="es-CO" b="1" dirty="0"/>
          </a:p>
        </p:txBody>
      </p:sp>
      <p:sp>
        <p:nvSpPr>
          <p:cNvPr id="3" name="Marcador de contenido 2">
            <a:extLst>
              <a:ext uri="{FF2B5EF4-FFF2-40B4-BE49-F238E27FC236}">
                <a16:creationId xmlns:a16="http://schemas.microsoft.com/office/drawing/2014/main" id="{6FE64B48-A946-095D-6B09-B62F55C13E54}"/>
              </a:ext>
            </a:extLst>
          </p:cNvPr>
          <p:cNvSpPr>
            <a:spLocks noGrp="1"/>
          </p:cNvSpPr>
          <p:nvPr>
            <p:ph idx="1"/>
          </p:nvPr>
        </p:nvSpPr>
        <p:spPr/>
        <p:txBody>
          <a:bodyPr/>
          <a:lstStyle/>
          <a:p>
            <a:pPr marL="0" indent="0">
              <a:buNone/>
            </a:pPr>
            <a:r>
              <a:rPr lang="en-US" dirty="0"/>
              <a:t>Different SSH programs generate public keys in different ways, but they all generate public keys in a similar format: </a:t>
            </a:r>
          </a:p>
          <a:p>
            <a:pPr marL="0" indent="0">
              <a:buNone/>
            </a:pPr>
            <a:endParaRPr lang="en-US" dirty="0"/>
          </a:p>
          <a:p>
            <a:pPr marL="0" indent="0" algn="ctr">
              <a:buNone/>
            </a:pPr>
            <a:r>
              <a:rPr lang="en-US" sz="2400" i="1" dirty="0"/>
              <a:t>&lt;ssh-</a:t>
            </a:r>
            <a:r>
              <a:rPr lang="en-US" sz="2400" i="1" dirty="0" err="1"/>
              <a:t>rsa</a:t>
            </a:r>
            <a:r>
              <a:rPr lang="en-US" sz="2400" i="1" dirty="0"/>
              <a:t> or ssh-</a:t>
            </a:r>
            <a:r>
              <a:rPr lang="en-US" sz="2400" i="1" dirty="0" err="1"/>
              <a:t>dss</a:t>
            </a:r>
            <a:r>
              <a:rPr lang="en-US" sz="2400" i="1" dirty="0"/>
              <a:t>&gt; &lt;really long string of nonsense&gt; &lt;username&gt;@&lt;host&gt;</a:t>
            </a:r>
          </a:p>
          <a:p>
            <a:endParaRPr lang="es-CO" dirty="0"/>
          </a:p>
        </p:txBody>
      </p:sp>
    </p:spTree>
    <p:extLst>
      <p:ext uri="{BB962C8B-B14F-4D97-AF65-F5344CB8AC3E}">
        <p14:creationId xmlns:p14="http://schemas.microsoft.com/office/powerpoint/2010/main" val="3846826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4F1FB-2DE6-653F-3750-368F55826068}"/>
              </a:ext>
            </a:extLst>
          </p:cNvPr>
          <p:cNvSpPr>
            <a:spLocks noGrp="1"/>
          </p:cNvSpPr>
          <p:nvPr>
            <p:ph type="title"/>
          </p:nvPr>
        </p:nvSpPr>
        <p:spPr/>
        <p:txBody>
          <a:bodyPr/>
          <a:lstStyle/>
          <a:p>
            <a:r>
              <a:rPr lang="es-MX" b="1" dirty="0"/>
              <a:t>Key-</a:t>
            </a:r>
            <a:r>
              <a:rPr lang="es-MX" b="1" dirty="0" err="1"/>
              <a:t>Based</a:t>
            </a:r>
            <a:r>
              <a:rPr lang="es-MX" b="1" dirty="0"/>
              <a:t> SSH </a:t>
            </a:r>
            <a:r>
              <a:rPr lang="es-MX" b="1" dirty="0" err="1"/>
              <a:t>Logins</a:t>
            </a:r>
            <a:endParaRPr lang="es-CO" b="1" dirty="0"/>
          </a:p>
        </p:txBody>
      </p:sp>
      <p:sp>
        <p:nvSpPr>
          <p:cNvPr id="3" name="Marcador de contenido 2">
            <a:extLst>
              <a:ext uri="{FF2B5EF4-FFF2-40B4-BE49-F238E27FC236}">
                <a16:creationId xmlns:a16="http://schemas.microsoft.com/office/drawing/2014/main" id="{0845BA81-D981-3F6B-69F8-8EF327904B17}"/>
              </a:ext>
            </a:extLst>
          </p:cNvPr>
          <p:cNvSpPr>
            <a:spLocks noGrp="1"/>
          </p:cNvSpPr>
          <p:nvPr>
            <p:ph idx="1"/>
          </p:nvPr>
        </p:nvSpPr>
        <p:spPr/>
        <p:txBody>
          <a:bodyPr/>
          <a:lstStyle/>
          <a:p>
            <a:pPr algn="just"/>
            <a:r>
              <a:rPr lang="en-US" dirty="0"/>
              <a:t>RSA is the only recommended choice for new keys, so this guide uses "RSA key" and "SSH key" interchangeably. </a:t>
            </a:r>
          </a:p>
          <a:p>
            <a:pPr algn="just"/>
            <a:r>
              <a:rPr lang="en-US" dirty="0"/>
              <a:t>DSA is now considered less secure</a:t>
            </a:r>
            <a:endParaRPr lang="es-CO" dirty="0"/>
          </a:p>
        </p:txBody>
      </p:sp>
    </p:spTree>
    <p:extLst>
      <p:ext uri="{BB962C8B-B14F-4D97-AF65-F5344CB8AC3E}">
        <p14:creationId xmlns:p14="http://schemas.microsoft.com/office/powerpoint/2010/main" val="1090714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346</TotalTime>
  <Words>296</Words>
  <Application>Microsoft Office PowerPoint</Application>
  <PresentationFormat>Panorámica</PresentationFormat>
  <Paragraphs>72</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Remark</vt:lpstr>
      <vt:lpstr>Key-Based SSH Logins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Carmen Calderón</dc:creator>
  <cp:lastModifiedBy>Carmen Calderón</cp:lastModifiedBy>
  <cp:revision>1</cp:revision>
  <dcterms:created xsi:type="dcterms:W3CDTF">2025-09-13T14:18:54Z</dcterms:created>
  <dcterms:modified xsi:type="dcterms:W3CDTF">2025-09-13T20:05:40Z</dcterms:modified>
</cp:coreProperties>
</file>