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8" r:id="rId6"/>
    <p:sldId id="270" r:id="rId7"/>
    <p:sldId id="260" r:id="rId8"/>
    <p:sldId id="265"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E62B0-FB24-4ED1-4A8C-739E57540C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3B29304-887B-2543-D8D6-05F054411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CBF333E-F69E-496F-7C15-CB86265B5BF4}"/>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E813EEF0-67F0-AB71-F768-14B273DB2A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B3A7D7A-6ABE-04B5-FD24-B4619A117007}"/>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171482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90AD0-4009-8C3E-E9AB-DAFE793C7E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B50C3C0-FFC6-B16C-13E1-F9CBBB76DFC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7DB8BED-D776-FD39-C5A2-941D420DCF63}"/>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8F16793F-C19C-D9C3-3502-13936182BF9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B69EAE-50C1-FA4D-8ABE-5053D343D577}"/>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00226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1550B6-000E-1C0B-A34B-2864B54CC15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C19EBF8-1511-0E6F-17F0-F9C8DD1B14D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073F826-DF27-4798-2582-D148718B8EFE}"/>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16DA4057-D220-2A82-0825-FEAF5CFAB69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1F1795B-998F-5245-0C70-F874ED656E8B}"/>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28248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BB785-2322-9AD8-B3B4-8CE7F9FE839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1DDD19D-01B7-451B-573D-E2A2AB9064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243A739-560C-5A96-296D-FB61864108AC}"/>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E6352BA2-08E1-C3B5-460F-B7F2D277FE9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545AD0B-B759-A0A0-61F1-CD0B46E886C0}"/>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43271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AB14F-0D20-61AC-7CF9-DAAE37127AA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01B6A51-97D8-B8E9-5CF1-C32D7C9A7F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C4D1C1-FB0E-DBC7-633B-DF6D31C8078D}"/>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3CEAE680-E315-4ED8-5041-1884E63461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2D3D69-5C55-D468-1857-258A788763E5}"/>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28523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29204-A60A-A078-34D7-344ECD7FA78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1AE728-8778-0C74-A795-1C801B88BAE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75007F1-3475-F511-8A6F-A6447C24BB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C35F6B5-2B2C-883B-DC20-8385CB69C646}"/>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6" name="Marcador de pie de página 5">
            <a:extLst>
              <a:ext uri="{FF2B5EF4-FFF2-40B4-BE49-F238E27FC236}">
                <a16:creationId xmlns:a16="http://schemas.microsoft.com/office/drawing/2014/main" id="{B402FB3C-A004-8019-8C1F-CB2EECC7F59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C54470C-5E1A-33B6-22DE-8577B5EC2B25}"/>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183832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72C5E-6154-AD10-9972-12367148D5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52B71BE-1424-9008-D920-3A2F9DE88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AD9A1CE-44AC-A96E-2A09-5D14A0E42A6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CB27D5-2F1E-0BC1-2CFA-CEAB8240E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86E2DB-4CF3-1ED5-D414-FFB59342EE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BD5EB81-25C8-2765-B551-DC09DF020ED6}"/>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8" name="Marcador de pie de página 7">
            <a:extLst>
              <a:ext uri="{FF2B5EF4-FFF2-40B4-BE49-F238E27FC236}">
                <a16:creationId xmlns:a16="http://schemas.microsoft.com/office/drawing/2014/main" id="{E7EF64E0-96ED-CD7F-06FC-963A4936BD7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CE4FFDA-D05C-9A24-D2C3-FB56277DED0F}"/>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92730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E0368-5743-0071-02AC-CCA98BC3C8D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110340A-0231-E1B4-3E23-8397DE03EBA5}"/>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4" name="Marcador de pie de página 3">
            <a:extLst>
              <a:ext uri="{FF2B5EF4-FFF2-40B4-BE49-F238E27FC236}">
                <a16:creationId xmlns:a16="http://schemas.microsoft.com/office/drawing/2014/main" id="{223EA216-EA2B-3F33-7B86-BA682194F1B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462607E-D81A-65A4-F0CA-FDA09C32AE74}"/>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26870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73B3C41-BE40-217B-7028-92653BF9E93D}"/>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3" name="Marcador de pie de página 2">
            <a:extLst>
              <a:ext uri="{FF2B5EF4-FFF2-40B4-BE49-F238E27FC236}">
                <a16:creationId xmlns:a16="http://schemas.microsoft.com/office/drawing/2014/main" id="{AB395300-50FE-6E14-C647-95339D4AF5B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BD5320F-46F3-0E40-7754-1C5C2528DFCD}"/>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95021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2BA84-1111-2555-8AB1-AFD5B87FA1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F168ABA-BDBF-2ADB-764D-0412D30B4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7ACC178-AE59-2FF5-081E-89EBE1634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28D99B-3A37-1BB7-05CA-0F4844094CE6}"/>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6" name="Marcador de pie de página 5">
            <a:extLst>
              <a:ext uri="{FF2B5EF4-FFF2-40B4-BE49-F238E27FC236}">
                <a16:creationId xmlns:a16="http://schemas.microsoft.com/office/drawing/2014/main" id="{C7F04260-20B1-2AC7-2AD3-F41BD3C0E11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0909834-F51C-2D77-D1F6-DA95D7ABD05C}"/>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144677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07756-25D4-39E4-B0AF-2E08680A8F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C4BCC46-B1AE-5931-2C3F-9C9030EB4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6118CD7-B2F4-6140-258F-8EAD2EA94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65BE443-DFE2-EB47-A63A-5F06B14C4F07}"/>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6" name="Marcador de pie de página 5">
            <a:extLst>
              <a:ext uri="{FF2B5EF4-FFF2-40B4-BE49-F238E27FC236}">
                <a16:creationId xmlns:a16="http://schemas.microsoft.com/office/drawing/2014/main" id="{7B567CC2-DF8F-C802-8DCA-66EB59ED02C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418E434-376E-54EA-2EEE-A46C87E1B38F}"/>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39170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4E06A1C-16FA-482F-31A9-4F492E97B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2476916-7FAE-0816-1D85-5B8A8C8C0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79A5AF1-6B85-6F90-AF2A-EF9D7E0D9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D5C322E1-D513-9C40-4448-FD5636CE4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E7CD9D54-1A91-16A2-2B08-0EB327CE1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CB23AD-56B5-4FF4-B440-E73EA0C78590}" type="slidenum">
              <a:rPr lang="es-CO" smtClean="0"/>
              <a:t>‹Nº›</a:t>
            </a:fld>
            <a:endParaRPr lang="es-CO"/>
          </a:p>
        </p:txBody>
      </p:sp>
    </p:spTree>
    <p:extLst>
      <p:ext uri="{BB962C8B-B14F-4D97-AF65-F5344CB8AC3E}">
        <p14:creationId xmlns:p14="http://schemas.microsoft.com/office/powerpoint/2010/main" val="3992402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DDB43F99-5A27-EA17-4C77-FB06F87A8046}"/>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5" name="Triángulo isósceles 4">
            <a:extLst>
              <a:ext uri="{FF2B5EF4-FFF2-40B4-BE49-F238E27FC236}">
                <a16:creationId xmlns:a16="http://schemas.microsoft.com/office/drawing/2014/main" id="{11A5E41D-2F16-FE84-08D6-D47CEFF6944E}"/>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C0787270-243B-506F-0695-0C4CF3986179}"/>
              </a:ext>
            </a:extLst>
          </p:cNvPr>
          <p:cNvSpPr txBox="1"/>
          <p:nvPr/>
        </p:nvSpPr>
        <p:spPr>
          <a:xfrm>
            <a:off x="5407790" y="1678933"/>
            <a:ext cx="1933073" cy="646331"/>
          </a:xfrm>
          <a:prstGeom prst="rect">
            <a:avLst/>
          </a:prstGeom>
          <a:noFill/>
        </p:spPr>
        <p:txBody>
          <a:bodyPr wrap="square" rtlCol="0">
            <a:spAutoFit/>
          </a:bodyPr>
          <a:lstStyle/>
          <a:p>
            <a:r>
              <a:rPr lang="es-MX" dirty="0" err="1"/>
              <a:t>Public</a:t>
            </a:r>
            <a:r>
              <a:rPr lang="es-MX" dirty="0"/>
              <a:t> </a:t>
            </a:r>
            <a:r>
              <a:rPr lang="es-MX" dirty="0" err="1"/>
              <a:t>key</a:t>
            </a:r>
            <a:endParaRPr lang="es-MX" dirty="0"/>
          </a:p>
          <a:p>
            <a:r>
              <a:rPr lang="es-MX" dirty="0" err="1"/>
              <a:t>Private</a:t>
            </a:r>
            <a:r>
              <a:rPr lang="es-MX" dirty="0"/>
              <a:t> </a:t>
            </a:r>
            <a:r>
              <a:rPr lang="es-MX" dirty="0" err="1"/>
              <a:t>key</a:t>
            </a:r>
            <a:endParaRPr lang="es-CO" dirty="0"/>
          </a:p>
        </p:txBody>
      </p:sp>
      <p:sp>
        <p:nvSpPr>
          <p:cNvPr id="7" name="CuadroTexto 6">
            <a:extLst>
              <a:ext uri="{FF2B5EF4-FFF2-40B4-BE49-F238E27FC236}">
                <a16:creationId xmlns:a16="http://schemas.microsoft.com/office/drawing/2014/main" id="{6AA6D369-57EA-6183-87D2-431E05CF6954}"/>
              </a:ext>
            </a:extLst>
          </p:cNvPr>
          <p:cNvSpPr txBox="1"/>
          <p:nvPr/>
        </p:nvSpPr>
        <p:spPr>
          <a:xfrm>
            <a:off x="2456043" y="946121"/>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9" name="Imagen 8" descr="Imagen de la pantalla de un computador&#10;&#10;El contenido generado por IA puede ser incorrecto.">
            <a:extLst>
              <a:ext uri="{FF2B5EF4-FFF2-40B4-BE49-F238E27FC236}">
                <a16:creationId xmlns:a16="http://schemas.microsoft.com/office/drawing/2014/main" id="{0DE82FDF-38D9-223D-1D2F-F665027D5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10" name="CuadroTexto 9">
            <a:extLst>
              <a:ext uri="{FF2B5EF4-FFF2-40B4-BE49-F238E27FC236}">
                <a16:creationId xmlns:a16="http://schemas.microsoft.com/office/drawing/2014/main" id="{C185F549-FFAF-1ADD-127C-1C022E0BEF75}"/>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sp>
        <p:nvSpPr>
          <p:cNvPr id="11" name="Rectángulo 10">
            <a:extLst>
              <a:ext uri="{FF2B5EF4-FFF2-40B4-BE49-F238E27FC236}">
                <a16:creationId xmlns:a16="http://schemas.microsoft.com/office/drawing/2014/main" id="{73D9E7A9-AF8E-181D-9B5F-87DC94F88909}"/>
              </a:ext>
            </a:extLst>
          </p:cNvPr>
          <p:cNvSpPr/>
          <p:nvPr/>
        </p:nvSpPr>
        <p:spPr>
          <a:xfrm>
            <a:off x="5107997" y="250993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cxnSp>
        <p:nvCxnSpPr>
          <p:cNvPr id="13" name="Conector recto de flecha 12">
            <a:extLst>
              <a:ext uri="{FF2B5EF4-FFF2-40B4-BE49-F238E27FC236}">
                <a16:creationId xmlns:a16="http://schemas.microsoft.com/office/drawing/2014/main" id="{61C466A8-B81F-D338-DA4C-5C8A3689AE21}"/>
              </a:ext>
            </a:extLst>
          </p:cNvPr>
          <p:cNvCxnSpPr>
            <a:cxnSpLocks/>
          </p:cNvCxnSpPr>
          <p:nvPr/>
        </p:nvCxnSpPr>
        <p:spPr>
          <a:xfrm flipH="1" flipV="1">
            <a:off x="4465320" y="2191134"/>
            <a:ext cx="642677" cy="39966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CuadroTexto 14">
            <a:extLst>
              <a:ext uri="{FF2B5EF4-FFF2-40B4-BE49-F238E27FC236}">
                <a16:creationId xmlns:a16="http://schemas.microsoft.com/office/drawing/2014/main" id="{9228EBFB-4DD1-DCC4-4365-C551652A7F11}"/>
              </a:ext>
            </a:extLst>
          </p:cNvPr>
          <p:cNvSpPr txBox="1"/>
          <p:nvPr/>
        </p:nvSpPr>
        <p:spPr>
          <a:xfrm>
            <a:off x="4654375" y="1751333"/>
            <a:ext cx="831381" cy="369332"/>
          </a:xfrm>
          <a:prstGeom prst="rect">
            <a:avLst/>
          </a:prstGeom>
          <a:noFill/>
        </p:spPr>
        <p:txBody>
          <a:bodyPr wrap="square" rtlCol="0">
            <a:spAutoFit/>
          </a:bodyPr>
          <a:lstStyle/>
          <a:p>
            <a:r>
              <a:rPr lang="es-MX" dirty="0" err="1"/>
              <a:t>gives</a:t>
            </a:r>
            <a:endParaRPr lang="es-CO" dirty="0"/>
          </a:p>
        </p:txBody>
      </p:sp>
      <p:sp>
        <p:nvSpPr>
          <p:cNvPr id="16" name="CuadroTexto 15">
            <a:extLst>
              <a:ext uri="{FF2B5EF4-FFF2-40B4-BE49-F238E27FC236}">
                <a16:creationId xmlns:a16="http://schemas.microsoft.com/office/drawing/2014/main" id="{3CA08E53-0B70-9F9C-D47C-5D4FCA5D0D2B}"/>
              </a:ext>
            </a:extLst>
          </p:cNvPr>
          <p:cNvSpPr txBox="1"/>
          <p:nvPr/>
        </p:nvSpPr>
        <p:spPr>
          <a:xfrm>
            <a:off x="7147823" y="2760394"/>
            <a:ext cx="4337792" cy="1754326"/>
          </a:xfrm>
          <a:prstGeom prst="rect">
            <a:avLst/>
          </a:prstGeom>
          <a:noFill/>
        </p:spPr>
        <p:txBody>
          <a:bodyPr wrap="square" rtlCol="0">
            <a:spAutoFit/>
          </a:bodyPr>
          <a:lstStyle/>
          <a:p>
            <a:pPr algn="just"/>
            <a:r>
              <a:rPr lang="en-US" dirty="0"/>
              <a:t>Most SSH programs store the private key in a passphrase-protected format, so that if your computer is stolen or broken in to, you should have enough time to disable your old public key before they break the passphrase and start using your key. </a:t>
            </a:r>
            <a:endParaRPr lang="es-CO" dirty="0"/>
          </a:p>
        </p:txBody>
      </p:sp>
      <p:cxnSp>
        <p:nvCxnSpPr>
          <p:cNvPr id="18" name="Conector recto de flecha 17">
            <a:extLst>
              <a:ext uri="{FF2B5EF4-FFF2-40B4-BE49-F238E27FC236}">
                <a16:creationId xmlns:a16="http://schemas.microsoft.com/office/drawing/2014/main" id="{15ACC0C9-9F3F-5D3E-2B11-5F14EDC0E9A5}"/>
              </a:ext>
            </a:extLst>
          </p:cNvPr>
          <p:cNvCxnSpPr>
            <a:cxnSpLocks/>
          </p:cNvCxnSpPr>
          <p:nvPr/>
        </p:nvCxnSpPr>
        <p:spPr>
          <a:xfrm>
            <a:off x="6634480" y="2221076"/>
            <a:ext cx="513343" cy="5393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79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B6A947FC-01AE-75D1-5625-989893677A6B}"/>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C1282ACA-0750-0214-C599-F230F4F699B6}"/>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1DF60DB7-8DE7-147D-F1A7-7F5820E872D3}"/>
              </a:ext>
            </a:extLst>
          </p:cNvPr>
          <p:cNvSpPr txBox="1"/>
          <p:nvPr/>
        </p:nvSpPr>
        <p:spPr>
          <a:xfrm>
            <a:off x="4910483" y="1544803"/>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0A318EC1-AEDA-B6B6-631B-5E4CF3FE0B29}"/>
              </a:ext>
            </a:extLst>
          </p:cNvPr>
          <p:cNvSpPr txBox="1"/>
          <p:nvPr/>
        </p:nvSpPr>
        <p:spPr>
          <a:xfrm>
            <a:off x="2456043" y="946121"/>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5A35E4F5-2FC6-1CA1-B99D-EA8FEA595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938B9D45-C838-087D-84C7-C6551B459217}"/>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sp>
        <p:nvSpPr>
          <p:cNvPr id="28" name="CuadroTexto 27">
            <a:extLst>
              <a:ext uri="{FF2B5EF4-FFF2-40B4-BE49-F238E27FC236}">
                <a16:creationId xmlns:a16="http://schemas.microsoft.com/office/drawing/2014/main" id="{27A97DD5-F1BD-CD7B-ECC0-99F18B009765}"/>
              </a:ext>
            </a:extLst>
          </p:cNvPr>
          <p:cNvSpPr txBox="1"/>
          <p:nvPr/>
        </p:nvSpPr>
        <p:spPr>
          <a:xfrm>
            <a:off x="5760719" y="4054191"/>
            <a:ext cx="2514599" cy="923330"/>
          </a:xfrm>
          <a:prstGeom prst="rect">
            <a:avLst/>
          </a:prstGeom>
          <a:noFill/>
        </p:spPr>
        <p:txBody>
          <a:bodyPr wrap="square" rtlCol="0">
            <a:spAutoFit/>
          </a:bodyPr>
          <a:lstStyle/>
          <a:p>
            <a:r>
              <a:rPr lang="es-MX" dirty="0" err="1"/>
              <a:t>Public</a:t>
            </a:r>
            <a:r>
              <a:rPr lang="es-MX" dirty="0"/>
              <a:t> </a:t>
            </a:r>
            <a:r>
              <a:rPr lang="es-MX" dirty="0" err="1"/>
              <a:t>key</a:t>
            </a:r>
            <a:endParaRPr lang="es-MX" dirty="0"/>
          </a:p>
          <a:p>
            <a:r>
              <a:rPr lang="es-MX" dirty="0"/>
              <a:t>         V</a:t>
            </a:r>
          </a:p>
          <a:p>
            <a:r>
              <a:rPr lang="es-MX" dirty="0"/>
              <a:t>.</a:t>
            </a:r>
            <a:r>
              <a:rPr lang="es-MX" dirty="0" err="1"/>
              <a:t>ssh</a:t>
            </a:r>
            <a:r>
              <a:rPr lang="es-MX" dirty="0"/>
              <a:t>/</a:t>
            </a:r>
            <a:r>
              <a:rPr lang="es-MX" dirty="0" err="1"/>
              <a:t>authorized_keys</a:t>
            </a:r>
            <a:endParaRPr lang="es-MX" dirty="0"/>
          </a:p>
        </p:txBody>
      </p:sp>
      <p:pic>
        <p:nvPicPr>
          <p:cNvPr id="29" name="Imagen 28" descr="Imagen de la pantalla de un computador&#10;&#10;El contenido generado por IA puede ser incorrecto.">
            <a:extLst>
              <a:ext uri="{FF2B5EF4-FFF2-40B4-BE49-F238E27FC236}">
                <a16:creationId xmlns:a16="http://schemas.microsoft.com/office/drawing/2014/main" id="{3A571468-B337-D6E5-DB3F-DF179E6DB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79917A8A-08D6-A302-B7F3-1807A90A8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17123142-154A-5986-7257-2D579E2BD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56F1EA57-DCAC-A189-53F4-CB934DC3C14E}"/>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C9F7CF2E-AB6C-D2F7-5D89-4C66396B1CA0}"/>
              </a:ext>
            </a:extLst>
          </p:cNvPr>
          <p:cNvCxnSpPr>
            <a:cxnSpLocks/>
          </p:cNvCxnSpPr>
          <p:nvPr/>
        </p:nvCxnSpPr>
        <p:spPr>
          <a:xfrm>
            <a:off x="4952999" y="3108960"/>
            <a:ext cx="1890557" cy="88392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61CF0AB7-EBA0-A49F-C92C-A669097406CC}"/>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5" name="Imagen 34" descr="Icono&#10;&#10;El contenido generado por IA puede ser incorrecto.">
            <a:extLst>
              <a:ext uri="{FF2B5EF4-FFF2-40B4-BE49-F238E27FC236}">
                <a16:creationId xmlns:a16="http://schemas.microsoft.com/office/drawing/2014/main" id="{9A9E0F58-4CB1-0F26-CC43-4C5C1A3F3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2" y="3755682"/>
            <a:ext cx="942072" cy="942072"/>
          </a:xfrm>
          <a:prstGeom prst="rect">
            <a:avLst/>
          </a:prstGeom>
        </p:spPr>
      </p:pic>
      <p:sp>
        <p:nvSpPr>
          <p:cNvPr id="36" name="CuadroTexto 35">
            <a:extLst>
              <a:ext uri="{FF2B5EF4-FFF2-40B4-BE49-F238E27FC236}">
                <a16:creationId xmlns:a16="http://schemas.microsoft.com/office/drawing/2014/main" id="{DE097903-4040-FD31-C4AD-218B07F42A10}"/>
              </a:ext>
            </a:extLst>
          </p:cNvPr>
          <p:cNvSpPr txBox="1"/>
          <p:nvPr/>
        </p:nvSpPr>
        <p:spPr>
          <a:xfrm>
            <a:off x="129738" y="4485851"/>
            <a:ext cx="2514599" cy="923330"/>
          </a:xfrm>
          <a:prstGeom prst="rect">
            <a:avLst/>
          </a:prstGeom>
          <a:noFill/>
        </p:spPr>
        <p:txBody>
          <a:bodyPr wrap="square" rtlCol="0">
            <a:spAutoFit/>
          </a:bodyPr>
          <a:lstStyle/>
          <a:p>
            <a:r>
              <a:rPr lang="es-MX" dirty="0" err="1"/>
              <a:t>Public</a:t>
            </a:r>
            <a:r>
              <a:rPr lang="es-MX" dirty="0"/>
              <a:t> </a:t>
            </a:r>
            <a:r>
              <a:rPr lang="es-MX" dirty="0" err="1"/>
              <a:t>key</a:t>
            </a:r>
            <a:endParaRPr lang="es-MX" dirty="0"/>
          </a:p>
          <a:p>
            <a:r>
              <a:rPr lang="es-MX" dirty="0"/>
              <a:t>         V</a:t>
            </a:r>
          </a:p>
          <a:p>
            <a:r>
              <a:rPr lang="es-MX" dirty="0"/>
              <a:t>.</a:t>
            </a:r>
            <a:r>
              <a:rPr lang="es-MX" dirty="0" err="1"/>
              <a:t>ssh</a:t>
            </a:r>
            <a:r>
              <a:rPr lang="es-MX" dirty="0"/>
              <a:t>/</a:t>
            </a:r>
            <a:r>
              <a:rPr lang="es-MX" dirty="0" err="1"/>
              <a:t>authorized_keys</a:t>
            </a:r>
            <a:endParaRPr lang="es-MX" dirty="0"/>
          </a:p>
        </p:txBody>
      </p:sp>
      <p:pic>
        <p:nvPicPr>
          <p:cNvPr id="37" name="Imagen 36" descr="Icono&#10;&#10;El contenido generado por IA puede ser incorrecto.">
            <a:extLst>
              <a:ext uri="{FF2B5EF4-FFF2-40B4-BE49-F238E27FC236}">
                <a16:creationId xmlns:a16="http://schemas.microsoft.com/office/drawing/2014/main" id="{5C89327B-6981-605A-A4A7-64F533F8B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298" y="4152111"/>
            <a:ext cx="942072" cy="942072"/>
          </a:xfrm>
          <a:prstGeom prst="rect">
            <a:avLst/>
          </a:prstGeom>
        </p:spPr>
      </p:pic>
      <p:pic>
        <p:nvPicPr>
          <p:cNvPr id="38" name="Imagen 37" descr="Icono&#10;&#10;El contenido generado por IA puede ser incorrecto.">
            <a:extLst>
              <a:ext uri="{FF2B5EF4-FFF2-40B4-BE49-F238E27FC236}">
                <a16:creationId xmlns:a16="http://schemas.microsoft.com/office/drawing/2014/main" id="{68313B2A-321E-DB01-0C3E-E3F9595BF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4856" y="1636438"/>
            <a:ext cx="942072" cy="942072"/>
          </a:xfrm>
          <a:prstGeom prst="rect">
            <a:avLst/>
          </a:prstGeom>
        </p:spPr>
      </p:pic>
      <p:sp>
        <p:nvSpPr>
          <p:cNvPr id="39" name="CuadroTexto 38">
            <a:extLst>
              <a:ext uri="{FF2B5EF4-FFF2-40B4-BE49-F238E27FC236}">
                <a16:creationId xmlns:a16="http://schemas.microsoft.com/office/drawing/2014/main" id="{5DA4F629-9AB7-916C-7E49-B34DCF091B4A}"/>
              </a:ext>
            </a:extLst>
          </p:cNvPr>
          <p:cNvSpPr txBox="1"/>
          <p:nvPr/>
        </p:nvSpPr>
        <p:spPr>
          <a:xfrm>
            <a:off x="7308384" y="1535126"/>
            <a:ext cx="1820381" cy="1200329"/>
          </a:xfrm>
          <a:prstGeom prst="rect">
            <a:avLst/>
          </a:prstGeom>
          <a:noFill/>
        </p:spPr>
        <p:txBody>
          <a:bodyPr wrap="square" rtlCol="0">
            <a:spAutoFit/>
          </a:bodyPr>
          <a:lstStyle/>
          <a:p>
            <a:pPr algn="ctr"/>
            <a:r>
              <a:rPr lang="es-MX" dirty="0" err="1"/>
              <a:t>Public</a:t>
            </a:r>
            <a:r>
              <a:rPr lang="es-MX" dirty="0"/>
              <a:t> </a:t>
            </a:r>
            <a:r>
              <a:rPr lang="es-MX" dirty="0" err="1"/>
              <a:t>key</a:t>
            </a:r>
            <a:endParaRPr lang="es-MX" dirty="0"/>
          </a:p>
          <a:p>
            <a:pPr algn="ctr"/>
            <a:r>
              <a:rPr lang="es-MX" dirty="0"/>
              <a:t> V</a:t>
            </a:r>
          </a:p>
          <a:p>
            <a:pPr algn="ctr"/>
            <a:r>
              <a:rPr lang="es-MX" dirty="0"/>
              <a:t>.</a:t>
            </a:r>
            <a:r>
              <a:rPr lang="es-MX" dirty="0" err="1"/>
              <a:t>ssh</a:t>
            </a:r>
            <a:r>
              <a:rPr lang="es-MX" dirty="0"/>
              <a:t>/</a:t>
            </a:r>
            <a:r>
              <a:rPr lang="es-MX" dirty="0" err="1"/>
              <a:t>authorized_keys</a:t>
            </a:r>
            <a:endParaRPr lang="es-MX" dirty="0"/>
          </a:p>
        </p:txBody>
      </p:sp>
      <p:sp>
        <p:nvSpPr>
          <p:cNvPr id="43" name="Rectángulo 42">
            <a:extLst>
              <a:ext uri="{FF2B5EF4-FFF2-40B4-BE49-F238E27FC236}">
                <a16:creationId xmlns:a16="http://schemas.microsoft.com/office/drawing/2014/main" id="{ADA2EB6B-09D9-5A8A-E846-A326CAE60731}"/>
              </a:ext>
            </a:extLst>
          </p:cNvPr>
          <p:cNvSpPr/>
          <p:nvPr/>
        </p:nvSpPr>
        <p:spPr>
          <a:xfrm>
            <a:off x="5914124" y="2475836"/>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317EED18-0FB7-2E91-10B4-C866832FBCA1}"/>
              </a:ext>
            </a:extLst>
          </p:cNvPr>
          <p:cNvSpPr/>
          <p:nvPr/>
        </p:nvSpPr>
        <p:spPr>
          <a:xfrm>
            <a:off x="5314050" y="3269548"/>
            <a:ext cx="977361" cy="6770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29538533-A44B-46F8-E7D9-930D0CE1B7AA}"/>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A8493C8C-EECA-D1C8-06BC-0C79761FF4D1}"/>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3F185732-C197-D8D5-44BA-0863DCC61701}"/>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20B2820C-FE8E-2BF4-E6F5-BEDCE78D8099}"/>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spTree>
    <p:extLst>
      <p:ext uri="{BB962C8B-B14F-4D97-AF65-F5344CB8AC3E}">
        <p14:creationId xmlns:p14="http://schemas.microsoft.com/office/powerpoint/2010/main" val="54722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B947A-009C-FE7E-83E1-C9D1F01796D3}"/>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C86F5EBC-A3E3-B144-5E1E-E71DE5397EAE}"/>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8C97D058-74ED-EC61-50E9-250C735A47DC}"/>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842DBE90-5CF7-DD4C-758D-CA5A577C539F}"/>
              </a:ext>
            </a:extLst>
          </p:cNvPr>
          <p:cNvSpPr txBox="1"/>
          <p:nvPr/>
        </p:nvSpPr>
        <p:spPr>
          <a:xfrm>
            <a:off x="2183329" y="119475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63D68852-A6F0-D5F3-9FF5-44CDCC1B6BA4}"/>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DF7DB09E-D7CF-721E-9428-66B1B43B0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09659FD2-8904-4D5D-E6D3-B4BE7846FBF6}"/>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AF151E57-54B3-50D3-3DBE-BE140FDA0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600457C8-FBD4-A36E-424C-DB48FC91C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5706BD12-0BCA-F0E7-6F7D-974E67A06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183C17C5-5827-3DAC-34C2-749E38D4600C}"/>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012B9BF9-4013-01C3-4F2F-6CB02A005C76}"/>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F6ADCD3D-F61A-D8D0-655A-B22CE7D92C34}"/>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D80A950F-FF85-185B-3DD1-F0D5B7C82DA9}"/>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8507F3D9-2BDD-84FA-92C2-2BCF4EE6C09B}"/>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7EF0F1D3-6CC9-2C81-BFC8-1FB53F790E27}"/>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CFDE642A-0A24-EF60-29C9-6E9AAEDA2D45}"/>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7511E14B-701F-8D4E-CA03-77CE5A56A2D4}"/>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6E60B33B-C293-C9A0-F577-807150F750C3}"/>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4251AE26-AE23-C061-275D-A6472836A09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4886838" y="1881493"/>
            <a:ext cx="906353" cy="906353"/>
          </a:xfrm>
          <a:prstGeom prst="rect">
            <a:avLst/>
          </a:prstGeom>
        </p:spPr>
      </p:pic>
    </p:spTree>
    <p:extLst>
      <p:ext uri="{BB962C8B-B14F-4D97-AF65-F5344CB8AC3E}">
        <p14:creationId xmlns:p14="http://schemas.microsoft.com/office/powerpoint/2010/main" val="242539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E31E-12CC-ABDA-C31B-D754206A30DB}"/>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0FCD6148-DCC3-19CE-F6DE-70F05A89DB40}"/>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62C36738-7961-5AF1-3C19-96DC35A13675}"/>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40BF69AD-93E0-C7C7-4A80-AAFFBD77CDC3}"/>
              </a:ext>
            </a:extLst>
          </p:cNvPr>
          <p:cNvSpPr txBox="1"/>
          <p:nvPr/>
        </p:nvSpPr>
        <p:spPr>
          <a:xfrm>
            <a:off x="2183329" y="119475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8EA56465-BAA8-FB20-7D8F-0B7C6E85FDD7}"/>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9FD7093D-17CE-4731-6E1D-B702B8096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12B1B332-E48E-5896-C34A-03F1392596E5}"/>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B43361E7-D8D4-706A-9FA3-72F350786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45439140-A61C-8CB7-C22A-9184EF81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47034DB5-8146-4323-1085-A54ABEA71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A36C4631-B275-AD53-AD63-F8FBF6A7CB3B}"/>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278108F7-2093-7A06-F1A6-DC36F3ABBFEA}"/>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E888D54F-1582-7A2C-53F6-9861163DB37C}"/>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295E9995-58D0-D6A5-FD6B-34BD66D4325A}"/>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70402968-BA48-4DBE-480A-D01BD379B345}"/>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AE166A9F-7235-728A-DDD4-58390309C2C2}"/>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E9FAFCFF-EA2E-8CB6-6AEF-0DDF0BEBD107}"/>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EA441AD8-4B88-DA2B-A598-02955C716678}"/>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87C80D1C-A7FC-F142-7C12-559DDF496A48}"/>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BC4243D1-D5DF-6451-14C6-30AD7AAEAD5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6198470" y="1347537"/>
            <a:ext cx="1180272" cy="1180272"/>
          </a:xfrm>
          <a:prstGeom prst="rect">
            <a:avLst/>
          </a:prstGeom>
        </p:spPr>
      </p:pic>
      <p:pic>
        <p:nvPicPr>
          <p:cNvPr id="4" name="Imagen 3" descr="Imagen que contiene cerradura, estructuras metálicas, bolsa&#10;&#10;El contenido generado por IA puede ser incorrecto.">
            <a:extLst>
              <a:ext uri="{FF2B5EF4-FFF2-40B4-BE49-F238E27FC236}">
                <a16:creationId xmlns:a16="http://schemas.microsoft.com/office/drawing/2014/main" id="{B9BC6BA9-EAE4-B04E-7331-CBE2373EF29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6670" y="1103697"/>
            <a:ext cx="1260676" cy="1260676"/>
          </a:xfrm>
          <a:prstGeom prst="rect">
            <a:avLst/>
          </a:prstGeom>
        </p:spPr>
      </p:pic>
      <p:cxnSp>
        <p:nvCxnSpPr>
          <p:cNvPr id="6" name="Conector recto de flecha 5">
            <a:extLst>
              <a:ext uri="{FF2B5EF4-FFF2-40B4-BE49-F238E27FC236}">
                <a16:creationId xmlns:a16="http://schemas.microsoft.com/office/drawing/2014/main" id="{A23E1964-7945-8CC0-7B21-269D980748F1}"/>
              </a:ext>
            </a:extLst>
          </p:cNvPr>
          <p:cNvCxnSpPr>
            <a:cxnSpLocks/>
          </p:cNvCxnSpPr>
          <p:nvPr/>
        </p:nvCxnSpPr>
        <p:spPr>
          <a:xfrm>
            <a:off x="5954277" y="1023479"/>
            <a:ext cx="228780" cy="3311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CuadroTexto 6">
            <a:extLst>
              <a:ext uri="{FF2B5EF4-FFF2-40B4-BE49-F238E27FC236}">
                <a16:creationId xmlns:a16="http://schemas.microsoft.com/office/drawing/2014/main" id="{892010AE-3C4A-541E-06FA-1782F225CB8C}"/>
              </a:ext>
            </a:extLst>
          </p:cNvPr>
          <p:cNvSpPr txBox="1"/>
          <p:nvPr/>
        </p:nvSpPr>
        <p:spPr>
          <a:xfrm>
            <a:off x="4826643" y="381239"/>
            <a:ext cx="2060294" cy="646331"/>
          </a:xfrm>
          <a:prstGeom prst="rect">
            <a:avLst/>
          </a:prstGeom>
          <a:noFill/>
        </p:spPr>
        <p:txBody>
          <a:bodyPr wrap="square" rtlCol="0">
            <a:spAutoFit/>
          </a:bodyPr>
          <a:lstStyle/>
          <a:p>
            <a:pPr algn="ctr"/>
            <a:r>
              <a:rPr lang="es-MX" dirty="0" err="1"/>
              <a:t>Blocked</a:t>
            </a:r>
            <a:r>
              <a:rPr lang="es-MX" dirty="0"/>
              <a:t> </a:t>
            </a:r>
            <a:r>
              <a:rPr lang="es-MX" dirty="0" err="1"/>
              <a:t>with</a:t>
            </a:r>
            <a:r>
              <a:rPr lang="es-MX" dirty="0"/>
              <a:t> </a:t>
            </a:r>
            <a:r>
              <a:rPr lang="es-MX" dirty="0" err="1"/>
              <a:t>the</a:t>
            </a:r>
            <a:r>
              <a:rPr lang="es-MX" dirty="0"/>
              <a:t> </a:t>
            </a:r>
            <a:r>
              <a:rPr lang="es-MX" dirty="0" err="1"/>
              <a:t>public</a:t>
            </a:r>
            <a:r>
              <a:rPr lang="es-MX" dirty="0"/>
              <a:t> </a:t>
            </a:r>
            <a:r>
              <a:rPr lang="es-MX" dirty="0" err="1"/>
              <a:t>key</a:t>
            </a:r>
            <a:endParaRPr lang="es-CO" dirty="0"/>
          </a:p>
        </p:txBody>
      </p:sp>
    </p:spTree>
    <p:extLst>
      <p:ext uri="{BB962C8B-B14F-4D97-AF65-F5344CB8AC3E}">
        <p14:creationId xmlns:p14="http://schemas.microsoft.com/office/powerpoint/2010/main" val="426358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7A21B-B277-3E12-8FB0-6C2EC23AA486}"/>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4C3743B7-1299-20C7-4482-D0B81AEBDAA6}"/>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AEEF780B-7EB6-22B1-1603-71D496C7E1D0}"/>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E0B1F33F-65EE-E14B-8A21-9CCDA90F720D}"/>
              </a:ext>
            </a:extLst>
          </p:cNvPr>
          <p:cNvSpPr txBox="1"/>
          <p:nvPr/>
        </p:nvSpPr>
        <p:spPr>
          <a:xfrm>
            <a:off x="3994814" y="102284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5283C516-81C9-4AF4-C888-98CE030F342A}"/>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7B84C5EC-832A-1CB1-4D6F-FE83F17A9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15156593-447C-70E7-6579-810539FFA637}"/>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5E267FBA-59E1-E2FA-3D1A-2F12D6685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03BB26E3-1160-F001-CF9A-B96E661CC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BE4F45AD-0835-E271-061C-56AB953B8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5C138AA7-D354-BC6B-5EE3-44D384BDFA16}"/>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6EAA2BCC-124E-FE4B-AEBD-7B74F88003DF}"/>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03E45DD9-1A47-72C4-D01F-4247EC138C5D}"/>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2451D8CD-E055-786E-D1FA-66B5AFA2D2F6}"/>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BBEB19A6-6EA7-D533-ABCF-2027E4D526E0}"/>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BF0BD1A2-5F2E-0A4C-1C9C-4962F49D46CA}"/>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DF9C9AD7-D204-5855-5A8D-725CE1240FE8}"/>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ECBB7BDB-2542-D17C-C2E8-B092278E919F}"/>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3163FB32-1660-6D57-42A0-19148A883858}"/>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8A6E220B-9770-02AC-8126-2ACBED308D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6198470" y="1347537"/>
            <a:ext cx="1180272" cy="1180272"/>
          </a:xfrm>
          <a:prstGeom prst="rect">
            <a:avLst/>
          </a:prstGeom>
        </p:spPr>
      </p:pic>
      <p:pic>
        <p:nvPicPr>
          <p:cNvPr id="4" name="Imagen 3" descr="Imagen que contiene cerradura, estructuras metálicas, bolsa&#10;&#10;El contenido generado por IA puede ser incorrecto.">
            <a:extLst>
              <a:ext uri="{FF2B5EF4-FFF2-40B4-BE49-F238E27FC236}">
                <a16:creationId xmlns:a16="http://schemas.microsoft.com/office/drawing/2014/main" id="{5460C5A4-517C-7066-D142-4F4946CD798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6670" y="1103697"/>
            <a:ext cx="1260676" cy="1260676"/>
          </a:xfrm>
          <a:prstGeom prst="rect">
            <a:avLst/>
          </a:prstGeom>
        </p:spPr>
      </p:pic>
      <p:cxnSp>
        <p:nvCxnSpPr>
          <p:cNvPr id="6" name="Conector recto de flecha 5">
            <a:extLst>
              <a:ext uri="{FF2B5EF4-FFF2-40B4-BE49-F238E27FC236}">
                <a16:creationId xmlns:a16="http://schemas.microsoft.com/office/drawing/2014/main" id="{EC0B05C1-F0CB-179B-F580-EDD98C7C7E51}"/>
              </a:ext>
            </a:extLst>
          </p:cNvPr>
          <p:cNvCxnSpPr>
            <a:cxnSpLocks/>
          </p:cNvCxnSpPr>
          <p:nvPr/>
        </p:nvCxnSpPr>
        <p:spPr>
          <a:xfrm>
            <a:off x="5954277" y="1023479"/>
            <a:ext cx="228780" cy="3311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CuadroTexto 6">
            <a:extLst>
              <a:ext uri="{FF2B5EF4-FFF2-40B4-BE49-F238E27FC236}">
                <a16:creationId xmlns:a16="http://schemas.microsoft.com/office/drawing/2014/main" id="{B137125D-A080-5097-0F15-1AD9BE10D517}"/>
              </a:ext>
            </a:extLst>
          </p:cNvPr>
          <p:cNvSpPr txBox="1"/>
          <p:nvPr/>
        </p:nvSpPr>
        <p:spPr>
          <a:xfrm>
            <a:off x="4826643" y="381239"/>
            <a:ext cx="2060294" cy="646331"/>
          </a:xfrm>
          <a:prstGeom prst="rect">
            <a:avLst/>
          </a:prstGeom>
          <a:noFill/>
        </p:spPr>
        <p:txBody>
          <a:bodyPr wrap="square" rtlCol="0">
            <a:spAutoFit/>
          </a:bodyPr>
          <a:lstStyle/>
          <a:p>
            <a:pPr algn="ctr"/>
            <a:r>
              <a:rPr lang="es-MX" dirty="0" err="1"/>
              <a:t>Blocked</a:t>
            </a:r>
            <a:r>
              <a:rPr lang="es-MX" dirty="0"/>
              <a:t> </a:t>
            </a:r>
            <a:r>
              <a:rPr lang="es-MX" dirty="0" err="1"/>
              <a:t>with</a:t>
            </a:r>
            <a:r>
              <a:rPr lang="es-MX" dirty="0"/>
              <a:t> </a:t>
            </a:r>
            <a:r>
              <a:rPr lang="es-MX" dirty="0" err="1"/>
              <a:t>the</a:t>
            </a:r>
            <a:r>
              <a:rPr lang="es-MX" dirty="0"/>
              <a:t> </a:t>
            </a:r>
            <a:r>
              <a:rPr lang="es-MX" dirty="0" err="1"/>
              <a:t>public</a:t>
            </a:r>
            <a:r>
              <a:rPr lang="es-MX" dirty="0"/>
              <a:t> </a:t>
            </a:r>
            <a:r>
              <a:rPr lang="es-MX" dirty="0" err="1"/>
              <a:t>key</a:t>
            </a:r>
            <a:endParaRPr lang="es-CO" dirty="0"/>
          </a:p>
        </p:txBody>
      </p:sp>
      <p:cxnSp>
        <p:nvCxnSpPr>
          <p:cNvPr id="5" name="Conector recto de flecha 4">
            <a:extLst>
              <a:ext uri="{FF2B5EF4-FFF2-40B4-BE49-F238E27FC236}">
                <a16:creationId xmlns:a16="http://schemas.microsoft.com/office/drawing/2014/main" id="{7CE2BEE9-1EBE-A4C7-90AF-F7BEAF79761F}"/>
              </a:ext>
            </a:extLst>
          </p:cNvPr>
          <p:cNvCxnSpPr/>
          <p:nvPr/>
        </p:nvCxnSpPr>
        <p:spPr>
          <a:xfrm flipH="1" flipV="1">
            <a:off x="4826643" y="1544803"/>
            <a:ext cx="1050376" cy="1033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ángulo 7">
            <a:extLst>
              <a:ext uri="{FF2B5EF4-FFF2-40B4-BE49-F238E27FC236}">
                <a16:creationId xmlns:a16="http://schemas.microsoft.com/office/drawing/2014/main" id="{083A7BD3-3C65-0915-CD90-242668365F7E}"/>
              </a:ext>
            </a:extLst>
          </p:cNvPr>
          <p:cNvSpPr/>
          <p:nvPr/>
        </p:nvSpPr>
        <p:spPr>
          <a:xfrm>
            <a:off x="4524704" y="1925052"/>
            <a:ext cx="1429574" cy="4632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uses </a:t>
            </a:r>
            <a:r>
              <a:rPr lang="es-MX" dirty="0" err="1">
                <a:solidFill>
                  <a:schemeClr val="tx1"/>
                </a:solidFill>
              </a:rPr>
              <a:t>your</a:t>
            </a:r>
            <a:endParaRPr lang="es-CO" dirty="0">
              <a:solidFill>
                <a:schemeClr val="tx1"/>
              </a:solidFill>
            </a:endParaRPr>
          </a:p>
        </p:txBody>
      </p:sp>
    </p:spTree>
    <p:extLst>
      <p:ext uri="{BB962C8B-B14F-4D97-AF65-F5344CB8AC3E}">
        <p14:creationId xmlns:p14="http://schemas.microsoft.com/office/powerpoint/2010/main" val="193438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8FA93-E53A-91B1-BEFB-01A6272F1667}"/>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8FD8AD49-54CE-3BD0-6D1D-9AA48D68BB2D}"/>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D53F3B86-0B4F-F7CD-84A3-1EE926EFF4D4}"/>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EDD5396C-A0DB-1545-CDBA-D3245E2DCF29}"/>
              </a:ext>
            </a:extLst>
          </p:cNvPr>
          <p:cNvSpPr txBox="1"/>
          <p:nvPr/>
        </p:nvSpPr>
        <p:spPr>
          <a:xfrm>
            <a:off x="3994814" y="102284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2A0162B3-0C61-0393-8165-6DC100C71CD7}"/>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113E789F-731C-1C44-91C6-8774920C2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4A7F0B08-57B2-8D16-49A2-7744EDD0A997}"/>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FC47E3F7-C172-A56D-874A-DEE91B221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40EA106E-4A42-2A22-CDB5-D8518056B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50167200-1B99-B694-A129-C5476AA5D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0D2B818C-8AA8-E3A3-C560-E867EB98B47F}"/>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C6BC141E-77A2-4F20-7AED-6C439938837A}"/>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4619F1A6-10C3-1A2A-FEAB-E64CD1511E4E}"/>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1B3A8DD4-1A61-F128-58EA-EE4EFB571F88}"/>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F1AB95E4-AD8E-5F3E-6955-3A423B50E620}"/>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5E595653-03DA-D2F5-A41E-52D5AAE2587A}"/>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36B21AFE-D749-8A3F-36C9-6D0D7F30198A}"/>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F00435AC-B117-7A47-ADDD-8F644BF9D4BF}"/>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48FE98D2-6504-7E27-5755-05B5271BC03C}"/>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107C88E6-815C-9E9D-92F4-58058078702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6198470" y="1347537"/>
            <a:ext cx="1180272" cy="1180272"/>
          </a:xfrm>
          <a:prstGeom prst="rect">
            <a:avLst/>
          </a:prstGeom>
        </p:spPr>
      </p:pic>
      <p:pic>
        <p:nvPicPr>
          <p:cNvPr id="4" name="Imagen 3" descr="Imagen que contiene cerradura, estructuras metálicas, bolsa&#10;&#10;El contenido generado por IA puede ser incorrecto.">
            <a:extLst>
              <a:ext uri="{FF2B5EF4-FFF2-40B4-BE49-F238E27FC236}">
                <a16:creationId xmlns:a16="http://schemas.microsoft.com/office/drawing/2014/main" id="{7E6D82C0-B315-A026-42C1-00F0501603E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47916"/>
          <a:stretch>
            <a:fillRect/>
          </a:stretch>
        </p:blipFill>
        <p:spPr>
          <a:xfrm>
            <a:off x="5797329" y="1664204"/>
            <a:ext cx="1260676" cy="656613"/>
          </a:xfrm>
          <a:prstGeom prst="rect">
            <a:avLst/>
          </a:prstGeom>
        </p:spPr>
      </p:pic>
      <p:cxnSp>
        <p:nvCxnSpPr>
          <p:cNvPr id="5" name="Conector recto de flecha 4">
            <a:extLst>
              <a:ext uri="{FF2B5EF4-FFF2-40B4-BE49-F238E27FC236}">
                <a16:creationId xmlns:a16="http://schemas.microsoft.com/office/drawing/2014/main" id="{59A08BF0-E02D-49D4-331F-8393AFB8D4A1}"/>
              </a:ext>
            </a:extLst>
          </p:cNvPr>
          <p:cNvCxnSpPr/>
          <p:nvPr/>
        </p:nvCxnSpPr>
        <p:spPr>
          <a:xfrm flipH="1" flipV="1">
            <a:off x="4826643" y="1544803"/>
            <a:ext cx="1050376" cy="1033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ángulo 7">
            <a:extLst>
              <a:ext uri="{FF2B5EF4-FFF2-40B4-BE49-F238E27FC236}">
                <a16:creationId xmlns:a16="http://schemas.microsoft.com/office/drawing/2014/main" id="{EFBA1992-2594-134C-A68A-1A40C37C096B}"/>
              </a:ext>
            </a:extLst>
          </p:cNvPr>
          <p:cNvSpPr/>
          <p:nvPr/>
        </p:nvSpPr>
        <p:spPr>
          <a:xfrm>
            <a:off x="4524704" y="1925052"/>
            <a:ext cx="1429574" cy="4632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uses </a:t>
            </a:r>
            <a:r>
              <a:rPr lang="es-MX" dirty="0" err="1">
                <a:solidFill>
                  <a:schemeClr val="tx1"/>
                </a:solidFill>
              </a:rPr>
              <a:t>your</a:t>
            </a:r>
            <a:endParaRPr lang="es-CO" dirty="0">
              <a:solidFill>
                <a:schemeClr val="tx1"/>
              </a:solidFill>
            </a:endParaRPr>
          </a:p>
        </p:txBody>
      </p:sp>
      <p:pic>
        <p:nvPicPr>
          <p:cNvPr id="10" name="Imagen 9" descr="Imagen que contiene cerradura, estructuras metálicas, bolsa&#10;&#10;El contenido generado por IA puede ser incorrecto.">
            <a:extLst>
              <a:ext uri="{FF2B5EF4-FFF2-40B4-BE49-F238E27FC236}">
                <a16:creationId xmlns:a16="http://schemas.microsoft.com/office/drawing/2014/main" id="{D184A965-8EF4-408E-5ED4-D521A0495DD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 b="53549"/>
          <a:stretch>
            <a:fillRect/>
          </a:stretch>
        </p:blipFill>
        <p:spPr>
          <a:xfrm rot="1100471">
            <a:off x="5897582" y="1034052"/>
            <a:ext cx="1260676" cy="585603"/>
          </a:xfrm>
          <a:prstGeom prst="rect">
            <a:avLst/>
          </a:prstGeom>
        </p:spPr>
      </p:pic>
      <p:cxnSp>
        <p:nvCxnSpPr>
          <p:cNvPr id="12" name="Conector recto de flecha 11">
            <a:extLst>
              <a:ext uri="{FF2B5EF4-FFF2-40B4-BE49-F238E27FC236}">
                <a16:creationId xmlns:a16="http://schemas.microsoft.com/office/drawing/2014/main" id="{872EAF81-0B86-4CDF-C13B-0697C66A1E24}"/>
              </a:ext>
            </a:extLst>
          </p:cNvPr>
          <p:cNvCxnSpPr/>
          <p:nvPr/>
        </p:nvCxnSpPr>
        <p:spPr>
          <a:xfrm>
            <a:off x="5236748" y="1234440"/>
            <a:ext cx="717530" cy="401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876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92489-7CF9-702E-A064-D50850C31950}"/>
              </a:ext>
            </a:extLst>
          </p:cNvPr>
          <p:cNvSpPr>
            <a:spLocks noGrp="1"/>
          </p:cNvSpPr>
          <p:nvPr>
            <p:ph type="title"/>
          </p:nvPr>
        </p:nvSpPr>
        <p:spPr/>
        <p:txBody>
          <a:bodyPr/>
          <a:lstStyle/>
          <a:p>
            <a:r>
              <a:rPr lang="es-MX" b="1" dirty="0" err="1"/>
              <a:t>Remark</a:t>
            </a:r>
            <a:endParaRPr lang="es-CO" b="1" dirty="0"/>
          </a:p>
        </p:txBody>
      </p:sp>
      <p:sp>
        <p:nvSpPr>
          <p:cNvPr id="3" name="Marcador de contenido 2">
            <a:extLst>
              <a:ext uri="{FF2B5EF4-FFF2-40B4-BE49-F238E27FC236}">
                <a16:creationId xmlns:a16="http://schemas.microsoft.com/office/drawing/2014/main" id="{6FE64B48-A946-095D-6B09-B62F55C13E54}"/>
              </a:ext>
            </a:extLst>
          </p:cNvPr>
          <p:cNvSpPr>
            <a:spLocks noGrp="1"/>
          </p:cNvSpPr>
          <p:nvPr>
            <p:ph idx="1"/>
          </p:nvPr>
        </p:nvSpPr>
        <p:spPr/>
        <p:txBody>
          <a:bodyPr/>
          <a:lstStyle/>
          <a:p>
            <a:pPr marL="0" indent="0">
              <a:buNone/>
            </a:pPr>
            <a:r>
              <a:rPr lang="en-US" dirty="0"/>
              <a:t>Different SSH programs generate public keys in different ways, but they all generate public keys in a similar format: </a:t>
            </a:r>
          </a:p>
          <a:p>
            <a:pPr marL="0" indent="0">
              <a:buNone/>
            </a:pPr>
            <a:endParaRPr lang="en-US" dirty="0"/>
          </a:p>
          <a:p>
            <a:pPr marL="0" indent="0" algn="ctr">
              <a:buNone/>
            </a:pPr>
            <a:r>
              <a:rPr lang="en-US" sz="2400" i="1" dirty="0"/>
              <a:t>&lt;ssh-</a:t>
            </a:r>
            <a:r>
              <a:rPr lang="en-US" sz="2400" i="1" dirty="0" err="1"/>
              <a:t>rsa</a:t>
            </a:r>
            <a:r>
              <a:rPr lang="en-US" sz="2400" i="1" dirty="0"/>
              <a:t> or ssh-</a:t>
            </a:r>
            <a:r>
              <a:rPr lang="en-US" sz="2400" i="1" dirty="0" err="1"/>
              <a:t>dss</a:t>
            </a:r>
            <a:r>
              <a:rPr lang="en-US" sz="2400" i="1" dirty="0"/>
              <a:t>&gt; &lt;really long string of nonsense&gt; &lt;username&gt;@&lt;host&gt;</a:t>
            </a:r>
          </a:p>
          <a:p>
            <a:endParaRPr lang="es-CO" dirty="0"/>
          </a:p>
        </p:txBody>
      </p:sp>
    </p:spTree>
    <p:extLst>
      <p:ext uri="{BB962C8B-B14F-4D97-AF65-F5344CB8AC3E}">
        <p14:creationId xmlns:p14="http://schemas.microsoft.com/office/powerpoint/2010/main" val="384682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4F1FB-2DE6-653F-3750-368F55826068}"/>
              </a:ext>
            </a:extLst>
          </p:cNvPr>
          <p:cNvSpPr>
            <a:spLocks noGrp="1"/>
          </p:cNvSpPr>
          <p:nvPr>
            <p:ph type="title"/>
          </p:nvPr>
        </p:nvSpPr>
        <p:spPr/>
        <p:txBody>
          <a:bodyPr/>
          <a:lstStyle/>
          <a:p>
            <a:r>
              <a:rPr lang="es-MX" b="1" dirty="0"/>
              <a:t>Key-</a:t>
            </a:r>
            <a:r>
              <a:rPr lang="es-MX" b="1" dirty="0" err="1"/>
              <a:t>Based</a:t>
            </a:r>
            <a:r>
              <a:rPr lang="es-MX" b="1" dirty="0"/>
              <a:t> SSH </a:t>
            </a:r>
            <a:r>
              <a:rPr lang="es-MX" b="1" dirty="0" err="1"/>
              <a:t>Logins</a:t>
            </a:r>
            <a:endParaRPr lang="es-CO" b="1" dirty="0"/>
          </a:p>
        </p:txBody>
      </p:sp>
      <p:sp>
        <p:nvSpPr>
          <p:cNvPr id="3" name="Marcador de contenido 2">
            <a:extLst>
              <a:ext uri="{FF2B5EF4-FFF2-40B4-BE49-F238E27FC236}">
                <a16:creationId xmlns:a16="http://schemas.microsoft.com/office/drawing/2014/main" id="{0845BA81-D981-3F6B-69F8-8EF327904B17}"/>
              </a:ext>
            </a:extLst>
          </p:cNvPr>
          <p:cNvSpPr>
            <a:spLocks noGrp="1"/>
          </p:cNvSpPr>
          <p:nvPr>
            <p:ph idx="1"/>
          </p:nvPr>
        </p:nvSpPr>
        <p:spPr/>
        <p:txBody>
          <a:bodyPr/>
          <a:lstStyle/>
          <a:p>
            <a:pPr algn="just"/>
            <a:r>
              <a:rPr lang="en-US" dirty="0"/>
              <a:t>RSA is the only recommended choice for new keys, so this guide uses "RSA key" and "SSH key" interchangeably. </a:t>
            </a:r>
          </a:p>
          <a:p>
            <a:pPr algn="just"/>
            <a:r>
              <a:rPr lang="en-US" dirty="0"/>
              <a:t>DSA is now considered less secure</a:t>
            </a:r>
            <a:endParaRPr lang="es-CO" dirty="0"/>
          </a:p>
        </p:txBody>
      </p:sp>
    </p:spTree>
    <p:extLst>
      <p:ext uri="{BB962C8B-B14F-4D97-AF65-F5344CB8AC3E}">
        <p14:creationId xmlns:p14="http://schemas.microsoft.com/office/powerpoint/2010/main" val="1090714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346</TotalTime>
  <Words>296</Words>
  <Application>Microsoft Office PowerPoint</Application>
  <PresentationFormat>Panorámica</PresentationFormat>
  <Paragraphs>72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Remark</vt:lpstr>
      <vt:lpstr>Key-Based SSH Logins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Carmen Calderón</dc:creator>
  <cp:lastModifiedBy>Carmen Calderón</cp:lastModifiedBy>
  <cp:revision>2</cp:revision>
  <dcterms:created xsi:type="dcterms:W3CDTF">2025-09-13T14:18:54Z</dcterms:created>
  <dcterms:modified xsi:type="dcterms:W3CDTF">2025-09-13T20:09:06Z</dcterms:modified>
</cp:coreProperties>
</file>