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4"/>
  </p:sldMasterIdLst>
  <p:sldIdLst>
    <p:sldId id="256" r:id="rId5"/>
    <p:sldId id="257" r:id="rId6"/>
    <p:sldId id="258" r:id="rId7"/>
    <p:sldId id="260" r:id="rId8"/>
    <p:sldId id="261" r:id="rId9"/>
    <p:sldId id="262" r:id="rId10"/>
    <p:sldId id="259" r:id="rId11"/>
    <p:sldId id="264"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94660"/>
  </p:normalViewPr>
  <p:slideViewPr>
    <p:cSldViewPr snapToGrid="0">
      <p:cViewPr>
        <p:scale>
          <a:sx n="50" d="100"/>
          <a:sy n="50" d="100"/>
        </p:scale>
        <p:origin x="-154" y="6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82B426C-403A-4C4E-9F41-948178DA2369}" type="datetimeFigureOut">
              <a:rPr lang="es-CO" smtClean="0"/>
              <a:t>23/07/2025</a:t>
            </a:fld>
            <a:endParaRPr lang="es-CO"/>
          </a:p>
        </p:txBody>
      </p:sp>
      <p:sp>
        <p:nvSpPr>
          <p:cNvPr id="5" name="Footer Placeholder 4"/>
          <p:cNvSpPr>
            <a:spLocks noGrp="1"/>
          </p:cNvSpPr>
          <p:nvPr>
            <p:ph type="ftr" sz="quarter" idx="11"/>
          </p:nvPr>
        </p:nvSpPr>
        <p:spPr/>
        <p:txBody>
          <a:bodyPr/>
          <a:lstStyle/>
          <a:p>
            <a:endParaRPr lang="es-CO"/>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ACA97C-787A-4FDE-A396-FD7982E4A677}" type="slidenum">
              <a:rPr lang="es-CO" smtClean="0"/>
              <a:t>‹Nº›</a:t>
            </a:fld>
            <a:endParaRPr lang="es-CO"/>
          </a:p>
        </p:txBody>
      </p:sp>
    </p:spTree>
    <p:extLst>
      <p:ext uri="{BB962C8B-B14F-4D97-AF65-F5344CB8AC3E}">
        <p14:creationId xmlns:p14="http://schemas.microsoft.com/office/powerpoint/2010/main" val="314625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82B426C-403A-4C4E-9F41-948178DA2369}" type="datetimeFigureOut">
              <a:rPr lang="es-CO" smtClean="0"/>
              <a:t>23/07/2025</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ACA97C-787A-4FDE-A396-FD7982E4A677}" type="slidenum">
              <a:rPr lang="es-CO" smtClean="0"/>
              <a:t>‹Nº›</a:t>
            </a:fld>
            <a:endParaRPr lang="es-CO"/>
          </a:p>
        </p:txBody>
      </p:sp>
    </p:spTree>
    <p:extLst>
      <p:ext uri="{BB962C8B-B14F-4D97-AF65-F5344CB8AC3E}">
        <p14:creationId xmlns:p14="http://schemas.microsoft.com/office/powerpoint/2010/main" val="28229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82B426C-403A-4C4E-9F41-948178DA2369}" type="datetimeFigureOut">
              <a:rPr lang="es-CO" smtClean="0"/>
              <a:t>23/07/2025</a:t>
            </a:fld>
            <a:endParaRPr lang="es-CO"/>
          </a:p>
        </p:txBody>
      </p:sp>
      <p:sp>
        <p:nvSpPr>
          <p:cNvPr id="5" name="Footer Placeholder 4"/>
          <p:cNvSpPr>
            <a:spLocks noGrp="1"/>
          </p:cNvSpPr>
          <p:nvPr>
            <p:ph type="ftr" sz="quarter" idx="11"/>
          </p:nvPr>
        </p:nvSpPr>
        <p:spPr/>
        <p:txBody>
          <a:bodyPr/>
          <a:lstStyle/>
          <a:p>
            <a:endParaRPr lang="es-CO"/>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ACA97C-787A-4FDE-A396-FD7982E4A677}" type="slidenum">
              <a:rPr lang="es-CO" smtClean="0"/>
              <a:t>‹Nº›</a:t>
            </a:fld>
            <a:endParaRPr lang="es-CO"/>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86061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82B426C-403A-4C4E-9F41-948178DA2369}" type="datetimeFigureOut">
              <a:rPr lang="es-CO" smtClean="0"/>
              <a:t>23/07/2025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ACA97C-787A-4FDE-A396-FD7982E4A677}" type="slidenum">
              <a:rPr lang="es-CO" smtClean="0"/>
              <a:t>‹Nº›</a:t>
            </a:fld>
            <a:endParaRPr lang="es-CO"/>
          </a:p>
        </p:txBody>
      </p:sp>
    </p:spTree>
    <p:extLst>
      <p:ext uri="{BB962C8B-B14F-4D97-AF65-F5344CB8AC3E}">
        <p14:creationId xmlns:p14="http://schemas.microsoft.com/office/powerpoint/2010/main" val="3975628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82B426C-403A-4C4E-9F41-948178DA2369}" type="datetimeFigureOut">
              <a:rPr lang="es-CO" smtClean="0"/>
              <a:t>23/07/2025</a:t>
            </a:fld>
            <a:endParaRPr lang="es-CO"/>
          </a:p>
        </p:txBody>
      </p:sp>
      <p:sp>
        <p:nvSpPr>
          <p:cNvPr id="6" name="Footer Placeholder 5"/>
          <p:cNvSpPr>
            <a:spLocks noGrp="1"/>
          </p:cNvSpPr>
          <p:nvPr>
            <p:ph type="ftr" sz="quarter" idx="11"/>
          </p:nvPr>
        </p:nvSpPr>
        <p:spPr/>
        <p:txBody>
          <a:bodyPr/>
          <a:lstStyle/>
          <a:p>
            <a:endParaRPr lang="es-CO"/>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ACA97C-787A-4FDE-A396-FD7982E4A677}" type="slidenum">
              <a:rPr lang="es-CO" smtClean="0"/>
              <a:t>‹Nº›</a:t>
            </a:fld>
            <a:endParaRPr lang="es-CO"/>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69897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Haga clic para modificar los estilos de texto del patrón</a:t>
            </a:r>
          </a:p>
        </p:txBody>
      </p:sp>
      <p:sp>
        <p:nvSpPr>
          <p:cNvPr id="5" name="Date Placeholder 4"/>
          <p:cNvSpPr>
            <a:spLocks noGrp="1"/>
          </p:cNvSpPr>
          <p:nvPr>
            <p:ph type="dt" sz="half" idx="10"/>
          </p:nvPr>
        </p:nvSpPr>
        <p:spPr/>
        <p:txBody>
          <a:bodyPr/>
          <a:lstStyle/>
          <a:p>
            <a:fld id="{F82B426C-403A-4C4E-9F41-948178DA2369}" type="datetimeFigureOut">
              <a:rPr lang="es-CO" smtClean="0"/>
              <a:t>23/07/2025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ACA97C-787A-4FDE-A396-FD7982E4A677}" type="slidenum">
              <a:rPr lang="es-CO" smtClean="0"/>
              <a:t>‹Nº›</a:t>
            </a:fld>
            <a:endParaRPr lang="es-CO"/>
          </a:p>
        </p:txBody>
      </p:sp>
    </p:spTree>
    <p:extLst>
      <p:ext uri="{BB962C8B-B14F-4D97-AF65-F5344CB8AC3E}">
        <p14:creationId xmlns:p14="http://schemas.microsoft.com/office/powerpoint/2010/main" val="3170137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2B426C-403A-4C4E-9F41-948178DA2369}" type="datetimeFigureOut">
              <a:rPr lang="es-CO" smtClean="0"/>
              <a:t>23/07/2025</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ACA97C-787A-4FDE-A396-FD7982E4A677}" type="slidenum">
              <a:rPr lang="es-CO" smtClean="0"/>
              <a:t>‹Nº›</a:t>
            </a:fld>
            <a:endParaRPr lang="es-CO"/>
          </a:p>
        </p:txBody>
      </p:sp>
    </p:spTree>
    <p:extLst>
      <p:ext uri="{BB962C8B-B14F-4D97-AF65-F5344CB8AC3E}">
        <p14:creationId xmlns:p14="http://schemas.microsoft.com/office/powerpoint/2010/main" val="4166985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2B426C-403A-4C4E-9F41-948178DA2369}" type="datetimeFigureOut">
              <a:rPr lang="es-CO" smtClean="0"/>
              <a:t>23/07/2025</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ACA97C-787A-4FDE-A396-FD7982E4A677}" type="slidenum">
              <a:rPr lang="es-CO" smtClean="0"/>
              <a:t>‹Nº›</a:t>
            </a:fld>
            <a:endParaRPr lang="es-CO"/>
          </a:p>
        </p:txBody>
      </p:sp>
    </p:spTree>
    <p:extLst>
      <p:ext uri="{BB962C8B-B14F-4D97-AF65-F5344CB8AC3E}">
        <p14:creationId xmlns:p14="http://schemas.microsoft.com/office/powerpoint/2010/main" val="57757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82B426C-403A-4C4E-9F41-948178DA2369}" type="datetimeFigureOut">
              <a:rPr lang="es-CO" smtClean="0"/>
              <a:t>23/07/2025</a:t>
            </a:fld>
            <a:endParaRPr lang="es-CO"/>
          </a:p>
        </p:txBody>
      </p:sp>
      <p:sp>
        <p:nvSpPr>
          <p:cNvPr id="5" name="Footer Placeholder 4"/>
          <p:cNvSpPr>
            <a:spLocks noGrp="1"/>
          </p:cNvSpPr>
          <p:nvPr>
            <p:ph type="ftr" sz="quarter" idx="11"/>
          </p:nvPr>
        </p:nvSpPr>
        <p:spPr/>
        <p:txBody>
          <a:bodyPr/>
          <a:lstStyle/>
          <a:p>
            <a:endParaRPr lang="es-CO"/>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ACA97C-787A-4FDE-A396-FD7982E4A677}" type="slidenum">
              <a:rPr lang="es-CO" smtClean="0"/>
              <a:t>‹Nº›</a:t>
            </a:fld>
            <a:endParaRPr lang="es-CO"/>
          </a:p>
        </p:txBody>
      </p:sp>
    </p:spTree>
    <p:extLst>
      <p:ext uri="{BB962C8B-B14F-4D97-AF65-F5344CB8AC3E}">
        <p14:creationId xmlns:p14="http://schemas.microsoft.com/office/powerpoint/2010/main" val="399503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F82B426C-403A-4C4E-9F41-948178DA2369}" type="datetimeFigureOut">
              <a:rPr lang="es-CO" smtClean="0"/>
              <a:t>23/07/2025</a:t>
            </a:fld>
            <a:endParaRPr lang="es-CO"/>
          </a:p>
        </p:txBody>
      </p:sp>
      <p:sp>
        <p:nvSpPr>
          <p:cNvPr id="5" name="Footer Placeholder 4"/>
          <p:cNvSpPr>
            <a:spLocks noGrp="1"/>
          </p:cNvSpPr>
          <p:nvPr>
            <p:ph type="ftr" sz="quarter" idx="11"/>
          </p:nvPr>
        </p:nvSpPr>
        <p:spPr/>
        <p:txBody>
          <a:bodyPr/>
          <a:lstStyle/>
          <a:p>
            <a:endParaRPr lang="es-CO"/>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ACA97C-787A-4FDE-A396-FD7982E4A677}" type="slidenum">
              <a:rPr lang="es-CO" smtClean="0"/>
              <a:t>‹Nº›</a:t>
            </a:fld>
            <a:endParaRPr lang="es-CO"/>
          </a:p>
        </p:txBody>
      </p:sp>
    </p:spTree>
    <p:extLst>
      <p:ext uri="{BB962C8B-B14F-4D97-AF65-F5344CB8AC3E}">
        <p14:creationId xmlns:p14="http://schemas.microsoft.com/office/powerpoint/2010/main" val="273651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82B426C-403A-4C4E-9F41-948178DA2369}" type="datetimeFigureOut">
              <a:rPr lang="es-CO" smtClean="0"/>
              <a:t>23/07/2025</a:t>
            </a:fld>
            <a:endParaRPr lang="es-CO"/>
          </a:p>
        </p:txBody>
      </p:sp>
      <p:sp>
        <p:nvSpPr>
          <p:cNvPr id="6" name="Footer Placeholder 5"/>
          <p:cNvSpPr>
            <a:spLocks noGrp="1"/>
          </p:cNvSpPr>
          <p:nvPr>
            <p:ph type="ftr" sz="quarter" idx="11"/>
          </p:nvPr>
        </p:nvSpPr>
        <p:spPr/>
        <p:txBody>
          <a:bodyPr/>
          <a:lstStyle/>
          <a:p>
            <a:endParaRPr lang="es-CO"/>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1ACA97C-787A-4FDE-A396-FD7982E4A677}" type="slidenum">
              <a:rPr lang="es-CO" smtClean="0"/>
              <a:t>‹Nº›</a:t>
            </a:fld>
            <a:endParaRPr lang="es-CO"/>
          </a:p>
        </p:txBody>
      </p:sp>
    </p:spTree>
    <p:extLst>
      <p:ext uri="{BB962C8B-B14F-4D97-AF65-F5344CB8AC3E}">
        <p14:creationId xmlns:p14="http://schemas.microsoft.com/office/powerpoint/2010/main" val="15632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82B426C-403A-4C4E-9F41-948178DA2369}" type="datetimeFigureOut">
              <a:rPr lang="es-CO" smtClean="0"/>
              <a:t>23/07/2025</a:t>
            </a:fld>
            <a:endParaRPr lang="es-CO"/>
          </a:p>
        </p:txBody>
      </p:sp>
      <p:sp>
        <p:nvSpPr>
          <p:cNvPr id="8" name="Footer Placeholder 7"/>
          <p:cNvSpPr>
            <a:spLocks noGrp="1"/>
          </p:cNvSpPr>
          <p:nvPr>
            <p:ph type="ftr" sz="quarter" idx="11"/>
          </p:nvPr>
        </p:nvSpPr>
        <p:spPr/>
        <p:txBody>
          <a:bodyPr/>
          <a:lstStyle/>
          <a:p>
            <a:endParaRPr lang="es-CO"/>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ACA97C-787A-4FDE-A396-FD7982E4A677}" type="slidenum">
              <a:rPr lang="es-CO" smtClean="0"/>
              <a:t>‹Nº›</a:t>
            </a:fld>
            <a:endParaRPr lang="es-CO"/>
          </a:p>
        </p:txBody>
      </p:sp>
    </p:spTree>
    <p:extLst>
      <p:ext uri="{BB962C8B-B14F-4D97-AF65-F5344CB8AC3E}">
        <p14:creationId xmlns:p14="http://schemas.microsoft.com/office/powerpoint/2010/main" val="3375699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82B426C-403A-4C4E-9F41-948178DA2369}" type="datetimeFigureOut">
              <a:rPr lang="es-CO" smtClean="0"/>
              <a:t>23/07/2025</a:t>
            </a:fld>
            <a:endParaRPr lang="es-CO"/>
          </a:p>
        </p:txBody>
      </p:sp>
      <p:sp>
        <p:nvSpPr>
          <p:cNvPr id="4" name="Footer Placeholder 3"/>
          <p:cNvSpPr>
            <a:spLocks noGrp="1"/>
          </p:cNvSpPr>
          <p:nvPr>
            <p:ph type="ftr" sz="quarter" idx="11"/>
          </p:nvPr>
        </p:nvSpPr>
        <p:spPr/>
        <p:txBody>
          <a:bodyPr/>
          <a:lstStyle/>
          <a:p>
            <a:endParaRPr lang="es-CO"/>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ACA97C-787A-4FDE-A396-FD7982E4A677}" type="slidenum">
              <a:rPr lang="es-CO" smtClean="0"/>
              <a:t>‹Nº›</a:t>
            </a:fld>
            <a:endParaRPr lang="es-CO"/>
          </a:p>
        </p:txBody>
      </p:sp>
    </p:spTree>
    <p:extLst>
      <p:ext uri="{BB962C8B-B14F-4D97-AF65-F5344CB8AC3E}">
        <p14:creationId xmlns:p14="http://schemas.microsoft.com/office/powerpoint/2010/main" val="2906533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B426C-403A-4C4E-9F41-948178DA2369}" type="datetimeFigureOut">
              <a:rPr lang="es-CO" smtClean="0"/>
              <a:t>23/07/2025</a:t>
            </a:fld>
            <a:endParaRPr lang="es-CO"/>
          </a:p>
        </p:txBody>
      </p:sp>
      <p:sp>
        <p:nvSpPr>
          <p:cNvPr id="3" name="Footer Placeholder 2"/>
          <p:cNvSpPr>
            <a:spLocks noGrp="1"/>
          </p:cNvSpPr>
          <p:nvPr>
            <p:ph type="ftr" sz="quarter" idx="11"/>
          </p:nvPr>
        </p:nvSpPr>
        <p:spPr/>
        <p:txBody>
          <a:bodyPr/>
          <a:lstStyle/>
          <a:p>
            <a:endParaRPr lang="es-CO"/>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ACA97C-787A-4FDE-A396-FD7982E4A677}" type="slidenum">
              <a:rPr lang="es-CO" smtClean="0"/>
              <a:t>‹Nº›</a:t>
            </a:fld>
            <a:endParaRPr lang="es-CO"/>
          </a:p>
        </p:txBody>
      </p:sp>
    </p:spTree>
    <p:extLst>
      <p:ext uri="{BB962C8B-B14F-4D97-AF65-F5344CB8AC3E}">
        <p14:creationId xmlns:p14="http://schemas.microsoft.com/office/powerpoint/2010/main" val="1884065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82B426C-403A-4C4E-9F41-948178DA2369}" type="datetimeFigureOut">
              <a:rPr lang="es-CO" smtClean="0"/>
              <a:t>23/07/2025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ACA97C-787A-4FDE-A396-FD7982E4A677}" type="slidenum">
              <a:rPr lang="es-CO" smtClean="0"/>
              <a:t>‹Nº›</a:t>
            </a:fld>
            <a:endParaRPr lang="es-CO"/>
          </a:p>
        </p:txBody>
      </p:sp>
    </p:spTree>
    <p:extLst>
      <p:ext uri="{BB962C8B-B14F-4D97-AF65-F5344CB8AC3E}">
        <p14:creationId xmlns:p14="http://schemas.microsoft.com/office/powerpoint/2010/main" val="207710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F82B426C-403A-4C4E-9F41-948178DA2369}" type="datetimeFigureOut">
              <a:rPr lang="es-CO" smtClean="0"/>
              <a:t>23/07/2025</a:t>
            </a:fld>
            <a:endParaRPr lang="es-CO"/>
          </a:p>
        </p:txBody>
      </p:sp>
      <p:sp>
        <p:nvSpPr>
          <p:cNvPr id="6" name="Footer Placeholder 5"/>
          <p:cNvSpPr>
            <a:spLocks noGrp="1"/>
          </p:cNvSpPr>
          <p:nvPr>
            <p:ph type="ftr" sz="quarter" idx="11"/>
          </p:nvPr>
        </p:nvSpPr>
        <p:spPr/>
        <p:txBody>
          <a:bodyPr/>
          <a:lstStyle/>
          <a:p>
            <a:endParaRPr lang="es-CO"/>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ACA97C-787A-4FDE-A396-FD7982E4A677}" type="slidenum">
              <a:rPr lang="es-CO" smtClean="0"/>
              <a:t>‹Nº›</a:t>
            </a:fld>
            <a:endParaRPr lang="es-CO"/>
          </a:p>
        </p:txBody>
      </p:sp>
    </p:spTree>
    <p:extLst>
      <p:ext uri="{BB962C8B-B14F-4D97-AF65-F5344CB8AC3E}">
        <p14:creationId xmlns:p14="http://schemas.microsoft.com/office/powerpoint/2010/main" val="2015248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82B426C-403A-4C4E-9F41-948178DA2369}" type="datetimeFigureOut">
              <a:rPr lang="es-CO" smtClean="0"/>
              <a:t>23/07/2025</a:t>
            </a:fld>
            <a:endParaRPr lang="es-CO"/>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ACA97C-787A-4FDE-A396-FD7982E4A677}" type="slidenum">
              <a:rPr lang="es-CO" smtClean="0"/>
              <a:t>‹Nº›</a:t>
            </a:fld>
            <a:endParaRPr lang="es-CO"/>
          </a:p>
        </p:txBody>
      </p:sp>
    </p:spTree>
    <p:extLst>
      <p:ext uri="{BB962C8B-B14F-4D97-AF65-F5344CB8AC3E}">
        <p14:creationId xmlns:p14="http://schemas.microsoft.com/office/powerpoint/2010/main" val="451102222"/>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8F8918-F5AE-3DE0-0995-4655907DA421}"/>
              </a:ext>
            </a:extLst>
          </p:cNvPr>
          <p:cNvSpPr>
            <a:spLocks noGrp="1"/>
          </p:cNvSpPr>
          <p:nvPr>
            <p:ph type="ctrTitle"/>
          </p:nvPr>
        </p:nvSpPr>
        <p:spPr>
          <a:xfrm>
            <a:off x="1266092" y="1520947"/>
            <a:ext cx="9988061" cy="2387600"/>
          </a:xfrm>
        </p:spPr>
        <p:txBody>
          <a:bodyPr>
            <a:normAutofit fontScale="90000"/>
          </a:bodyPr>
          <a:lstStyle/>
          <a:p>
            <a:pPr algn="ctr"/>
            <a:r>
              <a:rPr lang="es-MX" b="1" dirty="0" err="1"/>
              <a:t>Clustering</a:t>
            </a:r>
            <a:r>
              <a:rPr lang="es-MX" b="1" dirty="0"/>
              <a:t> espectral para análisis de estructura de los datos</a:t>
            </a:r>
            <a:endParaRPr lang="es-CO" b="1" dirty="0"/>
          </a:p>
        </p:txBody>
      </p:sp>
      <p:sp>
        <p:nvSpPr>
          <p:cNvPr id="3" name="Subtítulo 2">
            <a:extLst>
              <a:ext uri="{FF2B5EF4-FFF2-40B4-BE49-F238E27FC236}">
                <a16:creationId xmlns:a16="http://schemas.microsoft.com/office/drawing/2014/main" id="{5C2FD57A-96FC-2F23-7B93-DCA41D49D739}"/>
              </a:ext>
            </a:extLst>
          </p:cNvPr>
          <p:cNvSpPr>
            <a:spLocks noGrp="1"/>
          </p:cNvSpPr>
          <p:nvPr>
            <p:ph type="subTitle" idx="1"/>
          </p:nvPr>
        </p:nvSpPr>
        <p:spPr>
          <a:xfrm>
            <a:off x="2110153" y="4432813"/>
            <a:ext cx="9144000" cy="724429"/>
          </a:xfrm>
        </p:spPr>
        <p:txBody>
          <a:bodyPr/>
          <a:lstStyle/>
          <a:p>
            <a:r>
              <a:rPr lang="es-MX" dirty="0"/>
              <a:t>Carmen Johana Calderón Chona</a:t>
            </a:r>
            <a:endParaRPr lang="es-CO" dirty="0"/>
          </a:p>
        </p:txBody>
      </p:sp>
    </p:spTree>
    <p:extLst>
      <p:ext uri="{BB962C8B-B14F-4D97-AF65-F5344CB8AC3E}">
        <p14:creationId xmlns:p14="http://schemas.microsoft.com/office/powerpoint/2010/main" val="227023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403DA8-0B46-3CAD-BCEE-4D6E5C0BF8DC}"/>
              </a:ext>
            </a:extLst>
          </p:cNvPr>
          <p:cNvSpPr>
            <a:spLocks noGrp="1"/>
          </p:cNvSpPr>
          <p:nvPr>
            <p:ph type="title"/>
          </p:nvPr>
        </p:nvSpPr>
        <p:spPr>
          <a:xfrm>
            <a:off x="944880" y="663152"/>
            <a:ext cx="10515600" cy="1325563"/>
          </a:xfrm>
        </p:spPr>
        <p:txBody>
          <a:bodyPr/>
          <a:lstStyle/>
          <a:p>
            <a:pPr algn="ctr"/>
            <a:r>
              <a:rPr lang="es-CO" b="1" dirty="0"/>
              <a:t>Pregunta de investigación</a:t>
            </a:r>
          </a:p>
        </p:txBody>
      </p:sp>
      <p:sp>
        <p:nvSpPr>
          <p:cNvPr id="3" name="Marcador de contenido 2">
            <a:extLst>
              <a:ext uri="{FF2B5EF4-FFF2-40B4-BE49-F238E27FC236}">
                <a16:creationId xmlns:a16="http://schemas.microsoft.com/office/drawing/2014/main" id="{120B4068-E1E1-1A33-2852-AAE64C143D61}"/>
              </a:ext>
            </a:extLst>
          </p:cNvPr>
          <p:cNvSpPr>
            <a:spLocks noGrp="1"/>
          </p:cNvSpPr>
          <p:nvPr>
            <p:ph idx="1"/>
          </p:nvPr>
        </p:nvSpPr>
        <p:spPr>
          <a:xfrm>
            <a:off x="838200" y="2263035"/>
            <a:ext cx="10515600" cy="1831975"/>
          </a:xfrm>
        </p:spPr>
        <p:txBody>
          <a:bodyPr/>
          <a:lstStyle/>
          <a:p>
            <a:pPr marL="0" indent="0" algn="ctr">
              <a:buNone/>
            </a:pPr>
            <a:r>
              <a:rPr lang="es-MX" dirty="0"/>
              <a:t>¿Es posible identificar patrones, agrupamientos u otra estructura latente significativa en el conjunto de datos de la competencia </a:t>
            </a:r>
            <a:r>
              <a:rPr lang="es-MX" i="1" dirty="0"/>
              <a:t>Microsoft Malware </a:t>
            </a:r>
            <a:r>
              <a:rPr lang="es-MX" i="1" dirty="0" err="1"/>
              <a:t>Prediction</a:t>
            </a:r>
            <a:r>
              <a:rPr lang="es-MX" dirty="0"/>
              <a:t>, más allá del uso de reducción de dimensionalidad como PCA y modelos supervisados?</a:t>
            </a:r>
            <a:endParaRPr lang="es-CO" dirty="0"/>
          </a:p>
        </p:txBody>
      </p:sp>
    </p:spTree>
    <p:extLst>
      <p:ext uri="{BB962C8B-B14F-4D97-AF65-F5344CB8AC3E}">
        <p14:creationId xmlns:p14="http://schemas.microsoft.com/office/powerpoint/2010/main" val="114433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97A999-832E-AF3F-454F-22F2F15975D5}"/>
              </a:ext>
            </a:extLst>
          </p:cNvPr>
          <p:cNvSpPr>
            <a:spLocks noGrp="1"/>
          </p:cNvSpPr>
          <p:nvPr>
            <p:ph type="title"/>
          </p:nvPr>
        </p:nvSpPr>
        <p:spPr>
          <a:xfrm>
            <a:off x="1798320" y="659374"/>
            <a:ext cx="10515600" cy="1325563"/>
          </a:xfrm>
        </p:spPr>
        <p:txBody>
          <a:bodyPr/>
          <a:lstStyle/>
          <a:p>
            <a:r>
              <a:rPr lang="es-CO" b="1" dirty="0"/>
              <a:t>Contexto del problema</a:t>
            </a:r>
          </a:p>
        </p:txBody>
      </p:sp>
      <p:sp>
        <p:nvSpPr>
          <p:cNvPr id="3" name="Marcador de contenido 2">
            <a:extLst>
              <a:ext uri="{FF2B5EF4-FFF2-40B4-BE49-F238E27FC236}">
                <a16:creationId xmlns:a16="http://schemas.microsoft.com/office/drawing/2014/main" id="{353699D9-153D-B895-0853-DFDCDE38E9C5}"/>
              </a:ext>
            </a:extLst>
          </p:cNvPr>
          <p:cNvSpPr>
            <a:spLocks noGrp="1"/>
          </p:cNvSpPr>
          <p:nvPr>
            <p:ph idx="1"/>
          </p:nvPr>
        </p:nvSpPr>
        <p:spPr>
          <a:xfrm>
            <a:off x="838200" y="2141537"/>
            <a:ext cx="10515600" cy="4351338"/>
          </a:xfrm>
        </p:spPr>
        <p:txBody>
          <a:bodyPr/>
          <a:lstStyle/>
          <a:p>
            <a:pPr marL="0" indent="0" algn="just">
              <a:buNone/>
            </a:pPr>
            <a:r>
              <a:rPr lang="es-MX" dirty="0"/>
              <a:t>En la competencia Microsoft Malware </a:t>
            </a:r>
            <a:r>
              <a:rPr lang="es-MX" dirty="0" err="1"/>
              <a:t>Prediction</a:t>
            </a:r>
            <a:r>
              <a:rPr lang="es-MX" dirty="0"/>
              <a:t> de </a:t>
            </a:r>
            <a:r>
              <a:rPr lang="es-MX" dirty="0" err="1"/>
              <a:t>Kaggle</a:t>
            </a:r>
            <a:r>
              <a:rPr lang="es-MX" dirty="0"/>
              <a:t>, se busca predecir la variable </a:t>
            </a:r>
            <a:r>
              <a:rPr lang="es-MX" dirty="0" err="1"/>
              <a:t>HasDetections</a:t>
            </a:r>
            <a:r>
              <a:rPr lang="es-MX" dirty="0"/>
              <a:t> a partir de un conjunto extenso de características de telemetría. Aunque modelos supervisados han mostrado cierto rendimiento, experimentos previos con reducción de dimensionalidad (PCA) no arrojaron mejoras notables. Esto motivó una exploración no supervisada para determinar si existe alguna estructura interna en los datos que ayude a comprender mejor su comportamiento.</a:t>
            </a:r>
          </a:p>
        </p:txBody>
      </p:sp>
    </p:spTree>
    <p:extLst>
      <p:ext uri="{BB962C8B-B14F-4D97-AF65-F5344CB8AC3E}">
        <p14:creationId xmlns:p14="http://schemas.microsoft.com/office/powerpoint/2010/main" val="272173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6EAFD7-6D05-20AF-5D7A-573211132375}"/>
              </a:ext>
            </a:extLst>
          </p:cNvPr>
          <p:cNvSpPr>
            <a:spLocks noGrp="1"/>
          </p:cNvSpPr>
          <p:nvPr>
            <p:ph type="title"/>
          </p:nvPr>
        </p:nvSpPr>
        <p:spPr>
          <a:xfrm>
            <a:off x="2589212" y="652462"/>
            <a:ext cx="10515600" cy="1325563"/>
          </a:xfrm>
        </p:spPr>
        <p:txBody>
          <a:bodyPr/>
          <a:lstStyle/>
          <a:p>
            <a:r>
              <a:rPr lang="es-CO" b="1" dirty="0"/>
              <a:t>Objetivo general</a:t>
            </a:r>
          </a:p>
        </p:txBody>
      </p:sp>
      <p:sp>
        <p:nvSpPr>
          <p:cNvPr id="3" name="Marcador de contenido 2">
            <a:extLst>
              <a:ext uri="{FF2B5EF4-FFF2-40B4-BE49-F238E27FC236}">
                <a16:creationId xmlns:a16="http://schemas.microsoft.com/office/drawing/2014/main" id="{58EC0467-328E-C913-8245-8785BE13E7D0}"/>
              </a:ext>
            </a:extLst>
          </p:cNvPr>
          <p:cNvSpPr>
            <a:spLocks noGrp="1"/>
          </p:cNvSpPr>
          <p:nvPr>
            <p:ph idx="1"/>
          </p:nvPr>
        </p:nvSpPr>
        <p:spPr/>
        <p:txBody>
          <a:bodyPr/>
          <a:lstStyle/>
          <a:p>
            <a:pPr marL="0" indent="0" algn="just">
              <a:buNone/>
            </a:pPr>
            <a:r>
              <a:rPr lang="es-MX" dirty="0"/>
              <a:t>Explorar la existencia de agrupamientos naturales o estructura latente significativa en los datos de entrenamiento de la competencia Microsoft Malware </a:t>
            </a:r>
            <a:r>
              <a:rPr lang="es-MX" dirty="0" err="1"/>
              <a:t>Prediction</a:t>
            </a:r>
            <a:r>
              <a:rPr lang="es-MX" dirty="0"/>
              <a:t>, utilizando métodos no supervisados como </a:t>
            </a:r>
            <a:r>
              <a:rPr lang="es-MX" dirty="0" err="1"/>
              <a:t>clustering</a:t>
            </a:r>
            <a:r>
              <a:rPr lang="es-MX" dirty="0"/>
              <a:t> espectral.</a:t>
            </a:r>
            <a:endParaRPr lang="es-CO" dirty="0"/>
          </a:p>
        </p:txBody>
      </p:sp>
    </p:spTree>
    <p:extLst>
      <p:ext uri="{BB962C8B-B14F-4D97-AF65-F5344CB8AC3E}">
        <p14:creationId xmlns:p14="http://schemas.microsoft.com/office/powerpoint/2010/main" val="2834704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FCC5A2-B90B-5151-2160-D117DF78665E}"/>
              </a:ext>
            </a:extLst>
          </p:cNvPr>
          <p:cNvSpPr>
            <a:spLocks noGrp="1"/>
          </p:cNvSpPr>
          <p:nvPr>
            <p:ph type="title"/>
          </p:nvPr>
        </p:nvSpPr>
        <p:spPr/>
        <p:txBody>
          <a:bodyPr/>
          <a:lstStyle/>
          <a:p>
            <a:r>
              <a:rPr lang="es-CO" b="1" dirty="0"/>
              <a:t>Objetivos específicos</a:t>
            </a:r>
          </a:p>
        </p:txBody>
      </p:sp>
      <p:sp>
        <p:nvSpPr>
          <p:cNvPr id="3" name="Marcador de contenido 2">
            <a:extLst>
              <a:ext uri="{FF2B5EF4-FFF2-40B4-BE49-F238E27FC236}">
                <a16:creationId xmlns:a16="http://schemas.microsoft.com/office/drawing/2014/main" id="{145BEF31-E7FE-14B0-2A3B-DEDFC7C4C32D}"/>
              </a:ext>
            </a:extLst>
          </p:cNvPr>
          <p:cNvSpPr>
            <a:spLocks noGrp="1"/>
          </p:cNvSpPr>
          <p:nvPr>
            <p:ph idx="1"/>
          </p:nvPr>
        </p:nvSpPr>
        <p:spPr>
          <a:xfrm>
            <a:off x="838200" y="1419225"/>
            <a:ext cx="10515600" cy="4351338"/>
          </a:xfrm>
        </p:spPr>
        <p:txBody>
          <a:bodyPr>
            <a:normAutofit/>
          </a:bodyPr>
          <a:lstStyle/>
          <a:p>
            <a:pPr algn="just"/>
            <a:endParaRPr lang="es-MX" dirty="0"/>
          </a:p>
          <a:p>
            <a:pPr algn="just"/>
            <a:r>
              <a:rPr lang="es-MX" dirty="0"/>
              <a:t>Evaluar si la aplicación de técnicas de </a:t>
            </a:r>
            <a:r>
              <a:rPr lang="es-MX" dirty="0" err="1"/>
              <a:t>clustering</a:t>
            </a:r>
            <a:r>
              <a:rPr lang="es-MX" dirty="0"/>
              <a:t> revela patrones estructurales o agrupamientos significativos.</a:t>
            </a:r>
          </a:p>
          <a:p>
            <a:pPr algn="just"/>
            <a:endParaRPr lang="es-MX" dirty="0"/>
          </a:p>
          <a:p>
            <a:pPr algn="just"/>
            <a:r>
              <a:rPr lang="es-MX" dirty="0"/>
              <a:t>Determinar si ciertas características numéricas con significado técnico pueden inducir agrupamientos consistentes.</a:t>
            </a:r>
          </a:p>
          <a:p>
            <a:pPr algn="just"/>
            <a:endParaRPr lang="es-MX" dirty="0"/>
          </a:p>
          <a:p>
            <a:pPr algn="just"/>
            <a:r>
              <a:rPr lang="es-MX" dirty="0"/>
              <a:t>Validar si el preprocesamiento (submuestreo, normalización, filtrado) influye en la detección de estructura en los datos.</a:t>
            </a:r>
            <a:endParaRPr lang="es-CO" dirty="0"/>
          </a:p>
        </p:txBody>
      </p:sp>
    </p:spTree>
    <p:extLst>
      <p:ext uri="{BB962C8B-B14F-4D97-AF65-F5344CB8AC3E}">
        <p14:creationId xmlns:p14="http://schemas.microsoft.com/office/powerpoint/2010/main" val="899496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BADB3-C5C4-B9B6-51A1-A58ABFF5A176}"/>
              </a:ext>
            </a:extLst>
          </p:cNvPr>
          <p:cNvSpPr>
            <a:spLocks noGrp="1"/>
          </p:cNvSpPr>
          <p:nvPr>
            <p:ph type="title"/>
          </p:nvPr>
        </p:nvSpPr>
        <p:spPr/>
        <p:txBody>
          <a:bodyPr/>
          <a:lstStyle/>
          <a:p>
            <a:r>
              <a:rPr lang="es-CO" b="1" dirty="0"/>
              <a:t>Resumen de la metodología</a:t>
            </a:r>
          </a:p>
        </p:txBody>
      </p:sp>
      <p:sp>
        <p:nvSpPr>
          <p:cNvPr id="3" name="Marcador de contenido 2">
            <a:extLst>
              <a:ext uri="{FF2B5EF4-FFF2-40B4-BE49-F238E27FC236}">
                <a16:creationId xmlns:a16="http://schemas.microsoft.com/office/drawing/2014/main" id="{69C5C824-C015-F235-5225-4A167F46EBF2}"/>
              </a:ext>
            </a:extLst>
          </p:cNvPr>
          <p:cNvSpPr>
            <a:spLocks noGrp="1"/>
          </p:cNvSpPr>
          <p:nvPr>
            <p:ph idx="1"/>
          </p:nvPr>
        </p:nvSpPr>
        <p:spPr>
          <a:xfrm>
            <a:off x="838200" y="1690688"/>
            <a:ext cx="10515601" cy="4802187"/>
          </a:xfrm>
        </p:spPr>
        <p:txBody>
          <a:bodyPr>
            <a:noAutofit/>
          </a:bodyPr>
          <a:lstStyle/>
          <a:p>
            <a:pPr algn="just"/>
            <a:r>
              <a:rPr lang="es-MX" sz="2100" dirty="0"/>
              <a:t>Se trabajó únicamente con las variables numéricas con significado claro del archivo train.csv de la competencia Microsoft Malware </a:t>
            </a:r>
            <a:r>
              <a:rPr lang="es-MX" sz="2100" dirty="0" err="1"/>
              <a:t>Prediction</a:t>
            </a:r>
            <a:r>
              <a:rPr lang="es-MX" sz="2100" dirty="0"/>
              <a:t>.</a:t>
            </a:r>
          </a:p>
          <a:p>
            <a:pPr algn="just"/>
            <a:r>
              <a:rPr lang="es-MX" sz="2100" dirty="0"/>
              <a:t>Se generaron dos versiones del </a:t>
            </a:r>
            <a:r>
              <a:rPr lang="es-MX" sz="2100" dirty="0" err="1"/>
              <a:t>dataset</a:t>
            </a:r>
            <a:r>
              <a:rPr lang="es-MX" sz="2100" dirty="0"/>
              <a:t>:</a:t>
            </a:r>
          </a:p>
          <a:p>
            <a:pPr marL="0" indent="0" algn="just">
              <a:buNone/>
            </a:pPr>
            <a:r>
              <a:rPr lang="es-MX" sz="2100" dirty="0"/>
              <a:t>	Versión 1: Imputación de valores nulos con media y moda.</a:t>
            </a:r>
          </a:p>
          <a:p>
            <a:pPr marL="0" indent="0" algn="just">
              <a:buNone/>
            </a:pPr>
            <a:r>
              <a:rPr lang="es-MX" sz="2100" dirty="0"/>
              <a:t>	Versión 2: Eliminación directa de las filas con valores faltantes.</a:t>
            </a:r>
          </a:p>
          <a:p>
            <a:pPr algn="just"/>
            <a:r>
              <a:rPr lang="es-MX" sz="2100" dirty="0"/>
              <a:t>Se aplicaron los algoritmos de </a:t>
            </a:r>
            <a:r>
              <a:rPr lang="es-MX" sz="2100" dirty="0" err="1"/>
              <a:t>clustering</a:t>
            </a:r>
            <a:r>
              <a:rPr lang="es-MX" sz="2100" dirty="0"/>
              <a:t> espectral U-SPEC y U-SENC, variando tamaño de muestra (submuestreo aleatorio) e </a:t>
            </a:r>
            <a:r>
              <a:rPr lang="es-MX" sz="2100" dirty="0" err="1"/>
              <a:t>hiperparámetros</a:t>
            </a:r>
            <a:r>
              <a:rPr lang="es-MX" sz="2100" dirty="0"/>
              <a:t> internos de cada algoritmo.</a:t>
            </a:r>
          </a:p>
          <a:p>
            <a:pPr algn="just"/>
            <a:r>
              <a:rPr lang="es-MX" sz="2100" dirty="0"/>
              <a:t>Objetivo: Detectar tendencias de agrupamiento natural que revelaran una posible estructura latente.</a:t>
            </a:r>
          </a:p>
          <a:p>
            <a:pPr algn="just"/>
            <a:r>
              <a:rPr lang="es-MX" sz="2100" dirty="0"/>
              <a:t>Evaluación mediante la métrica </a:t>
            </a:r>
            <a:r>
              <a:rPr lang="es-MX" sz="2100" dirty="0" err="1"/>
              <a:t>Normalized</a:t>
            </a:r>
            <a:r>
              <a:rPr lang="es-MX" sz="2100" dirty="0"/>
              <a:t> Mutual </a:t>
            </a:r>
            <a:r>
              <a:rPr lang="es-MX" sz="2100" dirty="0" err="1"/>
              <a:t>Information</a:t>
            </a:r>
            <a:r>
              <a:rPr lang="es-MX" sz="2100" dirty="0"/>
              <a:t> (NMI), comparando los </a:t>
            </a:r>
            <a:r>
              <a:rPr lang="es-MX" sz="2100" dirty="0" err="1"/>
              <a:t>clusters</a:t>
            </a:r>
            <a:r>
              <a:rPr lang="es-MX" sz="2100" dirty="0"/>
              <a:t> con las clases reales</a:t>
            </a:r>
          </a:p>
        </p:txBody>
      </p:sp>
    </p:spTree>
    <p:extLst>
      <p:ext uri="{BB962C8B-B14F-4D97-AF65-F5344CB8AC3E}">
        <p14:creationId xmlns:p14="http://schemas.microsoft.com/office/powerpoint/2010/main" val="1530061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Imagen 16">
            <a:extLst>
              <a:ext uri="{FF2B5EF4-FFF2-40B4-BE49-F238E27FC236}">
                <a16:creationId xmlns:a16="http://schemas.microsoft.com/office/drawing/2014/main" id="{F057BAA3-D162-62D8-E9F4-5CACCAB44099}"/>
              </a:ext>
            </a:extLst>
          </p:cNvPr>
          <p:cNvPicPr>
            <a:picLocks noChangeAspect="1"/>
          </p:cNvPicPr>
          <p:nvPr/>
        </p:nvPicPr>
        <p:blipFill>
          <a:blip r:embed="rId2"/>
          <a:stretch>
            <a:fillRect/>
          </a:stretch>
        </p:blipFill>
        <p:spPr>
          <a:xfrm>
            <a:off x="1441132" y="704607"/>
            <a:ext cx="9059228" cy="5779345"/>
          </a:xfrm>
          <a:prstGeom prst="rect">
            <a:avLst/>
          </a:prstGeom>
        </p:spPr>
      </p:pic>
    </p:spTree>
    <p:extLst>
      <p:ext uri="{BB962C8B-B14F-4D97-AF65-F5344CB8AC3E}">
        <p14:creationId xmlns:p14="http://schemas.microsoft.com/office/powerpoint/2010/main" val="176528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CB0BDF-539A-03A3-1559-7F04CD68869C}"/>
              </a:ext>
            </a:extLst>
          </p:cNvPr>
          <p:cNvSpPr>
            <a:spLocks noGrp="1"/>
          </p:cNvSpPr>
          <p:nvPr>
            <p:ph type="title"/>
          </p:nvPr>
        </p:nvSpPr>
        <p:spPr>
          <a:xfrm>
            <a:off x="1539240" y="660875"/>
            <a:ext cx="10515600" cy="1325563"/>
          </a:xfrm>
        </p:spPr>
        <p:txBody>
          <a:bodyPr/>
          <a:lstStyle/>
          <a:p>
            <a:r>
              <a:rPr lang="es-MX" b="1" dirty="0"/>
              <a:t>Análisis resultados</a:t>
            </a:r>
            <a:endParaRPr lang="es-CO" b="1" dirty="0"/>
          </a:p>
        </p:txBody>
      </p:sp>
      <p:sp>
        <p:nvSpPr>
          <p:cNvPr id="7" name="Marcador de contenido 6">
            <a:extLst>
              <a:ext uri="{FF2B5EF4-FFF2-40B4-BE49-F238E27FC236}">
                <a16:creationId xmlns:a16="http://schemas.microsoft.com/office/drawing/2014/main" id="{16916B0D-9F2E-FA74-28AB-1756304356A4}"/>
              </a:ext>
            </a:extLst>
          </p:cNvPr>
          <p:cNvSpPr txBox="1">
            <a:spLocks/>
          </p:cNvSpPr>
          <p:nvPr/>
        </p:nvSpPr>
        <p:spPr>
          <a:xfrm>
            <a:off x="838200" y="1864518"/>
            <a:ext cx="10515600" cy="223800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MX" dirty="0"/>
              <a:t>U-SENC tendía a mostrar en promedio un mejor desempeño que U-SPEC, pero ambos algoritmos revelaron una falta de agrupamientos bien definidos. Para todas las pruebas los valores de NMI fueron bajos, sugiriendo que la variable objetivo no se alinea naturalmente con agrupamientos en el espacio de características.</a:t>
            </a:r>
            <a:endParaRPr lang="es-CO" dirty="0"/>
          </a:p>
        </p:txBody>
      </p:sp>
    </p:spTree>
    <p:extLst>
      <p:ext uri="{BB962C8B-B14F-4D97-AF65-F5344CB8AC3E}">
        <p14:creationId xmlns:p14="http://schemas.microsoft.com/office/powerpoint/2010/main" val="2182654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5FD35-828E-B84C-85BC-8ECC9D5B8A90}"/>
              </a:ext>
            </a:extLst>
          </p:cNvPr>
          <p:cNvSpPr>
            <a:spLocks noGrp="1"/>
          </p:cNvSpPr>
          <p:nvPr>
            <p:ph type="title"/>
          </p:nvPr>
        </p:nvSpPr>
        <p:spPr>
          <a:xfrm>
            <a:off x="1979612" y="687333"/>
            <a:ext cx="8911687" cy="1280890"/>
          </a:xfrm>
        </p:spPr>
        <p:txBody>
          <a:bodyPr/>
          <a:lstStyle/>
          <a:p>
            <a:r>
              <a:rPr lang="es-CO" dirty="0"/>
              <a:t>Conclusiones</a:t>
            </a:r>
          </a:p>
        </p:txBody>
      </p:sp>
      <p:sp>
        <p:nvSpPr>
          <p:cNvPr id="3" name="Marcador de contenido 2">
            <a:extLst>
              <a:ext uri="{FF2B5EF4-FFF2-40B4-BE49-F238E27FC236}">
                <a16:creationId xmlns:a16="http://schemas.microsoft.com/office/drawing/2014/main" id="{83CE7BA3-309F-5881-DB30-A5A6B5E0F009}"/>
              </a:ext>
            </a:extLst>
          </p:cNvPr>
          <p:cNvSpPr>
            <a:spLocks noGrp="1"/>
          </p:cNvSpPr>
          <p:nvPr>
            <p:ph idx="1"/>
          </p:nvPr>
        </p:nvSpPr>
        <p:spPr>
          <a:xfrm>
            <a:off x="1979612" y="1752600"/>
            <a:ext cx="8915400" cy="3777622"/>
          </a:xfrm>
        </p:spPr>
        <p:txBody>
          <a:bodyPr>
            <a:normAutofit fontScale="92500" lnSpcReduction="10000"/>
          </a:bodyPr>
          <a:lstStyle/>
          <a:p>
            <a:pPr algn="just"/>
            <a:r>
              <a:rPr lang="es-MX" dirty="0"/>
              <a:t>A pesar del uso de algoritmos avanzados de </a:t>
            </a:r>
            <a:r>
              <a:rPr lang="es-MX" dirty="0" err="1"/>
              <a:t>clustering</a:t>
            </a:r>
            <a:r>
              <a:rPr lang="es-MX" dirty="0"/>
              <a:t> espectral, no se encontraron agrupamientos significativos en los datos.</a:t>
            </a:r>
          </a:p>
          <a:p>
            <a:pPr marL="0" indent="0" algn="just">
              <a:buNone/>
            </a:pPr>
            <a:endParaRPr lang="es-MX" dirty="0"/>
          </a:p>
          <a:p>
            <a:pPr algn="just"/>
            <a:r>
              <a:rPr lang="es-MX" dirty="0"/>
              <a:t>Los resultados respaldan observaciones previas: ni PCA ni </a:t>
            </a:r>
            <a:r>
              <a:rPr lang="es-MX" dirty="0" err="1"/>
              <a:t>clustering</a:t>
            </a:r>
            <a:r>
              <a:rPr lang="es-MX" dirty="0"/>
              <a:t> mejoran sustancialmente la predicción ni revelan estructura clara.</a:t>
            </a:r>
          </a:p>
          <a:p>
            <a:pPr algn="just"/>
            <a:endParaRPr lang="es-MX" dirty="0"/>
          </a:p>
          <a:p>
            <a:pPr algn="just"/>
            <a:r>
              <a:rPr lang="es-MX" dirty="0"/>
              <a:t>Esto sugiere que la relación entre las variables y la detección de malware es débilmente lineal y altamente dispersa, lo que justifica el uso de modelos complejos y supervisados.</a:t>
            </a:r>
          </a:p>
          <a:p>
            <a:pPr algn="just"/>
            <a:endParaRPr lang="es-MX" dirty="0"/>
          </a:p>
          <a:p>
            <a:pPr algn="just"/>
            <a:r>
              <a:rPr lang="es-MX" dirty="0"/>
              <a:t>El análisis reafirma la dificultad del problema: no hay estructura latente fácilmente explotable sin supervisión.</a:t>
            </a:r>
            <a:endParaRPr lang="es-CO" dirty="0"/>
          </a:p>
        </p:txBody>
      </p:sp>
    </p:spTree>
    <p:extLst>
      <p:ext uri="{BB962C8B-B14F-4D97-AF65-F5344CB8AC3E}">
        <p14:creationId xmlns:p14="http://schemas.microsoft.com/office/powerpoint/2010/main" val="1845627060"/>
      </p:ext>
    </p:extLst>
  </p:cSld>
  <p:clrMapOvr>
    <a:masterClrMapping/>
  </p:clrMapOvr>
</p:sld>
</file>

<file path=ppt/theme/theme1.xml><?xml version="1.0" encoding="utf-8"?>
<a:theme xmlns:a="http://schemas.openxmlformats.org/drawingml/2006/main" name="Espiral">
  <a:themeElements>
    <a:clrScheme name="Espiral">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742924BDE2CCFF468008065D8ABBD45F" ma:contentTypeVersion="6" ma:contentTypeDescription="Crear nuevo documento." ma:contentTypeScope="" ma:versionID="721ad0eef718ca9a9dfd094e3bc4c3ca">
  <xsd:schema xmlns:xsd="http://www.w3.org/2001/XMLSchema" xmlns:xs="http://www.w3.org/2001/XMLSchema" xmlns:p="http://schemas.microsoft.com/office/2006/metadata/properties" xmlns:ns3="3fae5974-ddce-4c77-87b7-32716fe90e74" targetNamespace="http://schemas.microsoft.com/office/2006/metadata/properties" ma:root="true" ma:fieldsID="d28d35e752fcb23689d40b3f03643028" ns3:_="">
    <xsd:import namespace="3fae5974-ddce-4c77-87b7-32716fe90e74"/>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ae5974-ddce-4c77-87b7-32716fe90e74"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fae5974-ddce-4c77-87b7-32716fe90e74" xsi:nil="true"/>
  </documentManagement>
</p:properties>
</file>

<file path=customXml/itemProps1.xml><?xml version="1.0" encoding="utf-8"?>
<ds:datastoreItem xmlns:ds="http://schemas.openxmlformats.org/officeDocument/2006/customXml" ds:itemID="{F12629B3-B2C8-4337-9369-097380A1AD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ae5974-ddce-4c77-87b7-32716fe90e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6960AF2-1355-496A-9D8C-4E345410E251}">
  <ds:schemaRefs>
    <ds:schemaRef ds:uri="http://schemas.microsoft.com/sharepoint/v3/contenttype/forms"/>
  </ds:schemaRefs>
</ds:datastoreItem>
</file>

<file path=customXml/itemProps3.xml><?xml version="1.0" encoding="utf-8"?>
<ds:datastoreItem xmlns:ds="http://schemas.openxmlformats.org/officeDocument/2006/customXml" ds:itemID="{064A09F1-D333-40BF-BEA8-AFECAB685D6F}">
  <ds:schemaRefs>
    <ds:schemaRef ds:uri="http://schemas.microsoft.com/office/2006/documentManagement/types"/>
    <ds:schemaRef ds:uri="http://purl.org/dc/dcmitype/"/>
    <ds:schemaRef ds:uri="http://purl.org/dc/elements/1.1/"/>
    <ds:schemaRef ds:uri="3fae5974-ddce-4c77-87b7-32716fe90e74"/>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TM02892315[[fn=Espiral]]</Template>
  <TotalTime>34</TotalTime>
  <Words>469</Words>
  <Application>Microsoft Office PowerPoint</Application>
  <PresentationFormat>Panorámica</PresentationFormat>
  <Paragraphs>33</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Wingdings 3</vt:lpstr>
      <vt:lpstr>Espiral</vt:lpstr>
      <vt:lpstr>Clustering espectral para análisis de estructura de los datos</vt:lpstr>
      <vt:lpstr>Pregunta de investigación</vt:lpstr>
      <vt:lpstr>Contexto del problema</vt:lpstr>
      <vt:lpstr>Objetivo general</vt:lpstr>
      <vt:lpstr>Objetivos específicos</vt:lpstr>
      <vt:lpstr>Resumen de la metodología</vt:lpstr>
      <vt:lpstr>Presentación de PowerPoint</vt:lpstr>
      <vt:lpstr>Análisis resultados</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Carmen Calderón</dc:creator>
  <cp:lastModifiedBy>Carmen Calderón</cp:lastModifiedBy>
  <cp:revision>1</cp:revision>
  <dcterms:created xsi:type="dcterms:W3CDTF">2025-07-24T04:06:05Z</dcterms:created>
  <dcterms:modified xsi:type="dcterms:W3CDTF">2025-07-24T04:40:13Z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0x010100742924BDE2CCFF468008065D8ABBD45F</vt:lpwstr>
  </property>
</Properties>
</file>