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94660"/>
  </p:normalViewPr>
  <p:slideViewPr>
    <p:cSldViewPr snapToGrid="0">
      <p:cViewPr varScale="1">
        <p:scale>
          <a:sx n="75" d="100"/>
          <a:sy n="75" d="100"/>
        </p:scale>
        <p:origin x="74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73126-C71C-6987-A85E-ECE86E2C9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10458A-857A-4963-8EE7-B73D0F1F3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F4C758-2C0D-5957-76BF-2852EBA0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AB23-0DD7-43AD-980D-B1F0B0AA485A}" type="datetimeFigureOut">
              <a:rPr lang="es-CO" smtClean="0"/>
              <a:t>9/07/2025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F960A7-E585-F2D8-52B8-32E82019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C3372C-4C38-CA54-1A30-8B0C694F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DE47-C1AB-4B94-B47C-F2350D725E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723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E2CD1-70C9-5BD1-230C-502656DBB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A9EE01-E309-2B9E-2C1E-8AD75CDAD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8D4BC6-3E25-800F-86D6-A1A9E143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AB23-0DD7-43AD-980D-B1F0B0AA485A}" type="datetimeFigureOut">
              <a:rPr lang="es-CO" smtClean="0"/>
              <a:t>9/07/2025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530D0F-FB90-68F1-02AD-B688B131D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34318E-19B4-F6CE-3EA7-F9BCDFE0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DE47-C1AB-4B94-B47C-F2350D725E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493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40C730-9EC9-E825-2D97-F6BA51EB4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3718F8-D86F-C0AF-4469-B8C35AE30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7F66E5-99F0-9C79-E9BD-52C42CDF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AB23-0DD7-43AD-980D-B1F0B0AA485A}" type="datetimeFigureOut">
              <a:rPr lang="es-CO" smtClean="0"/>
              <a:t>9/07/2025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B856F0-B0D9-D009-C0D1-3C522055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93E9F8-7561-A7FA-980E-737CAFC1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DE47-C1AB-4B94-B47C-F2350D725E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812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0A202-B730-A3EC-4C5C-263FBD0A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B705F5-5B63-2A04-ED3D-AE3F7FD01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365E9A-1820-E3A3-E3C7-FB5503D2C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AB23-0DD7-43AD-980D-B1F0B0AA485A}" type="datetimeFigureOut">
              <a:rPr lang="es-CO" smtClean="0"/>
              <a:t>9/07/2025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13036C-88B8-D6CF-BAA1-2DBF5549F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28AC1D-6A53-AD89-96A5-C06983281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DE47-C1AB-4B94-B47C-F2350D725E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922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7B702-EB9A-0821-FA3F-B6DDB25CE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B47344-CA71-4173-413A-B6F9858A9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BE2853-975C-7132-1DB6-DBB7E52E6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AB23-0DD7-43AD-980D-B1F0B0AA485A}" type="datetimeFigureOut">
              <a:rPr lang="es-CO" smtClean="0"/>
              <a:t>9/07/2025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60F05C-FB5B-CFC4-538C-F8F27DBFA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90C425-5A36-05F0-6267-911CB97D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DE47-C1AB-4B94-B47C-F2350D725E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315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3320B-FDFF-91F3-1670-658C46F2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791500-6002-967E-2B39-F607A2C55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528DB0-AD9A-67D4-ABC0-C4D7DEE16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787578-EC0E-7A4A-0738-BE94BEAF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AB23-0DD7-43AD-980D-B1F0B0AA485A}" type="datetimeFigureOut">
              <a:rPr lang="es-CO" smtClean="0"/>
              <a:t>9/07/2025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A9AF99-731A-2263-D38B-471B27A1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386660-2D7D-4295-197B-703621EB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DE47-C1AB-4B94-B47C-F2350D725E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996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F99A8-D799-09D1-A72F-D4FE3A82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CAF054-3E98-C567-C19B-7D0706147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08421B-5C06-6543-8C1D-FC46E6441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8F2B43-5638-365C-E1ED-361DD2594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EB55C04-239D-C514-86C4-DDCA12169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D14B03-38AD-B42B-FE30-4EB38D0D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AB23-0DD7-43AD-980D-B1F0B0AA485A}" type="datetimeFigureOut">
              <a:rPr lang="es-CO" smtClean="0"/>
              <a:t>9/07/2025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E3BD08B-0FA9-FA31-7D6A-5509FB007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A050682-4FC0-09D9-951D-C248AEE4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DE47-C1AB-4B94-B47C-F2350D725E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121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947A0-3FB6-0C9F-0A84-75F3B474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214DDE-3C22-75A9-8277-9C720A774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AB23-0DD7-43AD-980D-B1F0B0AA485A}" type="datetimeFigureOut">
              <a:rPr lang="es-CO" smtClean="0"/>
              <a:t>9/07/2025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693A5E4-1C55-44CA-F91A-2AB11450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C69433-C64B-5235-5643-ED5EE1D3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DE47-C1AB-4B94-B47C-F2350D725E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330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CACA75-A167-ECBD-285A-583C75A7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AB23-0DD7-43AD-980D-B1F0B0AA485A}" type="datetimeFigureOut">
              <a:rPr lang="es-CO" smtClean="0"/>
              <a:t>9/07/2025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C1A944-C670-94AD-8194-5BD117F0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0EE86A-4E34-5709-7D20-949ED859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DE47-C1AB-4B94-B47C-F2350D725E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678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270AB-9ED6-E73B-93DC-B3EF81B2C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591D4F-6A76-02A5-87EA-9E7AEA890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42CF22-3B27-9619-BD0C-933DFA4A6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70CE76-4619-2993-AA0B-7D2D331D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AB23-0DD7-43AD-980D-B1F0B0AA485A}" type="datetimeFigureOut">
              <a:rPr lang="es-CO" smtClean="0"/>
              <a:t>9/07/2025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55CF20-3DF6-3EDF-AE68-4803AB93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2795B6-11FE-124E-16AA-9355D3523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DE47-C1AB-4B94-B47C-F2350D725E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143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7148B-B3CF-0BA1-687E-1CC320A6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990D735-6492-3294-BC2A-945212480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BAEDAF-4035-37D1-DB63-05A0C694F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0C9DD9-FA61-38B8-847B-ADF8A484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AB23-0DD7-43AD-980D-B1F0B0AA485A}" type="datetimeFigureOut">
              <a:rPr lang="es-CO" smtClean="0"/>
              <a:t>9/07/2025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3F19F3-24BD-D1B9-1AE3-81C6906E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F485FF-5764-BF70-5EF5-E91305863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BDE47-C1AB-4B94-B47C-F2350D725E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744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2D3F600-57F7-3BF8-21B9-F48AECA2A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48DF8C-F9DE-E580-40DB-9EA7CD3AE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FB1C8D-3DD6-D104-49B7-DD2A59E9B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A5AB23-0DD7-43AD-980D-B1F0B0AA485A}" type="datetimeFigureOut">
              <a:rPr lang="es-CO" smtClean="0"/>
              <a:t>9/07/2025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8E1373-08CB-EA3A-D548-5A366B015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C696FF-D626-B8EB-457E-182450DEB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5BDE47-C1AB-4B94-B47C-F2350D725E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380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978D7-6F00-E18E-1962-158977354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839104"/>
          </a:xfrm>
        </p:spPr>
        <p:txBody>
          <a:bodyPr>
            <a:normAutofit fontScale="90000"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Resumen ejecutivo</a:t>
            </a:r>
            <a:b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Proyecto: </a:t>
            </a:r>
            <a:b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PCA y PCA para análisis de malware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D4B700-3A06-1F15-629C-854A44444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68370"/>
            <a:ext cx="9144000" cy="567267"/>
          </a:xfrm>
        </p:spPr>
        <p:txBody>
          <a:bodyPr/>
          <a:lstStyle/>
          <a:p>
            <a:r>
              <a:rPr lang="es-MX" dirty="0"/>
              <a:t>Carmen Johana Calderón Chona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9364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E1A4B-6F53-3596-AEE4-D0E9F988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1506"/>
            <a:ext cx="10515600" cy="1325563"/>
          </a:xfrm>
        </p:spPr>
        <p:txBody>
          <a:bodyPr/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Pregunta de investigación</a:t>
            </a:r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7CF5DA-BC37-01E0-5938-CF71E62A5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13255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¿Es posible predecir de forma precisa la detección de amenazas en dispositivos Windows usando técnicas de aprendizaje automático y reducción de dimensionalidad con distintos enfoques?</a:t>
            </a:r>
          </a:p>
        </p:txBody>
      </p:sp>
    </p:spTree>
    <p:extLst>
      <p:ext uri="{BB962C8B-B14F-4D97-AF65-F5344CB8AC3E}">
        <p14:creationId xmlns:p14="http://schemas.microsoft.com/office/powerpoint/2010/main" val="56990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EA52E-A3A8-2862-5455-9702D024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9259"/>
            <a:ext cx="10515600" cy="1325563"/>
          </a:xfrm>
        </p:spPr>
        <p:txBody>
          <a:bodyPr/>
          <a:lstStyle/>
          <a:p>
            <a:pPr algn="ctr"/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Contexto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E03088-BBFF-5284-314E-9E3630EDC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4822"/>
            <a:ext cx="10515600" cy="2999845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Microsoft Defender genera una enorme cantidad de datos para identificar amenazas en sistemas operativos Windows. Sin embargo, los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generados están llenos de ruido, valores atípicos y alta dimensionalidad, lo que complica la aplicación efectiva de modelos de machine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clásicos. El reto radica en desarrollar un pipeline de preprocesamiento robusto que permita construir modelos predictivos eficaces.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15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70667-2B64-612D-84CB-F0CCFD040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Objetivo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2853E4-DBD9-DF46-F140-58EC15F3E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Evaluar el impacto de técnicas de reducción de dimensionalidad con y sin robustez, además de la detección de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en el rendimiento predictivo de modelos de clasificación binaria aplicados a la detección de malware</a:t>
            </a:r>
            <a:r>
              <a:rPr lang="es-MX" dirty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6868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75681-0A48-917A-737A-4192B2A3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Objetivos específicos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0D9F23-C90E-18D3-FAFB-A63133AC1A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852850"/>
            <a:ext cx="10515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O" altLang="es-CO" sz="2700" dirty="0">
                <a:latin typeface="Arial" panose="020B0604020202020204" pitchFamily="34" charset="0"/>
                <a:cs typeface="Arial" panose="020B0604020202020204" pitchFamily="34" charset="0"/>
              </a:rPr>
              <a:t>Analizar el comportamiento de cada variable para establecer un esquema de preprocesamiento eficiente.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O" altLang="es-CO" sz="2700" dirty="0">
                <a:latin typeface="Arial" panose="020B0604020202020204" pitchFamily="34" charset="0"/>
                <a:cs typeface="Arial" panose="020B0604020202020204" pitchFamily="34" charset="0"/>
              </a:rPr>
              <a:t>Implementar un pipeline con detección de </a:t>
            </a:r>
            <a:r>
              <a:rPr lang="es-CO" altLang="es-CO" sz="2700" dirty="0" err="1"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  <a:r>
              <a:rPr lang="es-CO" altLang="es-CO" sz="2700" dirty="0">
                <a:latin typeface="Arial" panose="020B0604020202020204" pitchFamily="34" charset="0"/>
                <a:cs typeface="Arial" panose="020B0604020202020204" pitchFamily="34" charset="0"/>
              </a:rPr>
              <a:t> mediante distancia de </a:t>
            </a:r>
            <a:r>
              <a:rPr lang="es-CO" altLang="es-CO" sz="2700" dirty="0" err="1">
                <a:latin typeface="Arial" panose="020B0604020202020204" pitchFamily="34" charset="0"/>
                <a:cs typeface="Arial" panose="020B0604020202020204" pitchFamily="34" charset="0"/>
              </a:rPr>
              <a:t>Mahalanobis</a:t>
            </a:r>
            <a:r>
              <a:rPr lang="es-CO" altLang="es-CO" sz="2700" dirty="0">
                <a:latin typeface="Arial" panose="020B0604020202020204" pitchFamily="34" charset="0"/>
                <a:cs typeface="Arial" panose="020B0604020202020204" pitchFamily="34" charset="0"/>
              </a:rPr>
              <a:t> y estimador MCD.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O" altLang="es-CO" sz="2700" dirty="0">
                <a:latin typeface="Arial" panose="020B0604020202020204" pitchFamily="34" charset="0"/>
                <a:cs typeface="Arial" panose="020B0604020202020204" pitchFamily="34" charset="0"/>
              </a:rPr>
              <a:t>Aplicar PCA clásico y robusto para reducir la dimensionalidad de los datos.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O" altLang="es-CO" sz="2700" dirty="0">
                <a:latin typeface="Arial" panose="020B0604020202020204" pitchFamily="34" charset="0"/>
                <a:cs typeface="Arial" panose="020B0604020202020204" pitchFamily="34" charset="0"/>
              </a:rPr>
              <a:t>Comparar modelos </a:t>
            </a:r>
            <a:r>
              <a:rPr lang="es-CO" altLang="es-CO" sz="2700" dirty="0" err="1"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  <a:r>
              <a:rPr lang="es-CO" altLang="es-CO" sz="2700" dirty="0">
                <a:latin typeface="Arial" panose="020B0604020202020204" pitchFamily="34" charset="0"/>
                <a:cs typeface="Arial" panose="020B0604020202020204" pitchFamily="34" charset="0"/>
              </a:rPr>
              <a:t> y modelos avanzados con diferentes enfoques de preprocesamiento.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O" altLang="es-CO" sz="2700" dirty="0">
                <a:latin typeface="Arial" panose="020B0604020202020204" pitchFamily="34" charset="0"/>
                <a:cs typeface="Arial" panose="020B0604020202020204" pitchFamily="34" charset="0"/>
              </a:rPr>
              <a:t>Evaluar el rendimiento en términos de AUC, </a:t>
            </a:r>
            <a:r>
              <a:rPr lang="es-CO" altLang="es-CO" sz="2700" dirty="0" err="1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es-CO" altLang="es-CO" sz="2700" dirty="0">
                <a:latin typeface="Arial" panose="020B0604020202020204" pitchFamily="34" charset="0"/>
                <a:cs typeface="Arial" panose="020B0604020202020204" pitchFamily="34" charset="0"/>
              </a:rPr>
              <a:t> y F1-score.</a:t>
            </a:r>
          </a:p>
        </p:txBody>
      </p:sp>
    </p:spTree>
    <p:extLst>
      <p:ext uri="{BB962C8B-B14F-4D97-AF65-F5344CB8AC3E}">
        <p14:creationId xmlns:p14="http://schemas.microsoft.com/office/powerpoint/2010/main" val="2863549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0E3D3-6462-B7FE-9550-82D52F46A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Resumen de metodología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25F6E5-8C40-E1D3-7B4F-644D5BCB9E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44494"/>
            <a:ext cx="10515600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O" altLang="es-CO" sz="2700" dirty="0">
                <a:latin typeface="Arial" panose="020B0604020202020204" pitchFamily="34" charset="0"/>
                <a:cs typeface="Arial" panose="020B0604020202020204" pitchFamily="34" charset="0"/>
              </a:rPr>
              <a:t>Se realizó un análisis exploratorio completo (ver Notebook: </a:t>
            </a:r>
            <a:r>
              <a:rPr lang="es-CO" altLang="es-CO" sz="2700" dirty="0" err="1">
                <a:latin typeface="Arial" panose="020B0604020202020204" pitchFamily="34" charset="0"/>
                <a:cs typeface="Arial" panose="020B0604020202020204" pitchFamily="34" charset="0"/>
              </a:rPr>
              <a:t>AnalisisExploratorioDatosALA</a:t>
            </a:r>
            <a:r>
              <a:rPr lang="es-CO" altLang="es-CO" sz="27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CO" altLang="es-CO"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O" altLang="es-CO" sz="2700" dirty="0">
                <a:latin typeface="Arial" panose="020B0604020202020204" pitchFamily="34" charset="0"/>
                <a:cs typeface="Arial" panose="020B0604020202020204" pitchFamily="34" charset="0"/>
              </a:rPr>
              <a:t>Se implementó un método de preprocesamiento que incluye relleno de valores nulos, codificación categórica (OHE y Target </a:t>
            </a:r>
            <a:r>
              <a:rPr lang="es-CO" altLang="es-CO" sz="2700" dirty="0" err="1"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r>
              <a:rPr lang="es-CO" altLang="es-CO" sz="2700" dirty="0">
                <a:latin typeface="Arial" panose="020B0604020202020204" pitchFamily="34" charset="0"/>
                <a:cs typeface="Arial" panose="020B0604020202020204" pitchFamily="34" charset="0"/>
              </a:rPr>
              <a:t>), PCA estándar y PCA robusto basado en </a:t>
            </a:r>
            <a:r>
              <a:rPr lang="es-CO" altLang="es-CO" sz="2700" dirty="0" err="1">
                <a:latin typeface="Arial" panose="020B0604020202020204" pitchFamily="34" charset="0"/>
                <a:cs typeface="Arial" panose="020B0604020202020204" pitchFamily="34" charset="0"/>
              </a:rPr>
              <a:t>Mahalanobis</a:t>
            </a:r>
            <a:r>
              <a:rPr lang="es-CO" altLang="es-CO" sz="2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CO" altLang="es-CO"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O" altLang="es-CO" sz="2700" dirty="0">
                <a:latin typeface="Arial" panose="020B0604020202020204" pitchFamily="34" charset="0"/>
                <a:cs typeface="Arial" panose="020B0604020202020204" pitchFamily="34" charset="0"/>
              </a:rPr>
              <a:t>Se entrenaron 6 modelos: 3 </a:t>
            </a:r>
            <a:r>
              <a:rPr lang="es-CO" altLang="es-CO" sz="2700" dirty="0" err="1">
                <a:latin typeface="Arial" panose="020B0604020202020204" pitchFamily="34" charset="0"/>
                <a:cs typeface="Arial" panose="020B0604020202020204" pitchFamily="34" charset="0"/>
              </a:rPr>
              <a:t>baselines</a:t>
            </a:r>
            <a:r>
              <a:rPr lang="es-CO" altLang="es-CO" sz="2700" dirty="0">
                <a:latin typeface="Arial" panose="020B0604020202020204" pitchFamily="34" charset="0"/>
                <a:cs typeface="Arial" panose="020B0604020202020204" pitchFamily="34" charset="0"/>
              </a:rPr>
              <a:t> y 2 con PCA robusto y 1 que usa PCA estándar.</a:t>
            </a:r>
          </a:p>
        </p:txBody>
      </p:sp>
    </p:spTree>
    <p:extLst>
      <p:ext uri="{BB962C8B-B14F-4D97-AF65-F5344CB8AC3E}">
        <p14:creationId xmlns:p14="http://schemas.microsoft.com/office/powerpoint/2010/main" val="318778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DDB76-5AB8-FBB0-A262-EB440974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A23C7F-0D03-A785-D91B-6C81303F8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733" y="1405467"/>
            <a:ext cx="4631268" cy="4786736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s-CO" sz="4900" dirty="0" err="1">
                <a:latin typeface="Arial" panose="020B0604020202020204" pitchFamily="34" charset="0"/>
                <a:cs typeface="Arial" panose="020B0604020202020204" pitchFamily="34" charset="0"/>
              </a:rPr>
              <a:t>Baselines</a:t>
            </a:r>
            <a:r>
              <a:rPr lang="es-CO" sz="49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CO" sz="4900" i="1" dirty="0">
                <a:latin typeface="Arial" panose="020B0604020202020204" pitchFamily="34" charset="0"/>
                <a:cs typeface="Arial" panose="020B0604020202020204" pitchFamily="34" charset="0"/>
              </a:rPr>
              <a:t>Notebook: Entrenamiento1</a:t>
            </a:r>
            <a:r>
              <a:rPr lang="es-CO" sz="49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s-CO" sz="4900" dirty="0" err="1">
                <a:latin typeface="Arial" panose="020B0604020202020204" pitchFamily="34" charset="0"/>
                <a:cs typeface="Arial" panose="020B0604020202020204" pitchFamily="34" charset="0"/>
              </a:rPr>
              <a:t>LightGBM</a:t>
            </a:r>
            <a:r>
              <a:rPr lang="es-CO" sz="49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CO" sz="4900" dirty="0" err="1"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  <a:r>
              <a:rPr lang="es-CO" sz="4900" dirty="0">
                <a:latin typeface="Arial" panose="020B0604020202020204" pitchFamily="34" charset="0"/>
                <a:cs typeface="Arial" panose="020B0604020202020204" pitchFamily="34" charset="0"/>
              </a:rPr>
              <a:t> seleccionado)</a:t>
            </a:r>
          </a:p>
          <a:p>
            <a:pPr lvl="1"/>
            <a:r>
              <a:rPr lang="es-CO" sz="4900" dirty="0">
                <a:latin typeface="Arial" panose="020B0604020202020204" pitchFamily="34" charset="0"/>
                <a:cs typeface="Arial" panose="020B0604020202020204" pitchFamily="34" charset="0"/>
              </a:rPr>
              <a:t>AUC: 0.7079</a:t>
            </a:r>
          </a:p>
          <a:p>
            <a:pPr lvl="1"/>
            <a:r>
              <a:rPr lang="es-CO" sz="4900" dirty="0" err="1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es-CO" sz="4900" dirty="0">
                <a:latin typeface="Arial" panose="020B0604020202020204" pitchFamily="34" charset="0"/>
                <a:cs typeface="Arial" panose="020B0604020202020204" pitchFamily="34" charset="0"/>
              </a:rPr>
              <a:t>: 0.6472</a:t>
            </a:r>
          </a:p>
          <a:p>
            <a:pPr lvl="1"/>
            <a:r>
              <a:rPr lang="es-CO" sz="4900" dirty="0">
                <a:latin typeface="Arial" panose="020B0604020202020204" pitchFamily="34" charset="0"/>
                <a:cs typeface="Arial" panose="020B0604020202020204" pitchFamily="34" charset="0"/>
              </a:rPr>
              <a:t>F1: 0.6404</a:t>
            </a:r>
          </a:p>
          <a:p>
            <a:r>
              <a:rPr lang="es-CO" sz="4900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es-CO" sz="4900" dirty="0">
                <a:latin typeface="Arial" panose="020B0604020202020204" pitchFamily="34" charset="0"/>
                <a:cs typeface="Arial" panose="020B0604020202020204" pitchFamily="34" charset="0"/>
              </a:rPr>
              <a:t> Forest</a:t>
            </a:r>
          </a:p>
          <a:p>
            <a:pPr lvl="1"/>
            <a:r>
              <a:rPr lang="es-CO" sz="4900" dirty="0">
                <a:latin typeface="Arial" panose="020B0604020202020204" pitchFamily="34" charset="0"/>
                <a:cs typeface="Arial" panose="020B0604020202020204" pitchFamily="34" charset="0"/>
              </a:rPr>
              <a:t>AUC: 0.7009</a:t>
            </a:r>
          </a:p>
          <a:p>
            <a:pPr lvl="1"/>
            <a:r>
              <a:rPr lang="es-CO" sz="4900" dirty="0" err="1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es-CO" sz="4900" dirty="0">
                <a:latin typeface="Arial" panose="020B0604020202020204" pitchFamily="34" charset="0"/>
                <a:cs typeface="Arial" panose="020B0604020202020204" pitchFamily="34" charset="0"/>
              </a:rPr>
              <a:t>: 0.6410</a:t>
            </a:r>
          </a:p>
          <a:p>
            <a:r>
              <a:rPr lang="es-CO" sz="4900" dirty="0" err="1">
                <a:latin typeface="Arial" panose="020B0604020202020204" pitchFamily="34" charset="0"/>
                <a:cs typeface="Arial" panose="020B0604020202020204" pitchFamily="34" charset="0"/>
              </a:rPr>
              <a:t>Logistic</a:t>
            </a:r>
            <a:r>
              <a:rPr lang="es-CO" sz="4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4900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es-CO" sz="4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CO" sz="4900" dirty="0">
                <a:latin typeface="Arial" panose="020B0604020202020204" pitchFamily="34" charset="0"/>
                <a:cs typeface="Arial" panose="020B0604020202020204" pitchFamily="34" charset="0"/>
              </a:rPr>
              <a:t>AUC: 0.5456</a:t>
            </a:r>
          </a:p>
          <a:p>
            <a:pPr lvl="1"/>
            <a:r>
              <a:rPr lang="es-CO" sz="4900" dirty="0" err="1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es-CO" sz="4900" dirty="0">
                <a:latin typeface="Arial" panose="020B0604020202020204" pitchFamily="34" charset="0"/>
                <a:cs typeface="Arial" panose="020B0604020202020204" pitchFamily="34" charset="0"/>
              </a:rPr>
              <a:t>: 0.5299</a:t>
            </a:r>
          </a:p>
          <a:p>
            <a:r>
              <a:rPr lang="es-CO" sz="4900" dirty="0" err="1">
                <a:latin typeface="Arial" panose="020B0604020202020204" pitchFamily="34" charset="0"/>
                <a:cs typeface="Arial" panose="020B0604020202020204" pitchFamily="34" charset="0"/>
              </a:rPr>
              <a:t>LightGBM</a:t>
            </a:r>
            <a:r>
              <a:rPr lang="es-CO" sz="4900" dirty="0">
                <a:latin typeface="Arial" panose="020B0604020202020204" pitchFamily="34" charset="0"/>
                <a:cs typeface="Arial" panose="020B0604020202020204" pitchFamily="34" charset="0"/>
              </a:rPr>
              <a:t> + PCA Robusto (con eliminación de </a:t>
            </a:r>
            <a:r>
              <a:rPr lang="es-CO" sz="4900" dirty="0" err="1"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  <a:r>
              <a:rPr lang="es-CO" sz="49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r>
              <a:rPr lang="es-CO" sz="4900" dirty="0">
                <a:latin typeface="Arial" panose="020B0604020202020204" pitchFamily="34" charset="0"/>
                <a:cs typeface="Arial" panose="020B0604020202020204" pitchFamily="34" charset="0"/>
              </a:rPr>
              <a:t>AUC: 0.6952</a:t>
            </a:r>
          </a:p>
          <a:p>
            <a:pPr lvl="1"/>
            <a:r>
              <a:rPr lang="es-CO" sz="4900" dirty="0" err="1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es-CO" sz="4900" dirty="0">
                <a:latin typeface="Arial" panose="020B0604020202020204" pitchFamily="34" charset="0"/>
                <a:cs typeface="Arial" panose="020B0604020202020204" pitchFamily="34" charset="0"/>
              </a:rPr>
              <a:t>: 0.6379</a:t>
            </a:r>
          </a:p>
          <a:p>
            <a:pPr lvl="1"/>
            <a:r>
              <a:rPr lang="es-CO" sz="4900" dirty="0">
                <a:latin typeface="Arial" panose="020B0604020202020204" pitchFamily="34" charset="0"/>
                <a:cs typeface="Arial" panose="020B0604020202020204" pitchFamily="34" charset="0"/>
              </a:rPr>
              <a:t>F1: 0.6275</a:t>
            </a:r>
          </a:p>
          <a:p>
            <a:r>
              <a:rPr lang="es-CO" sz="4900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es-CO" sz="4900" dirty="0">
                <a:latin typeface="Arial" panose="020B0604020202020204" pitchFamily="34" charset="0"/>
                <a:cs typeface="Arial" panose="020B0604020202020204" pitchFamily="34" charset="0"/>
              </a:rPr>
              <a:t> Forest + PCA Robusto</a:t>
            </a:r>
          </a:p>
          <a:p>
            <a:pPr lvl="1"/>
            <a:r>
              <a:rPr lang="es-CO" sz="4900" dirty="0">
                <a:latin typeface="Arial" panose="020B0604020202020204" pitchFamily="34" charset="0"/>
                <a:cs typeface="Arial" panose="020B0604020202020204" pitchFamily="34" charset="0"/>
              </a:rPr>
              <a:t>AUC: 0.6912</a:t>
            </a:r>
          </a:p>
          <a:p>
            <a:pPr lvl="1"/>
            <a:r>
              <a:rPr lang="es-CO" sz="4900" dirty="0" err="1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es-CO" sz="4900" dirty="0">
                <a:latin typeface="Arial" panose="020B0604020202020204" pitchFamily="34" charset="0"/>
                <a:cs typeface="Arial" panose="020B0604020202020204" pitchFamily="34" charset="0"/>
              </a:rPr>
              <a:t>: 0.6352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2AB1050-FA97-7D37-5EC2-5C52D886734D}"/>
              </a:ext>
            </a:extLst>
          </p:cNvPr>
          <p:cNvSpPr txBox="1"/>
          <p:nvPr/>
        </p:nvSpPr>
        <p:spPr>
          <a:xfrm>
            <a:off x="6223001" y="1405467"/>
            <a:ext cx="376766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Notebook: Entrenamiento0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err="1">
                <a:latin typeface="Arial" panose="020B0604020202020204" pitchFamily="34" charset="0"/>
                <a:cs typeface="Arial" panose="020B0604020202020204" pitchFamily="34" charset="0"/>
              </a:rPr>
              <a:t>LightGBM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 + PCA clásico (sin remoción de </a:t>
            </a:r>
            <a:r>
              <a:rPr lang="es-CO" sz="1600" dirty="0" err="1"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AUC: 0.7053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CO" sz="1600" dirty="0" err="1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es-CO" sz="1600" dirty="0">
                <a:latin typeface="Arial" panose="020B0604020202020204" pitchFamily="34" charset="0"/>
                <a:cs typeface="Arial" panose="020B0604020202020204" pitchFamily="34" charset="0"/>
              </a:rPr>
              <a:t>: 0.6449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8198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BB38A-580B-FA8B-464E-91648D62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4459"/>
            <a:ext cx="10515600" cy="1325563"/>
          </a:xfrm>
        </p:spPr>
        <p:txBody>
          <a:bodyPr/>
          <a:lstStyle/>
          <a:p>
            <a:pPr algn="ctr"/>
            <a:r>
              <a:rPr lang="es-CO" b="1" dirty="0"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37DC81-76FA-DFD3-B2CC-41F91CE8ED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2083103"/>
            <a:ext cx="10439400" cy="337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O" altLang="es-CO" sz="2100" dirty="0">
                <a:latin typeface="Arial" panose="020B0604020202020204" pitchFamily="34" charset="0"/>
                <a:cs typeface="Arial" panose="020B0604020202020204" pitchFamily="34" charset="0"/>
              </a:rPr>
              <a:t>La regresión logística mostró bajo desempeño, descartando una relación lineal fuerte.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CO" altLang="es-CO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O" altLang="es-CO" sz="210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CO" altLang="es-CO" sz="2100" dirty="0" err="1">
                <a:latin typeface="Arial" panose="020B0604020202020204" pitchFamily="34" charset="0"/>
                <a:cs typeface="Arial" panose="020B0604020202020204" pitchFamily="34" charset="0"/>
              </a:rPr>
              <a:t>LightGBM</a:t>
            </a:r>
            <a:r>
              <a:rPr lang="es-CO" altLang="es-CO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altLang="es-CO" sz="2100" dirty="0" err="1"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  <a:r>
              <a:rPr lang="es-CO" altLang="es-CO" sz="2100" dirty="0">
                <a:latin typeface="Arial" panose="020B0604020202020204" pitchFamily="34" charset="0"/>
                <a:cs typeface="Arial" panose="020B0604020202020204" pitchFamily="34" charset="0"/>
              </a:rPr>
              <a:t> fue el modelo de mejor rendimiento general y se toma como referencia principal.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CO" altLang="es-CO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O" altLang="es-CO" sz="2100" dirty="0">
                <a:latin typeface="Arial" panose="020B0604020202020204" pitchFamily="34" charset="0"/>
                <a:cs typeface="Arial" panose="020B0604020202020204" pitchFamily="34" charset="0"/>
              </a:rPr>
              <a:t>El PCA robusto no superó al </a:t>
            </a:r>
            <a:r>
              <a:rPr lang="es-CO" altLang="es-CO" sz="2100" dirty="0" err="1"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  <a:r>
              <a:rPr lang="es-CO" altLang="es-CO" sz="2100" dirty="0">
                <a:latin typeface="Arial" panose="020B0604020202020204" pitchFamily="34" charset="0"/>
                <a:cs typeface="Arial" panose="020B0604020202020204" pitchFamily="34" charset="0"/>
              </a:rPr>
              <a:t>, pero mostró resultados competitivos, lo que valida su utilidad en contextos con </a:t>
            </a:r>
            <a:r>
              <a:rPr lang="es-CO" altLang="es-CO" sz="2100" dirty="0" err="1"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  <a:r>
              <a:rPr lang="es-CO" altLang="es-CO" sz="2100" dirty="0">
                <a:latin typeface="Arial" panose="020B0604020202020204" pitchFamily="34" charset="0"/>
                <a:cs typeface="Arial" panose="020B0604020202020204" pitchFamily="34" charset="0"/>
              </a:rPr>
              <a:t> severos.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CO" altLang="es-CO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CO" altLang="es-CO" sz="2100" dirty="0">
                <a:latin typeface="Arial" panose="020B0604020202020204" pitchFamily="34" charset="0"/>
                <a:cs typeface="Arial" panose="020B0604020202020204" pitchFamily="34" charset="0"/>
              </a:rPr>
              <a:t>El PCA clásico, tras preprocesamiento adecuado, puede ser suficiente en </a:t>
            </a:r>
            <a:r>
              <a:rPr lang="es-CO" altLang="es-CO" sz="2100" dirty="0" err="1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es-CO" altLang="es-CO" sz="2100" dirty="0">
                <a:latin typeface="Arial" panose="020B0604020202020204" pitchFamily="34" charset="0"/>
                <a:cs typeface="Arial" panose="020B0604020202020204" pitchFamily="34" charset="0"/>
              </a:rPr>
              <a:t> donde los </a:t>
            </a:r>
            <a:r>
              <a:rPr lang="es-CO" altLang="es-CO" sz="2100" dirty="0" err="1"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  <a:r>
              <a:rPr lang="es-CO" altLang="es-CO" sz="2100" dirty="0">
                <a:latin typeface="Arial" panose="020B0604020202020204" pitchFamily="34" charset="0"/>
                <a:cs typeface="Arial" panose="020B0604020202020204" pitchFamily="34" charset="0"/>
              </a:rPr>
              <a:t> ya han sido parcialmente mitigados</a:t>
            </a:r>
            <a:r>
              <a:rPr lang="es-CO" altLang="es-CO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1002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42924BDE2CCFF468008065D8ABBD45F" ma:contentTypeVersion="6" ma:contentTypeDescription="Crear nuevo documento." ma:contentTypeScope="" ma:versionID="721ad0eef718ca9a9dfd094e3bc4c3ca">
  <xsd:schema xmlns:xsd="http://www.w3.org/2001/XMLSchema" xmlns:xs="http://www.w3.org/2001/XMLSchema" xmlns:p="http://schemas.microsoft.com/office/2006/metadata/properties" xmlns:ns3="3fae5974-ddce-4c77-87b7-32716fe90e74" targetNamespace="http://schemas.microsoft.com/office/2006/metadata/properties" ma:root="true" ma:fieldsID="d28d35e752fcb23689d40b3f03643028" ns3:_="">
    <xsd:import namespace="3fae5974-ddce-4c77-87b7-32716fe90e74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ae5974-ddce-4c77-87b7-32716fe90e74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fae5974-ddce-4c77-87b7-32716fe90e74" xsi:nil="true"/>
  </documentManagement>
</p:properties>
</file>

<file path=customXml/itemProps1.xml><?xml version="1.0" encoding="utf-8"?>
<ds:datastoreItem xmlns:ds="http://schemas.openxmlformats.org/officeDocument/2006/customXml" ds:itemID="{58604DBC-67E4-43EC-B803-7FE7C9CEF3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ae5974-ddce-4c77-87b7-32716fe90e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671ADE-4735-427C-A88C-7FCBDD4BBE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DA8DD4-49AC-4EE5-A8DD-8E6B655FBF35}">
  <ds:schemaRefs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3fae5974-ddce-4c77-87b7-32716fe90e7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447</Words>
  <Application>Microsoft Office PowerPoint</Application>
  <PresentationFormat>Panorámica</PresentationFormat>
  <Paragraphs>51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de Office</vt:lpstr>
      <vt:lpstr>Resumen ejecutivo Proyecto:   PCA y PCA para análisis de malware</vt:lpstr>
      <vt:lpstr>Pregunta de investigación</vt:lpstr>
      <vt:lpstr>Contexto del problema</vt:lpstr>
      <vt:lpstr>Objetivo general</vt:lpstr>
      <vt:lpstr>Objetivos específicos</vt:lpstr>
      <vt:lpstr>Resumen de metodología</vt:lpstr>
      <vt:lpstr>Resultados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Carmen Calderón</dc:creator>
  <cp:lastModifiedBy>Carmen Calderón</cp:lastModifiedBy>
  <cp:revision>3</cp:revision>
  <dcterms:created xsi:type="dcterms:W3CDTF">2025-07-09T14:11:01Z</dcterms:created>
  <dcterms:modified xsi:type="dcterms:W3CDTF">2025-07-09T19:33:33Z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0x010100742924BDE2CCFF468008065D8ABBD45F</vt:lpwstr>
  </property>
</Properties>
</file>