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71" r:id="rId6"/>
    <p:sldId id="270" r:id="rId7"/>
    <p:sldId id="259" r:id="rId8"/>
    <p:sldId id="260" r:id="rId9"/>
    <p:sldId id="261" r:id="rId10"/>
    <p:sldId id="262" r:id="rId11"/>
    <p:sldId id="263"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abourmarketinsights.gov.au/our-research/internet-vacancy-index/#3"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790700" y="2628372"/>
            <a:ext cx="8589433" cy="1257828"/>
          </a:xfrm>
        </p:spPr>
        <p:txBody>
          <a:bodyPr>
            <a:normAutofit fontScale="90000"/>
          </a:bodyPr>
          <a:lstStyle/>
          <a:p>
            <a:r>
              <a:rPr lang="en-AU" dirty="0"/>
              <a:t> </a:t>
            </a:r>
            <a:br>
              <a:rPr lang="en-AU" dirty="0"/>
            </a:br>
            <a:br>
              <a:rPr lang="en-AU" dirty="0"/>
            </a:br>
            <a:r>
              <a:rPr lang="en-AU" sz="4000" dirty="0"/>
              <a:t>Answer: 6 in 10 Australian said they are.  (Source: Michael Page studies- “Make 2022 the Year of Opportunities)</a:t>
            </a:r>
            <a:endParaRPr lang="en-AU" dirty="0"/>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4105277"/>
            <a:ext cx="9144000" cy="1655762"/>
          </a:xfrm>
        </p:spPr>
        <p:txBody>
          <a:bodyPr/>
          <a:lstStyle/>
          <a:p>
            <a:r>
              <a:rPr lang="en-US" dirty="0"/>
              <a:t>Impact of COVIID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713742" y="1170233"/>
            <a:ext cx="9880600" cy="668867"/>
          </a:xfrm>
          <a:prstGeom prst="rect">
            <a:avLst/>
          </a:prstGeom>
          <a:noFill/>
        </p:spPr>
        <p:txBody>
          <a:bodyPr wrap="square" rtlCol="0">
            <a:spAutoFit/>
          </a:bodyPr>
          <a:lstStyle/>
          <a:p>
            <a:r>
              <a:rPr lang="en-AU" dirty="0"/>
              <a:t>When COVID / lockdown happen, have you had thought of changing career? </a:t>
            </a:r>
            <a:br>
              <a:rPr lang="en-AU" dirty="0"/>
            </a:br>
            <a:r>
              <a:rPr lang="en-AU" dirty="0"/>
              <a:t>Are you planning to make a move in next 6 months</a:t>
            </a:r>
          </a:p>
        </p:txBody>
      </p:sp>
    </p:spTree>
    <p:extLst>
      <p:ext uri="{BB962C8B-B14F-4D97-AF65-F5344CB8AC3E}">
        <p14:creationId xmlns:p14="http://schemas.microsoft.com/office/powerpoint/2010/main" val="312300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Vacancies by State</a:t>
            </a:r>
            <a:endParaRPr lang="en-AU" sz="4000" b="1" dirty="0"/>
          </a:p>
        </p:txBody>
      </p:sp>
      <p:pic>
        <p:nvPicPr>
          <p:cNvPr id="4" name="Picture 3">
            <a:extLst>
              <a:ext uri="{FF2B5EF4-FFF2-40B4-BE49-F238E27FC236}">
                <a16:creationId xmlns:a16="http://schemas.microsoft.com/office/drawing/2014/main" id="{C6A452C2-6575-24B7-3F18-AAD0D2974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696" y="2393396"/>
            <a:ext cx="6696904" cy="4464604"/>
          </a:xfrm>
          <a:prstGeom prst="rect">
            <a:avLst/>
          </a:prstGeom>
        </p:spPr>
      </p:pic>
      <p:sp>
        <p:nvSpPr>
          <p:cNvPr id="6" name="TextBox 5">
            <a:extLst>
              <a:ext uri="{FF2B5EF4-FFF2-40B4-BE49-F238E27FC236}">
                <a16:creationId xmlns:a16="http://schemas.microsoft.com/office/drawing/2014/main" id="{4582FBEA-AD41-5DD8-3D79-9B83861E069E}"/>
              </a:ext>
            </a:extLst>
          </p:cNvPr>
          <p:cNvSpPr txBox="1"/>
          <p:nvPr/>
        </p:nvSpPr>
        <p:spPr>
          <a:xfrm>
            <a:off x="838200" y="1394555"/>
            <a:ext cx="10515600" cy="1077218"/>
          </a:xfrm>
          <a:prstGeom prst="rect">
            <a:avLst/>
          </a:prstGeom>
          <a:noFill/>
        </p:spPr>
        <p:txBody>
          <a:bodyPr wrap="square" rtlCol="0">
            <a:spAutoFit/>
          </a:bodyPr>
          <a:lstStyle/>
          <a:p>
            <a:r>
              <a:rPr lang="en-US" sz="1600" dirty="0"/>
              <a:t>Data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3"/>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spTree>
    <p:extLst>
      <p:ext uri="{BB962C8B-B14F-4D97-AF65-F5344CB8AC3E}">
        <p14:creationId xmlns:p14="http://schemas.microsoft.com/office/powerpoint/2010/main" val="58964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CE5F0F-32FA-93EF-94D3-EA4EC4E15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180"/>
            <a:ext cx="6609437" cy="3304719"/>
          </a:xfrm>
          <a:prstGeom prst="rect">
            <a:avLst/>
          </a:prstGeom>
        </p:spPr>
      </p:pic>
      <p:pic>
        <p:nvPicPr>
          <p:cNvPr id="10" name="Picture 9">
            <a:extLst>
              <a:ext uri="{FF2B5EF4-FFF2-40B4-BE49-F238E27FC236}">
                <a16:creationId xmlns:a16="http://schemas.microsoft.com/office/drawing/2014/main" id="{43DA495D-2A56-4DAA-ED0A-675734BE2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287" y="101600"/>
            <a:ext cx="5485714" cy="3657143"/>
          </a:xfrm>
          <a:prstGeom prst="rect">
            <a:avLst/>
          </a:prstGeom>
        </p:spPr>
      </p:pic>
      <p:sp>
        <p:nvSpPr>
          <p:cNvPr id="14" name="TextBox 13">
            <a:extLst>
              <a:ext uri="{FF2B5EF4-FFF2-40B4-BE49-F238E27FC236}">
                <a16:creationId xmlns:a16="http://schemas.microsoft.com/office/drawing/2014/main" id="{6F941A53-CAEA-0363-DE61-7CEBE0E24148}"/>
              </a:ext>
            </a:extLst>
          </p:cNvPr>
          <p:cNvSpPr txBox="1"/>
          <p:nvPr/>
        </p:nvSpPr>
        <p:spPr>
          <a:xfrm>
            <a:off x="958850" y="4363135"/>
            <a:ext cx="6159500" cy="646331"/>
          </a:xfrm>
          <a:prstGeom prst="rect">
            <a:avLst/>
          </a:prstGeom>
          <a:noFill/>
        </p:spPr>
        <p:txBody>
          <a:bodyPr wrap="square">
            <a:spAutoFit/>
          </a:bodyPr>
          <a:lstStyle/>
          <a:p>
            <a:r>
              <a:rPr lang="en-US" dirty="0"/>
              <a:t>*****Insert info for the Top &amp; bottom 5 industries – Avg </a:t>
            </a:r>
            <a:r>
              <a:rPr lang="en-US" dirty="0" err="1"/>
              <a:t>wkly</a:t>
            </a:r>
            <a:r>
              <a:rPr lang="en-US" dirty="0"/>
              <a:t> Earning</a:t>
            </a:r>
          </a:p>
        </p:txBody>
      </p:sp>
    </p:spTree>
    <p:extLst>
      <p:ext uri="{BB962C8B-B14F-4D97-AF65-F5344CB8AC3E}">
        <p14:creationId xmlns:p14="http://schemas.microsoft.com/office/powerpoint/2010/main" val="92946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CF23-592F-1AF8-5151-B47C9886D918}"/>
              </a:ext>
            </a:extLst>
          </p:cNvPr>
          <p:cNvSpPr>
            <a:spLocks noGrp="1"/>
          </p:cNvSpPr>
          <p:nvPr>
            <p:ph type="title"/>
          </p:nvPr>
        </p:nvSpPr>
        <p:spPr/>
        <p:txBody>
          <a:bodyPr/>
          <a:lstStyle/>
          <a:p>
            <a:r>
              <a:rPr lang="en-US" dirty="0"/>
              <a:t>WA boarder policy </a:t>
            </a:r>
            <a:endParaRPr lang="en-AU" dirty="0"/>
          </a:p>
        </p:txBody>
      </p:sp>
      <p:pic>
        <p:nvPicPr>
          <p:cNvPr id="8" name="Picture 7">
            <a:extLst>
              <a:ext uri="{FF2B5EF4-FFF2-40B4-BE49-F238E27FC236}">
                <a16:creationId xmlns:a16="http://schemas.microsoft.com/office/drawing/2014/main" id="{A2EF1139-C5BE-3286-C881-D5FFC1439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06" y="1446235"/>
            <a:ext cx="8773160" cy="3965529"/>
          </a:xfrm>
          <a:prstGeom prst="rect">
            <a:avLst/>
          </a:prstGeom>
        </p:spPr>
      </p:pic>
    </p:spTree>
    <p:extLst>
      <p:ext uri="{BB962C8B-B14F-4D97-AF65-F5344CB8AC3E}">
        <p14:creationId xmlns:p14="http://schemas.microsoft.com/office/powerpoint/2010/main" val="134761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0EE-88FD-1E33-FC33-1A0C102730E6}"/>
              </a:ext>
            </a:extLst>
          </p:cNvPr>
          <p:cNvSpPr>
            <a:spLocks noGrp="1"/>
          </p:cNvSpPr>
          <p:nvPr>
            <p:ph type="title"/>
          </p:nvPr>
        </p:nvSpPr>
        <p:spPr/>
        <p:txBody>
          <a:bodyPr/>
          <a:lstStyle/>
          <a:p>
            <a:r>
              <a:rPr lang="en-US" dirty="0"/>
              <a:t>NSW / VIC boarder open date??</a:t>
            </a:r>
            <a:endParaRPr lang="en-AU" dirty="0"/>
          </a:p>
        </p:txBody>
      </p:sp>
      <p:sp>
        <p:nvSpPr>
          <p:cNvPr id="3" name="Content Placeholder 2">
            <a:extLst>
              <a:ext uri="{FF2B5EF4-FFF2-40B4-BE49-F238E27FC236}">
                <a16:creationId xmlns:a16="http://schemas.microsoft.com/office/drawing/2014/main" id="{058E70FC-85ED-CB5A-E07C-D7B5DDC58AD9}"/>
              </a:ext>
            </a:extLst>
          </p:cNvPr>
          <p:cNvSpPr>
            <a:spLocks noGrp="1"/>
          </p:cNvSpPr>
          <p:nvPr>
            <p:ph idx="1"/>
          </p:nvPr>
        </p:nvSpPr>
        <p:spPr/>
        <p:txBody>
          <a:bodyPr/>
          <a:lstStyle/>
          <a:p>
            <a:r>
              <a:rPr lang="en-US" dirty="0"/>
              <a:t>Employment / Unemployment post the boarder open</a:t>
            </a:r>
          </a:p>
          <a:p>
            <a:endParaRPr lang="en-AU" dirty="0"/>
          </a:p>
        </p:txBody>
      </p:sp>
    </p:spTree>
    <p:extLst>
      <p:ext uri="{BB962C8B-B14F-4D97-AF65-F5344CB8AC3E}">
        <p14:creationId xmlns:p14="http://schemas.microsoft.com/office/powerpoint/2010/main" val="367339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p:txBody>
          <a:bodyPr/>
          <a:lstStyle/>
          <a:p>
            <a:r>
              <a:rPr lang="en-AU" dirty="0"/>
              <a:t>Australia (need to separate FT/PT, top5 and </a:t>
            </a:r>
            <a:r>
              <a:rPr lang="en-AU" dirty="0" err="1"/>
              <a:t>bo</a:t>
            </a:r>
            <a:endParaRPr lang="en-AU" dirty="0"/>
          </a:p>
        </p:txBody>
      </p:sp>
      <p:pic>
        <p:nvPicPr>
          <p:cNvPr id="5" name="Content Placeholder 4">
            <a:extLst>
              <a:ext uri="{FF2B5EF4-FFF2-40B4-BE49-F238E27FC236}">
                <a16:creationId xmlns:a16="http://schemas.microsoft.com/office/drawing/2014/main" id="{F6359867-06FF-6B9F-7291-82E512191442}"/>
              </a:ext>
            </a:extLst>
          </p:cNvPr>
          <p:cNvPicPr>
            <a:picLocks noGrp="1" noChangeAspect="1"/>
          </p:cNvPicPr>
          <p:nvPr>
            <p:ph idx="1"/>
          </p:nvPr>
        </p:nvPicPr>
        <p:blipFill>
          <a:blip r:embed="rId2"/>
          <a:stretch>
            <a:fillRect/>
          </a:stretch>
        </p:blipFill>
        <p:spPr>
          <a:xfrm>
            <a:off x="1636080" y="1825625"/>
            <a:ext cx="8919840" cy="4351338"/>
          </a:xfrm>
        </p:spPr>
      </p:pic>
    </p:spTree>
    <p:extLst>
      <p:ext uri="{BB962C8B-B14F-4D97-AF65-F5344CB8AC3E}">
        <p14:creationId xmlns:p14="http://schemas.microsoft.com/office/powerpoint/2010/main" val="92297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p:txBody>
          <a:bodyPr/>
          <a:lstStyle/>
          <a:p>
            <a:r>
              <a:rPr lang="en-AU" dirty="0"/>
              <a:t>WA data FT/ PT data</a:t>
            </a:r>
          </a:p>
        </p:txBody>
      </p:sp>
      <p:sp>
        <p:nvSpPr>
          <p:cNvPr id="3" name="Content Placeholder 2">
            <a:extLst>
              <a:ext uri="{FF2B5EF4-FFF2-40B4-BE49-F238E27FC236}">
                <a16:creationId xmlns:a16="http://schemas.microsoft.com/office/drawing/2014/main" id="{184EF83C-390A-33DA-3643-82B27B614CD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5244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p:txBody>
          <a:bodyPr>
            <a:normAutofit fontScale="92500" lnSpcReduction="20000"/>
          </a:bodyPr>
          <a:lstStyle/>
          <a:p>
            <a:r>
              <a:rPr lang="en-AU" dirty="0"/>
              <a:t>COVID have initially had negative impact to some industry but as we ride out of COVID peak, there are positive coming out from the COVID. Some industries are benefit from the restriction </a:t>
            </a:r>
          </a:p>
          <a:p>
            <a:r>
              <a:rPr lang="en-AU" dirty="0"/>
              <a:t>Some industries are more susceptible to social distancing and restriction measures. </a:t>
            </a:r>
          </a:p>
          <a:p>
            <a:r>
              <a:rPr lang="en-AU" dirty="0"/>
              <a:t>There are positive changes to some industry's average weekly earning</a:t>
            </a:r>
          </a:p>
          <a:p>
            <a:r>
              <a:rPr lang="en-AU" dirty="0"/>
              <a:t>COVID also provide greater job vacancy / employment opportunity</a:t>
            </a:r>
          </a:p>
          <a:p>
            <a:r>
              <a:rPr lang="en-AU" dirty="0"/>
              <a:t>Job vacancy for the highlighted industry has been upward trajectory and exceed pre- COVID level </a:t>
            </a:r>
          </a:p>
          <a:p>
            <a:r>
              <a:rPr lang="en-AU" dirty="0"/>
              <a:t>Insight for job seeker?? </a:t>
            </a:r>
          </a:p>
          <a:p>
            <a:r>
              <a:rPr lang="en-AU" dirty="0"/>
              <a:t>How can we prepare for the next potential pandemic?  Moving into industry where they are less suspectable to social </a:t>
            </a:r>
            <a:r>
              <a:rPr lang="en-AU"/>
              <a:t>restriction measure?</a:t>
            </a:r>
            <a:endParaRPr lang="en-AU" dirty="0"/>
          </a:p>
        </p:txBody>
      </p:sp>
    </p:spTree>
    <p:extLst>
      <p:ext uri="{BB962C8B-B14F-4D97-AF65-F5344CB8AC3E}">
        <p14:creationId xmlns:p14="http://schemas.microsoft.com/office/powerpoint/2010/main" val="98715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p:txBody>
          <a:bodyPr/>
          <a:lstStyle/>
          <a:p>
            <a:r>
              <a:rPr lang="en-US" dirty="0"/>
              <a:t>Employment evolution (pre/post COVID)</a:t>
            </a:r>
            <a:endParaRPr lang="en-AU" dirty="0"/>
          </a:p>
        </p:txBody>
      </p:sp>
      <p:pic>
        <p:nvPicPr>
          <p:cNvPr id="6" name="Picture 5" descr="Chart&#10;&#10;Description automatically generated">
            <a:extLst>
              <a:ext uri="{FF2B5EF4-FFF2-40B4-BE49-F238E27FC236}">
                <a16:creationId xmlns:a16="http://schemas.microsoft.com/office/drawing/2014/main" id="{46017D26-9EFF-4382-3D4C-0B59F7FAE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86" y="1476603"/>
            <a:ext cx="5214595" cy="3476397"/>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FC2D910D-D54E-575F-25B6-663C2ED7B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068" y="1476602"/>
            <a:ext cx="5214595" cy="3476397"/>
          </a:xfrm>
          <a:prstGeom prst="rect">
            <a:avLst/>
          </a:prstGeom>
        </p:spPr>
      </p:pic>
      <p:cxnSp>
        <p:nvCxnSpPr>
          <p:cNvPr id="14" name="Straight Connector 13">
            <a:extLst>
              <a:ext uri="{FF2B5EF4-FFF2-40B4-BE49-F238E27FC236}">
                <a16:creationId xmlns:a16="http://schemas.microsoft.com/office/drawing/2014/main" id="{E3873345-D69A-336C-594E-C961707CC268}"/>
              </a:ext>
            </a:extLst>
          </p:cNvPr>
          <p:cNvCxnSpPr>
            <a:cxnSpLocks/>
          </p:cNvCxnSpPr>
          <p:nvPr/>
        </p:nvCxnSpPr>
        <p:spPr>
          <a:xfrm flipV="1">
            <a:off x="3495675" y="2228295"/>
            <a:ext cx="0" cy="2219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43687D-D540-A97C-0EF4-CBDB2D07DCCF}"/>
              </a:ext>
            </a:extLst>
          </p:cNvPr>
          <p:cNvSpPr txBox="1"/>
          <p:nvPr/>
        </p:nvSpPr>
        <p:spPr>
          <a:xfrm>
            <a:off x="3495674" y="2015231"/>
            <a:ext cx="1671129" cy="461665"/>
          </a:xfrm>
          <a:prstGeom prst="rect">
            <a:avLst/>
          </a:prstGeom>
          <a:noFill/>
        </p:spPr>
        <p:txBody>
          <a:bodyPr wrap="square" rtlCol="0">
            <a:spAutoFit/>
          </a:bodyPr>
          <a:lstStyle/>
          <a:p>
            <a:r>
              <a:rPr lang="en-US" sz="1200" dirty="0"/>
              <a:t>Lockdown Start 13 March 2020</a:t>
            </a:r>
            <a:endParaRPr lang="en-AU" sz="1200" dirty="0"/>
          </a:p>
        </p:txBody>
      </p:sp>
      <p:cxnSp>
        <p:nvCxnSpPr>
          <p:cNvPr id="17" name="Straight Connector 16">
            <a:extLst>
              <a:ext uri="{FF2B5EF4-FFF2-40B4-BE49-F238E27FC236}">
                <a16:creationId xmlns:a16="http://schemas.microsoft.com/office/drawing/2014/main" id="{B1B4992E-A641-30DB-53E1-216DC3039A27}"/>
              </a:ext>
            </a:extLst>
          </p:cNvPr>
          <p:cNvCxnSpPr>
            <a:cxnSpLocks/>
          </p:cNvCxnSpPr>
          <p:nvPr/>
        </p:nvCxnSpPr>
        <p:spPr>
          <a:xfrm flipV="1">
            <a:off x="8690591" y="2015231"/>
            <a:ext cx="0" cy="25237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077775-5A16-832C-7C4F-B95C92BCE883}"/>
              </a:ext>
            </a:extLst>
          </p:cNvPr>
          <p:cNvSpPr txBox="1"/>
          <p:nvPr/>
        </p:nvSpPr>
        <p:spPr>
          <a:xfrm>
            <a:off x="683581" y="5370990"/>
            <a:ext cx="51174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766K people get into unemployment </a:t>
            </a:r>
          </a:p>
          <a:p>
            <a:pPr marL="285750" indent="-285750">
              <a:buFont typeface="Arial" panose="020B0604020202020204" pitchFamily="34" charset="0"/>
              <a:buChar char="•"/>
            </a:pPr>
            <a:r>
              <a:rPr lang="en-US" dirty="0"/>
              <a:t>356K men vs 410K women </a:t>
            </a:r>
            <a:endParaRPr lang="en-AU" dirty="0"/>
          </a:p>
        </p:txBody>
      </p:sp>
      <p:sp>
        <p:nvSpPr>
          <p:cNvPr id="3" name="Oval 2">
            <a:extLst>
              <a:ext uri="{FF2B5EF4-FFF2-40B4-BE49-F238E27FC236}">
                <a16:creationId xmlns:a16="http://schemas.microsoft.com/office/drawing/2014/main" id="{7B7E7551-AC6A-8820-B053-008CF82CB6B7}"/>
              </a:ext>
            </a:extLst>
          </p:cNvPr>
          <p:cNvSpPr/>
          <p:nvPr/>
        </p:nvSpPr>
        <p:spPr>
          <a:xfrm>
            <a:off x="4011651" y="3277085"/>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53EA72-6FED-55E8-3FC1-4DD064A89A1B}"/>
              </a:ext>
            </a:extLst>
          </p:cNvPr>
          <p:cNvSpPr/>
          <p:nvPr/>
        </p:nvSpPr>
        <p:spPr>
          <a:xfrm>
            <a:off x="4652304" y="3118281"/>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5F911E2A-3ABF-99AB-95F9-ADDB74052CEE}"/>
              </a:ext>
            </a:extLst>
          </p:cNvPr>
          <p:cNvSpPr/>
          <p:nvPr/>
        </p:nvSpPr>
        <p:spPr>
          <a:xfrm>
            <a:off x="4856510" y="2479569"/>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6771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8E41-726B-0AA2-2CBA-76FA6D48D0C3}"/>
              </a:ext>
            </a:extLst>
          </p:cNvPr>
          <p:cNvSpPr>
            <a:spLocks noGrp="1"/>
          </p:cNvSpPr>
          <p:nvPr>
            <p:ph type="title"/>
          </p:nvPr>
        </p:nvSpPr>
        <p:spPr/>
        <p:txBody>
          <a:bodyPr/>
          <a:lstStyle/>
          <a:p>
            <a:r>
              <a:rPr lang="en-US" dirty="0"/>
              <a:t>Unemployment rate</a:t>
            </a:r>
            <a:endParaRPr lang="en-AU" dirty="0"/>
          </a:p>
        </p:txBody>
      </p:sp>
      <p:pic>
        <p:nvPicPr>
          <p:cNvPr id="5" name="Content Placeholder 4" descr="Chart, line chart&#10;&#10;Description automatically generated">
            <a:extLst>
              <a:ext uri="{FF2B5EF4-FFF2-40B4-BE49-F238E27FC236}">
                <a16:creationId xmlns:a16="http://schemas.microsoft.com/office/drawing/2014/main" id="{CF999774-03F2-CFDD-F835-B3A09D19C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457" y="1690688"/>
            <a:ext cx="5844871" cy="3896581"/>
          </a:xfrm>
        </p:spPr>
      </p:pic>
      <p:sp>
        <p:nvSpPr>
          <p:cNvPr id="7" name="TextBox 6">
            <a:extLst>
              <a:ext uri="{FF2B5EF4-FFF2-40B4-BE49-F238E27FC236}">
                <a16:creationId xmlns:a16="http://schemas.microsoft.com/office/drawing/2014/main" id="{F08BE1AD-4670-3590-571D-B8D3EBAE78C5}"/>
              </a:ext>
            </a:extLst>
          </p:cNvPr>
          <p:cNvSpPr txBox="1"/>
          <p:nvPr/>
        </p:nvSpPr>
        <p:spPr>
          <a:xfrm>
            <a:off x="7211008" y="2085206"/>
            <a:ext cx="4142792" cy="677108"/>
          </a:xfrm>
          <a:prstGeom prst="rect">
            <a:avLst/>
          </a:prstGeom>
          <a:noFill/>
        </p:spPr>
        <p:txBody>
          <a:bodyPr wrap="square" rtlCol="0">
            <a:spAutoFit/>
          </a:bodyPr>
          <a:lstStyle/>
          <a:p>
            <a:r>
              <a:rPr lang="en-US" dirty="0"/>
              <a:t>Current unemployment rate even </a:t>
            </a:r>
            <a:r>
              <a:rPr lang="en-US" sz="2000" b="1" dirty="0"/>
              <a:t>lower</a:t>
            </a:r>
            <a:r>
              <a:rPr lang="en-US" dirty="0"/>
              <a:t> than pre-COVID </a:t>
            </a:r>
            <a:endParaRPr lang="en-AU" dirty="0"/>
          </a:p>
        </p:txBody>
      </p:sp>
      <p:pic>
        <p:nvPicPr>
          <p:cNvPr id="13" name="Graphic 12" descr="Sunglasses face with solid fill with solid fill">
            <a:extLst>
              <a:ext uri="{FF2B5EF4-FFF2-40B4-BE49-F238E27FC236}">
                <a16:creationId xmlns:a16="http://schemas.microsoft.com/office/drawing/2014/main" id="{72287ABE-EC14-9C97-EFED-C821583859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9543" y="1933113"/>
            <a:ext cx="614779" cy="614779"/>
          </a:xfrm>
          <a:prstGeom prst="rect">
            <a:avLst/>
          </a:prstGeom>
        </p:spPr>
      </p:pic>
    </p:spTree>
    <p:extLst>
      <p:ext uri="{BB962C8B-B14F-4D97-AF65-F5344CB8AC3E}">
        <p14:creationId xmlns:p14="http://schemas.microsoft.com/office/powerpoint/2010/main" val="37468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a:xfrm>
            <a:off x="838200" y="365126"/>
            <a:ext cx="9406631" cy="1019792"/>
          </a:xfrm>
        </p:spPr>
        <p:txBody>
          <a:bodyPr/>
          <a:lstStyle/>
          <a:p>
            <a:r>
              <a:rPr lang="en-US" dirty="0"/>
              <a:t>Evolution by Industry</a:t>
            </a:r>
            <a:endParaRPr lang="en-AU" dirty="0"/>
          </a:p>
        </p:txBody>
      </p:sp>
      <p:pic>
        <p:nvPicPr>
          <p:cNvPr id="13" name="Picture 12" descr="Chart&#10;&#10;Description automatically generated with medium confidence">
            <a:extLst>
              <a:ext uri="{FF2B5EF4-FFF2-40B4-BE49-F238E27FC236}">
                <a16:creationId xmlns:a16="http://schemas.microsoft.com/office/drawing/2014/main" id="{10623876-3E22-D10C-38A4-CF3191E7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27" y="1285143"/>
            <a:ext cx="5872100" cy="2689175"/>
          </a:xfrm>
          <a:prstGeom prst="rect">
            <a:avLst/>
          </a:prstGeom>
        </p:spPr>
      </p:pic>
      <p:pic>
        <p:nvPicPr>
          <p:cNvPr id="15" name="Picture 14" descr="Chart, line chart&#10;&#10;Description automatically generated">
            <a:extLst>
              <a:ext uri="{FF2B5EF4-FFF2-40B4-BE49-F238E27FC236}">
                <a16:creationId xmlns:a16="http://schemas.microsoft.com/office/drawing/2014/main" id="{D935509C-7E09-9752-09A6-657522166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12" y="4004777"/>
            <a:ext cx="5584833" cy="2853223"/>
          </a:xfrm>
          <a:prstGeom prst="rect">
            <a:avLst/>
          </a:prstGeom>
        </p:spPr>
      </p:pic>
      <p:pic>
        <p:nvPicPr>
          <p:cNvPr id="17" name="Picture 16" descr="Chart, line chart&#10;&#10;Description automatically generated">
            <a:extLst>
              <a:ext uri="{FF2B5EF4-FFF2-40B4-BE49-F238E27FC236}">
                <a16:creationId xmlns:a16="http://schemas.microsoft.com/office/drawing/2014/main" id="{A9F739BE-A2EC-8531-B4AC-3A915FBFD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4039999"/>
            <a:ext cx="5950151" cy="289903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87B57EFC-99BF-B77C-244C-1031FEC13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1319237"/>
            <a:ext cx="4638675" cy="2720762"/>
          </a:xfrm>
          <a:prstGeom prst="rect">
            <a:avLst/>
          </a:prstGeom>
        </p:spPr>
      </p:pic>
      <p:cxnSp>
        <p:nvCxnSpPr>
          <p:cNvPr id="20" name="Straight Connector 19">
            <a:extLst>
              <a:ext uri="{FF2B5EF4-FFF2-40B4-BE49-F238E27FC236}">
                <a16:creationId xmlns:a16="http://schemas.microsoft.com/office/drawing/2014/main" id="{821B09D5-77FF-D802-1913-EBB1F815AB3A}"/>
              </a:ext>
            </a:extLst>
          </p:cNvPr>
          <p:cNvCxnSpPr>
            <a:cxnSpLocks/>
          </p:cNvCxnSpPr>
          <p:nvPr/>
        </p:nvCxnSpPr>
        <p:spPr>
          <a:xfrm flipV="1">
            <a:off x="2543175"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37158E-667D-4262-C19A-9E7C10EBA9EB}"/>
              </a:ext>
            </a:extLst>
          </p:cNvPr>
          <p:cNvCxnSpPr>
            <a:cxnSpLocks/>
          </p:cNvCxnSpPr>
          <p:nvPr/>
        </p:nvCxnSpPr>
        <p:spPr>
          <a:xfrm flipV="1">
            <a:off x="8537082"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8A3383-3E7F-BB78-03DA-A2189EB06CD5}"/>
              </a:ext>
            </a:extLst>
          </p:cNvPr>
          <p:cNvCxnSpPr>
            <a:cxnSpLocks/>
          </p:cNvCxnSpPr>
          <p:nvPr/>
        </p:nvCxnSpPr>
        <p:spPr>
          <a:xfrm flipV="1">
            <a:off x="2543175" y="4314548"/>
            <a:ext cx="0" cy="19479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329242-F356-5B49-1303-46BF338AE93D}"/>
              </a:ext>
            </a:extLst>
          </p:cNvPr>
          <p:cNvCxnSpPr>
            <a:cxnSpLocks/>
          </p:cNvCxnSpPr>
          <p:nvPr/>
        </p:nvCxnSpPr>
        <p:spPr>
          <a:xfrm flipV="1">
            <a:off x="8625858" y="4314548"/>
            <a:ext cx="0" cy="20100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D45130-AD52-A700-7CC4-5FC2721C4480}"/>
              </a:ext>
            </a:extLst>
          </p:cNvPr>
          <p:cNvSpPr txBox="1"/>
          <p:nvPr/>
        </p:nvSpPr>
        <p:spPr>
          <a:xfrm>
            <a:off x="6631619" y="284085"/>
            <a:ext cx="481169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Accommodation and arts services</a:t>
            </a:r>
          </a:p>
          <a:p>
            <a:pPr marL="285750" indent="-285750">
              <a:buFont typeface="Arial" panose="020B0604020202020204" pitchFamily="34" charset="0"/>
              <a:buChar char="•"/>
            </a:pPr>
            <a:r>
              <a:rPr lang="en-US" dirty="0">
                <a:solidFill>
                  <a:schemeClr val="accent6">
                    <a:lumMod val="75000"/>
                  </a:schemeClr>
                </a:solidFill>
              </a:rPr>
              <a:t>High skilled jobs </a:t>
            </a:r>
          </a:p>
          <a:p>
            <a:pPr marL="285750" indent="-285750">
              <a:buFont typeface="Arial" panose="020B0604020202020204" pitchFamily="34" charset="0"/>
              <a:buChar char="•"/>
            </a:pPr>
            <a:r>
              <a:rPr lang="en-US" dirty="0">
                <a:solidFill>
                  <a:schemeClr val="accent6">
                    <a:lumMod val="75000"/>
                  </a:schemeClr>
                </a:solidFill>
              </a:rPr>
              <a:t>Health care increase occupation </a:t>
            </a:r>
            <a:endParaRPr lang="en-AU" dirty="0">
              <a:solidFill>
                <a:schemeClr val="accent6">
                  <a:lumMod val="75000"/>
                </a:schemeClr>
              </a:solidFill>
            </a:endParaRPr>
          </a:p>
        </p:txBody>
      </p:sp>
      <p:pic>
        <p:nvPicPr>
          <p:cNvPr id="4" name="Graphic 3" descr="Badge Cross with solid fill">
            <a:extLst>
              <a:ext uri="{FF2B5EF4-FFF2-40B4-BE49-F238E27FC236}">
                <a16:creationId xmlns:a16="http://schemas.microsoft.com/office/drawing/2014/main" id="{1E493E9C-3200-DC97-CBAB-5F050E0A7B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1509133"/>
            <a:ext cx="339571" cy="339571"/>
          </a:xfrm>
          <a:prstGeom prst="rect">
            <a:avLst/>
          </a:prstGeom>
        </p:spPr>
      </p:pic>
      <p:pic>
        <p:nvPicPr>
          <p:cNvPr id="14" name="Graphic 13" descr="Badge Cross with solid fill">
            <a:extLst>
              <a:ext uri="{FF2B5EF4-FFF2-40B4-BE49-F238E27FC236}">
                <a16:creationId xmlns:a16="http://schemas.microsoft.com/office/drawing/2014/main" id="{7F314AAB-CFD7-FF9B-D4A1-5E7565AD31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4229895"/>
            <a:ext cx="339571" cy="339571"/>
          </a:xfrm>
          <a:prstGeom prst="rect">
            <a:avLst/>
          </a:prstGeom>
        </p:spPr>
      </p:pic>
      <p:pic>
        <p:nvPicPr>
          <p:cNvPr id="16" name="Graphic 15" descr="Badge Cross with solid fill">
            <a:extLst>
              <a:ext uri="{FF2B5EF4-FFF2-40B4-BE49-F238E27FC236}">
                <a16:creationId xmlns:a16="http://schemas.microsoft.com/office/drawing/2014/main" id="{70677EB8-C4F6-A8D7-D60D-B5A566D50C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4097" y="5907811"/>
            <a:ext cx="339571" cy="339571"/>
          </a:xfrm>
          <a:prstGeom prst="rect">
            <a:avLst/>
          </a:prstGeom>
        </p:spPr>
      </p:pic>
      <p:pic>
        <p:nvPicPr>
          <p:cNvPr id="6" name="Graphic 5" descr="Badge Tick1 with solid fill">
            <a:extLst>
              <a:ext uri="{FF2B5EF4-FFF2-40B4-BE49-F238E27FC236}">
                <a16:creationId xmlns:a16="http://schemas.microsoft.com/office/drawing/2014/main" id="{C4CC52A5-702D-D625-7934-8957A00F55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65771" y="1319237"/>
            <a:ext cx="457200" cy="457200"/>
          </a:xfrm>
          <a:prstGeom prst="rect">
            <a:avLst/>
          </a:prstGeom>
        </p:spPr>
      </p:pic>
    </p:spTree>
    <p:extLst>
      <p:ext uri="{BB962C8B-B14F-4D97-AF65-F5344CB8AC3E}">
        <p14:creationId xmlns:p14="http://schemas.microsoft.com/office/powerpoint/2010/main" val="138680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F94-51B2-B9FE-D84F-07C3A38C3C27}"/>
              </a:ext>
            </a:extLst>
          </p:cNvPr>
          <p:cNvSpPr>
            <a:spLocks noGrp="1"/>
          </p:cNvSpPr>
          <p:nvPr>
            <p:ph type="title"/>
          </p:nvPr>
        </p:nvSpPr>
        <p:spPr/>
        <p:txBody>
          <a:bodyPr/>
          <a:lstStyle/>
          <a:p>
            <a:r>
              <a:rPr lang="en-AU"/>
              <a:t>Pie chart here</a:t>
            </a:r>
          </a:p>
        </p:txBody>
      </p:sp>
      <p:pic>
        <p:nvPicPr>
          <p:cNvPr id="5" name="Content Placeholder 4">
            <a:extLst>
              <a:ext uri="{FF2B5EF4-FFF2-40B4-BE49-F238E27FC236}">
                <a16:creationId xmlns:a16="http://schemas.microsoft.com/office/drawing/2014/main" id="{447CEDE0-8631-0843-4BB1-A90C39902A0A}"/>
              </a:ext>
            </a:extLst>
          </p:cNvPr>
          <p:cNvPicPr>
            <a:picLocks noGrp="1" noChangeAspect="1"/>
          </p:cNvPicPr>
          <p:nvPr>
            <p:ph idx="1"/>
          </p:nvPr>
        </p:nvPicPr>
        <p:blipFill>
          <a:blip r:embed="rId2"/>
          <a:stretch>
            <a:fillRect/>
          </a:stretch>
        </p:blipFill>
        <p:spPr>
          <a:xfrm>
            <a:off x="1603442" y="1825625"/>
            <a:ext cx="8985116" cy="4351338"/>
          </a:xfrm>
        </p:spPr>
      </p:pic>
    </p:spTree>
    <p:extLst>
      <p:ext uri="{BB962C8B-B14F-4D97-AF65-F5344CB8AC3E}">
        <p14:creationId xmlns:p14="http://schemas.microsoft.com/office/powerpoint/2010/main" val="144601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p:txBody>
          <a:bodyPr/>
          <a:lstStyle/>
          <a:p>
            <a:r>
              <a:rPr lang="en-AU" dirty="0"/>
              <a:t>Australian Employed Total (Qtly)</a:t>
            </a:r>
          </a:p>
        </p:txBody>
      </p:sp>
      <p:sp>
        <p:nvSpPr>
          <p:cNvPr id="3" name="Content Placeholder 2">
            <a:extLst>
              <a:ext uri="{FF2B5EF4-FFF2-40B4-BE49-F238E27FC236}">
                <a16:creationId xmlns:a16="http://schemas.microsoft.com/office/drawing/2014/main" id="{E71F2B29-A873-DB6E-83B5-A6C4BB1E56A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2117558" y="1825625"/>
            <a:ext cx="7813836" cy="4476469"/>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p:txBody>
          <a:bodyPr/>
          <a:lstStyle/>
          <a:p>
            <a:r>
              <a:rPr lang="en-US" dirty="0"/>
              <a:t>2018 vs 2021</a:t>
            </a:r>
            <a:endParaRPr lang="en-AU" dirty="0"/>
          </a:p>
        </p:txBody>
      </p:sp>
      <p:pic>
        <p:nvPicPr>
          <p:cNvPr id="5" name="Picture 4">
            <a:extLst>
              <a:ext uri="{FF2B5EF4-FFF2-40B4-BE49-F238E27FC236}">
                <a16:creationId xmlns:a16="http://schemas.microsoft.com/office/drawing/2014/main" id="{F0B1FA33-AFA3-4348-BBDE-398B38197093}"/>
              </a:ext>
            </a:extLst>
          </p:cNvPr>
          <p:cNvPicPr>
            <a:picLocks noChangeAspect="1"/>
          </p:cNvPicPr>
          <p:nvPr/>
        </p:nvPicPr>
        <p:blipFill>
          <a:blip r:embed="rId2"/>
          <a:stretch>
            <a:fillRect/>
          </a:stretch>
        </p:blipFill>
        <p:spPr>
          <a:xfrm>
            <a:off x="838200" y="2115230"/>
            <a:ext cx="4769095" cy="3486329"/>
          </a:xfrm>
          <a:prstGeom prst="rect">
            <a:avLst/>
          </a:prstGeom>
        </p:spPr>
      </p:pic>
      <p:pic>
        <p:nvPicPr>
          <p:cNvPr id="7" name="Picture 6">
            <a:extLst>
              <a:ext uri="{FF2B5EF4-FFF2-40B4-BE49-F238E27FC236}">
                <a16:creationId xmlns:a16="http://schemas.microsoft.com/office/drawing/2014/main" id="{C1341644-EE3B-E409-6A2B-A81F62FBC6FF}"/>
              </a:ext>
            </a:extLst>
          </p:cNvPr>
          <p:cNvPicPr>
            <a:picLocks noChangeAspect="1"/>
          </p:cNvPicPr>
          <p:nvPr/>
        </p:nvPicPr>
        <p:blipFill>
          <a:blip r:embed="rId3"/>
          <a:stretch>
            <a:fillRect/>
          </a:stretch>
        </p:blipFill>
        <p:spPr>
          <a:xfrm>
            <a:off x="6096000" y="2115230"/>
            <a:ext cx="4781796" cy="3543482"/>
          </a:xfrm>
          <a:prstGeom prst="rect">
            <a:avLst/>
          </a:prstGeom>
        </p:spPr>
      </p:pic>
    </p:spTree>
    <p:extLst>
      <p:ext uri="{BB962C8B-B14F-4D97-AF65-F5344CB8AC3E}">
        <p14:creationId xmlns:p14="http://schemas.microsoft.com/office/powerpoint/2010/main" val="395441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593A-4C76-28A8-0491-1316F19D6357}"/>
              </a:ext>
            </a:extLst>
          </p:cNvPr>
          <p:cNvSpPr>
            <a:spLocks noGrp="1"/>
          </p:cNvSpPr>
          <p:nvPr>
            <p:ph type="title"/>
          </p:nvPr>
        </p:nvSpPr>
        <p:spPr/>
        <p:txBody>
          <a:bodyPr/>
          <a:lstStyle/>
          <a:p>
            <a:r>
              <a:rPr lang="en-US" dirty="0"/>
              <a:t>2019 vs 2021</a:t>
            </a:r>
            <a:endParaRPr lang="en-AU" dirty="0"/>
          </a:p>
        </p:txBody>
      </p:sp>
      <p:pic>
        <p:nvPicPr>
          <p:cNvPr id="5" name="Picture 4">
            <a:extLst>
              <a:ext uri="{FF2B5EF4-FFF2-40B4-BE49-F238E27FC236}">
                <a16:creationId xmlns:a16="http://schemas.microsoft.com/office/drawing/2014/main" id="{AF44B6EF-B10C-24C4-1609-5C718703958C}"/>
              </a:ext>
            </a:extLst>
          </p:cNvPr>
          <p:cNvPicPr>
            <a:picLocks noChangeAspect="1"/>
          </p:cNvPicPr>
          <p:nvPr/>
        </p:nvPicPr>
        <p:blipFill>
          <a:blip r:embed="rId2"/>
          <a:stretch>
            <a:fillRect/>
          </a:stretch>
        </p:blipFill>
        <p:spPr>
          <a:xfrm>
            <a:off x="472101" y="1485582"/>
            <a:ext cx="5660974" cy="4130358"/>
          </a:xfrm>
          <a:prstGeom prst="rect">
            <a:avLst/>
          </a:prstGeom>
        </p:spPr>
      </p:pic>
      <p:pic>
        <p:nvPicPr>
          <p:cNvPr id="7" name="Picture 6">
            <a:extLst>
              <a:ext uri="{FF2B5EF4-FFF2-40B4-BE49-F238E27FC236}">
                <a16:creationId xmlns:a16="http://schemas.microsoft.com/office/drawing/2014/main" id="{F8417000-6DF0-B089-5E82-FDAEF470AB3D}"/>
              </a:ext>
            </a:extLst>
          </p:cNvPr>
          <p:cNvPicPr>
            <a:picLocks noChangeAspect="1"/>
          </p:cNvPicPr>
          <p:nvPr/>
        </p:nvPicPr>
        <p:blipFill>
          <a:blip r:embed="rId3"/>
          <a:stretch>
            <a:fillRect/>
          </a:stretch>
        </p:blipFill>
        <p:spPr>
          <a:xfrm>
            <a:off x="6035818" y="1485582"/>
            <a:ext cx="5955699" cy="4300894"/>
          </a:xfrm>
          <a:prstGeom prst="rect">
            <a:avLst/>
          </a:prstGeom>
        </p:spPr>
      </p:pic>
    </p:spTree>
    <p:extLst>
      <p:ext uri="{BB962C8B-B14F-4D97-AF65-F5344CB8AC3E}">
        <p14:creationId xmlns:p14="http://schemas.microsoft.com/office/powerpoint/2010/main" val="150660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5F94-E86C-2CCC-2A70-4A1D6BDDC0E6}"/>
              </a:ext>
            </a:extLst>
          </p:cNvPr>
          <p:cNvSpPr>
            <a:spLocks noGrp="1"/>
          </p:cNvSpPr>
          <p:nvPr>
            <p:ph type="title"/>
          </p:nvPr>
        </p:nvSpPr>
        <p:spPr/>
        <p:txBody>
          <a:bodyPr/>
          <a:lstStyle/>
          <a:p>
            <a:r>
              <a:rPr lang="en-US" dirty="0"/>
              <a:t>2020 vs 2021</a:t>
            </a:r>
            <a:endParaRPr lang="en-AU" dirty="0"/>
          </a:p>
        </p:txBody>
      </p:sp>
      <p:pic>
        <p:nvPicPr>
          <p:cNvPr id="5" name="Picture 4">
            <a:extLst>
              <a:ext uri="{FF2B5EF4-FFF2-40B4-BE49-F238E27FC236}">
                <a16:creationId xmlns:a16="http://schemas.microsoft.com/office/drawing/2014/main" id="{AD355A83-A9B5-3402-C1ED-DD2502C5B706}"/>
              </a:ext>
            </a:extLst>
          </p:cNvPr>
          <p:cNvPicPr>
            <a:picLocks noChangeAspect="1"/>
          </p:cNvPicPr>
          <p:nvPr/>
        </p:nvPicPr>
        <p:blipFill>
          <a:blip r:embed="rId2"/>
          <a:stretch>
            <a:fillRect/>
          </a:stretch>
        </p:blipFill>
        <p:spPr>
          <a:xfrm>
            <a:off x="761243" y="1867445"/>
            <a:ext cx="4756394" cy="3473629"/>
          </a:xfrm>
          <a:prstGeom prst="rect">
            <a:avLst/>
          </a:prstGeom>
        </p:spPr>
      </p:pic>
      <p:pic>
        <p:nvPicPr>
          <p:cNvPr id="7" name="Picture 6">
            <a:extLst>
              <a:ext uri="{FF2B5EF4-FFF2-40B4-BE49-F238E27FC236}">
                <a16:creationId xmlns:a16="http://schemas.microsoft.com/office/drawing/2014/main" id="{03B6473E-0188-90DE-833B-A0DB722FC8A7}"/>
              </a:ext>
            </a:extLst>
          </p:cNvPr>
          <p:cNvPicPr>
            <a:picLocks noChangeAspect="1"/>
          </p:cNvPicPr>
          <p:nvPr/>
        </p:nvPicPr>
        <p:blipFill>
          <a:blip r:embed="rId3"/>
          <a:stretch>
            <a:fillRect/>
          </a:stretch>
        </p:blipFill>
        <p:spPr>
          <a:xfrm>
            <a:off x="5627885" y="1867445"/>
            <a:ext cx="4654789" cy="3365673"/>
          </a:xfrm>
          <a:prstGeom prst="rect">
            <a:avLst/>
          </a:prstGeom>
        </p:spPr>
      </p:pic>
    </p:spTree>
    <p:extLst>
      <p:ext uri="{BB962C8B-B14F-4D97-AF65-F5344CB8AC3E}">
        <p14:creationId xmlns:p14="http://schemas.microsoft.com/office/powerpoint/2010/main" val="672434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335</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Answer: 6 in 10 Australian said they are.  (Source: Michael Page studies- “Make 2022 the Year of Opportunities)</vt:lpstr>
      <vt:lpstr>Employment evolution (pre/post COVID)</vt:lpstr>
      <vt:lpstr>Unemployment rate</vt:lpstr>
      <vt:lpstr>Evolution by Industry</vt:lpstr>
      <vt:lpstr>Pie chart here</vt:lpstr>
      <vt:lpstr>Australian Employed Total (Qtly)</vt:lpstr>
      <vt:lpstr>2018 vs 2021</vt:lpstr>
      <vt:lpstr>2019 vs 2021</vt:lpstr>
      <vt:lpstr>2020 vs 2021</vt:lpstr>
      <vt:lpstr>Job Vacancies by State</vt:lpstr>
      <vt:lpstr>PowerPoint Presentation</vt:lpstr>
      <vt:lpstr>WA boarder policy </vt:lpstr>
      <vt:lpstr>NSW / VIC boarder open date??</vt:lpstr>
      <vt:lpstr>Australia (need to separate FT/PT, top5 and bo</vt:lpstr>
      <vt:lpstr>WA data FT/ PT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Vanessa Guzman</cp:lastModifiedBy>
  <cp:revision>12</cp:revision>
  <dcterms:created xsi:type="dcterms:W3CDTF">2022-05-02T13:03:18Z</dcterms:created>
  <dcterms:modified xsi:type="dcterms:W3CDTF">2022-05-04T12:44:18Z</dcterms:modified>
</cp:coreProperties>
</file>