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0" r:id="rId6"/>
    <p:sldId id="259" r:id="rId7"/>
    <p:sldId id="260" r:id="rId8"/>
    <p:sldId id="261" r:id="rId9"/>
    <p:sldId id="262" r:id="rId10"/>
    <p:sldId id="263"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52F8-4876-BEA2-CA88-E473D9A2C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D1B06F4-4A29-F1A8-BDC9-D01BF983B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A703CAA-7EEF-EA90-2340-23657DDEF95C}"/>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4A381E97-0481-866C-CD59-B372F3C244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0CEE675-7E77-869C-0726-384408A8BAD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00015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B428-A7CB-65A1-6BA7-90A6AE2542B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58BB85-A607-03A2-7D0B-A8EB6D49F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BBA627-5BDC-EEDA-3B89-9E0ADB277CD8}"/>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B8BA8023-8EC3-C19A-6D4C-A089C92072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DFE3C6-FF94-4A07-9A6F-9BCDA64A908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40657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3C230-A5C1-EA22-BDC5-05AE5045C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71F87AA-7DE6-7E4B-1161-3F4D09B9D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AE5DEB-9E63-2487-9E2C-E3D04E49836A}"/>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1CE182CE-E100-DCD8-F20F-485C44A023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4D4A3D-54AF-7BBC-7EB8-51731F53CDE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345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5928-8C76-75D5-D2CD-8719F7E1816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66F10A-3947-5D92-8F52-9BF2A5793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9C791F-9353-4254-CB03-D20011FD28EC}"/>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55DF4583-CE1D-3CB8-BB1B-C6DD5F83DD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FFB626-3FE6-4CFC-7B60-435DD9A3F26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6186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57E8-A4A0-4E2E-5585-A5A8E256B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3BD945-AC45-4893-EF16-5E6A3FFEA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96766-E1AE-C111-2C56-C1EE7162A4B3}"/>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FBEF2E4B-43A8-9D5F-6AEF-5108CAFE36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0D9ABE-0429-2D14-797F-DEE84F07257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72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663F-6532-CA10-6657-3607EEAE832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96C9C7-3957-3939-FDFF-F319E077C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AEB83AD-409E-2AA1-AB4F-C765640F6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29DE8B5-FADA-56B7-E4A5-DD454C70CA26}"/>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6" name="Footer Placeholder 5">
            <a:extLst>
              <a:ext uri="{FF2B5EF4-FFF2-40B4-BE49-F238E27FC236}">
                <a16:creationId xmlns:a16="http://schemas.microsoft.com/office/drawing/2014/main" id="{870D7B75-4196-217C-AF0C-41199BFBFA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A9C5865-921B-346A-EB82-DD52A0BC2176}"/>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561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F4AF-2093-68FE-1BF8-69DB4FFA08D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C60142-667C-0BD8-5871-0EA8AD003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9C8C7-CB3C-090B-BD75-4A41942D9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3D65B32-F56F-41CD-B35E-BAFB4A291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2D57D-13DB-7A71-72CF-2811C1FFF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FE62C09-F23E-B6F8-C2C2-ECCD5B00F4C2}"/>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8" name="Footer Placeholder 7">
            <a:extLst>
              <a:ext uri="{FF2B5EF4-FFF2-40B4-BE49-F238E27FC236}">
                <a16:creationId xmlns:a16="http://schemas.microsoft.com/office/drawing/2014/main" id="{A4276723-0D34-6220-ABBC-8874F9FF9E0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1609723-4CB5-0234-CBA5-3F932F36B0C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379867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B2B9-E35A-C185-4082-3B8F535B4EA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A969E64-11BD-DC4E-730C-3C0AA063A648}"/>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4" name="Footer Placeholder 3">
            <a:extLst>
              <a:ext uri="{FF2B5EF4-FFF2-40B4-BE49-F238E27FC236}">
                <a16:creationId xmlns:a16="http://schemas.microsoft.com/office/drawing/2014/main" id="{DF61C8E3-7449-AF7D-CBE9-C2DD8B52977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52BF88-5357-88DF-952D-B7F9EBB29D2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5664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462E2-4828-C13F-36FB-A2C292561F0C}"/>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3" name="Footer Placeholder 2">
            <a:extLst>
              <a:ext uri="{FF2B5EF4-FFF2-40B4-BE49-F238E27FC236}">
                <a16:creationId xmlns:a16="http://schemas.microsoft.com/office/drawing/2014/main" id="{6968F503-E73F-65C2-3675-F24E0BCCA0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1302C3-5B96-DBD5-D135-00FBEAD09100}"/>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4653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8D32-CAFC-F34E-1186-A1DDC3E1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75CC6F-EA94-B5F9-2FE2-87439611F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73AD0AA-E333-433B-35EC-0B1D54F03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B8A6A-D814-6F75-708F-A894A0925993}"/>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6" name="Footer Placeholder 5">
            <a:extLst>
              <a:ext uri="{FF2B5EF4-FFF2-40B4-BE49-F238E27FC236}">
                <a16:creationId xmlns:a16="http://schemas.microsoft.com/office/drawing/2014/main" id="{D311D720-691A-1A73-D913-C75122360D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9A6598-A62A-97D1-AEE4-753D9CD5254F}"/>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18068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9487-D750-CE6C-CBAD-C5CEC28C3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AFDC02E-9989-298A-3AD8-02D34F5D4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A44BFBE-DCA1-74F7-BE7E-0E6D71053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CD541-F322-C038-A1AF-9A17648CF48F}"/>
              </a:ext>
            </a:extLst>
          </p:cNvPr>
          <p:cNvSpPr>
            <a:spLocks noGrp="1"/>
          </p:cNvSpPr>
          <p:nvPr>
            <p:ph type="dt" sz="half" idx="10"/>
          </p:nvPr>
        </p:nvSpPr>
        <p:spPr/>
        <p:txBody>
          <a:bodyPr/>
          <a:lstStyle/>
          <a:p>
            <a:fld id="{F29CD701-754A-4611-A3D8-0FABDD845294}" type="datetimeFigureOut">
              <a:rPr lang="en-AU" smtClean="0"/>
              <a:t>03/05/22</a:t>
            </a:fld>
            <a:endParaRPr lang="en-AU"/>
          </a:p>
        </p:txBody>
      </p:sp>
      <p:sp>
        <p:nvSpPr>
          <p:cNvPr id="6" name="Footer Placeholder 5">
            <a:extLst>
              <a:ext uri="{FF2B5EF4-FFF2-40B4-BE49-F238E27FC236}">
                <a16:creationId xmlns:a16="http://schemas.microsoft.com/office/drawing/2014/main" id="{155224B4-B2AB-A1E7-CBC9-6B6D18281D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8BF7A5-5F02-9A3F-0E02-2D6FD7243ED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60491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5FC0E6-D7D5-4CEA-ECE6-52E7FCB5B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58D1D5-BA62-CF7E-EF2B-35F95D009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3E274A-661A-1668-1B13-D9D9CB9CE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CD701-754A-4611-A3D8-0FABDD845294}" type="datetimeFigureOut">
              <a:rPr lang="en-AU" smtClean="0"/>
              <a:t>03/05/22</a:t>
            </a:fld>
            <a:endParaRPr lang="en-AU"/>
          </a:p>
        </p:txBody>
      </p:sp>
      <p:sp>
        <p:nvSpPr>
          <p:cNvPr id="5" name="Footer Placeholder 4">
            <a:extLst>
              <a:ext uri="{FF2B5EF4-FFF2-40B4-BE49-F238E27FC236}">
                <a16:creationId xmlns:a16="http://schemas.microsoft.com/office/drawing/2014/main" id="{C92C89A6-CFB3-040A-8806-162C94893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7465147-860C-9874-93D1-EDAFCFFCA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8FBB5-0035-4AB4-9CCE-04039B03CB98}" type="slidenum">
              <a:rPr lang="en-AU" smtClean="0"/>
              <a:t>‹#›</a:t>
            </a:fld>
            <a:endParaRPr lang="en-AU"/>
          </a:p>
        </p:txBody>
      </p:sp>
    </p:spTree>
    <p:extLst>
      <p:ext uri="{BB962C8B-B14F-4D97-AF65-F5344CB8AC3E}">
        <p14:creationId xmlns:p14="http://schemas.microsoft.com/office/powerpoint/2010/main" val="4149421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abourmarketinsights.gov.au/our-research/internet-vacancy-index/#3"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061B-BEBC-0375-2E4A-0FC4ECB98EF1}"/>
              </a:ext>
            </a:extLst>
          </p:cNvPr>
          <p:cNvSpPr>
            <a:spLocks noGrp="1"/>
          </p:cNvSpPr>
          <p:nvPr>
            <p:ph type="ctrTitle"/>
          </p:nvPr>
        </p:nvSpPr>
        <p:spPr>
          <a:xfrm>
            <a:off x="1790700" y="2628372"/>
            <a:ext cx="8589433" cy="1257828"/>
          </a:xfrm>
        </p:spPr>
        <p:txBody>
          <a:bodyPr>
            <a:normAutofit fontScale="90000"/>
          </a:bodyPr>
          <a:lstStyle/>
          <a:p>
            <a:r>
              <a:rPr lang="en-AU" dirty="0"/>
              <a:t> </a:t>
            </a:r>
            <a:br>
              <a:rPr lang="en-AU" dirty="0"/>
            </a:br>
            <a:br>
              <a:rPr lang="en-AU" dirty="0"/>
            </a:br>
            <a:r>
              <a:rPr lang="en-AU" sz="4000" dirty="0"/>
              <a:t>Answer: 6 in 10 Australian said they are.  (Source: Michael Page studies- “Make 2022 the Year of Opportunities)</a:t>
            </a:r>
            <a:endParaRPr lang="en-AU" dirty="0"/>
          </a:p>
        </p:txBody>
      </p:sp>
      <p:sp>
        <p:nvSpPr>
          <p:cNvPr id="3" name="Subtitle 2">
            <a:extLst>
              <a:ext uri="{FF2B5EF4-FFF2-40B4-BE49-F238E27FC236}">
                <a16:creationId xmlns:a16="http://schemas.microsoft.com/office/drawing/2014/main" id="{EC2B2BE3-230D-2BA3-EF75-424E469411C8}"/>
              </a:ext>
            </a:extLst>
          </p:cNvPr>
          <p:cNvSpPr>
            <a:spLocks noGrp="1"/>
          </p:cNvSpPr>
          <p:nvPr>
            <p:ph type="subTitle" idx="1"/>
          </p:nvPr>
        </p:nvSpPr>
        <p:spPr>
          <a:xfrm>
            <a:off x="1524000" y="4105277"/>
            <a:ext cx="9144000" cy="1655762"/>
          </a:xfrm>
        </p:spPr>
        <p:txBody>
          <a:bodyPr/>
          <a:lstStyle/>
          <a:p>
            <a:r>
              <a:rPr lang="en-US" dirty="0"/>
              <a:t>Impact of COVIID on Australian Employment</a:t>
            </a:r>
            <a:endParaRPr lang="en-AU" dirty="0"/>
          </a:p>
        </p:txBody>
      </p:sp>
      <p:sp>
        <p:nvSpPr>
          <p:cNvPr id="4" name="TextBox 3">
            <a:extLst>
              <a:ext uri="{FF2B5EF4-FFF2-40B4-BE49-F238E27FC236}">
                <a16:creationId xmlns:a16="http://schemas.microsoft.com/office/drawing/2014/main" id="{BCFE7663-657C-E1BC-FE68-11FE3E58E172}"/>
              </a:ext>
            </a:extLst>
          </p:cNvPr>
          <p:cNvSpPr txBox="1"/>
          <p:nvPr/>
        </p:nvSpPr>
        <p:spPr>
          <a:xfrm>
            <a:off x="1713742" y="1170233"/>
            <a:ext cx="9880600" cy="668867"/>
          </a:xfrm>
          <a:prstGeom prst="rect">
            <a:avLst/>
          </a:prstGeom>
          <a:noFill/>
        </p:spPr>
        <p:txBody>
          <a:bodyPr wrap="square" rtlCol="0">
            <a:spAutoFit/>
          </a:bodyPr>
          <a:lstStyle/>
          <a:p>
            <a:r>
              <a:rPr lang="en-AU" dirty="0"/>
              <a:t>When COVID / lockdown happen, have you had thought of changing career? </a:t>
            </a:r>
            <a:br>
              <a:rPr lang="en-AU" dirty="0"/>
            </a:br>
            <a:r>
              <a:rPr lang="en-AU" dirty="0"/>
              <a:t>Are you planning to make a move in next 6 months</a:t>
            </a:r>
          </a:p>
        </p:txBody>
      </p:sp>
    </p:spTree>
    <p:extLst>
      <p:ext uri="{BB962C8B-B14F-4D97-AF65-F5344CB8AC3E}">
        <p14:creationId xmlns:p14="http://schemas.microsoft.com/office/powerpoint/2010/main" val="312300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CE5F0F-32FA-93EF-94D3-EA4EC4E15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0180"/>
            <a:ext cx="6609437" cy="3304719"/>
          </a:xfrm>
          <a:prstGeom prst="rect">
            <a:avLst/>
          </a:prstGeom>
        </p:spPr>
      </p:pic>
      <p:pic>
        <p:nvPicPr>
          <p:cNvPr id="10" name="Picture 9">
            <a:extLst>
              <a:ext uri="{FF2B5EF4-FFF2-40B4-BE49-F238E27FC236}">
                <a16:creationId xmlns:a16="http://schemas.microsoft.com/office/drawing/2014/main" id="{43DA495D-2A56-4DAA-ED0A-675734BE2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287" y="101600"/>
            <a:ext cx="5485714" cy="3657143"/>
          </a:xfrm>
          <a:prstGeom prst="rect">
            <a:avLst/>
          </a:prstGeom>
        </p:spPr>
      </p:pic>
      <p:sp>
        <p:nvSpPr>
          <p:cNvPr id="14" name="TextBox 13">
            <a:extLst>
              <a:ext uri="{FF2B5EF4-FFF2-40B4-BE49-F238E27FC236}">
                <a16:creationId xmlns:a16="http://schemas.microsoft.com/office/drawing/2014/main" id="{6F941A53-CAEA-0363-DE61-7CEBE0E24148}"/>
              </a:ext>
            </a:extLst>
          </p:cNvPr>
          <p:cNvSpPr txBox="1"/>
          <p:nvPr/>
        </p:nvSpPr>
        <p:spPr>
          <a:xfrm>
            <a:off x="958850" y="4363135"/>
            <a:ext cx="6159500" cy="646331"/>
          </a:xfrm>
          <a:prstGeom prst="rect">
            <a:avLst/>
          </a:prstGeom>
          <a:noFill/>
        </p:spPr>
        <p:txBody>
          <a:bodyPr wrap="square">
            <a:spAutoFit/>
          </a:bodyPr>
          <a:lstStyle/>
          <a:p>
            <a:r>
              <a:rPr lang="en-US" dirty="0"/>
              <a:t>*****Insert info for the Top &amp; bottom 5 industries – Avg </a:t>
            </a:r>
            <a:r>
              <a:rPr lang="en-US" dirty="0" err="1"/>
              <a:t>wkly</a:t>
            </a:r>
            <a:r>
              <a:rPr lang="en-US" dirty="0"/>
              <a:t> Earning</a:t>
            </a:r>
          </a:p>
        </p:txBody>
      </p:sp>
    </p:spTree>
    <p:extLst>
      <p:ext uri="{BB962C8B-B14F-4D97-AF65-F5344CB8AC3E}">
        <p14:creationId xmlns:p14="http://schemas.microsoft.com/office/powerpoint/2010/main" val="92946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CF23-592F-1AF8-5151-B47C9886D918}"/>
              </a:ext>
            </a:extLst>
          </p:cNvPr>
          <p:cNvSpPr>
            <a:spLocks noGrp="1"/>
          </p:cNvSpPr>
          <p:nvPr>
            <p:ph type="title"/>
          </p:nvPr>
        </p:nvSpPr>
        <p:spPr/>
        <p:txBody>
          <a:bodyPr/>
          <a:lstStyle/>
          <a:p>
            <a:r>
              <a:rPr lang="en-US" dirty="0"/>
              <a:t>WA boarder policy </a:t>
            </a:r>
            <a:endParaRPr lang="en-AU" dirty="0"/>
          </a:p>
        </p:txBody>
      </p:sp>
      <p:pic>
        <p:nvPicPr>
          <p:cNvPr id="8" name="Picture 7">
            <a:extLst>
              <a:ext uri="{FF2B5EF4-FFF2-40B4-BE49-F238E27FC236}">
                <a16:creationId xmlns:a16="http://schemas.microsoft.com/office/drawing/2014/main" id="{A2EF1139-C5BE-3286-C881-D5FFC1439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06" y="1446235"/>
            <a:ext cx="8773160" cy="3965529"/>
          </a:xfrm>
          <a:prstGeom prst="rect">
            <a:avLst/>
          </a:prstGeom>
        </p:spPr>
      </p:pic>
    </p:spTree>
    <p:extLst>
      <p:ext uri="{BB962C8B-B14F-4D97-AF65-F5344CB8AC3E}">
        <p14:creationId xmlns:p14="http://schemas.microsoft.com/office/powerpoint/2010/main" val="134761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00EE-88FD-1E33-FC33-1A0C102730E6}"/>
              </a:ext>
            </a:extLst>
          </p:cNvPr>
          <p:cNvSpPr>
            <a:spLocks noGrp="1"/>
          </p:cNvSpPr>
          <p:nvPr>
            <p:ph type="title"/>
          </p:nvPr>
        </p:nvSpPr>
        <p:spPr/>
        <p:txBody>
          <a:bodyPr/>
          <a:lstStyle/>
          <a:p>
            <a:r>
              <a:rPr lang="en-US" dirty="0"/>
              <a:t>NSW / VIC boarder open date??</a:t>
            </a:r>
            <a:endParaRPr lang="en-AU" dirty="0"/>
          </a:p>
        </p:txBody>
      </p:sp>
      <p:sp>
        <p:nvSpPr>
          <p:cNvPr id="3" name="Content Placeholder 2">
            <a:extLst>
              <a:ext uri="{FF2B5EF4-FFF2-40B4-BE49-F238E27FC236}">
                <a16:creationId xmlns:a16="http://schemas.microsoft.com/office/drawing/2014/main" id="{058E70FC-85ED-CB5A-E07C-D7B5DDC58AD9}"/>
              </a:ext>
            </a:extLst>
          </p:cNvPr>
          <p:cNvSpPr>
            <a:spLocks noGrp="1"/>
          </p:cNvSpPr>
          <p:nvPr>
            <p:ph idx="1"/>
          </p:nvPr>
        </p:nvSpPr>
        <p:spPr/>
        <p:txBody>
          <a:bodyPr/>
          <a:lstStyle/>
          <a:p>
            <a:r>
              <a:rPr lang="en-US" dirty="0"/>
              <a:t>Employment / Unemployment post the boarder open</a:t>
            </a:r>
          </a:p>
          <a:p>
            <a:endParaRPr lang="en-AU" dirty="0"/>
          </a:p>
        </p:txBody>
      </p:sp>
    </p:spTree>
    <p:extLst>
      <p:ext uri="{BB962C8B-B14F-4D97-AF65-F5344CB8AC3E}">
        <p14:creationId xmlns:p14="http://schemas.microsoft.com/office/powerpoint/2010/main" val="367339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69F-D9B2-0601-68FD-C6C28F35A8E5}"/>
              </a:ext>
            </a:extLst>
          </p:cNvPr>
          <p:cNvSpPr>
            <a:spLocks noGrp="1"/>
          </p:cNvSpPr>
          <p:nvPr>
            <p:ph type="title"/>
          </p:nvPr>
        </p:nvSpPr>
        <p:spPr/>
        <p:txBody>
          <a:bodyPr/>
          <a:lstStyle/>
          <a:p>
            <a:r>
              <a:rPr lang="en-AU" dirty="0"/>
              <a:t>Australia (need to separate FT/PT, top5 and </a:t>
            </a:r>
            <a:r>
              <a:rPr lang="en-AU" dirty="0" err="1"/>
              <a:t>bo</a:t>
            </a:r>
            <a:endParaRPr lang="en-AU" dirty="0"/>
          </a:p>
        </p:txBody>
      </p:sp>
      <p:pic>
        <p:nvPicPr>
          <p:cNvPr id="5" name="Content Placeholder 4">
            <a:extLst>
              <a:ext uri="{FF2B5EF4-FFF2-40B4-BE49-F238E27FC236}">
                <a16:creationId xmlns:a16="http://schemas.microsoft.com/office/drawing/2014/main" id="{F6359867-06FF-6B9F-7291-82E512191442}"/>
              </a:ext>
            </a:extLst>
          </p:cNvPr>
          <p:cNvPicPr>
            <a:picLocks noGrp="1" noChangeAspect="1"/>
          </p:cNvPicPr>
          <p:nvPr>
            <p:ph idx="1"/>
          </p:nvPr>
        </p:nvPicPr>
        <p:blipFill>
          <a:blip r:embed="rId2"/>
          <a:stretch>
            <a:fillRect/>
          </a:stretch>
        </p:blipFill>
        <p:spPr>
          <a:xfrm>
            <a:off x="1636080" y="1825625"/>
            <a:ext cx="8919840" cy="4351338"/>
          </a:xfrm>
        </p:spPr>
      </p:pic>
    </p:spTree>
    <p:extLst>
      <p:ext uri="{BB962C8B-B14F-4D97-AF65-F5344CB8AC3E}">
        <p14:creationId xmlns:p14="http://schemas.microsoft.com/office/powerpoint/2010/main" val="92297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AD2-6C29-F6B2-7348-B9AC0DE7EF1B}"/>
              </a:ext>
            </a:extLst>
          </p:cNvPr>
          <p:cNvSpPr>
            <a:spLocks noGrp="1"/>
          </p:cNvSpPr>
          <p:nvPr>
            <p:ph type="title"/>
          </p:nvPr>
        </p:nvSpPr>
        <p:spPr/>
        <p:txBody>
          <a:bodyPr/>
          <a:lstStyle/>
          <a:p>
            <a:r>
              <a:rPr lang="en-AU" dirty="0"/>
              <a:t>WA data FT/ PT data</a:t>
            </a:r>
          </a:p>
        </p:txBody>
      </p:sp>
      <p:sp>
        <p:nvSpPr>
          <p:cNvPr id="3" name="Content Placeholder 2">
            <a:extLst>
              <a:ext uri="{FF2B5EF4-FFF2-40B4-BE49-F238E27FC236}">
                <a16:creationId xmlns:a16="http://schemas.microsoft.com/office/drawing/2014/main" id="{184EF83C-390A-33DA-3643-82B27B614CD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05244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51A9-7FAD-0ADB-DB23-51A86D73113E}"/>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4982D281-E98A-C281-FE71-DD74CF5B3D2A}"/>
              </a:ext>
            </a:extLst>
          </p:cNvPr>
          <p:cNvSpPr>
            <a:spLocks noGrp="1"/>
          </p:cNvSpPr>
          <p:nvPr>
            <p:ph idx="1"/>
          </p:nvPr>
        </p:nvSpPr>
        <p:spPr/>
        <p:txBody>
          <a:bodyPr>
            <a:normAutofit fontScale="92500" lnSpcReduction="20000"/>
          </a:bodyPr>
          <a:lstStyle/>
          <a:p>
            <a:r>
              <a:rPr lang="en-AU" dirty="0"/>
              <a:t>COVID have initially had negative impact to some industry but as we ride out of COVID peak, there are positive coming out from the COVID. Some industries are benefit from the restriction </a:t>
            </a:r>
          </a:p>
          <a:p>
            <a:r>
              <a:rPr lang="en-AU" dirty="0"/>
              <a:t>Some industries are more susceptible to social distancing and restriction measures. </a:t>
            </a:r>
          </a:p>
          <a:p>
            <a:r>
              <a:rPr lang="en-AU" dirty="0"/>
              <a:t>There are positive changes to some industry's average weekly earning</a:t>
            </a:r>
          </a:p>
          <a:p>
            <a:r>
              <a:rPr lang="en-AU" dirty="0"/>
              <a:t>COVID also provide greater job vacancy / employment opportunity</a:t>
            </a:r>
          </a:p>
          <a:p>
            <a:r>
              <a:rPr lang="en-AU" dirty="0"/>
              <a:t>Job vacancy for the highlighted industry has been upward trajectory and exceed pre- COVID level </a:t>
            </a:r>
          </a:p>
          <a:p>
            <a:r>
              <a:rPr lang="en-AU" dirty="0"/>
              <a:t>Insight for job seeker?? </a:t>
            </a:r>
          </a:p>
          <a:p>
            <a:r>
              <a:rPr lang="en-AU" dirty="0"/>
              <a:t>How can we prepare for the next potential pandemic?  Moving into industry where they are less suspectable to social </a:t>
            </a:r>
            <a:r>
              <a:rPr lang="en-AU"/>
              <a:t>restriction measure?</a:t>
            </a:r>
            <a:endParaRPr lang="en-AU" dirty="0"/>
          </a:p>
        </p:txBody>
      </p:sp>
    </p:spTree>
    <p:extLst>
      <p:ext uri="{BB962C8B-B14F-4D97-AF65-F5344CB8AC3E}">
        <p14:creationId xmlns:p14="http://schemas.microsoft.com/office/powerpoint/2010/main" val="98715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B7CF-71AD-E754-5F82-EB6745648020}"/>
              </a:ext>
            </a:extLst>
          </p:cNvPr>
          <p:cNvSpPr>
            <a:spLocks noGrp="1"/>
          </p:cNvSpPr>
          <p:nvPr>
            <p:ph type="title"/>
          </p:nvPr>
        </p:nvSpPr>
        <p:spPr/>
        <p:txBody>
          <a:bodyPr/>
          <a:lstStyle/>
          <a:p>
            <a:r>
              <a:rPr lang="en-US" dirty="0"/>
              <a:t>Employment vs Unemployment landscape</a:t>
            </a:r>
            <a:endParaRPr lang="en-AU" dirty="0"/>
          </a:p>
        </p:txBody>
      </p:sp>
      <p:pic>
        <p:nvPicPr>
          <p:cNvPr id="9" name="Picture 8">
            <a:extLst>
              <a:ext uri="{FF2B5EF4-FFF2-40B4-BE49-F238E27FC236}">
                <a16:creationId xmlns:a16="http://schemas.microsoft.com/office/drawing/2014/main" id="{D179164E-E073-47EA-0A90-E887DA53324C}"/>
              </a:ext>
            </a:extLst>
          </p:cNvPr>
          <p:cNvPicPr>
            <a:picLocks noChangeAspect="1"/>
          </p:cNvPicPr>
          <p:nvPr/>
        </p:nvPicPr>
        <p:blipFill>
          <a:blip r:embed="rId2"/>
          <a:stretch>
            <a:fillRect/>
          </a:stretch>
        </p:blipFill>
        <p:spPr>
          <a:xfrm>
            <a:off x="579120" y="1546860"/>
            <a:ext cx="3825490" cy="2689674"/>
          </a:xfrm>
          <a:prstGeom prst="rect">
            <a:avLst/>
          </a:prstGeom>
        </p:spPr>
      </p:pic>
      <p:pic>
        <p:nvPicPr>
          <p:cNvPr id="11" name="Picture 10">
            <a:extLst>
              <a:ext uri="{FF2B5EF4-FFF2-40B4-BE49-F238E27FC236}">
                <a16:creationId xmlns:a16="http://schemas.microsoft.com/office/drawing/2014/main" id="{D9F9DE9F-7863-2CC6-766B-CBF4CFA2A811}"/>
              </a:ext>
            </a:extLst>
          </p:cNvPr>
          <p:cNvPicPr>
            <a:picLocks noChangeAspect="1"/>
          </p:cNvPicPr>
          <p:nvPr/>
        </p:nvPicPr>
        <p:blipFill>
          <a:blip r:embed="rId3"/>
          <a:stretch>
            <a:fillRect/>
          </a:stretch>
        </p:blipFill>
        <p:spPr>
          <a:xfrm>
            <a:off x="4404610" y="3174460"/>
            <a:ext cx="4715533" cy="3191320"/>
          </a:xfrm>
          <a:prstGeom prst="rect">
            <a:avLst/>
          </a:prstGeom>
        </p:spPr>
      </p:pic>
      <p:sp>
        <p:nvSpPr>
          <p:cNvPr id="12" name="TextBox 11">
            <a:extLst>
              <a:ext uri="{FF2B5EF4-FFF2-40B4-BE49-F238E27FC236}">
                <a16:creationId xmlns:a16="http://schemas.microsoft.com/office/drawing/2014/main" id="{1E69385E-BCA4-4C4E-E542-D5B89203058C}"/>
              </a:ext>
            </a:extLst>
          </p:cNvPr>
          <p:cNvSpPr txBox="1"/>
          <p:nvPr/>
        </p:nvSpPr>
        <p:spPr>
          <a:xfrm>
            <a:off x="4815840" y="1546860"/>
            <a:ext cx="6202680" cy="1477328"/>
          </a:xfrm>
          <a:prstGeom prst="rect">
            <a:avLst/>
          </a:prstGeom>
          <a:noFill/>
        </p:spPr>
        <p:txBody>
          <a:bodyPr wrap="square" rtlCol="0">
            <a:spAutoFit/>
          </a:bodyPr>
          <a:lstStyle/>
          <a:p>
            <a:r>
              <a:rPr lang="en-US" dirty="0"/>
              <a:t>**Need to add more info: </a:t>
            </a:r>
          </a:p>
          <a:p>
            <a:r>
              <a:rPr lang="en-US" dirty="0"/>
              <a:t>First day of Lockdown in each state</a:t>
            </a:r>
          </a:p>
          <a:p>
            <a:r>
              <a:rPr lang="en-US" dirty="0"/>
              <a:t>Day for boarder closure? </a:t>
            </a:r>
          </a:p>
          <a:p>
            <a:r>
              <a:rPr lang="en-US" dirty="0"/>
              <a:t>When people line up outside Centrelink waiting for payment?</a:t>
            </a:r>
          </a:p>
          <a:p>
            <a:endParaRPr lang="en-AU" dirty="0"/>
          </a:p>
        </p:txBody>
      </p:sp>
    </p:spTree>
    <p:extLst>
      <p:ext uri="{BB962C8B-B14F-4D97-AF65-F5344CB8AC3E}">
        <p14:creationId xmlns:p14="http://schemas.microsoft.com/office/powerpoint/2010/main" val="216771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2A4-E65B-0FC5-35C9-6CFCAEAB3853}"/>
              </a:ext>
            </a:extLst>
          </p:cNvPr>
          <p:cNvSpPr>
            <a:spLocks noGrp="1"/>
          </p:cNvSpPr>
          <p:nvPr>
            <p:ph type="title"/>
          </p:nvPr>
        </p:nvSpPr>
        <p:spPr/>
        <p:txBody>
          <a:bodyPr/>
          <a:lstStyle/>
          <a:p>
            <a:r>
              <a:rPr lang="en-US" dirty="0"/>
              <a:t>Employed by Industry</a:t>
            </a:r>
            <a:br>
              <a:rPr lang="en-US" dirty="0"/>
            </a:br>
            <a:endParaRPr lang="en-AU" dirty="0"/>
          </a:p>
        </p:txBody>
      </p:sp>
      <p:pic>
        <p:nvPicPr>
          <p:cNvPr id="4" name="Picture 3">
            <a:extLst>
              <a:ext uri="{FF2B5EF4-FFF2-40B4-BE49-F238E27FC236}">
                <a16:creationId xmlns:a16="http://schemas.microsoft.com/office/drawing/2014/main" id="{726B7E93-0C58-92D9-BD9E-78C65BCB5237}"/>
              </a:ext>
            </a:extLst>
          </p:cNvPr>
          <p:cNvPicPr>
            <a:picLocks noChangeAspect="1"/>
          </p:cNvPicPr>
          <p:nvPr/>
        </p:nvPicPr>
        <p:blipFill>
          <a:blip r:embed="rId2"/>
          <a:stretch>
            <a:fillRect/>
          </a:stretch>
        </p:blipFill>
        <p:spPr>
          <a:xfrm>
            <a:off x="2185442" y="1540114"/>
            <a:ext cx="7821116" cy="3258005"/>
          </a:xfrm>
          <a:prstGeom prst="rect">
            <a:avLst/>
          </a:prstGeom>
        </p:spPr>
      </p:pic>
    </p:spTree>
    <p:extLst>
      <p:ext uri="{BB962C8B-B14F-4D97-AF65-F5344CB8AC3E}">
        <p14:creationId xmlns:p14="http://schemas.microsoft.com/office/powerpoint/2010/main" val="138680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8F94-51B2-B9FE-D84F-07C3A38C3C27}"/>
              </a:ext>
            </a:extLst>
          </p:cNvPr>
          <p:cNvSpPr>
            <a:spLocks noGrp="1"/>
          </p:cNvSpPr>
          <p:nvPr>
            <p:ph type="title"/>
          </p:nvPr>
        </p:nvSpPr>
        <p:spPr/>
        <p:txBody>
          <a:bodyPr/>
          <a:lstStyle/>
          <a:p>
            <a:r>
              <a:rPr lang="en-AU"/>
              <a:t>Pie chart here</a:t>
            </a:r>
          </a:p>
        </p:txBody>
      </p:sp>
      <p:pic>
        <p:nvPicPr>
          <p:cNvPr id="5" name="Content Placeholder 4">
            <a:extLst>
              <a:ext uri="{FF2B5EF4-FFF2-40B4-BE49-F238E27FC236}">
                <a16:creationId xmlns:a16="http://schemas.microsoft.com/office/drawing/2014/main" id="{447CEDE0-8631-0843-4BB1-A90C39902A0A}"/>
              </a:ext>
            </a:extLst>
          </p:cNvPr>
          <p:cNvPicPr>
            <a:picLocks noGrp="1" noChangeAspect="1"/>
          </p:cNvPicPr>
          <p:nvPr>
            <p:ph idx="1"/>
          </p:nvPr>
        </p:nvPicPr>
        <p:blipFill>
          <a:blip r:embed="rId2"/>
          <a:stretch>
            <a:fillRect/>
          </a:stretch>
        </p:blipFill>
        <p:spPr>
          <a:xfrm>
            <a:off x="1603442" y="1825625"/>
            <a:ext cx="8985116" cy="4351338"/>
          </a:xfrm>
        </p:spPr>
      </p:pic>
    </p:spTree>
    <p:extLst>
      <p:ext uri="{BB962C8B-B14F-4D97-AF65-F5344CB8AC3E}">
        <p14:creationId xmlns:p14="http://schemas.microsoft.com/office/powerpoint/2010/main" val="144601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28E2-3143-8331-65CD-5AF390443A41}"/>
              </a:ext>
            </a:extLst>
          </p:cNvPr>
          <p:cNvSpPr>
            <a:spLocks noGrp="1"/>
          </p:cNvSpPr>
          <p:nvPr>
            <p:ph type="title"/>
          </p:nvPr>
        </p:nvSpPr>
        <p:spPr/>
        <p:txBody>
          <a:bodyPr/>
          <a:lstStyle/>
          <a:p>
            <a:r>
              <a:rPr lang="en-AU" dirty="0"/>
              <a:t>Australian Employed Total (Qtly)</a:t>
            </a:r>
          </a:p>
        </p:txBody>
      </p:sp>
      <p:sp>
        <p:nvSpPr>
          <p:cNvPr id="3" name="Content Placeholder 2">
            <a:extLst>
              <a:ext uri="{FF2B5EF4-FFF2-40B4-BE49-F238E27FC236}">
                <a16:creationId xmlns:a16="http://schemas.microsoft.com/office/drawing/2014/main" id="{E71F2B29-A873-DB6E-83B5-A6C4BB1E56AA}"/>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2CE9A5E5-12B2-1C73-9A2A-1E9EB05D0E1F}"/>
              </a:ext>
            </a:extLst>
          </p:cNvPr>
          <p:cNvPicPr>
            <a:picLocks noChangeAspect="1"/>
          </p:cNvPicPr>
          <p:nvPr/>
        </p:nvPicPr>
        <p:blipFill>
          <a:blip r:embed="rId2"/>
          <a:stretch>
            <a:fillRect/>
          </a:stretch>
        </p:blipFill>
        <p:spPr>
          <a:xfrm>
            <a:off x="2117558" y="1825625"/>
            <a:ext cx="7813836" cy="4476469"/>
          </a:xfrm>
          <a:prstGeom prst="rect">
            <a:avLst/>
          </a:prstGeom>
        </p:spPr>
      </p:pic>
    </p:spTree>
    <p:extLst>
      <p:ext uri="{BB962C8B-B14F-4D97-AF65-F5344CB8AC3E}">
        <p14:creationId xmlns:p14="http://schemas.microsoft.com/office/powerpoint/2010/main" val="7990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723-46E3-F125-0565-35F6856F693B}"/>
              </a:ext>
            </a:extLst>
          </p:cNvPr>
          <p:cNvSpPr>
            <a:spLocks noGrp="1"/>
          </p:cNvSpPr>
          <p:nvPr>
            <p:ph type="title"/>
          </p:nvPr>
        </p:nvSpPr>
        <p:spPr/>
        <p:txBody>
          <a:bodyPr/>
          <a:lstStyle/>
          <a:p>
            <a:r>
              <a:rPr lang="en-US" dirty="0"/>
              <a:t>2018 vs 2021</a:t>
            </a:r>
            <a:endParaRPr lang="en-AU" dirty="0"/>
          </a:p>
        </p:txBody>
      </p:sp>
      <p:pic>
        <p:nvPicPr>
          <p:cNvPr id="5" name="Picture 4">
            <a:extLst>
              <a:ext uri="{FF2B5EF4-FFF2-40B4-BE49-F238E27FC236}">
                <a16:creationId xmlns:a16="http://schemas.microsoft.com/office/drawing/2014/main" id="{F0B1FA33-AFA3-4348-BBDE-398B38197093}"/>
              </a:ext>
            </a:extLst>
          </p:cNvPr>
          <p:cNvPicPr>
            <a:picLocks noChangeAspect="1"/>
          </p:cNvPicPr>
          <p:nvPr/>
        </p:nvPicPr>
        <p:blipFill>
          <a:blip r:embed="rId2"/>
          <a:stretch>
            <a:fillRect/>
          </a:stretch>
        </p:blipFill>
        <p:spPr>
          <a:xfrm>
            <a:off x="838200" y="2115230"/>
            <a:ext cx="4769095" cy="3486329"/>
          </a:xfrm>
          <a:prstGeom prst="rect">
            <a:avLst/>
          </a:prstGeom>
        </p:spPr>
      </p:pic>
      <p:pic>
        <p:nvPicPr>
          <p:cNvPr id="7" name="Picture 6">
            <a:extLst>
              <a:ext uri="{FF2B5EF4-FFF2-40B4-BE49-F238E27FC236}">
                <a16:creationId xmlns:a16="http://schemas.microsoft.com/office/drawing/2014/main" id="{C1341644-EE3B-E409-6A2B-A81F62FBC6FF}"/>
              </a:ext>
            </a:extLst>
          </p:cNvPr>
          <p:cNvPicPr>
            <a:picLocks noChangeAspect="1"/>
          </p:cNvPicPr>
          <p:nvPr/>
        </p:nvPicPr>
        <p:blipFill>
          <a:blip r:embed="rId3"/>
          <a:stretch>
            <a:fillRect/>
          </a:stretch>
        </p:blipFill>
        <p:spPr>
          <a:xfrm>
            <a:off x="6096000" y="2115230"/>
            <a:ext cx="4781796" cy="3543482"/>
          </a:xfrm>
          <a:prstGeom prst="rect">
            <a:avLst/>
          </a:prstGeom>
        </p:spPr>
      </p:pic>
    </p:spTree>
    <p:extLst>
      <p:ext uri="{BB962C8B-B14F-4D97-AF65-F5344CB8AC3E}">
        <p14:creationId xmlns:p14="http://schemas.microsoft.com/office/powerpoint/2010/main" val="395441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593A-4C76-28A8-0491-1316F19D6357}"/>
              </a:ext>
            </a:extLst>
          </p:cNvPr>
          <p:cNvSpPr>
            <a:spLocks noGrp="1"/>
          </p:cNvSpPr>
          <p:nvPr>
            <p:ph type="title"/>
          </p:nvPr>
        </p:nvSpPr>
        <p:spPr/>
        <p:txBody>
          <a:bodyPr/>
          <a:lstStyle/>
          <a:p>
            <a:r>
              <a:rPr lang="en-US" dirty="0"/>
              <a:t>2019 vs 2021</a:t>
            </a:r>
            <a:endParaRPr lang="en-AU" dirty="0"/>
          </a:p>
        </p:txBody>
      </p:sp>
      <p:pic>
        <p:nvPicPr>
          <p:cNvPr id="5" name="Picture 4">
            <a:extLst>
              <a:ext uri="{FF2B5EF4-FFF2-40B4-BE49-F238E27FC236}">
                <a16:creationId xmlns:a16="http://schemas.microsoft.com/office/drawing/2014/main" id="{AF44B6EF-B10C-24C4-1609-5C718703958C}"/>
              </a:ext>
            </a:extLst>
          </p:cNvPr>
          <p:cNvPicPr>
            <a:picLocks noChangeAspect="1"/>
          </p:cNvPicPr>
          <p:nvPr/>
        </p:nvPicPr>
        <p:blipFill>
          <a:blip r:embed="rId2"/>
          <a:stretch>
            <a:fillRect/>
          </a:stretch>
        </p:blipFill>
        <p:spPr>
          <a:xfrm>
            <a:off x="472101" y="1485582"/>
            <a:ext cx="5660974" cy="4130358"/>
          </a:xfrm>
          <a:prstGeom prst="rect">
            <a:avLst/>
          </a:prstGeom>
        </p:spPr>
      </p:pic>
      <p:pic>
        <p:nvPicPr>
          <p:cNvPr id="7" name="Picture 6">
            <a:extLst>
              <a:ext uri="{FF2B5EF4-FFF2-40B4-BE49-F238E27FC236}">
                <a16:creationId xmlns:a16="http://schemas.microsoft.com/office/drawing/2014/main" id="{F8417000-6DF0-B089-5E82-FDAEF470AB3D}"/>
              </a:ext>
            </a:extLst>
          </p:cNvPr>
          <p:cNvPicPr>
            <a:picLocks noChangeAspect="1"/>
          </p:cNvPicPr>
          <p:nvPr/>
        </p:nvPicPr>
        <p:blipFill>
          <a:blip r:embed="rId3"/>
          <a:stretch>
            <a:fillRect/>
          </a:stretch>
        </p:blipFill>
        <p:spPr>
          <a:xfrm>
            <a:off x="6035818" y="1485582"/>
            <a:ext cx="5955699" cy="4300894"/>
          </a:xfrm>
          <a:prstGeom prst="rect">
            <a:avLst/>
          </a:prstGeom>
        </p:spPr>
      </p:pic>
    </p:spTree>
    <p:extLst>
      <p:ext uri="{BB962C8B-B14F-4D97-AF65-F5344CB8AC3E}">
        <p14:creationId xmlns:p14="http://schemas.microsoft.com/office/powerpoint/2010/main" val="150660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5F94-E86C-2CCC-2A70-4A1D6BDDC0E6}"/>
              </a:ext>
            </a:extLst>
          </p:cNvPr>
          <p:cNvSpPr>
            <a:spLocks noGrp="1"/>
          </p:cNvSpPr>
          <p:nvPr>
            <p:ph type="title"/>
          </p:nvPr>
        </p:nvSpPr>
        <p:spPr/>
        <p:txBody>
          <a:bodyPr/>
          <a:lstStyle/>
          <a:p>
            <a:r>
              <a:rPr lang="en-US" dirty="0"/>
              <a:t>2020 vs 2021</a:t>
            </a:r>
            <a:endParaRPr lang="en-AU" dirty="0"/>
          </a:p>
        </p:txBody>
      </p:sp>
      <p:pic>
        <p:nvPicPr>
          <p:cNvPr id="5" name="Picture 4">
            <a:extLst>
              <a:ext uri="{FF2B5EF4-FFF2-40B4-BE49-F238E27FC236}">
                <a16:creationId xmlns:a16="http://schemas.microsoft.com/office/drawing/2014/main" id="{AD355A83-A9B5-3402-C1ED-DD2502C5B706}"/>
              </a:ext>
            </a:extLst>
          </p:cNvPr>
          <p:cNvPicPr>
            <a:picLocks noChangeAspect="1"/>
          </p:cNvPicPr>
          <p:nvPr/>
        </p:nvPicPr>
        <p:blipFill>
          <a:blip r:embed="rId2"/>
          <a:stretch>
            <a:fillRect/>
          </a:stretch>
        </p:blipFill>
        <p:spPr>
          <a:xfrm>
            <a:off x="761243" y="1867445"/>
            <a:ext cx="4756394" cy="3473629"/>
          </a:xfrm>
          <a:prstGeom prst="rect">
            <a:avLst/>
          </a:prstGeom>
        </p:spPr>
      </p:pic>
      <p:pic>
        <p:nvPicPr>
          <p:cNvPr id="7" name="Picture 6">
            <a:extLst>
              <a:ext uri="{FF2B5EF4-FFF2-40B4-BE49-F238E27FC236}">
                <a16:creationId xmlns:a16="http://schemas.microsoft.com/office/drawing/2014/main" id="{03B6473E-0188-90DE-833B-A0DB722FC8A7}"/>
              </a:ext>
            </a:extLst>
          </p:cNvPr>
          <p:cNvPicPr>
            <a:picLocks noChangeAspect="1"/>
          </p:cNvPicPr>
          <p:nvPr/>
        </p:nvPicPr>
        <p:blipFill>
          <a:blip r:embed="rId3"/>
          <a:stretch>
            <a:fillRect/>
          </a:stretch>
        </p:blipFill>
        <p:spPr>
          <a:xfrm>
            <a:off x="5627885" y="1867445"/>
            <a:ext cx="4654789" cy="3365673"/>
          </a:xfrm>
          <a:prstGeom prst="rect">
            <a:avLst/>
          </a:prstGeom>
        </p:spPr>
      </p:pic>
    </p:spTree>
    <p:extLst>
      <p:ext uri="{BB962C8B-B14F-4D97-AF65-F5344CB8AC3E}">
        <p14:creationId xmlns:p14="http://schemas.microsoft.com/office/powerpoint/2010/main" val="67243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EC9D-DDC5-1D93-CB4F-FE2D1C9BECAA}"/>
              </a:ext>
            </a:extLst>
          </p:cNvPr>
          <p:cNvSpPr>
            <a:spLocks noGrp="1"/>
          </p:cNvSpPr>
          <p:nvPr>
            <p:ph type="title"/>
          </p:nvPr>
        </p:nvSpPr>
        <p:spPr/>
        <p:txBody>
          <a:bodyPr>
            <a:normAutofit/>
          </a:bodyPr>
          <a:lstStyle/>
          <a:p>
            <a:r>
              <a:rPr lang="en-US" sz="4000" b="1" dirty="0"/>
              <a:t>Job Vacancies by State</a:t>
            </a:r>
            <a:endParaRPr lang="en-AU" sz="4000" b="1" dirty="0"/>
          </a:p>
        </p:txBody>
      </p:sp>
      <p:pic>
        <p:nvPicPr>
          <p:cNvPr id="4" name="Picture 3">
            <a:extLst>
              <a:ext uri="{FF2B5EF4-FFF2-40B4-BE49-F238E27FC236}">
                <a16:creationId xmlns:a16="http://schemas.microsoft.com/office/drawing/2014/main" id="{C6A452C2-6575-24B7-3F18-AAD0D2974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696" y="2393396"/>
            <a:ext cx="6696904" cy="4464604"/>
          </a:xfrm>
          <a:prstGeom prst="rect">
            <a:avLst/>
          </a:prstGeom>
        </p:spPr>
      </p:pic>
      <p:sp>
        <p:nvSpPr>
          <p:cNvPr id="6" name="TextBox 5">
            <a:extLst>
              <a:ext uri="{FF2B5EF4-FFF2-40B4-BE49-F238E27FC236}">
                <a16:creationId xmlns:a16="http://schemas.microsoft.com/office/drawing/2014/main" id="{4582FBEA-AD41-5DD8-3D79-9B83861E069E}"/>
              </a:ext>
            </a:extLst>
          </p:cNvPr>
          <p:cNvSpPr txBox="1"/>
          <p:nvPr/>
        </p:nvSpPr>
        <p:spPr>
          <a:xfrm>
            <a:off x="838200" y="1394555"/>
            <a:ext cx="10515600" cy="1077218"/>
          </a:xfrm>
          <a:prstGeom prst="rect">
            <a:avLst/>
          </a:prstGeom>
          <a:noFill/>
        </p:spPr>
        <p:txBody>
          <a:bodyPr wrap="square" rtlCol="0">
            <a:spAutoFit/>
          </a:bodyPr>
          <a:lstStyle/>
          <a:p>
            <a:r>
              <a:rPr lang="en-US" sz="1600" dirty="0"/>
              <a:t>Data compiled by the </a:t>
            </a:r>
            <a:r>
              <a:rPr lang="en-US" sz="1600" b="1" dirty="0"/>
              <a:t>National Skills Commission </a:t>
            </a:r>
            <a:r>
              <a:rPr lang="en-US" sz="1600" dirty="0"/>
              <a:t>through job boards such as Seek, CareerOne and Australian </a:t>
            </a:r>
            <a:r>
              <a:rPr lang="en-US" sz="1600" dirty="0" err="1"/>
              <a:t>JobSearch</a:t>
            </a:r>
            <a:r>
              <a:rPr lang="en-US" sz="1600" dirty="0"/>
              <a:t> </a:t>
            </a:r>
            <a:r>
              <a:rPr lang="en-US" sz="1600" i="1" dirty="0"/>
              <a:t>(</a:t>
            </a:r>
            <a:r>
              <a:rPr lang="en-US" sz="1600" i="1" dirty="0">
                <a:hlinkClick r:id="rId3"/>
              </a:rPr>
              <a:t>https://labourmarketinsights.gov.au/our-research/internet-vacancy-index/#3</a:t>
            </a:r>
            <a:r>
              <a:rPr lang="en-US" sz="1600" i="1" dirty="0"/>
              <a:t>)</a:t>
            </a:r>
          </a:p>
          <a:p>
            <a:endParaRPr lang="en-US" sz="1600" i="1" dirty="0"/>
          </a:p>
          <a:p>
            <a:r>
              <a:rPr lang="en-US" sz="1600" dirty="0"/>
              <a:t>Comparing the total vacancies between 2019 vs 2021, Western Australia had a growth of 59%.</a:t>
            </a:r>
            <a:endParaRPr lang="en-AU" sz="1600" dirty="0"/>
          </a:p>
        </p:txBody>
      </p:sp>
    </p:spTree>
    <p:extLst>
      <p:ext uri="{BB962C8B-B14F-4D97-AF65-F5344CB8AC3E}">
        <p14:creationId xmlns:p14="http://schemas.microsoft.com/office/powerpoint/2010/main" val="589642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326</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Answer: 6 in 10 Australian said they are.  (Source: Michael Page studies- “Make 2022 the Year of Opportunities)</vt:lpstr>
      <vt:lpstr>Employment vs Unemployment landscape</vt:lpstr>
      <vt:lpstr>Employed by Industry </vt:lpstr>
      <vt:lpstr>Pie chart here</vt:lpstr>
      <vt:lpstr>Australian Employed Total (Qtly)</vt:lpstr>
      <vt:lpstr>2018 vs 2021</vt:lpstr>
      <vt:lpstr>2019 vs 2021</vt:lpstr>
      <vt:lpstr>2020 vs 2021</vt:lpstr>
      <vt:lpstr>Job Vacancies by State</vt:lpstr>
      <vt:lpstr>PowerPoint Presentation</vt:lpstr>
      <vt:lpstr>WA boarder policy </vt:lpstr>
      <vt:lpstr>NSW / VIC boarder open date??</vt:lpstr>
      <vt:lpstr>Australia (need to separate FT/PT, top5 and bo</vt:lpstr>
      <vt:lpstr>WA data FT/ PT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Sin</dc:creator>
  <cp:lastModifiedBy>Carmen Sin</cp:lastModifiedBy>
  <cp:revision>10</cp:revision>
  <dcterms:created xsi:type="dcterms:W3CDTF">2022-05-02T13:03:18Z</dcterms:created>
  <dcterms:modified xsi:type="dcterms:W3CDTF">2022-05-03T13:20:42Z</dcterms:modified>
</cp:coreProperties>
</file>