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0" r:id="rId3"/>
    <p:sldId id="257" r:id="rId4"/>
    <p:sldId id="274" r:id="rId5"/>
    <p:sldId id="272" r:id="rId6"/>
    <p:sldId id="258" r:id="rId7"/>
    <p:sldId id="271" r:id="rId8"/>
    <p:sldId id="259" r:id="rId9"/>
    <p:sldId id="260" r:id="rId10"/>
    <p:sldId id="261" r:id="rId11"/>
    <p:sldId id="275" r:id="rId12"/>
    <p:sldId id="262" r:id="rId13"/>
    <p:sldId id="276" r:id="rId14"/>
    <p:sldId id="265"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52F8-4876-BEA2-CA88-E473D9A2C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D1B06F4-4A29-F1A8-BDC9-D01BF983B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A703CAA-7EEF-EA90-2340-23657DDEF95C}"/>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4A381E97-0481-866C-CD59-B372F3C244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CEE675-7E77-869C-0726-384408A8BAD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0001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B428-A7CB-65A1-6BA7-90A6AE2542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058BB85-A607-03A2-7D0B-A8EB6D49F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BBA627-5BDC-EEDA-3B89-9E0ADB277CD8}"/>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B8BA8023-8EC3-C19A-6D4C-A089C92072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DFE3C6-FF94-4A07-9A6F-9BCDA64A908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40657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3C230-A5C1-EA22-BDC5-05AE5045C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71F87AA-7DE6-7E4B-1161-3F4D09B9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AE5DEB-9E63-2487-9E2C-E3D04E49836A}"/>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1CE182CE-E100-DCD8-F20F-485C44A023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4D4A3D-54AF-7BBC-7EB8-51731F53CDE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345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5928-8C76-75D5-D2CD-8719F7E181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66F10A-3947-5D92-8F52-9BF2A5793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9C791F-9353-4254-CB03-D20011FD28EC}"/>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55DF4583-CE1D-3CB8-BB1B-C6DD5F83DD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FFB626-3FE6-4CFC-7B60-435DD9A3F26E}"/>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61867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7E8-A4A0-4E2E-5585-A5A8E256B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3BD945-AC45-4893-EF16-5E6A3FFEA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96766-E1AE-C111-2C56-C1EE7162A4B3}"/>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FBEF2E4B-43A8-9D5F-6AEF-5108CAFE36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0D9ABE-0429-2D14-797F-DEE84F07257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726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663F-6532-CA10-6657-3607EEAE832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96C9C7-3957-3939-FDFF-F319E077C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AEB83AD-409E-2AA1-AB4F-C765640F6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29DE8B5-FADA-56B7-E4A5-DD454C70CA26}"/>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6" name="Footer Placeholder 5">
            <a:extLst>
              <a:ext uri="{FF2B5EF4-FFF2-40B4-BE49-F238E27FC236}">
                <a16:creationId xmlns:a16="http://schemas.microsoft.com/office/drawing/2014/main" id="{870D7B75-4196-217C-AF0C-41199BFBFA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9C5865-921B-346A-EB82-DD52A0BC2176}"/>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49561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F4AF-2093-68FE-1BF8-69DB4FFA08D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C60142-667C-0BD8-5871-0EA8AD003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C8C7-CB3C-090B-BD75-4A41942D9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3D65B32-F56F-41CD-B35E-BAFB4A291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2D57D-13DB-7A71-72CF-2811C1FFF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FE62C09-F23E-B6F8-C2C2-ECCD5B00F4C2}"/>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8" name="Footer Placeholder 7">
            <a:extLst>
              <a:ext uri="{FF2B5EF4-FFF2-40B4-BE49-F238E27FC236}">
                <a16:creationId xmlns:a16="http://schemas.microsoft.com/office/drawing/2014/main" id="{A4276723-0D34-6220-ABBC-8874F9FF9E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1609723-4CB5-0234-CBA5-3F932F36B0C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37986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B2B9-E35A-C185-4082-3B8F535B4E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A969E64-11BD-DC4E-730C-3C0AA063A648}"/>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4" name="Footer Placeholder 3">
            <a:extLst>
              <a:ext uri="{FF2B5EF4-FFF2-40B4-BE49-F238E27FC236}">
                <a16:creationId xmlns:a16="http://schemas.microsoft.com/office/drawing/2014/main" id="{DF61C8E3-7449-AF7D-CBE9-C2DD8B52977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52BF88-5357-88DF-952D-B7F9EBB29D23}"/>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35664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62E2-4828-C13F-36FB-A2C292561F0C}"/>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3" name="Footer Placeholder 2">
            <a:extLst>
              <a:ext uri="{FF2B5EF4-FFF2-40B4-BE49-F238E27FC236}">
                <a16:creationId xmlns:a16="http://schemas.microsoft.com/office/drawing/2014/main" id="{6968F503-E73F-65C2-3675-F24E0BCCA0B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1302C3-5B96-DBD5-D135-00FBEAD09100}"/>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14653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8D32-CAFC-F34E-1186-A1DDC3E1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75CC6F-EA94-B5F9-2FE2-87439611F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73AD0AA-E333-433B-35EC-0B1D54F03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B8A6A-D814-6F75-708F-A894A0925993}"/>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6" name="Footer Placeholder 5">
            <a:extLst>
              <a:ext uri="{FF2B5EF4-FFF2-40B4-BE49-F238E27FC236}">
                <a16:creationId xmlns:a16="http://schemas.microsoft.com/office/drawing/2014/main" id="{D311D720-691A-1A73-D913-C75122360D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9A6598-A62A-97D1-AEE4-753D9CD5254F}"/>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218068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9487-D750-CE6C-CBAD-C5CEC28C3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AFDC02E-9989-298A-3AD8-02D34F5D4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A44BFBE-DCA1-74F7-BE7E-0E6D71053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D541-F322-C038-A1AF-9A17648CF48F}"/>
              </a:ext>
            </a:extLst>
          </p:cNvPr>
          <p:cNvSpPr>
            <a:spLocks noGrp="1"/>
          </p:cNvSpPr>
          <p:nvPr>
            <p:ph type="dt" sz="half" idx="10"/>
          </p:nvPr>
        </p:nvSpPr>
        <p:spPr/>
        <p:txBody>
          <a:bodyPr/>
          <a:lstStyle/>
          <a:p>
            <a:fld id="{F29CD701-754A-4611-A3D8-0FABDD845294}" type="datetimeFigureOut">
              <a:rPr lang="en-AU" smtClean="0"/>
              <a:t>04/05/22</a:t>
            </a:fld>
            <a:endParaRPr lang="en-AU"/>
          </a:p>
        </p:txBody>
      </p:sp>
      <p:sp>
        <p:nvSpPr>
          <p:cNvPr id="6" name="Footer Placeholder 5">
            <a:extLst>
              <a:ext uri="{FF2B5EF4-FFF2-40B4-BE49-F238E27FC236}">
                <a16:creationId xmlns:a16="http://schemas.microsoft.com/office/drawing/2014/main" id="{155224B4-B2AB-A1E7-CBC9-6B6D18281D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8BF7A5-5F02-9A3F-0E02-2D6FD7243ED8}"/>
              </a:ext>
            </a:extLst>
          </p:cNvPr>
          <p:cNvSpPr>
            <a:spLocks noGrp="1"/>
          </p:cNvSpPr>
          <p:nvPr>
            <p:ph type="sldNum" sz="quarter" idx="12"/>
          </p:nvPr>
        </p:nvSpPr>
        <p:spPr/>
        <p:txBody>
          <a:bodyPr/>
          <a:lstStyle/>
          <a:p>
            <a:fld id="{6568FBB5-0035-4AB4-9CCE-04039B03CB98}" type="slidenum">
              <a:rPr lang="en-AU" smtClean="0"/>
              <a:t>‹#›</a:t>
            </a:fld>
            <a:endParaRPr lang="en-AU"/>
          </a:p>
        </p:txBody>
      </p:sp>
    </p:spTree>
    <p:extLst>
      <p:ext uri="{BB962C8B-B14F-4D97-AF65-F5344CB8AC3E}">
        <p14:creationId xmlns:p14="http://schemas.microsoft.com/office/powerpoint/2010/main" val="60491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FC0E6-D7D5-4CEA-ECE6-52E7FCB5B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58D1D5-BA62-CF7E-EF2B-35F95D00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D3E274A-661A-1668-1B13-D9D9CB9CE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CD701-754A-4611-A3D8-0FABDD845294}" type="datetimeFigureOut">
              <a:rPr lang="en-AU" smtClean="0"/>
              <a:t>04/05/22</a:t>
            </a:fld>
            <a:endParaRPr lang="en-AU"/>
          </a:p>
        </p:txBody>
      </p:sp>
      <p:sp>
        <p:nvSpPr>
          <p:cNvPr id="5" name="Footer Placeholder 4">
            <a:extLst>
              <a:ext uri="{FF2B5EF4-FFF2-40B4-BE49-F238E27FC236}">
                <a16:creationId xmlns:a16="http://schemas.microsoft.com/office/drawing/2014/main" id="{C92C89A6-CFB3-040A-8806-162C94893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465147-860C-9874-93D1-EDAFCFFCA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8FBB5-0035-4AB4-9CCE-04039B03CB98}" type="slidenum">
              <a:rPr lang="en-AU" smtClean="0"/>
              <a:t>‹#›</a:t>
            </a:fld>
            <a:endParaRPr lang="en-AU"/>
          </a:p>
        </p:txBody>
      </p:sp>
    </p:spTree>
    <p:extLst>
      <p:ext uri="{BB962C8B-B14F-4D97-AF65-F5344CB8AC3E}">
        <p14:creationId xmlns:p14="http://schemas.microsoft.com/office/powerpoint/2010/main" val="4149421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abourmarketinsights.gov.au/our-research/internet-vacancy-index/#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abourmarketinsights.gov.au/our-research/internet-vacancy-index/#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061B-BEBC-0375-2E4A-0FC4ECB98EF1}"/>
              </a:ext>
            </a:extLst>
          </p:cNvPr>
          <p:cNvSpPr>
            <a:spLocks noGrp="1"/>
          </p:cNvSpPr>
          <p:nvPr>
            <p:ph type="ctrTitle"/>
          </p:nvPr>
        </p:nvSpPr>
        <p:spPr>
          <a:xfrm>
            <a:off x="1801283" y="3517900"/>
            <a:ext cx="8589433" cy="1257828"/>
          </a:xfrm>
        </p:spPr>
        <p:txBody>
          <a:bodyPr>
            <a:normAutofit fontScale="90000"/>
          </a:bodyPr>
          <a:lstStyle/>
          <a:p>
            <a:r>
              <a:rPr lang="en-AU" dirty="0">
                <a:latin typeface="+mn-lt"/>
              </a:rPr>
              <a:t> </a:t>
            </a:r>
            <a:br>
              <a:rPr lang="en-AU" dirty="0">
                <a:latin typeface="+mn-lt"/>
              </a:rPr>
            </a:br>
            <a:br>
              <a:rPr lang="en-AU" dirty="0">
                <a:latin typeface="+mn-lt"/>
              </a:rPr>
            </a:br>
            <a:r>
              <a:rPr lang="en-AU" sz="4000" dirty="0">
                <a:latin typeface="+mn-lt"/>
              </a:rPr>
              <a:t>Answer: 6 in 10 Australian said they are.  </a:t>
            </a:r>
            <a:r>
              <a:rPr lang="en-AU" sz="2700" dirty="0">
                <a:latin typeface="+mn-lt"/>
              </a:rPr>
              <a:t>(Source: Michael Page studies- “Make 2022 the Year of Opportunities)</a:t>
            </a:r>
          </a:p>
        </p:txBody>
      </p:sp>
      <p:sp>
        <p:nvSpPr>
          <p:cNvPr id="3" name="Subtitle 2">
            <a:extLst>
              <a:ext uri="{FF2B5EF4-FFF2-40B4-BE49-F238E27FC236}">
                <a16:creationId xmlns:a16="http://schemas.microsoft.com/office/drawing/2014/main" id="{EC2B2BE3-230D-2BA3-EF75-424E469411C8}"/>
              </a:ext>
            </a:extLst>
          </p:cNvPr>
          <p:cNvSpPr>
            <a:spLocks noGrp="1"/>
          </p:cNvSpPr>
          <p:nvPr>
            <p:ph type="subTitle" idx="1"/>
          </p:nvPr>
        </p:nvSpPr>
        <p:spPr>
          <a:xfrm>
            <a:off x="1524000" y="5033038"/>
            <a:ext cx="9144000" cy="1655762"/>
          </a:xfrm>
        </p:spPr>
        <p:txBody>
          <a:bodyPr/>
          <a:lstStyle/>
          <a:p>
            <a:r>
              <a:rPr lang="en-US" dirty="0"/>
              <a:t>Impact of COVID on Australian Employment</a:t>
            </a:r>
            <a:endParaRPr lang="en-AU" dirty="0"/>
          </a:p>
        </p:txBody>
      </p:sp>
      <p:sp>
        <p:nvSpPr>
          <p:cNvPr id="4" name="TextBox 3">
            <a:extLst>
              <a:ext uri="{FF2B5EF4-FFF2-40B4-BE49-F238E27FC236}">
                <a16:creationId xmlns:a16="http://schemas.microsoft.com/office/drawing/2014/main" id="{BCFE7663-657C-E1BC-FE68-11FE3E58E172}"/>
              </a:ext>
            </a:extLst>
          </p:cNvPr>
          <p:cNvSpPr txBox="1"/>
          <p:nvPr/>
        </p:nvSpPr>
        <p:spPr>
          <a:xfrm>
            <a:off x="1651000" y="854265"/>
            <a:ext cx="10312400" cy="830997"/>
          </a:xfrm>
          <a:prstGeom prst="rect">
            <a:avLst/>
          </a:prstGeom>
          <a:noFill/>
        </p:spPr>
        <p:txBody>
          <a:bodyPr wrap="square" rtlCol="0">
            <a:spAutoFit/>
          </a:bodyPr>
          <a:lstStyle/>
          <a:p>
            <a:r>
              <a:rPr lang="en-AU" sz="2400" dirty="0"/>
              <a:t>When COVID happened, have you had a thought of changing careers? </a:t>
            </a:r>
            <a:br>
              <a:rPr lang="en-AU" sz="2400" dirty="0"/>
            </a:br>
            <a:r>
              <a:rPr lang="en-AU" sz="2400" dirty="0"/>
              <a:t>Are you planning to make a move in the next 6 months?</a:t>
            </a:r>
          </a:p>
        </p:txBody>
      </p:sp>
      <p:pic>
        <p:nvPicPr>
          <p:cNvPr id="6" name="Picture 5">
            <a:extLst>
              <a:ext uri="{FF2B5EF4-FFF2-40B4-BE49-F238E27FC236}">
                <a16:creationId xmlns:a16="http://schemas.microsoft.com/office/drawing/2014/main" id="{0B0464B4-9EFA-9F70-8667-F59AA6361C08}"/>
              </a:ext>
            </a:extLst>
          </p:cNvPr>
          <p:cNvPicPr>
            <a:picLocks noChangeAspect="1"/>
          </p:cNvPicPr>
          <p:nvPr/>
        </p:nvPicPr>
        <p:blipFill>
          <a:blip r:embed="rId2"/>
          <a:stretch>
            <a:fillRect/>
          </a:stretch>
        </p:blipFill>
        <p:spPr>
          <a:xfrm>
            <a:off x="3118377" y="1748863"/>
            <a:ext cx="5934075" cy="1600200"/>
          </a:xfrm>
          <a:prstGeom prst="rect">
            <a:avLst/>
          </a:prstGeom>
        </p:spPr>
      </p:pic>
    </p:spTree>
    <p:extLst>
      <p:ext uri="{BB962C8B-B14F-4D97-AF65-F5344CB8AC3E}">
        <p14:creationId xmlns:p14="http://schemas.microsoft.com/office/powerpoint/2010/main" val="2872895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5F94-E86C-2CCC-2A70-4A1D6BDDC0E6}"/>
              </a:ext>
            </a:extLst>
          </p:cNvPr>
          <p:cNvSpPr>
            <a:spLocks noGrp="1"/>
          </p:cNvSpPr>
          <p:nvPr>
            <p:ph type="title"/>
          </p:nvPr>
        </p:nvSpPr>
        <p:spPr/>
        <p:txBody>
          <a:bodyPr/>
          <a:lstStyle/>
          <a:p>
            <a:r>
              <a:rPr lang="en-US" dirty="0"/>
              <a:t>2020 vs 2021</a:t>
            </a:r>
            <a:endParaRPr lang="en-AU" dirty="0"/>
          </a:p>
        </p:txBody>
      </p:sp>
      <p:pic>
        <p:nvPicPr>
          <p:cNvPr id="5" name="Picture 4">
            <a:extLst>
              <a:ext uri="{FF2B5EF4-FFF2-40B4-BE49-F238E27FC236}">
                <a16:creationId xmlns:a16="http://schemas.microsoft.com/office/drawing/2014/main" id="{AD355A83-A9B5-3402-C1ED-DD2502C5B706}"/>
              </a:ext>
            </a:extLst>
          </p:cNvPr>
          <p:cNvPicPr>
            <a:picLocks noChangeAspect="1"/>
          </p:cNvPicPr>
          <p:nvPr/>
        </p:nvPicPr>
        <p:blipFill>
          <a:blip r:embed="rId2"/>
          <a:stretch>
            <a:fillRect/>
          </a:stretch>
        </p:blipFill>
        <p:spPr>
          <a:xfrm>
            <a:off x="761243" y="1867445"/>
            <a:ext cx="4756394" cy="3473629"/>
          </a:xfrm>
          <a:prstGeom prst="rect">
            <a:avLst/>
          </a:prstGeom>
        </p:spPr>
      </p:pic>
      <p:pic>
        <p:nvPicPr>
          <p:cNvPr id="7" name="Picture 6">
            <a:extLst>
              <a:ext uri="{FF2B5EF4-FFF2-40B4-BE49-F238E27FC236}">
                <a16:creationId xmlns:a16="http://schemas.microsoft.com/office/drawing/2014/main" id="{03B6473E-0188-90DE-833B-A0DB722FC8A7}"/>
              </a:ext>
            </a:extLst>
          </p:cNvPr>
          <p:cNvPicPr>
            <a:picLocks noChangeAspect="1"/>
          </p:cNvPicPr>
          <p:nvPr/>
        </p:nvPicPr>
        <p:blipFill>
          <a:blip r:embed="rId3"/>
          <a:stretch>
            <a:fillRect/>
          </a:stretch>
        </p:blipFill>
        <p:spPr>
          <a:xfrm>
            <a:off x="5627885" y="1867445"/>
            <a:ext cx="4654789" cy="3365673"/>
          </a:xfrm>
          <a:prstGeom prst="rect">
            <a:avLst/>
          </a:prstGeom>
        </p:spPr>
      </p:pic>
    </p:spTree>
    <p:extLst>
      <p:ext uri="{BB962C8B-B14F-4D97-AF65-F5344CB8AC3E}">
        <p14:creationId xmlns:p14="http://schemas.microsoft.com/office/powerpoint/2010/main" val="67243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E59F79-C7A4-E9AA-2D69-4F191C5E6791}"/>
              </a:ext>
            </a:extLst>
          </p:cNvPr>
          <p:cNvSpPr>
            <a:spLocks noGrp="1"/>
          </p:cNvSpPr>
          <p:nvPr>
            <p:ph type="title"/>
          </p:nvPr>
        </p:nvSpPr>
        <p:spPr>
          <a:xfrm>
            <a:off x="596900" y="213519"/>
            <a:ext cx="10515600" cy="1325563"/>
          </a:xfrm>
        </p:spPr>
        <p:txBody>
          <a:bodyPr>
            <a:normAutofit/>
          </a:bodyPr>
          <a:lstStyle/>
          <a:p>
            <a:r>
              <a:rPr lang="en-US" sz="4000" b="1" dirty="0"/>
              <a:t>Changing Jobs</a:t>
            </a:r>
            <a:endParaRPr lang="en-AU" sz="4000" b="1" dirty="0"/>
          </a:p>
        </p:txBody>
      </p:sp>
      <p:sp>
        <p:nvSpPr>
          <p:cNvPr id="7" name="TextBox 6">
            <a:extLst>
              <a:ext uri="{FF2B5EF4-FFF2-40B4-BE49-F238E27FC236}">
                <a16:creationId xmlns:a16="http://schemas.microsoft.com/office/drawing/2014/main" id="{FF4A37BB-AFB2-0A68-4D8A-829939086447}"/>
              </a:ext>
            </a:extLst>
          </p:cNvPr>
          <p:cNvSpPr txBox="1"/>
          <p:nvPr/>
        </p:nvSpPr>
        <p:spPr>
          <a:xfrm>
            <a:off x="736600" y="1369155"/>
            <a:ext cx="10515600" cy="1323439"/>
          </a:xfrm>
          <a:prstGeom prst="rect">
            <a:avLst/>
          </a:prstGeom>
          <a:noFill/>
        </p:spPr>
        <p:txBody>
          <a:bodyPr wrap="square" rtlCol="0">
            <a:spAutoFit/>
          </a:bodyPr>
          <a:lstStyle/>
          <a:p>
            <a:r>
              <a:rPr lang="en-US" sz="1600" dirty="0"/>
              <a:t>Data is from ABS - Job Mobility (Year Ending February 2021)</a:t>
            </a:r>
          </a:p>
          <a:p>
            <a:endParaRPr lang="en-US" sz="1600" i="1" dirty="0"/>
          </a:p>
          <a:p>
            <a:r>
              <a:rPr lang="en-US" sz="1600" dirty="0"/>
              <a:t>This figure shows that 12% of those working under Accommodation and Food Services decided to change jobs, next was Retail which was 11% and Health Care was 9.5%.</a:t>
            </a:r>
          </a:p>
          <a:p>
            <a:endParaRPr lang="en-US" sz="1600" i="1" dirty="0"/>
          </a:p>
        </p:txBody>
      </p:sp>
      <p:pic>
        <p:nvPicPr>
          <p:cNvPr id="9" name="Picture 8">
            <a:extLst>
              <a:ext uri="{FF2B5EF4-FFF2-40B4-BE49-F238E27FC236}">
                <a16:creationId xmlns:a16="http://schemas.microsoft.com/office/drawing/2014/main" id="{449E7551-8A8A-4C9F-7A9F-12006CE25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43" y="2721344"/>
            <a:ext cx="7282257" cy="3377101"/>
          </a:xfrm>
          <a:prstGeom prst="rect">
            <a:avLst/>
          </a:prstGeom>
        </p:spPr>
      </p:pic>
    </p:spTree>
    <p:extLst>
      <p:ext uri="{BB962C8B-B14F-4D97-AF65-F5344CB8AC3E}">
        <p14:creationId xmlns:p14="http://schemas.microsoft.com/office/powerpoint/2010/main" val="286297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Ads by State</a:t>
            </a:r>
            <a:endParaRPr lang="en-AU" sz="4000" b="1" dirty="0"/>
          </a:p>
        </p:txBody>
      </p:sp>
      <p:sp>
        <p:nvSpPr>
          <p:cNvPr id="6" name="TextBox 5">
            <a:extLst>
              <a:ext uri="{FF2B5EF4-FFF2-40B4-BE49-F238E27FC236}">
                <a16:creationId xmlns:a16="http://schemas.microsoft.com/office/drawing/2014/main" id="{4582FBEA-AD41-5DD8-3D79-9B83861E069E}"/>
              </a:ext>
            </a:extLst>
          </p:cNvPr>
          <p:cNvSpPr txBox="1"/>
          <p:nvPr/>
        </p:nvSpPr>
        <p:spPr>
          <a:xfrm>
            <a:off x="1016000" y="1394555"/>
            <a:ext cx="10515600" cy="1323439"/>
          </a:xfrm>
          <a:prstGeom prst="rect">
            <a:avLst/>
          </a:prstGeom>
          <a:noFill/>
        </p:spPr>
        <p:txBody>
          <a:bodyPr wrap="square" rtlCol="0">
            <a:spAutoFit/>
          </a:bodyPr>
          <a:lstStyle/>
          <a:p>
            <a:r>
              <a:rPr lang="en-US" sz="1600" dirty="0"/>
              <a:t>Internet Vacancy Index (IVI) which is a monthly count of online job advertisements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2"/>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pic>
        <p:nvPicPr>
          <p:cNvPr id="8" name="Picture 7">
            <a:extLst>
              <a:ext uri="{FF2B5EF4-FFF2-40B4-BE49-F238E27FC236}">
                <a16:creationId xmlns:a16="http://schemas.microsoft.com/office/drawing/2014/main" id="{8CB5C069-345D-CF73-FB83-89093296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742" y="2717994"/>
            <a:ext cx="5981357" cy="3987572"/>
          </a:xfrm>
          <a:prstGeom prst="rect">
            <a:avLst/>
          </a:prstGeom>
        </p:spPr>
      </p:pic>
    </p:spTree>
    <p:extLst>
      <p:ext uri="{BB962C8B-B14F-4D97-AF65-F5344CB8AC3E}">
        <p14:creationId xmlns:p14="http://schemas.microsoft.com/office/powerpoint/2010/main" val="58964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EC9D-DDC5-1D93-CB4F-FE2D1C9BECAA}"/>
              </a:ext>
            </a:extLst>
          </p:cNvPr>
          <p:cNvSpPr>
            <a:spLocks noGrp="1"/>
          </p:cNvSpPr>
          <p:nvPr>
            <p:ph type="title"/>
          </p:nvPr>
        </p:nvSpPr>
        <p:spPr/>
        <p:txBody>
          <a:bodyPr>
            <a:normAutofit/>
          </a:bodyPr>
          <a:lstStyle/>
          <a:p>
            <a:r>
              <a:rPr lang="en-US" sz="4000" b="1" dirty="0"/>
              <a:t>Job Ads by State</a:t>
            </a:r>
            <a:endParaRPr lang="en-AU" sz="4000" b="1" dirty="0"/>
          </a:p>
        </p:txBody>
      </p:sp>
      <p:sp>
        <p:nvSpPr>
          <p:cNvPr id="6" name="TextBox 5">
            <a:extLst>
              <a:ext uri="{FF2B5EF4-FFF2-40B4-BE49-F238E27FC236}">
                <a16:creationId xmlns:a16="http://schemas.microsoft.com/office/drawing/2014/main" id="{4582FBEA-AD41-5DD8-3D79-9B83861E069E}"/>
              </a:ext>
            </a:extLst>
          </p:cNvPr>
          <p:cNvSpPr txBox="1"/>
          <p:nvPr/>
        </p:nvSpPr>
        <p:spPr>
          <a:xfrm>
            <a:off x="1016000" y="1394555"/>
            <a:ext cx="10515600" cy="1323439"/>
          </a:xfrm>
          <a:prstGeom prst="rect">
            <a:avLst/>
          </a:prstGeom>
          <a:noFill/>
        </p:spPr>
        <p:txBody>
          <a:bodyPr wrap="square" rtlCol="0">
            <a:spAutoFit/>
          </a:bodyPr>
          <a:lstStyle/>
          <a:p>
            <a:r>
              <a:rPr lang="en-US" sz="1600" dirty="0"/>
              <a:t>Internet Vacancy Index (IVI) which is a monthly count of online job advertisements compiled by the </a:t>
            </a:r>
            <a:r>
              <a:rPr lang="en-US" sz="1600" b="1" dirty="0"/>
              <a:t>National Skills Commission </a:t>
            </a:r>
            <a:r>
              <a:rPr lang="en-US" sz="1600" dirty="0"/>
              <a:t>through job boards such as Seek, CareerOne and Australian </a:t>
            </a:r>
            <a:r>
              <a:rPr lang="en-US" sz="1600" dirty="0" err="1"/>
              <a:t>JobSearch</a:t>
            </a:r>
            <a:r>
              <a:rPr lang="en-US" sz="1600" dirty="0"/>
              <a:t>. </a:t>
            </a:r>
            <a:r>
              <a:rPr lang="en-US" sz="1600" i="1" dirty="0"/>
              <a:t>(</a:t>
            </a:r>
            <a:r>
              <a:rPr lang="en-US" sz="1600" i="1" dirty="0">
                <a:hlinkClick r:id="rId2"/>
              </a:rPr>
              <a:t>https://labourmarketinsights.gov.au/our-research/internet-vacancy-index/#3</a:t>
            </a:r>
            <a:r>
              <a:rPr lang="en-US" sz="1600" i="1" dirty="0"/>
              <a:t>)</a:t>
            </a:r>
          </a:p>
          <a:p>
            <a:endParaRPr lang="en-US" sz="1600" i="1" dirty="0"/>
          </a:p>
          <a:p>
            <a:r>
              <a:rPr lang="en-US" sz="1600" dirty="0"/>
              <a:t>Comparing the total vacancies between 2019 vs 2021, Western Australia had a growth of 59%.</a:t>
            </a:r>
            <a:endParaRPr lang="en-AU" sz="1600" dirty="0"/>
          </a:p>
        </p:txBody>
      </p:sp>
      <p:pic>
        <p:nvPicPr>
          <p:cNvPr id="8" name="Picture 7">
            <a:extLst>
              <a:ext uri="{FF2B5EF4-FFF2-40B4-BE49-F238E27FC236}">
                <a16:creationId xmlns:a16="http://schemas.microsoft.com/office/drawing/2014/main" id="{8CB5C069-345D-CF73-FB83-890932963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742" y="2717994"/>
            <a:ext cx="5981357" cy="3987572"/>
          </a:xfrm>
          <a:prstGeom prst="rect">
            <a:avLst/>
          </a:prstGeom>
        </p:spPr>
      </p:pic>
    </p:spTree>
    <p:extLst>
      <p:ext uri="{BB962C8B-B14F-4D97-AF65-F5344CB8AC3E}">
        <p14:creationId xmlns:p14="http://schemas.microsoft.com/office/powerpoint/2010/main" val="117479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3F803-9156-0628-3045-9CAB8479A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843" y="2239170"/>
            <a:ext cx="7979157" cy="3808866"/>
          </a:xfrm>
          <a:prstGeom prst="rect">
            <a:avLst/>
          </a:prstGeom>
        </p:spPr>
      </p:pic>
      <p:sp>
        <p:nvSpPr>
          <p:cNvPr id="6" name="Title 1">
            <a:extLst>
              <a:ext uri="{FF2B5EF4-FFF2-40B4-BE49-F238E27FC236}">
                <a16:creationId xmlns:a16="http://schemas.microsoft.com/office/drawing/2014/main" id="{D57B6A17-F9DE-7696-2546-8C390ACA5E1D}"/>
              </a:ext>
            </a:extLst>
          </p:cNvPr>
          <p:cNvSpPr txBox="1">
            <a:spLocks/>
          </p:cNvSpPr>
          <p:nvPr/>
        </p:nvSpPr>
        <p:spPr>
          <a:xfrm>
            <a:off x="723900" y="3167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Job Ads in Western Australia</a:t>
            </a:r>
            <a:endParaRPr lang="en-AU" sz="4000" b="1" dirty="0"/>
          </a:p>
        </p:txBody>
      </p:sp>
      <p:sp>
        <p:nvSpPr>
          <p:cNvPr id="9" name="TextBox 8">
            <a:extLst>
              <a:ext uri="{FF2B5EF4-FFF2-40B4-BE49-F238E27FC236}">
                <a16:creationId xmlns:a16="http://schemas.microsoft.com/office/drawing/2014/main" id="{1A612EDA-3D9E-9571-E423-DDF96309A2F5}"/>
              </a:ext>
            </a:extLst>
          </p:cNvPr>
          <p:cNvSpPr txBox="1"/>
          <p:nvPr/>
        </p:nvSpPr>
        <p:spPr>
          <a:xfrm>
            <a:off x="723900" y="1472986"/>
            <a:ext cx="10744200" cy="338554"/>
          </a:xfrm>
          <a:prstGeom prst="rect">
            <a:avLst/>
          </a:prstGeom>
          <a:noFill/>
        </p:spPr>
        <p:txBody>
          <a:bodyPr wrap="square" rtlCol="0">
            <a:spAutoFit/>
          </a:bodyPr>
          <a:lstStyle/>
          <a:p>
            <a:r>
              <a:rPr lang="en-US" sz="1600" dirty="0"/>
              <a:t>Occupations with the most job ads in WA are General Clerks (1200), Sales Assistants (1050), Metal Fitters and Machinists (670).</a:t>
            </a:r>
            <a:endParaRPr lang="en-AU" sz="1600" dirty="0"/>
          </a:p>
        </p:txBody>
      </p:sp>
    </p:spTree>
    <p:extLst>
      <p:ext uri="{BB962C8B-B14F-4D97-AF65-F5344CB8AC3E}">
        <p14:creationId xmlns:p14="http://schemas.microsoft.com/office/powerpoint/2010/main" val="134761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69F-D9B2-0601-68FD-C6C28F35A8E5}"/>
              </a:ext>
            </a:extLst>
          </p:cNvPr>
          <p:cNvSpPr>
            <a:spLocks noGrp="1"/>
          </p:cNvSpPr>
          <p:nvPr>
            <p:ph type="title"/>
          </p:nvPr>
        </p:nvSpPr>
        <p:spPr/>
        <p:txBody>
          <a:bodyPr/>
          <a:lstStyle/>
          <a:p>
            <a:r>
              <a:rPr lang="en-AU" dirty="0"/>
              <a:t>Australia (need to separate FT/PT, top5 and </a:t>
            </a:r>
            <a:r>
              <a:rPr lang="en-AU" dirty="0" err="1"/>
              <a:t>bo</a:t>
            </a:r>
            <a:endParaRPr lang="en-AU" dirty="0"/>
          </a:p>
        </p:txBody>
      </p:sp>
      <p:pic>
        <p:nvPicPr>
          <p:cNvPr id="5" name="Content Placeholder 4">
            <a:extLst>
              <a:ext uri="{FF2B5EF4-FFF2-40B4-BE49-F238E27FC236}">
                <a16:creationId xmlns:a16="http://schemas.microsoft.com/office/drawing/2014/main" id="{F6359867-06FF-6B9F-7291-82E512191442}"/>
              </a:ext>
            </a:extLst>
          </p:cNvPr>
          <p:cNvPicPr>
            <a:picLocks noGrp="1" noChangeAspect="1"/>
          </p:cNvPicPr>
          <p:nvPr>
            <p:ph idx="1"/>
          </p:nvPr>
        </p:nvPicPr>
        <p:blipFill>
          <a:blip r:embed="rId2"/>
          <a:stretch>
            <a:fillRect/>
          </a:stretch>
        </p:blipFill>
        <p:spPr>
          <a:xfrm>
            <a:off x="1636080" y="1825625"/>
            <a:ext cx="8919840" cy="4351338"/>
          </a:xfrm>
        </p:spPr>
      </p:pic>
    </p:spTree>
    <p:extLst>
      <p:ext uri="{BB962C8B-B14F-4D97-AF65-F5344CB8AC3E}">
        <p14:creationId xmlns:p14="http://schemas.microsoft.com/office/powerpoint/2010/main" val="92297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AD2-6C29-F6B2-7348-B9AC0DE7EF1B}"/>
              </a:ext>
            </a:extLst>
          </p:cNvPr>
          <p:cNvSpPr>
            <a:spLocks noGrp="1"/>
          </p:cNvSpPr>
          <p:nvPr>
            <p:ph type="title"/>
          </p:nvPr>
        </p:nvSpPr>
        <p:spPr/>
        <p:txBody>
          <a:bodyPr/>
          <a:lstStyle/>
          <a:p>
            <a:r>
              <a:rPr lang="en-AU" dirty="0"/>
              <a:t>WA data FT/ PT data</a:t>
            </a:r>
          </a:p>
        </p:txBody>
      </p:sp>
      <p:sp>
        <p:nvSpPr>
          <p:cNvPr id="3" name="Content Placeholder 2">
            <a:extLst>
              <a:ext uri="{FF2B5EF4-FFF2-40B4-BE49-F238E27FC236}">
                <a16:creationId xmlns:a16="http://schemas.microsoft.com/office/drawing/2014/main" id="{184EF83C-390A-33DA-3643-82B27B614CD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052448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1A9-7FAD-0ADB-DB23-51A86D73113E}"/>
              </a:ext>
            </a:extLst>
          </p:cNvPr>
          <p:cNvSpPr>
            <a:spLocks noGrp="1"/>
          </p:cNvSpPr>
          <p:nvPr>
            <p:ph type="title"/>
          </p:nvPr>
        </p:nvSpPr>
        <p:spPr/>
        <p:txBody>
          <a:bodyPr/>
          <a:lstStyle/>
          <a:p>
            <a:r>
              <a:rPr lang="en-AU" dirty="0"/>
              <a:t>Conclusion</a:t>
            </a:r>
          </a:p>
        </p:txBody>
      </p:sp>
      <p:sp>
        <p:nvSpPr>
          <p:cNvPr id="3" name="Content Placeholder 2">
            <a:extLst>
              <a:ext uri="{FF2B5EF4-FFF2-40B4-BE49-F238E27FC236}">
                <a16:creationId xmlns:a16="http://schemas.microsoft.com/office/drawing/2014/main" id="{4982D281-E98A-C281-FE71-DD74CF5B3D2A}"/>
              </a:ext>
            </a:extLst>
          </p:cNvPr>
          <p:cNvSpPr>
            <a:spLocks noGrp="1"/>
          </p:cNvSpPr>
          <p:nvPr>
            <p:ph idx="1"/>
          </p:nvPr>
        </p:nvSpPr>
        <p:spPr/>
        <p:txBody>
          <a:bodyPr>
            <a:normAutofit fontScale="92500" lnSpcReduction="20000"/>
          </a:bodyPr>
          <a:lstStyle/>
          <a:p>
            <a:r>
              <a:rPr lang="en-AU" dirty="0"/>
              <a:t>COVID have initially had negative impact to some industry but as we ride out of COVID peak, there are positive coming out from the COVID. Some industries are benefit from the restriction </a:t>
            </a:r>
          </a:p>
          <a:p>
            <a:r>
              <a:rPr lang="en-AU" dirty="0"/>
              <a:t>Some industries are more susceptible to social distancing and restriction measures. </a:t>
            </a:r>
          </a:p>
          <a:p>
            <a:r>
              <a:rPr lang="en-AU" dirty="0"/>
              <a:t>There are positive changes to some industry's average weekly earning</a:t>
            </a:r>
          </a:p>
          <a:p>
            <a:r>
              <a:rPr lang="en-AU" dirty="0"/>
              <a:t>COVID also provide greater job vacancy / employment opportunity</a:t>
            </a:r>
          </a:p>
          <a:p>
            <a:r>
              <a:rPr lang="en-AU" dirty="0"/>
              <a:t>Job vacancy for the highlighted industry has been upward trajectory and exceed pre- COVID level </a:t>
            </a:r>
          </a:p>
          <a:p>
            <a:r>
              <a:rPr lang="en-AU" dirty="0"/>
              <a:t>Insight for job seeker?? </a:t>
            </a:r>
          </a:p>
          <a:p>
            <a:r>
              <a:rPr lang="en-AU" dirty="0"/>
              <a:t>How can we prepare for the next potential pandemic?  Moving into industry where they are less suspectable to social </a:t>
            </a:r>
            <a:r>
              <a:rPr lang="en-AU"/>
              <a:t>restriction measure?</a:t>
            </a:r>
            <a:endParaRPr lang="en-AU" dirty="0"/>
          </a:p>
        </p:txBody>
      </p:sp>
    </p:spTree>
    <p:extLst>
      <p:ext uri="{BB962C8B-B14F-4D97-AF65-F5344CB8AC3E}">
        <p14:creationId xmlns:p14="http://schemas.microsoft.com/office/powerpoint/2010/main" val="98715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28E2-3143-8331-65CD-5AF390443A41}"/>
              </a:ext>
            </a:extLst>
          </p:cNvPr>
          <p:cNvSpPr>
            <a:spLocks noGrp="1"/>
          </p:cNvSpPr>
          <p:nvPr>
            <p:ph type="title"/>
          </p:nvPr>
        </p:nvSpPr>
        <p:spPr/>
        <p:txBody>
          <a:bodyPr/>
          <a:lstStyle/>
          <a:p>
            <a:r>
              <a:rPr lang="en-AU" dirty="0"/>
              <a:t>Australian Employed Total (Qtly)</a:t>
            </a:r>
          </a:p>
        </p:txBody>
      </p:sp>
      <p:sp>
        <p:nvSpPr>
          <p:cNvPr id="3" name="Content Placeholder 2">
            <a:extLst>
              <a:ext uri="{FF2B5EF4-FFF2-40B4-BE49-F238E27FC236}">
                <a16:creationId xmlns:a16="http://schemas.microsoft.com/office/drawing/2014/main" id="{E71F2B29-A873-DB6E-83B5-A6C4BB1E56A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2CE9A5E5-12B2-1C73-9A2A-1E9EB05D0E1F}"/>
              </a:ext>
            </a:extLst>
          </p:cNvPr>
          <p:cNvPicPr>
            <a:picLocks noChangeAspect="1"/>
          </p:cNvPicPr>
          <p:nvPr/>
        </p:nvPicPr>
        <p:blipFill>
          <a:blip r:embed="rId2"/>
          <a:stretch>
            <a:fillRect/>
          </a:stretch>
        </p:blipFill>
        <p:spPr>
          <a:xfrm>
            <a:off x="2117558" y="1700494"/>
            <a:ext cx="7813836" cy="4476469"/>
          </a:xfrm>
          <a:prstGeom prst="rect">
            <a:avLst/>
          </a:prstGeom>
        </p:spPr>
      </p:pic>
    </p:spTree>
    <p:extLst>
      <p:ext uri="{BB962C8B-B14F-4D97-AF65-F5344CB8AC3E}">
        <p14:creationId xmlns:p14="http://schemas.microsoft.com/office/powerpoint/2010/main" val="7990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7CF-71AD-E754-5F82-EB6745648020}"/>
              </a:ext>
            </a:extLst>
          </p:cNvPr>
          <p:cNvSpPr>
            <a:spLocks noGrp="1"/>
          </p:cNvSpPr>
          <p:nvPr>
            <p:ph type="title"/>
          </p:nvPr>
        </p:nvSpPr>
        <p:spPr/>
        <p:txBody>
          <a:bodyPr/>
          <a:lstStyle/>
          <a:p>
            <a:r>
              <a:rPr lang="en-US" dirty="0"/>
              <a:t>Employment evolution (pre/post COVID)</a:t>
            </a:r>
            <a:endParaRPr lang="en-AU" dirty="0"/>
          </a:p>
        </p:txBody>
      </p:sp>
      <p:pic>
        <p:nvPicPr>
          <p:cNvPr id="6" name="Picture 5" descr="Chart&#10;&#10;Description automatically generated">
            <a:extLst>
              <a:ext uri="{FF2B5EF4-FFF2-40B4-BE49-F238E27FC236}">
                <a16:creationId xmlns:a16="http://schemas.microsoft.com/office/drawing/2014/main" id="{46017D26-9EFF-4382-3D4C-0B59F7FAE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86" y="1476603"/>
            <a:ext cx="5214595" cy="3476397"/>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FC2D910D-D54E-575F-25B6-663C2ED7B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068" y="1476602"/>
            <a:ext cx="5214595" cy="3476397"/>
          </a:xfrm>
          <a:prstGeom prst="rect">
            <a:avLst/>
          </a:prstGeom>
        </p:spPr>
      </p:pic>
      <p:cxnSp>
        <p:nvCxnSpPr>
          <p:cNvPr id="14" name="Straight Connector 13">
            <a:extLst>
              <a:ext uri="{FF2B5EF4-FFF2-40B4-BE49-F238E27FC236}">
                <a16:creationId xmlns:a16="http://schemas.microsoft.com/office/drawing/2014/main" id="{E3873345-D69A-336C-594E-C961707CC268}"/>
              </a:ext>
            </a:extLst>
          </p:cNvPr>
          <p:cNvCxnSpPr>
            <a:cxnSpLocks/>
          </p:cNvCxnSpPr>
          <p:nvPr/>
        </p:nvCxnSpPr>
        <p:spPr>
          <a:xfrm flipV="1">
            <a:off x="3495675" y="2228295"/>
            <a:ext cx="0" cy="22198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43687D-D540-A97C-0EF4-CBDB2D07DCCF}"/>
              </a:ext>
            </a:extLst>
          </p:cNvPr>
          <p:cNvSpPr txBox="1"/>
          <p:nvPr/>
        </p:nvSpPr>
        <p:spPr>
          <a:xfrm>
            <a:off x="3495674" y="2015231"/>
            <a:ext cx="1671129" cy="461665"/>
          </a:xfrm>
          <a:prstGeom prst="rect">
            <a:avLst/>
          </a:prstGeom>
          <a:noFill/>
        </p:spPr>
        <p:txBody>
          <a:bodyPr wrap="square" rtlCol="0">
            <a:spAutoFit/>
          </a:bodyPr>
          <a:lstStyle/>
          <a:p>
            <a:r>
              <a:rPr lang="en-US" sz="1200" dirty="0"/>
              <a:t>Lockdown Start 13 March 2020</a:t>
            </a:r>
            <a:endParaRPr lang="en-AU" sz="1200" dirty="0"/>
          </a:p>
        </p:txBody>
      </p:sp>
      <p:cxnSp>
        <p:nvCxnSpPr>
          <p:cNvPr id="17" name="Straight Connector 16">
            <a:extLst>
              <a:ext uri="{FF2B5EF4-FFF2-40B4-BE49-F238E27FC236}">
                <a16:creationId xmlns:a16="http://schemas.microsoft.com/office/drawing/2014/main" id="{B1B4992E-A641-30DB-53E1-216DC3039A27}"/>
              </a:ext>
            </a:extLst>
          </p:cNvPr>
          <p:cNvCxnSpPr>
            <a:cxnSpLocks/>
          </p:cNvCxnSpPr>
          <p:nvPr/>
        </p:nvCxnSpPr>
        <p:spPr>
          <a:xfrm flipV="1">
            <a:off x="8690591" y="2015231"/>
            <a:ext cx="0" cy="252370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077775-5A16-832C-7C4F-B95C92BCE883}"/>
              </a:ext>
            </a:extLst>
          </p:cNvPr>
          <p:cNvSpPr txBox="1"/>
          <p:nvPr/>
        </p:nvSpPr>
        <p:spPr>
          <a:xfrm>
            <a:off x="683581" y="5370990"/>
            <a:ext cx="51174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766K people got unemployed </a:t>
            </a:r>
          </a:p>
          <a:p>
            <a:pPr marL="285750" indent="-285750">
              <a:buFont typeface="Arial" panose="020B0604020202020204" pitchFamily="34" charset="0"/>
              <a:buChar char="•"/>
            </a:pPr>
            <a:r>
              <a:rPr lang="en-US" dirty="0"/>
              <a:t>356K men vs 410K women </a:t>
            </a:r>
            <a:endParaRPr lang="en-AU" dirty="0"/>
          </a:p>
        </p:txBody>
      </p:sp>
      <p:sp>
        <p:nvSpPr>
          <p:cNvPr id="3" name="Oval 2">
            <a:extLst>
              <a:ext uri="{FF2B5EF4-FFF2-40B4-BE49-F238E27FC236}">
                <a16:creationId xmlns:a16="http://schemas.microsoft.com/office/drawing/2014/main" id="{7B7E7551-AC6A-8820-B053-008CF82CB6B7}"/>
              </a:ext>
            </a:extLst>
          </p:cNvPr>
          <p:cNvSpPr/>
          <p:nvPr/>
        </p:nvSpPr>
        <p:spPr>
          <a:xfrm>
            <a:off x="4011651" y="3277085"/>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BC53EA72-6FED-55E8-3FC1-4DD064A89A1B}"/>
              </a:ext>
            </a:extLst>
          </p:cNvPr>
          <p:cNvSpPr/>
          <p:nvPr/>
        </p:nvSpPr>
        <p:spPr>
          <a:xfrm>
            <a:off x="4652304" y="3118281"/>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5F911E2A-3ABF-99AB-95F9-ADDB74052CEE}"/>
              </a:ext>
            </a:extLst>
          </p:cNvPr>
          <p:cNvSpPr/>
          <p:nvPr/>
        </p:nvSpPr>
        <p:spPr>
          <a:xfrm>
            <a:off x="4856510" y="2479569"/>
            <a:ext cx="213059" cy="24149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6771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E59F79-C7A4-E9AA-2D69-4F191C5E6791}"/>
              </a:ext>
            </a:extLst>
          </p:cNvPr>
          <p:cNvSpPr>
            <a:spLocks noGrp="1"/>
          </p:cNvSpPr>
          <p:nvPr>
            <p:ph type="title"/>
          </p:nvPr>
        </p:nvSpPr>
        <p:spPr>
          <a:xfrm>
            <a:off x="596900" y="213519"/>
            <a:ext cx="10515600" cy="1325563"/>
          </a:xfrm>
        </p:spPr>
        <p:txBody>
          <a:bodyPr>
            <a:normAutofit/>
          </a:bodyPr>
          <a:lstStyle/>
          <a:p>
            <a:r>
              <a:rPr lang="en-US" sz="4000" b="1" dirty="0"/>
              <a:t>Changing Jobs</a:t>
            </a:r>
            <a:endParaRPr lang="en-AU" sz="4000" b="1" dirty="0"/>
          </a:p>
        </p:txBody>
      </p:sp>
      <p:sp>
        <p:nvSpPr>
          <p:cNvPr id="7" name="TextBox 6">
            <a:extLst>
              <a:ext uri="{FF2B5EF4-FFF2-40B4-BE49-F238E27FC236}">
                <a16:creationId xmlns:a16="http://schemas.microsoft.com/office/drawing/2014/main" id="{FF4A37BB-AFB2-0A68-4D8A-829939086447}"/>
              </a:ext>
            </a:extLst>
          </p:cNvPr>
          <p:cNvSpPr txBox="1"/>
          <p:nvPr/>
        </p:nvSpPr>
        <p:spPr>
          <a:xfrm>
            <a:off x="736600" y="1369155"/>
            <a:ext cx="10515600" cy="1323439"/>
          </a:xfrm>
          <a:prstGeom prst="rect">
            <a:avLst/>
          </a:prstGeom>
          <a:noFill/>
        </p:spPr>
        <p:txBody>
          <a:bodyPr wrap="square" rtlCol="0">
            <a:spAutoFit/>
          </a:bodyPr>
          <a:lstStyle/>
          <a:p>
            <a:r>
              <a:rPr lang="en-US" sz="1600" dirty="0"/>
              <a:t>Data is from ABS - Job Mobility (Year Ending February 2021)</a:t>
            </a:r>
          </a:p>
          <a:p>
            <a:endParaRPr lang="en-US" sz="1600" i="1" dirty="0"/>
          </a:p>
          <a:p>
            <a:r>
              <a:rPr lang="en-US" sz="1600" dirty="0"/>
              <a:t>This figure shows that 12% of those working under Accommodation and Food Services decided to change jobs, next was Retail which was 11% and Health Care was 9.5%.</a:t>
            </a:r>
          </a:p>
          <a:p>
            <a:endParaRPr lang="en-US" sz="1600" i="1" dirty="0"/>
          </a:p>
        </p:txBody>
      </p:sp>
      <p:pic>
        <p:nvPicPr>
          <p:cNvPr id="9" name="Picture 8">
            <a:extLst>
              <a:ext uri="{FF2B5EF4-FFF2-40B4-BE49-F238E27FC236}">
                <a16:creationId xmlns:a16="http://schemas.microsoft.com/office/drawing/2014/main" id="{449E7551-8A8A-4C9F-7A9F-12006CE25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43" y="2721344"/>
            <a:ext cx="7282257" cy="3377101"/>
          </a:xfrm>
          <a:prstGeom prst="rect">
            <a:avLst/>
          </a:prstGeom>
        </p:spPr>
      </p:pic>
    </p:spTree>
    <p:extLst>
      <p:ext uri="{BB962C8B-B14F-4D97-AF65-F5344CB8AC3E}">
        <p14:creationId xmlns:p14="http://schemas.microsoft.com/office/powerpoint/2010/main" val="157824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8E41-726B-0AA2-2CBA-76FA6D48D0C3}"/>
              </a:ext>
            </a:extLst>
          </p:cNvPr>
          <p:cNvSpPr>
            <a:spLocks noGrp="1"/>
          </p:cNvSpPr>
          <p:nvPr>
            <p:ph type="title"/>
          </p:nvPr>
        </p:nvSpPr>
        <p:spPr/>
        <p:txBody>
          <a:bodyPr/>
          <a:lstStyle/>
          <a:p>
            <a:r>
              <a:rPr lang="en-US" dirty="0"/>
              <a:t>Unemployment rate</a:t>
            </a:r>
            <a:endParaRPr lang="en-AU" dirty="0"/>
          </a:p>
        </p:txBody>
      </p:sp>
      <p:pic>
        <p:nvPicPr>
          <p:cNvPr id="5" name="Content Placeholder 4" descr="Chart, line chart&#10;&#10;Description automatically generated">
            <a:extLst>
              <a:ext uri="{FF2B5EF4-FFF2-40B4-BE49-F238E27FC236}">
                <a16:creationId xmlns:a16="http://schemas.microsoft.com/office/drawing/2014/main" id="{CF999774-03F2-CFDD-F835-B3A09D19C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457" y="1690688"/>
            <a:ext cx="5844871" cy="3896581"/>
          </a:xfrm>
        </p:spPr>
      </p:pic>
      <p:sp>
        <p:nvSpPr>
          <p:cNvPr id="7" name="TextBox 6">
            <a:extLst>
              <a:ext uri="{FF2B5EF4-FFF2-40B4-BE49-F238E27FC236}">
                <a16:creationId xmlns:a16="http://schemas.microsoft.com/office/drawing/2014/main" id="{F08BE1AD-4670-3590-571D-B8D3EBAE78C5}"/>
              </a:ext>
            </a:extLst>
          </p:cNvPr>
          <p:cNvSpPr txBox="1"/>
          <p:nvPr/>
        </p:nvSpPr>
        <p:spPr>
          <a:xfrm>
            <a:off x="7211008" y="2085206"/>
            <a:ext cx="4142792" cy="677108"/>
          </a:xfrm>
          <a:prstGeom prst="rect">
            <a:avLst/>
          </a:prstGeom>
          <a:noFill/>
        </p:spPr>
        <p:txBody>
          <a:bodyPr wrap="square" rtlCol="0">
            <a:spAutoFit/>
          </a:bodyPr>
          <a:lstStyle/>
          <a:p>
            <a:r>
              <a:rPr lang="en-US" dirty="0"/>
              <a:t>Current unemployment rate is even </a:t>
            </a:r>
            <a:r>
              <a:rPr lang="en-US" sz="2000" b="1" dirty="0"/>
              <a:t>lower</a:t>
            </a:r>
            <a:r>
              <a:rPr lang="en-US" dirty="0"/>
              <a:t> than pre-COVID </a:t>
            </a:r>
            <a:endParaRPr lang="en-AU" dirty="0"/>
          </a:p>
        </p:txBody>
      </p:sp>
      <p:pic>
        <p:nvPicPr>
          <p:cNvPr id="13" name="Graphic 12" descr="Sunglasses face with solid fill with solid fill">
            <a:extLst>
              <a:ext uri="{FF2B5EF4-FFF2-40B4-BE49-F238E27FC236}">
                <a16:creationId xmlns:a16="http://schemas.microsoft.com/office/drawing/2014/main" id="{72287ABE-EC14-9C97-EFED-C821583859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9543" y="1933113"/>
            <a:ext cx="614779" cy="614779"/>
          </a:xfrm>
          <a:prstGeom prst="rect">
            <a:avLst/>
          </a:prstGeom>
        </p:spPr>
      </p:pic>
    </p:spTree>
    <p:extLst>
      <p:ext uri="{BB962C8B-B14F-4D97-AF65-F5344CB8AC3E}">
        <p14:creationId xmlns:p14="http://schemas.microsoft.com/office/powerpoint/2010/main" val="37468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2A4-E65B-0FC5-35C9-6CFCAEAB3853}"/>
              </a:ext>
            </a:extLst>
          </p:cNvPr>
          <p:cNvSpPr>
            <a:spLocks noGrp="1"/>
          </p:cNvSpPr>
          <p:nvPr>
            <p:ph type="title"/>
          </p:nvPr>
        </p:nvSpPr>
        <p:spPr>
          <a:xfrm>
            <a:off x="838200" y="365126"/>
            <a:ext cx="9406631" cy="1019792"/>
          </a:xfrm>
        </p:spPr>
        <p:txBody>
          <a:bodyPr/>
          <a:lstStyle/>
          <a:p>
            <a:r>
              <a:rPr lang="en-US" dirty="0"/>
              <a:t>Evolution by Industry</a:t>
            </a:r>
            <a:endParaRPr lang="en-AU" dirty="0"/>
          </a:p>
        </p:txBody>
      </p:sp>
      <p:pic>
        <p:nvPicPr>
          <p:cNvPr id="13" name="Picture 12" descr="Chart&#10;&#10;Description automatically generated with medium confidence">
            <a:extLst>
              <a:ext uri="{FF2B5EF4-FFF2-40B4-BE49-F238E27FC236}">
                <a16:creationId xmlns:a16="http://schemas.microsoft.com/office/drawing/2014/main" id="{10623876-3E22-D10C-38A4-CF3191E70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27" y="1285143"/>
            <a:ext cx="5872100" cy="2689175"/>
          </a:xfrm>
          <a:prstGeom prst="rect">
            <a:avLst/>
          </a:prstGeom>
        </p:spPr>
      </p:pic>
      <p:pic>
        <p:nvPicPr>
          <p:cNvPr id="15" name="Picture 14" descr="Chart, line chart&#10;&#10;Description automatically generated">
            <a:extLst>
              <a:ext uri="{FF2B5EF4-FFF2-40B4-BE49-F238E27FC236}">
                <a16:creationId xmlns:a16="http://schemas.microsoft.com/office/drawing/2014/main" id="{D935509C-7E09-9752-09A6-657522166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12" y="4004777"/>
            <a:ext cx="5584833" cy="2853223"/>
          </a:xfrm>
          <a:prstGeom prst="rect">
            <a:avLst/>
          </a:prstGeom>
        </p:spPr>
      </p:pic>
      <p:pic>
        <p:nvPicPr>
          <p:cNvPr id="17" name="Picture 16" descr="Chart, line chart&#10;&#10;Description automatically generated">
            <a:extLst>
              <a:ext uri="{FF2B5EF4-FFF2-40B4-BE49-F238E27FC236}">
                <a16:creationId xmlns:a16="http://schemas.microsoft.com/office/drawing/2014/main" id="{A9F739BE-A2EC-8531-B4AC-3A915FBFD0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4039999"/>
            <a:ext cx="5950151" cy="289903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87B57EFC-99BF-B77C-244C-1031FEC13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799" y="1319237"/>
            <a:ext cx="4638675" cy="2720762"/>
          </a:xfrm>
          <a:prstGeom prst="rect">
            <a:avLst/>
          </a:prstGeom>
        </p:spPr>
      </p:pic>
      <p:cxnSp>
        <p:nvCxnSpPr>
          <p:cNvPr id="20" name="Straight Connector 19">
            <a:extLst>
              <a:ext uri="{FF2B5EF4-FFF2-40B4-BE49-F238E27FC236}">
                <a16:creationId xmlns:a16="http://schemas.microsoft.com/office/drawing/2014/main" id="{821B09D5-77FF-D802-1913-EBB1F815AB3A}"/>
              </a:ext>
            </a:extLst>
          </p:cNvPr>
          <p:cNvCxnSpPr>
            <a:cxnSpLocks/>
          </p:cNvCxnSpPr>
          <p:nvPr/>
        </p:nvCxnSpPr>
        <p:spPr>
          <a:xfrm flipV="1">
            <a:off x="2543175"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37158E-667D-4262-C19A-9E7C10EBA9EB}"/>
              </a:ext>
            </a:extLst>
          </p:cNvPr>
          <p:cNvCxnSpPr>
            <a:cxnSpLocks/>
          </p:cNvCxnSpPr>
          <p:nvPr/>
        </p:nvCxnSpPr>
        <p:spPr>
          <a:xfrm flipV="1">
            <a:off x="8537082" y="1509133"/>
            <a:ext cx="0" cy="19198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8A3383-3E7F-BB78-03DA-A2189EB06CD5}"/>
              </a:ext>
            </a:extLst>
          </p:cNvPr>
          <p:cNvCxnSpPr>
            <a:cxnSpLocks/>
          </p:cNvCxnSpPr>
          <p:nvPr/>
        </p:nvCxnSpPr>
        <p:spPr>
          <a:xfrm flipV="1">
            <a:off x="2543175" y="4314548"/>
            <a:ext cx="0" cy="194790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9329242-F356-5B49-1303-46BF338AE93D}"/>
              </a:ext>
            </a:extLst>
          </p:cNvPr>
          <p:cNvCxnSpPr>
            <a:cxnSpLocks/>
          </p:cNvCxnSpPr>
          <p:nvPr/>
        </p:nvCxnSpPr>
        <p:spPr>
          <a:xfrm flipV="1">
            <a:off x="8625858" y="4314548"/>
            <a:ext cx="0" cy="20100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BD45130-AD52-A700-7CC4-5FC2721C4480}"/>
              </a:ext>
            </a:extLst>
          </p:cNvPr>
          <p:cNvSpPr txBox="1"/>
          <p:nvPr/>
        </p:nvSpPr>
        <p:spPr>
          <a:xfrm>
            <a:off x="6631619" y="284085"/>
            <a:ext cx="481169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Accommodation and arts services</a:t>
            </a:r>
          </a:p>
          <a:p>
            <a:pPr marL="285750" indent="-285750">
              <a:buFont typeface="Arial" panose="020B0604020202020204" pitchFamily="34" charset="0"/>
              <a:buChar char="•"/>
            </a:pPr>
            <a:r>
              <a:rPr lang="en-US" dirty="0">
                <a:solidFill>
                  <a:schemeClr val="accent6">
                    <a:lumMod val="75000"/>
                  </a:schemeClr>
                </a:solidFill>
              </a:rPr>
              <a:t>High skilled jobs </a:t>
            </a:r>
          </a:p>
          <a:p>
            <a:pPr marL="285750" indent="-285750">
              <a:buFont typeface="Arial" panose="020B0604020202020204" pitchFamily="34" charset="0"/>
              <a:buChar char="•"/>
            </a:pPr>
            <a:r>
              <a:rPr lang="en-US" dirty="0">
                <a:solidFill>
                  <a:schemeClr val="accent6">
                    <a:lumMod val="75000"/>
                  </a:schemeClr>
                </a:solidFill>
              </a:rPr>
              <a:t>Health care increase occupation </a:t>
            </a:r>
            <a:endParaRPr lang="en-AU" dirty="0">
              <a:solidFill>
                <a:schemeClr val="accent6">
                  <a:lumMod val="75000"/>
                </a:schemeClr>
              </a:solidFill>
            </a:endParaRPr>
          </a:p>
        </p:txBody>
      </p:sp>
      <p:pic>
        <p:nvPicPr>
          <p:cNvPr id="4" name="Graphic 3" descr="Badge Cross with solid fill">
            <a:extLst>
              <a:ext uri="{FF2B5EF4-FFF2-40B4-BE49-F238E27FC236}">
                <a16:creationId xmlns:a16="http://schemas.microsoft.com/office/drawing/2014/main" id="{1E493E9C-3200-DC97-CBAB-5F050E0A7B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1509133"/>
            <a:ext cx="339571" cy="339571"/>
          </a:xfrm>
          <a:prstGeom prst="rect">
            <a:avLst/>
          </a:prstGeom>
        </p:spPr>
      </p:pic>
      <p:pic>
        <p:nvPicPr>
          <p:cNvPr id="14" name="Graphic 13" descr="Badge Cross with solid fill">
            <a:extLst>
              <a:ext uri="{FF2B5EF4-FFF2-40B4-BE49-F238E27FC236}">
                <a16:creationId xmlns:a16="http://schemas.microsoft.com/office/drawing/2014/main" id="{7F314AAB-CFD7-FF9B-D4A1-5E7565AD31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3841" y="4229895"/>
            <a:ext cx="339571" cy="339571"/>
          </a:xfrm>
          <a:prstGeom prst="rect">
            <a:avLst/>
          </a:prstGeom>
        </p:spPr>
      </p:pic>
      <p:pic>
        <p:nvPicPr>
          <p:cNvPr id="16" name="Graphic 15" descr="Badge Cross with solid fill">
            <a:extLst>
              <a:ext uri="{FF2B5EF4-FFF2-40B4-BE49-F238E27FC236}">
                <a16:creationId xmlns:a16="http://schemas.microsoft.com/office/drawing/2014/main" id="{70677EB8-C4F6-A8D7-D60D-B5A566D50C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4097" y="5907811"/>
            <a:ext cx="339571" cy="339571"/>
          </a:xfrm>
          <a:prstGeom prst="rect">
            <a:avLst/>
          </a:prstGeom>
        </p:spPr>
      </p:pic>
      <p:pic>
        <p:nvPicPr>
          <p:cNvPr id="6" name="Graphic 5" descr="Badge Tick1 with solid fill">
            <a:extLst>
              <a:ext uri="{FF2B5EF4-FFF2-40B4-BE49-F238E27FC236}">
                <a16:creationId xmlns:a16="http://schemas.microsoft.com/office/drawing/2014/main" id="{C4CC52A5-702D-D625-7934-8957A00F55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65771" y="1319237"/>
            <a:ext cx="457200" cy="457200"/>
          </a:xfrm>
          <a:prstGeom prst="rect">
            <a:avLst/>
          </a:prstGeom>
        </p:spPr>
      </p:pic>
    </p:spTree>
    <p:extLst>
      <p:ext uri="{BB962C8B-B14F-4D97-AF65-F5344CB8AC3E}">
        <p14:creationId xmlns:p14="http://schemas.microsoft.com/office/powerpoint/2010/main" val="138680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8F94-51B2-B9FE-D84F-07C3A38C3C27}"/>
              </a:ext>
            </a:extLst>
          </p:cNvPr>
          <p:cNvSpPr>
            <a:spLocks noGrp="1"/>
          </p:cNvSpPr>
          <p:nvPr>
            <p:ph type="title"/>
          </p:nvPr>
        </p:nvSpPr>
        <p:spPr/>
        <p:txBody>
          <a:bodyPr/>
          <a:lstStyle/>
          <a:p>
            <a:r>
              <a:rPr lang="en-AU"/>
              <a:t>Pie chart here</a:t>
            </a:r>
          </a:p>
        </p:txBody>
      </p:sp>
      <p:pic>
        <p:nvPicPr>
          <p:cNvPr id="5" name="Content Placeholder 4">
            <a:extLst>
              <a:ext uri="{FF2B5EF4-FFF2-40B4-BE49-F238E27FC236}">
                <a16:creationId xmlns:a16="http://schemas.microsoft.com/office/drawing/2014/main" id="{447CEDE0-8631-0843-4BB1-A90C39902A0A}"/>
              </a:ext>
            </a:extLst>
          </p:cNvPr>
          <p:cNvPicPr>
            <a:picLocks noGrp="1" noChangeAspect="1"/>
          </p:cNvPicPr>
          <p:nvPr>
            <p:ph idx="1"/>
          </p:nvPr>
        </p:nvPicPr>
        <p:blipFill>
          <a:blip r:embed="rId2"/>
          <a:stretch>
            <a:fillRect/>
          </a:stretch>
        </p:blipFill>
        <p:spPr>
          <a:xfrm>
            <a:off x="1603442" y="1825625"/>
            <a:ext cx="8985116" cy="4351338"/>
          </a:xfrm>
        </p:spPr>
      </p:pic>
    </p:spTree>
    <p:extLst>
      <p:ext uri="{BB962C8B-B14F-4D97-AF65-F5344CB8AC3E}">
        <p14:creationId xmlns:p14="http://schemas.microsoft.com/office/powerpoint/2010/main" val="1446011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723-46E3-F125-0565-35F6856F693B}"/>
              </a:ext>
            </a:extLst>
          </p:cNvPr>
          <p:cNvSpPr>
            <a:spLocks noGrp="1"/>
          </p:cNvSpPr>
          <p:nvPr>
            <p:ph type="title"/>
          </p:nvPr>
        </p:nvSpPr>
        <p:spPr/>
        <p:txBody>
          <a:bodyPr/>
          <a:lstStyle/>
          <a:p>
            <a:r>
              <a:rPr lang="en-US" dirty="0"/>
              <a:t>2018 vs 2021</a:t>
            </a:r>
            <a:endParaRPr lang="en-AU" dirty="0"/>
          </a:p>
        </p:txBody>
      </p:sp>
      <p:pic>
        <p:nvPicPr>
          <p:cNvPr id="5" name="Picture 4">
            <a:extLst>
              <a:ext uri="{FF2B5EF4-FFF2-40B4-BE49-F238E27FC236}">
                <a16:creationId xmlns:a16="http://schemas.microsoft.com/office/drawing/2014/main" id="{F0B1FA33-AFA3-4348-BBDE-398B38197093}"/>
              </a:ext>
            </a:extLst>
          </p:cNvPr>
          <p:cNvPicPr>
            <a:picLocks noChangeAspect="1"/>
          </p:cNvPicPr>
          <p:nvPr/>
        </p:nvPicPr>
        <p:blipFill>
          <a:blip r:embed="rId2"/>
          <a:stretch>
            <a:fillRect/>
          </a:stretch>
        </p:blipFill>
        <p:spPr>
          <a:xfrm>
            <a:off x="838200" y="2115230"/>
            <a:ext cx="4769095" cy="3486329"/>
          </a:xfrm>
          <a:prstGeom prst="rect">
            <a:avLst/>
          </a:prstGeom>
        </p:spPr>
      </p:pic>
      <p:pic>
        <p:nvPicPr>
          <p:cNvPr id="7" name="Picture 6">
            <a:extLst>
              <a:ext uri="{FF2B5EF4-FFF2-40B4-BE49-F238E27FC236}">
                <a16:creationId xmlns:a16="http://schemas.microsoft.com/office/drawing/2014/main" id="{C1341644-EE3B-E409-6A2B-A81F62FBC6FF}"/>
              </a:ext>
            </a:extLst>
          </p:cNvPr>
          <p:cNvPicPr>
            <a:picLocks noChangeAspect="1"/>
          </p:cNvPicPr>
          <p:nvPr/>
        </p:nvPicPr>
        <p:blipFill>
          <a:blip r:embed="rId3"/>
          <a:stretch>
            <a:fillRect/>
          </a:stretch>
        </p:blipFill>
        <p:spPr>
          <a:xfrm>
            <a:off x="6096000" y="2115230"/>
            <a:ext cx="4781796" cy="3543482"/>
          </a:xfrm>
          <a:prstGeom prst="rect">
            <a:avLst/>
          </a:prstGeom>
        </p:spPr>
      </p:pic>
    </p:spTree>
    <p:extLst>
      <p:ext uri="{BB962C8B-B14F-4D97-AF65-F5344CB8AC3E}">
        <p14:creationId xmlns:p14="http://schemas.microsoft.com/office/powerpoint/2010/main" val="395441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593A-4C76-28A8-0491-1316F19D6357}"/>
              </a:ext>
            </a:extLst>
          </p:cNvPr>
          <p:cNvSpPr>
            <a:spLocks noGrp="1"/>
          </p:cNvSpPr>
          <p:nvPr>
            <p:ph type="title"/>
          </p:nvPr>
        </p:nvSpPr>
        <p:spPr/>
        <p:txBody>
          <a:bodyPr/>
          <a:lstStyle/>
          <a:p>
            <a:r>
              <a:rPr lang="en-US" dirty="0"/>
              <a:t>2019 vs 2021</a:t>
            </a:r>
            <a:endParaRPr lang="en-AU" dirty="0"/>
          </a:p>
        </p:txBody>
      </p:sp>
      <p:pic>
        <p:nvPicPr>
          <p:cNvPr id="5" name="Picture 4">
            <a:extLst>
              <a:ext uri="{FF2B5EF4-FFF2-40B4-BE49-F238E27FC236}">
                <a16:creationId xmlns:a16="http://schemas.microsoft.com/office/drawing/2014/main" id="{AF44B6EF-B10C-24C4-1609-5C718703958C}"/>
              </a:ext>
            </a:extLst>
          </p:cNvPr>
          <p:cNvPicPr>
            <a:picLocks noChangeAspect="1"/>
          </p:cNvPicPr>
          <p:nvPr/>
        </p:nvPicPr>
        <p:blipFill>
          <a:blip r:embed="rId2"/>
          <a:stretch>
            <a:fillRect/>
          </a:stretch>
        </p:blipFill>
        <p:spPr>
          <a:xfrm>
            <a:off x="472101" y="1485582"/>
            <a:ext cx="5660974" cy="4130358"/>
          </a:xfrm>
          <a:prstGeom prst="rect">
            <a:avLst/>
          </a:prstGeom>
        </p:spPr>
      </p:pic>
      <p:pic>
        <p:nvPicPr>
          <p:cNvPr id="7" name="Picture 6">
            <a:extLst>
              <a:ext uri="{FF2B5EF4-FFF2-40B4-BE49-F238E27FC236}">
                <a16:creationId xmlns:a16="http://schemas.microsoft.com/office/drawing/2014/main" id="{F8417000-6DF0-B089-5E82-FDAEF470AB3D}"/>
              </a:ext>
            </a:extLst>
          </p:cNvPr>
          <p:cNvPicPr>
            <a:picLocks noChangeAspect="1"/>
          </p:cNvPicPr>
          <p:nvPr/>
        </p:nvPicPr>
        <p:blipFill>
          <a:blip r:embed="rId3"/>
          <a:stretch>
            <a:fillRect/>
          </a:stretch>
        </p:blipFill>
        <p:spPr>
          <a:xfrm>
            <a:off x="6035818" y="1485582"/>
            <a:ext cx="5955699" cy="4300894"/>
          </a:xfrm>
          <a:prstGeom prst="rect">
            <a:avLst/>
          </a:prstGeom>
        </p:spPr>
      </p:pic>
    </p:spTree>
    <p:extLst>
      <p:ext uri="{BB962C8B-B14F-4D97-AF65-F5344CB8AC3E}">
        <p14:creationId xmlns:p14="http://schemas.microsoft.com/office/powerpoint/2010/main" val="150660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514</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   Answer: 6 in 10 Australian said they are.  (Source: Michael Page studies- “Make 2022 the Year of Opportunities)</vt:lpstr>
      <vt:lpstr>Australian Employed Total (Qtly)</vt:lpstr>
      <vt:lpstr>Employment evolution (pre/post COVID)</vt:lpstr>
      <vt:lpstr>Changing Jobs</vt:lpstr>
      <vt:lpstr>Unemployment rate</vt:lpstr>
      <vt:lpstr>Evolution by Industry</vt:lpstr>
      <vt:lpstr>Pie chart here</vt:lpstr>
      <vt:lpstr>2018 vs 2021</vt:lpstr>
      <vt:lpstr>2019 vs 2021</vt:lpstr>
      <vt:lpstr>2020 vs 2021</vt:lpstr>
      <vt:lpstr>Changing Jobs</vt:lpstr>
      <vt:lpstr>Job Ads by State</vt:lpstr>
      <vt:lpstr>Job Ads by State</vt:lpstr>
      <vt:lpstr>PowerPoint Presentation</vt:lpstr>
      <vt:lpstr>Australia (need to separate FT/PT, top5 and bo</vt:lpstr>
      <vt:lpstr>WA data FT/ PT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Carmen Sin</dc:creator>
  <cp:lastModifiedBy>Carmen Sin</cp:lastModifiedBy>
  <cp:revision>13</cp:revision>
  <dcterms:created xsi:type="dcterms:W3CDTF">2022-05-02T13:03:18Z</dcterms:created>
  <dcterms:modified xsi:type="dcterms:W3CDTF">2022-05-04T14:05:38Z</dcterms:modified>
</cp:coreProperties>
</file>