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0" r:id="rId3"/>
    <p:sldId id="257" r:id="rId4"/>
    <p:sldId id="272" r:id="rId5"/>
    <p:sldId id="258" r:id="rId6"/>
    <p:sldId id="259" r:id="rId7"/>
    <p:sldId id="260" r:id="rId8"/>
    <p:sldId id="261" r:id="rId9"/>
    <p:sldId id="277" r:id="rId10"/>
    <p:sldId id="278" r:id="rId11"/>
    <p:sldId id="271" r:id="rId12"/>
    <p:sldId id="275" r:id="rId13"/>
    <p:sldId id="262" r:id="rId14"/>
    <p:sldId id="276" r:id="rId15"/>
    <p:sldId id="265" r:id="rId16"/>
    <p:sldId id="267" r:id="rId17"/>
    <p:sldId id="279" r:id="rId18"/>
    <p:sldId id="268" r:id="rId19"/>
    <p:sldId id="28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abourmarketinsights.gov.au/our-research/internet-vacancy-index/#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abourmarketinsights.gov.au/our-research/internet-vacancy-index/#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801283" y="3517900"/>
            <a:ext cx="8589433" cy="1257828"/>
          </a:xfrm>
        </p:spPr>
        <p:txBody>
          <a:bodyPr>
            <a:normAutofit fontScale="90000"/>
          </a:bodyPr>
          <a:lstStyle/>
          <a:p>
            <a:r>
              <a:rPr lang="en-AU" dirty="0">
                <a:latin typeface="+mn-lt"/>
              </a:rPr>
              <a:t> </a:t>
            </a:r>
            <a:br>
              <a:rPr lang="en-AU" dirty="0">
                <a:latin typeface="+mn-lt"/>
              </a:rPr>
            </a:br>
            <a:br>
              <a:rPr lang="en-AU" dirty="0">
                <a:latin typeface="+mn-lt"/>
              </a:rPr>
            </a:br>
            <a:r>
              <a:rPr lang="en-AU" sz="4000" dirty="0">
                <a:latin typeface="+mn-lt"/>
              </a:rPr>
              <a:t>Answer: 6 in 10 Australian said they are.  </a:t>
            </a:r>
            <a:r>
              <a:rPr lang="en-AU" sz="2700" dirty="0">
                <a:latin typeface="+mn-lt"/>
              </a:rPr>
              <a:t>(Source: Michael Page studies- “Make 2022 the Year of Opportunities)</a:t>
            </a:r>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5033038"/>
            <a:ext cx="9144000" cy="1655762"/>
          </a:xfrm>
        </p:spPr>
        <p:txBody>
          <a:bodyPr/>
          <a:lstStyle/>
          <a:p>
            <a:r>
              <a:rPr lang="en-US" dirty="0"/>
              <a:t>Impact of COVID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651000" y="854265"/>
            <a:ext cx="10312400" cy="830997"/>
          </a:xfrm>
          <a:prstGeom prst="rect">
            <a:avLst/>
          </a:prstGeom>
          <a:noFill/>
        </p:spPr>
        <p:txBody>
          <a:bodyPr wrap="square" rtlCol="0">
            <a:spAutoFit/>
          </a:bodyPr>
          <a:lstStyle/>
          <a:p>
            <a:r>
              <a:rPr lang="en-AU" sz="2400" dirty="0"/>
              <a:t>When COVID happened, have you had a thought of changing careers? </a:t>
            </a:r>
            <a:br>
              <a:rPr lang="en-AU" sz="2400" dirty="0"/>
            </a:br>
            <a:r>
              <a:rPr lang="en-AU" sz="2400" dirty="0"/>
              <a:t>Are you planning to make a move in the next 6 months?</a:t>
            </a:r>
          </a:p>
        </p:txBody>
      </p:sp>
      <p:pic>
        <p:nvPicPr>
          <p:cNvPr id="6" name="Picture 5">
            <a:extLst>
              <a:ext uri="{FF2B5EF4-FFF2-40B4-BE49-F238E27FC236}">
                <a16:creationId xmlns:a16="http://schemas.microsoft.com/office/drawing/2014/main" id="{0B0464B4-9EFA-9F70-8667-F59AA6361C08}"/>
              </a:ext>
            </a:extLst>
          </p:cNvPr>
          <p:cNvPicPr>
            <a:picLocks noChangeAspect="1"/>
          </p:cNvPicPr>
          <p:nvPr/>
        </p:nvPicPr>
        <p:blipFill>
          <a:blip r:embed="rId2"/>
          <a:stretch>
            <a:fillRect/>
          </a:stretch>
        </p:blipFill>
        <p:spPr>
          <a:xfrm>
            <a:off x="3118377" y="1748863"/>
            <a:ext cx="5934075" cy="1600200"/>
          </a:xfrm>
          <a:prstGeom prst="rect">
            <a:avLst/>
          </a:prstGeom>
        </p:spPr>
      </p:pic>
    </p:spTree>
    <p:extLst>
      <p:ext uri="{BB962C8B-B14F-4D97-AF65-F5344CB8AC3E}">
        <p14:creationId xmlns:p14="http://schemas.microsoft.com/office/powerpoint/2010/main" val="287289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1F31-0AD2-9C2C-C080-0B2FEDC2E59A}"/>
              </a:ext>
            </a:extLst>
          </p:cNvPr>
          <p:cNvSpPr>
            <a:spLocks noGrp="1"/>
          </p:cNvSpPr>
          <p:nvPr>
            <p:ph type="title"/>
          </p:nvPr>
        </p:nvSpPr>
        <p:spPr>
          <a:xfrm>
            <a:off x="508000" y="490785"/>
            <a:ext cx="10922000" cy="887942"/>
          </a:xfrm>
        </p:spPr>
        <p:txBody>
          <a:bodyPr/>
          <a:lstStyle/>
          <a:p>
            <a:r>
              <a:rPr lang="en-US" dirty="0"/>
              <a:t>2018 -2021 Average Weekly Earning changes%</a:t>
            </a:r>
            <a:endParaRPr lang="en-AU" dirty="0"/>
          </a:p>
        </p:txBody>
      </p:sp>
      <p:pic>
        <p:nvPicPr>
          <p:cNvPr id="5" name="Picture 4">
            <a:extLst>
              <a:ext uri="{FF2B5EF4-FFF2-40B4-BE49-F238E27FC236}">
                <a16:creationId xmlns:a16="http://schemas.microsoft.com/office/drawing/2014/main" id="{2AC893E0-B85E-64F6-7DED-8F984D344A7E}"/>
              </a:ext>
            </a:extLst>
          </p:cNvPr>
          <p:cNvPicPr>
            <a:picLocks noChangeAspect="1"/>
          </p:cNvPicPr>
          <p:nvPr/>
        </p:nvPicPr>
        <p:blipFill>
          <a:blip r:embed="rId2"/>
          <a:stretch>
            <a:fillRect/>
          </a:stretch>
        </p:blipFill>
        <p:spPr>
          <a:xfrm>
            <a:off x="531332" y="1371187"/>
            <a:ext cx="6290851" cy="4822986"/>
          </a:xfrm>
          <a:prstGeom prst="rect">
            <a:avLst/>
          </a:prstGeom>
        </p:spPr>
      </p:pic>
      <p:sp>
        <p:nvSpPr>
          <p:cNvPr id="8" name="Oval 7">
            <a:extLst>
              <a:ext uri="{FF2B5EF4-FFF2-40B4-BE49-F238E27FC236}">
                <a16:creationId xmlns:a16="http://schemas.microsoft.com/office/drawing/2014/main" id="{4E397514-C89A-E6EC-D73A-2E594AC31C7D}"/>
              </a:ext>
            </a:extLst>
          </p:cNvPr>
          <p:cNvSpPr/>
          <p:nvPr/>
        </p:nvSpPr>
        <p:spPr>
          <a:xfrm>
            <a:off x="3346558" y="1613801"/>
            <a:ext cx="1115375" cy="9213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itle 1">
            <a:extLst>
              <a:ext uri="{FF2B5EF4-FFF2-40B4-BE49-F238E27FC236}">
                <a16:creationId xmlns:a16="http://schemas.microsoft.com/office/drawing/2014/main" id="{6A432FCD-CDEA-7485-3711-C8FC2B32BDAC}"/>
              </a:ext>
            </a:extLst>
          </p:cNvPr>
          <p:cNvSpPr txBox="1">
            <a:spLocks/>
          </p:cNvSpPr>
          <p:nvPr/>
        </p:nvSpPr>
        <p:spPr>
          <a:xfrm>
            <a:off x="1286934" y="4612974"/>
            <a:ext cx="3730679" cy="48277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p:txBody>
      </p:sp>
      <p:sp>
        <p:nvSpPr>
          <p:cNvPr id="10" name="Oval 9">
            <a:extLst>
              <a:ext uri="{FF2B5EF4-FFF2-40B4-BE49-F238E27FC236}">
                <a16:creationId xmlns:a16="http://schemas.microsoft.com/office/drawing/2014/main" id="{4EE8CE69-517D-C7CB-5575-E192084BF10A}"/>
              </a:ext>
            </a:extLst>
          </p:cNvPr>
          <p:cNvSpPr/>
          <p:nvPr/>
        </p:nvSpPr>
        <p:spPr>
          <a:xfrm>
            <a:off x="3820693" y="5850425"/>
            <a:ext cx="395708" cy="335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139C8CEC-1B21-79C5-FEC9-A22EBF55FC14}"/>
              </a:ext>
            </a:extLst>
          </p:cNvPr>
          <p:cNvSpPr txBox="1"/>
          <p:nvPr/>
        </p:nvSpPr>
        <p:spPr>
          <a:xfrm>
            <a:off x="7281334" y="1378963"/>
            <a:ext cx="4648200" cy="2123658"/>
          </a:xfrm>
          <a:prstGeom prst="rect">
            <a:avLst/>
          </a:prstGeom>
          <a:noFill/>
        </p:spPr>
        <p:txBody>
          <a:bodyPr wrap="square" rtlCol="0">
            <a:spAutoFit/>
          </a:bodyPr>
          <a:lstStyle/>
          <a:p>
            <a:r>
              <a:rPr lang="en-US" sz="2400" dirty="0">
                <a:solidFill>
                  <a:srgbClr val="FF0000"/>
                </a:solidFill>
              </a:rPr>
              <a:t>Top 5 Industries:  </a:t>
            </a:r>
            <a:r>
              <a:rPr lang="en-US" dirty="0"/>
              <a:t>unchanged 2018-2021</a:t>
            </a:r>
          </a:p>
          <a:p>
            <a:endParaRPr lang="en-US" dirty="0"/>
          </a:p>
          <a:p>
            <a:r>
              <a:rPr lang="en-US" dirty="0"/>
              <a:t>1.Mining</a:t>
            </a:r>
          </a:p>
          <a:p>
            <a:r>
              <a:rPr lang="en-US" dirty="0"/>
              <a:t>2.Financial &amp; Insurance Service</a:t>
            </a:r>
          </a:p>
          <a:p>
            <a:r>
              <a:rPr lang="en-US" dirty="0"/>
              <a:t>3.Information media &amp; Telecommunications</a:t>
            </a:r>
          </a:p>
          <a:p>
            <a:r>
              <a:rPr lang="en-US" dirty="0"/>
              <a:t>4.Professional, scientific &amp; Tech Services</a:t>
            </a:r>
          </a:p>
          <a:p>
            <a:r>
              <a:rPr lang="en-US" dirty="0"/>
              <a:t>5.Educationi &amp; Training</a:t>
            </a:r>
            <a:endParaRPr lang="en-AU" dirty="0"/>
          </a:p>
        </p:txBody>
      </p:sp>
      <p:sp>
        <p:nvSpPr>
          <p:cNvPr id="12" name="TextBox 11">
            <a:extLst>
              <a:ext uri="{FF2B5EF4-FFF2-40B4-BE49-F238E27FC236}">
                <a16:creationId xmlns:a16="http://schemas.microsoft.com/office/drawing/2014/main" id="{8F0A519E-752A-792A-54DA-4F0A3C370F15}"/>
              </a:ext>
            </a:extLst>
          </p:cNvPr>
          <p:cNvSpPr txBox="1"/>
          <p:nvPr/>
        </p:nvSpPr>
        <p:spPr>
          <a:xfrm>
            <a:off x="7281334" y="4064694"/>
            <a:ext cx="4580467" cy="2062103"/>
          </a:xfrm>
          <a:prstGeom prst="rect">
            <a:avLst/>
          </a:prstGeom>
          <a:noFill/>
        </p:spPr>
        <p:txBody>
          <a:bodyPr wrap="square" rtlCol="0">
            <a:spAutoFit/>
          </a:bodyPr>
          <a:lstStyle/>
          <a:p>
            <a:r>
              <a:rPr lang="en-US" sz="2000" dirty="0">
                <a:solidFill>
                  <a:srgbClr val="FF0000"/>
                </a:solidFill>
              </a:rPr>
              <a:t>Bottom 5 Industries:  </a:t>
            </a:r>
            <a:r>
              <a:rPr lang="en-US" dirty="0"/>
              <a:t>unchanged 2018-2021</a:t>
            </a:r>
          </a:p>
          <a:p>
            <a:endParaRPr lang="en-US" dirty="0"/>
          </a:p>
          <a:p>
            <a:r>
              <a:rPr lang="en-US" dirty="0"/>
              <a:t>1.Accommodation &amp; Food Services</a:t>
            </a:r>
          </a:p>
          <a:p>
            <a:r>
              <a:rPr lang="en-US" dirty="0"/>
              <a:t>2.Retails Services</a:t>
            </a:r>
          </a:p>
          <a:p>
            <a:r>
              <a:rPr lang="en-US" dirty="0"/>
              <a:t>3.Other Services</a:t>
            </a:r>
          </a:p>
          <a:p>
            <a:r>
              <a:rPr lang="en-US" dirty="0"/>
              <a:t>4.Art &amp; recreation services</a:t>
            </a:r>
          </a:p>
          <a:p>
            <a:r>
              <a:rPr lang="en-US" dirty="0"/>
              <a:t>5.Admin and Support services</a:t>
            </a:r>
            <a:endParaRPr lang="en-AU" dirty="0"/>
          </a:p>
        </p:txBody>
      </p:sp>
    </p:spTree>
    <p:extLst>
      <p:ext uri="{BB962C8B-B14F-4D97-AF65-F5344CB8AC3E}">
        <p14:creationId xmlns:p14="http://schemas.microsoft.com/office/powerpoint/2010/main" val="425494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a:xfrm>
            <a:off x="220133" y="170392"/>
            <a:ext cx="10515600" cy="1325563"/>
          </a:xfrm>
        </p:spPr>
        <p:txBody>
          <a:bodyPr/>
          <a:lstStyle/>
          <a:p>
            <a:r>
              <a:rPr lang="en-AU" dirty="0"/>
              <a:t>What make people to move during COVID?</a:t>
            </a:r>
          </a:p>
        </p:txBody>
      </p:sp>
      <p:pic>
        <p:nvPicPr>
          <p:cNvPr id="9" name="Picture 8">
            <a:extLst>
              <a:ext uri="{FF2B5EF4-FFF2-40B4-BE49-F238E27FC236}">
                <a16:creationId xmlns:a16="http://schemas.microsoft.com/office/drawing/2014/main" id="{9E469602-9F2F-7EC7-1FFB-A88552B052B1}"/>
              </a:ext>
            </a:extLst>
          </p:cNvPr>
          <p:cNvPicPr>
            <a:picLocks noChangeAspect="1"/>
          </p:cNvPicPr>
          <p:nvPr/>
        </p:nvPicPr>
        <p:blipFill>
          <a:blip r:embed="rId2"/>
          <a:stretch>
            <a:fillRect/>
          </a:stretch>
        </p:blipFill>
        <p:spPr>
          <a:xfrm>
            <a:off x="0" y="1210733"/>
            <a:ext cx="11972271" cy="4674729"/>
          </a:xfrm>
          <a:prstGeom prst="rect">
            <a:avLst/>
          </a:prstGeom>
        </p:spPr>
      </p:pic>
      <p:sp>
        <p:nvSpPr>
          <p:cNvPr id="10" name="Arrow: Left 9">
            <a:extLst>
              <a:ext uri="{FF2B5EF4-FFF2-40B4-BE49-F238E27FC236}">
                <a16:creationId xmlns:a16="http://schemas.microsoft.com/office/drawing/2014/main" id="{0EF60A5F-BC66-C283-694F-8BC871758595}"/>
              </a:ext>
            </a:extLst>
          </p:cNvPr>
          <p:cNvSpPr/>
          <p:nvPr/>
        </p:nvSpPr>
        <p:spPr>
          <a:xfrm>
            <a:off x="2150533" y="2379133"/>
            <a:ext cx="889000" cy="36406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Left 10">
            <a:extLst>
              <a:ext uri="{FF2B5EF4-FFF2-40B4-BE49-F238E27FC236}">
                <a16:creationId xmlns:a16="http://schemas.microsoft.com/office/drawing/2014/main" id="{A80B7C5F-4FD2-D325-6195-5CB0930A1CA1}"/>
              </a:ext>
            </a:extLst>
          </p:cNvPr>
          <p:cNvSpPr/>
          <p:nvPr/>
        </p:nvSpPr>
        <p:spPr>
          <a:xfrm>
            <a:off x="5808133" y="2379133"/>
            <a:ext cx="889000" cy="36406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2066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E59F79-C7A4-E9AA-2D69-4F191C5E6791}"/>
              </a:ext>
            </a:extLst>
          </p:cNvPr>
          <p:cNvSpPr>
            <a:spLocks noGrp="1"/>
          </p:cNvSpPr>
          <p:nvPr>
            <p:ph type="title"/>
          </p:nvPr>
        </p:nvSpPr>
        <p:spPr>
          <a:xfrm>
            <a:off x="596900" y="213519"/>
            <a:ext cx="10515600" cy="1325563"/>
          </a:xfrm>
        </p:spPr>
        <p:txBody>
          <a:bodyPr>
            <a:normAutofit/>
          </a:bodyPr>
          <a:lstStyle/>
          <a:p>
            <a:r>
              <a:rPr lang="en-US" sz="4000" b="1" dirty="0"/>
              <a:t>Changing Jobs</a:t>
            </a:r>
            <a:endParaRPr lang="en-AU" sz="4000" b="1" dirty="0"/>
          </a:p>
        </p:txBody>
      </p:sp>
      <p:sp>
        <p:nvSpPr>
          <p:cNvPr id="7" name="TextBox 6">
            <a:extLst>
              <a:ext uri="{FF2B5EF4-FFF2-40B4-BE49-F238E27FC236}">
                <a16:creationId xmlns:a16="http://schemas.microsoft.com/office/drawing/2014/main" id="{FF4A37BB-AFB2-0A68-4D8A-829939086447}"/>
              </a:ext>
            </a:extLst>
          </p:cNvPr>
          <p:cNvSpPr txBox="1"/>
          <p:nvPr/>
        </p:nvSpPr>
        <p:spPr>
          <a:xfrm>
            <a:off x="736600" y="1369155"/>
            <a:ext cx="10515600" cy="1323439"/>
          </a:xfrm>
          <a:prstGeom prst="rect">
            <a:avLst/>
          </a:prstGeom>
          <a:noFill/>
        </p:spPr>
        <p:txBody>
          <a:bodyPr wrap="square" rtlCol="0">
            <a:spAutoFit/>
          </a:bodyPr>
          <a:lstStyle/>
          <a:p>
            <a:r>
              <a:rPr lang="en-US" sz="1600" dirty="0"/>
              <a:t>Data is from ABS - Job Mobility (Year Ending February 2021)</a:t>
            </a:r>
          </a:p>
          <a:p>
            <a:endParaRPr lang="en-US" sz="1600" i="1" dirty="0"/>
          </a:p>
          <a:p>
            <a:r>
              <a:rPr lang="en-US" sz="1600" dirty="0"/>
              <a:t>This figure shows that 12% of those working under Accommodation and Food Services decided to change jobs, next was Retail which was 11% and Health Care was 9.5%.</a:t>
            </a:r>
          </a:p>
          <a:p>
            <a:endParaRPr lang="en-US" sz="1600" i="1" dirty="0"/>
          </a:p>
        </p:txBody>
      </p:sp>
      <p:pic>
        <p:nvPicPr>
          <p:cNvPr id="9" name="Picture 8">
            <a:extLst>
              <a:ext uri="{FF2B5EF4-FFF2-40B4-BE49-F238E27FC236}">
                <a16:creationId xmlns:a16="http://schemas.microsoft.com/office/drawing/2014/main" id="{449E7551-8A8A-4C9F-7A9F-12006CE2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43" y="2721344"/>
            <a:ext cx="7282257" cy="3377101"/>
          </a:xfrm>
          <a:prstGeom prst="rect">
            <a:avLst/>
          </a:prstGeom>
        </p:spPr>
      </p:pic>
    </p:spTree>
    <p:extLst>
      <p:ext uri="{BB962C8B-B14F-4D97-AF65-F5344CB8AC3E}">
        <p14:creationId xmlns:p14="http://schemas.microsoft.com/office/powerpoint/2010/main" val="286297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Ads by State</a:t>
            </a:r>
            <a:endParaRPr lang="en-AU" sz="4000" b="1" dirty="0"/>
          </a:p>
        </p:txBody>
      </p:sp>
      <p:sp>
        <p:nvSpPr>
          <p:cNvPr id="6" name="TextBox 5">
            <a:extLst>
              <a:ext uri="{FF2B5EF4-FFF2-40B4-BE49-F238E27FC236}">
                <a16:creationId xmlns:a16="http://schemas.microsoft.com/office/drawing/2014/main" id="{4582FBEA-AD41-5DD8-3D79-9B83861E069E}"/>
              </a:ext>
            </a:extLst>
          </p:cNvPr>
          <p:cNvSpPr txBox="1"/>
          <p:nvPr/>
        </p:nvSpPr>
        <p:spPr>
          <a:xfrm>
            <a:off x="1016000" y="1394555"/>
            <a:ext cx="10515600" cy="1323439"/>
          </a:xfrm>
          <a:prstGeom prst="rect">
            <a:avLst/>
          </a:prstGeom>
          <a:noFill/>
        </p:spPr>
        <p:txBody>
          <a:bodyPr wrap="square" rtlCol="0">
            <a:spAutoFit/>
          </a:bodyPr>
          <a:lstStyle/>
          <a:p>
            <a:r>
              <a:rPr lang="en-US" sz="1600" dirty="0"/>
              <a:t>Internet Vacancy Index (IVI) which is a monthly count of online job advertisements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2"/>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pic>
        <p:nvPicPr>
          <p:cNvPr id="8" name="Picture 7">
            <a:extLst>
              <a:ext uri="{FF2B5EF4-FFF2-40B4-BE49-F238E27FC236}">
                <a16:creationId xmlns:a16="http://schemas.microsoft.com/office/drawing/2014/main" id="{8CB5C069-345D-CF73-FB83-89093296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742" y="2717994"/>
            <a:ext cx="5981357" cy="3987572"/>
          </a:xfrm>
          <a:prstGeom prst="rect">
            <a:avLst/>
          </a:prstGeom>
        </p:spPr>
      </p:pic>
    </p:spTree>
    <p:extLst>
      <p:ext uri="{BB962C8B-B14F-4D97-AF65-F5344CB8AC3E}">
        <p14:creationId xmlns:p14="http://schemas.microsoft.com/office/powerpoint/2010/main" val="58964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Ads by State</a:t>
            </a:r>
            <a:endParaRPr lang="en-AU" sz="4000" b="1" dirty="0"/>
          </a:p>
        </p:txBody>
      </p:sp>
      <p:sp>
        <p:nvSpPr>
          <p:cNvPr id="6" name="TextBox 5">
            <a:extLst>
              <a:ext uri="{FF2B5EF4-FFF2-40B4-BE49-F238E27FC236}">
                <a16:creationId xmlns:a16="http://schemas.microsoft.com/office/drawing/2014/main" id="{4582FBEA-AD41-5DD8-3D79-9B83861E069E}"/>
              </a:ext>
            </a:extLst>
          </p:cNvPr>
          <p:cNvSpPr txBox="1"/>
          <p:nvPr/>
        </p:nvSpPr>
        <p:spPr>
          <a:xfrm>
            <a:off x="1016000" y="1394555"/>
            <a:ext cx="10515600" cy="1323439"/>
          </a:xfrm>
          <a:prstGeom prst="rect">
            <a:avLst/>
          </a:prstGeom>
          <a:noFill/>
        </p:spPr>
        <p:txBody>
          <a:bodyPr wrap="square" rtlCol="0">
            <a:spAutoFit/>
          </a:bodyPr>
          <a:lstStyle/>
          <a:p>
            <a:r>
              <a:rPr lang="en-US" sz="1600" dirty="0"/>
              <a:t>Internet Vacancy Index (IVI) which is a monthly count of online job advertisements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2"/>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pic>
        <p:nvPicPr>
          <p:cNvPr id="8" name="Picture 7">
            <a:extLst>
              <a:ext uri="{FF2B5EF4-FFF2-40B4-BE49-F238E27FC236}">
                <a16:creationId xmlns:a16="http://schemas.microsoft.com/office/drawing/2014/main" id="{8CB5C069-345D-CF73-FB83-89093296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742" y="2717994"/>
            <a:ext cx="5981357" cy="3987572"/>
          </a:xfrm>
          <a:prstGeom prst="rect">
            <a:avLst/>
          </a:prstGeom>
        </p:spPr>
      </p:pic>
    </p:spTree>
    <p:extLst>
      <p:ext uri="{BB962C8B-B14F-4D97-AF65-F5344CB8AC3E}">
        <p14:creationId xmlns:p14="http://schemas.microsoft.com/office/powerpoint/2010/main" val="11747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3F803-9156-0628-3045-9CAB8479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843" y="2239170"/>
            <a:ext cx="7979157" cy="3808866"/>
          </a:xfrm>
          <a:prstGeom prst="rect">
            <a:avLst/>
          </a:prstGeom>
        </p:spPr>
      </p:pic>
      <p:sp>
        <p:nvSpPr>
          <p:cNvPr id="6" name="Title 1">
            <a:extLst>
              <a:ext uri="{FF2B5EF4-FFF2-40B4-BE49-F238E27FC236}">
                <a16:creationId xmlns:a16="http://schemas.microsoft.com/office/drawing/2014/main" id="{D57B6A17-F9DE-7696-2546-8C390ACA5E1D}"/>
              </a:ext>
            </a:extLst>
          </p:cNvPr>
          <p:cNvSpPr txBox="1">
            <a:spLocks/>
          </p:cNvSpPr>
          <p:nvPr/>
        </p:nvSpPr>
        <p:spPr>
          <a:xfrm>
            <a:off x="723900" y="316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Job Ads in Western Australia</a:t>
            </a:r>
            <a:endParaRPr lang="en-AU" sz="4000" b="1" dirty="0"/>
          </a:p>
        </p:txBody>
      </p:sp>
      <p:sp>
        <p:nvSpPr>
          <p:cNvPr id="9" name="TextBox 8">
            <a:extLst>
              <a:ext uri="{FF2B5EF4-FFF2-40B4-BE49-F238E27FC236}">
                <a16:creationId xmlns:a16="http://schemas.microsoft.com/office/drawing/2014/main" id="{1A612EDA-3D9E-9571-E423-DDF96309A2F5}"/>
              </a:ext>
            </a:extLst>
          </p:cNvPr>
          <p:cNvSpPr txBox="1"/>
          <p:nvPr/>
        </p:nvSpPr>
        <p:spPr>
          <a:xfrm>
            <a:off x="723900" y="1472986"/>
            <a:ext cx="10744200" cy="338554"/>
          </a:xfrm>
          <a:prstGeom prst="rect">
            <a:avLst/>
          </a:prstGeom>
          <a:noFill/>
        </p:spPr>
        <p:txBody>
          <a:bodyPr wrap="square" rtlCol="0">
            <a:spAutoFit/>
          </a:bodyPr>
          <a:lstStyle/>
          <a:p>
            <a:r>
              <a:rPr lang="en-US" sz="1600" dirty="0"/>
              <a:t>Occupations with the most job ads in WA are General Clerks (1200), Sales Assistants (1050), Metal Fitters and Machinists (670).</a:t>
            </a:r>
            <a:endParaRPr lang="en-AU" sz="1600" dirty="0"/>
          </a:p>
        </p:txBody>
      </p:sp>
    </p:spTree>
    <p:extLst>
      <p:ext uri="{BB962C8B-B14F-4D97-AF65-F5344CB8AC3E}">
        <p14:creationId xmlns:p14="http://schemas.microsoft.com/office/powerpoint/2010/main" val="134761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a:xfrm>
            <a:off x="761999" y="77260"/>
            <a:ext cx="10778067" cy="955674"/>
          </a:xfrm>
        </p:spPr>
        <p:txBody>
          <a:bodyPr/>
          <a:lstStyle/>
          <a:p>
            <a:r>
              <a:rPr lang="en-US" dirty="0"/>
              <a:t>Australian FT employment</a:t>
            </a:r>
            <a:endParaRPr lang="en-AU" dirty="0"/>
          </a:p>
        </p:txBody>
      </p:sp>
      <p:pic>
        <p:nvPicPr>
          <p:cNvPr id="3074" name="Picture 2">
            <a:extLst>
              <a:ext uri="{FF2B5EF4-FFF2-40B4-BE49-F238E27FC236}">
                <a16:creationId xmlns:a16="http://schemas.microsoft.com/office/drawing/2014/main" id="{DB2D479F-BE95-7107-76B5-EC9C164DD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1092201"/>
            <a:ext cx="7662333" cy="500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97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ACC-C513-74DE-6606-FD4477D1C274}"/>
              </a:ext>
            </a:extLst>
          </p:cNvPr>
          <p:cNvSpPr>
            <a:spLocks noGrp="1"/>
          </p:cNvSpPr>
          <p:nvPr>
            <p:ph type="title"/>
          </p:nvPr>
        </p:nvSpPr>
        <p:spPr/>
        <p:txBody>
          <a:bodyPr/>
          <a:lstStyle/>
          <a:p>
            <a:r>
              <a:rPr lang="en-US" dirty="0"/>
              <a:t>Australian PT employment</a:t>
            </a:r>
            <a:endParaRPr lang="en-AU" dirty="0"/>
          </a:p>
        </p:txBody>
      </p:sp>
      <p:pic>
        <p:nvPicPr>
          <p:cNvPr id="5122" name="Picture 2">
            <a:extLst>
              <a:ext uri="{FF2B5EF4-FFF2-40B4-BE49-F238E27FC236}">
                <a16:creationId xmlns:a16="http://schemas.microsoft.com/office/drawing/2014/main" id="{F50F28B3-9E4D-4A13-B04D-04A5659BE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8841" y="1460527"/>
            <a:ext cx="6577491" cy="503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0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p:txBody>
          <a:bodyPr/>
          <a:lstStyle/>
          <a:p>
            <a:r>
              <a:rPr lang="en-AU" dirty="0"/>
              <a:t>WA FT Employment</a:t>
            </a:r>
          </a:p>
        </p:txBody>
      </p:sp>
      <p:pic>
        <p:nvPicPr>
          <p:cNvPr id="6146" name="Picture 2">
            <a:extLst>
              <a:ext uri="{FF2B5EF4-FFF2-40B4-BE49-F238E27FC236}">
                <a16:creationId xmlns:a16="http://schemas.microsoft.com/office/drawing/2014/main" id="{6855F483-CDD4-9D0D-7C86-D61B2AB399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509" y="1326091"/>
            <a:ext cx="7297158" cy="558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44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2DBE-1978-D636-7FFA-A1E875043956}"/>
              </a:ext>
            </a:extLst>
          </p:cNvPr>
          <p:cNvSpPr>
            <a:spLocks noGrp="1"/>
          </p:cNvSpPr>
          <p:nvPr>
            <p:ph type="title"/>
          </p:nvPr>
        </p:nvSpPr>
        <p:spPr>
          <a:xfrm>
            <a:off x="524933" y="111125"/>
            <a:ext cx="10515600" cy="1325563"/>
          </a:xfrm>
        </p:spPr>
        <p:txBody>
          <a:bodyPr/>
          <a:lstStyle/>
          <a:p>
            <a:r>
              <a:rPr lang="en-US" dirty="0"/>
              <a:t>WA PT Employment</a:t>
            </a:r>
            <a:endParaRPr lang="en-AU" dirty="0"/>
          </a:p>
        </p:txBody>
      </p:sp>
      <p:pic>
        <p:nvPicPr>
          <p:cNvPr id="7170" name="Picture 2">
            <a:extLst>
              <a:ext uri="{FF2B5EF4-FFF2-40B4-BE49-F238E27FC236}">
                <a16:creationId xmlns:a16="http://schemas.microsoft.com/office/drawing/2014/main" id="{61B37154-391D-54CD-2328-70B91AF55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467" y="1103119"/>
            <a:ext cx="7340600" cy="564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10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p:txBody>
          <a:bodyPr/>
          <a:lstStyle/>
          <a:p>
            <a:r>
              <a:rPr lang="en-AU" dirty="0"/>
              <a:t>Australian Employed Total (Qtly)</a:t>
            </a:r>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1609557" y="1370294"/>
            <a:ext cx="9092309" cy="5208893"/>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a:xfrm>
            <a:off x="838200" y="1393825"/>
            <a:ext cx="10515600" cy="4351338"/>
          </a:xfrm>
        </p:spPr>
        <p:txBody>
          <a:bodyPr>
            <a:normAutofit fontScale="85000" lnSpcReduction="20000"/>
          </a:bodyPr>
          <a:lstStyle/>
          <a:p>
            <a:r>
              <a:rPr lang="en-AU" dirty="0"/>
              <a:t>COVID have initially had negative impact to some industry but as we ride out of COVID peak, there are positive coming out from the COVID. Some industries are benefit from the restriction </a:t>
            </a:r>
          </a:p>
          <a:p>
            <a:r>
              <a:rPr lang="en-AU" dirty="0"/>
              <a:t>Some industries are more susceptible to social distancing and restriction measures. </a:t>
            </a:r>
          </a:p>
          <a:p>
            <a:r>
              <a:rPr lang="en-AU" dirty="0"/>
              <a:t>There are positive changes to some industry's average weekly earning</a:t>
            </a:r>
          </a:p>
          <a:p>
            <a:r>
              <a:rPr lang="en-AU" dirty="0"/>
              <a:t>COVID also provide greater job vacancy / employment opportunity (</a:t>
            </a:r>
            <a:r>
              <a:rPr lang="en-AU" dirty="0" err="1"/>
              <a:t>Hybird</a:t>
            </a:r>
            <a:r>
              <a:rPr lang="en-AU" dirty="0"/>
              <a:t> working arraignment make it possible and accessible)</a:t>
            </a:r>
          </a:p>
          <a:p>
            <a:r>
              <a:rPr lang="en-AU" dirty="0"/>
              <a:t>Job vacancy for the highlighted industry has been upward trajectory and exceed pre- COVID level </a:t>
            </a:r>
          </a:p>
          <a:p>
            <a:r>
              <a:rPr lang="en-AU" dirty="0"/>
              <a:t>Insight for job seeker?? </a:t>
            </a:r>
          </a:p>
          <a:p>
            <a:r>
              <a:rPr lang="en-AU" dirty="0"/>
              <a:t>How can we prepare for the next potential pandemic?  Moving into industry where they are less suspectable to social restriction measure? Upskill? </a:t>
            </a:r>
          </a:p>
        </p:txBody>
      </p:sp>
    </p:spTree>
    <p:extLst>
      <p:ext uri="{BB962C8B-B14F-4D97-AF65-F5344CB8AC3E}">
        <p14:creationId xmlns:p14="http://schemas.microsoft.com/office/powerpoint/2010/main" val="9871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4CE72DE-08FC-6A39-3404-948571E06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84" y="1690688"/>
            <a:ext cx="4156619" cy="31615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7E88C2E-B5FB-0C4D-404B-9F3EFB273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194" y="1754696"/>
            <a:ext cx="3852806" cy="2974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p:txBody>
          <a:bodyPr/>
          <a:lstStyle/>
          <a:p>
            <a:r>
              <a:rPr lang="en-US" dirty="0"/>
              <a:t>Employment evolution (pre/post COVID)</a:t>
            </a:r>
            <a:endParaRPr lang="en-AU" dirty="0"/>
          </a:p>
        </p:txBody>
      </p:sp>
      <p:cxnSp>
        <p:nvCxnSpPr>
          <p:cNvPr id="14" name="Straight Connector 13">
            <a:extLst>
              <a:ext uri="{FF2B5EF4-FFF2-40B4-BE49-F238E27FC236}">
                <a16:creationId xmlns:a16="http://schemas.microsoft.com/office/drawing/2014/main" id="{E3873345-D69A-336C-594E-C961707CC268}"/>
              </a:ext>
            </a:extLst>
          </p:cNvPr>
          <p:cNvCxnSpPr>
            <a:cxnSpLocks/>
          </p:cNvCxnSpPr>
          <p:nvPr/>
        </p:nvCxnSpPr>
        <p:spPr>
          <a:xfrm flipV="1">
            <a:off x="3561289" y="2008341"/>
            <a:ext cx="0" cy="2219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3687D-D540-A97C-0EF4-CBDB2D07DCCF}"/>
              </a:ext>
            </a:extLst>
          </p:cNvPr>
          <p:cNvSpPr txBox="1"/>
          <p:nvPr/>
        </p:nvSpPr>
        <p:spPr>
          <a:xfrm>
            <a:off x="1937341" y="2091430"/>
            <a:ext cx="1671129" cy="461665"/>
          </a:xfrm>
          <a:prstGeom prst="rect">
            <a:avLst/>
          </a:prstGeom>
          <a:noFill/>
        </p:spPr>
        <p:txBody>
          <a:bodyPr wrap="square" rtlCol="0">
            <a:spAutoFit/>
          </a:bodyPr>
          <a:lstStyle/>
          <a:p>
            <a:r>
              <a:rPr lang="en-US" sz="1200" dirty="0">
                <a:solidFill>
                  <a:srgbClr val="FF0000"/>
                </a:solidFill>
              </a:rPr>
              <a:t>Lockdown Started on</a:t>
            </a:r>
          </a:p>
          <a:p>
            <a:r>
              <a:rPr lang="en-US" sz="1200" dirty="0">
                <a:solidFill>
                  <a:srgbClr val="FF0000"/>
                </a:solidFill>
              </a:rPr>
              <a:t> 13 March 2020</a:t>
            </a:r>
            <a:endParaRPr lang="en-AU" sz="1200" dirty="0">
              <a:solidFill>
                <a:srgbClr val="FF0000"/>
              </a:solidFill>
            </a:endParaRPr>
          </a:p>
        </p:txBody>
      </p:sp>
      <p:cxnSp>
        <p:nvCxnSpPr>
          <p:cNvPr id="17" name="Straight Connector 16">
            <a:extLst>
              <a:ext uri="{FF2B5EF4-FFF2-40B4-BE49-F238E27FC236}">
                <a16:creationId xmlns:a16="http://schemas.microsoft.com/office/drawing/2014/main" id="{B1B4992E-A641-30DB-53E1-216DC3039A27}"/>
              </a:ext>
            </a:extLst>
          </p:cNvPr>
          <p:cNvCxnSpPr>
            <a:cxnSpLocks/>
          </p:cNvCxnSpPr>
          <p:nvPr/>
        </p:nvCxnSpPr>
        <p:spPr>
          <a:xfrm flipV="1">
            <a:off x="8775258" y="2008341"/>
            <a:ext cx="0" cy="206412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077775-5A16-832C-7C4F-B95C92BCE883}"/>
              </a:ext>
            </a:extLst>
          </p:cNvPr>
          <p:cNvSpPr txBox="1"/>
          <p:nvPr/>
        </p:nvSpPr>
        <p:spPr>
          <a:xfrm>
            <a:off x="1418629" y="5100255"/>
            <a:ext cx="53763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766K people got unemployed </a:t>
            </a:r>
          </a:p>
          <a:p>
            <a:pPr marL="285750" indent="-285750">
              <a:buFont typeface="Arial" panose="020B0604020202020204" pitchFamily="34" charset="0"/>
              <a:buChar char="•"/>
            </a:pPr>
            <a:r>
              <a:rPr lang="en-US" dirty="0"/>
              <a:t>356K men vs 410K women </a:t>
            </a:r>
            <a:endParaRPr lang="en-AU" dirty="0"/>
          </a:p>
        </p:txBody>
      </p:sp>
      <p:sp>
        <p:nvSpPr>
          <p:cNvPr id="3" name="Oval 2">
            <a:extLst>
              <a:ext uri="{FF2B5EF4-FFF2-40B4-BE49-F238E27FC236}">
                <a16:creationId xmlns:a16="http://schemas.microsoft.com/office/drawing/2014/main" id="{7B7E7551-AC6A-8820-B053-008CF82CB6B7}"/>
              </a:ext>
            </a:extLst>
          </p:cNvPr>
          <p:cNvSpPr/>
          <p:nvPr/>
        </p:nvSpPr>
        <p:spPr>
          <a:xfrm>
            <a:off x="4000267" y="2997535"/>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53EA72-6FED-55E8-3FC1-4DD064A89A1B}"/>
              </a:ext>
            </a:extLst>
          </p:cNvPr>
          <p:cNvSpPr/>
          <p:nvPr/>
        </p:nvSpPr>
        <p:spPr>
          <a:xfrm>
            <a:off x="4527433" y="2965813"/>
            <a:ext cx="213059" cy="27321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5F911E2A-3ABF-99AB-95F9-ADDB74052CEE}"/>
              </a:ext>
            </a:extLst>
          </p:cNvPr>
          <p:cNvSpPr/>
          <p:nvPr/>
        </p:nvSpPr>
        <p:spPr>
          <a:xfrm>
            <a:off x="4722151" y="2384462"/>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6771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2074DE3-7AD4-2546-A5AB-12B9A704E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808" y="1362445"/>
            <a:ext cx="5484543" cy="43336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858E41-726B-0AA2-2CBA-76FA6D48D0C3}"/>
              </a:ext>
            </a:extLst>
          </p:cNvPr>
          <p:cNvSpPr>
            <a:spLocks noGrp="1"/>
          </p:cNvSpPr>
          <p:nvPr>
            <p:ph type="title"/>
          </p:nvPr>
        </p:nvSpPr>
        <p:spPr/>
        <p:txBody>
          <a:bodyPr/>
          <a:lstStyle/>
          <a:p>
            <a:r>
              <a:rPr lang="en-US" dirty="0"/>
              <a:t>Unemployment rate</a:t>
            </a:r>
            <a:endParaRPr lang="en-AU" dirty="0"/>
          </a:p>
        </p:txBody>
      </p:sp>
      <p:sp>
        <p:nvSpPr>
          <p:cNvPr id="7" name="TextBox 6">
            <a:extLst>
              <a:ext uri="{FF2B5EF4-FFF2-40B4-BE49-F238E27FC236}">
                <a16:creationId xmlns:a16="http://schemas.microsoft.com/office/drawing/2014/main" id="{F08BE1AD-4670-3590-571D-B8D3EBAE78C5}"/>
              </a:ext>
            </a:extLst>
          </p:cNvPr>
          <p:cNvSpPr txBox="1"/>
          <p:nvPr/>
        </p:nvSpPr>
        <p:spPr>
          <a:xfrm>
            <a:off x="7211008" y="2085206"/>
            <a:ext cx="4142792" cy="677108"/>
          </a:xfrm>
          <a:prstGeom prst="rect">
            <a:avLst/>
          </a:prstGeom>
          <a:noFill/>
        </p:spPr>
        <p:txBody>
          <a:bodyPr wrap="square" rtlCol="0">
            <a:spAutoFit/>
          </a:bodyPr>
          <a:lstStyle/>
          <a:p>
            <a:r>
              <a:rPr lang="en-US" dirty="0"/>
              <a:t>Current unemployment rate is even </a:t>
            </a:r>
            <a:r>
              <a:rPr lang="en-US" sz="2000" b="1" dirty="0"/>
              <a:t>lower</a:t>
            </a:r>
            <a:r>
              <a:rPr lang="en-US" dirty="0"/>
              <a:t> than pre-COVID </a:t>
            </a:r>
            <a:endParaRPr lang="en-AU" dirty="0"/>
          </a:p>
        </p:txBody>
      </p:sp>
      <p:pic>
        <p:nvPicPr>
          <p:cNvPr id="13" name="Graphic 12" descr="Sunglasses face with solid fill with solid fill">
            <a:extLst>
              <a:ext uri="{FF2B5EF4-FFF2-40B4-BE49-F238E27FC236}">
                <a16:creationId xmlns:a16="http://schemas.microsoft.com/office/drawing/2014/main" id="{72287ABE-EC14-9C97-EFED-C821583859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9543" y="1933113"/>
            <a:ext cx="614779" cy="614779"/>
          </a:xfrm>
          <a:prstGeom prst="rect">
            <a:avLst/>
          </a:prstGeom>
        </p:spPr>
      </p:pic>
    </p:spTree>
    <p:extLst>
      <p:ext uri="{BB962C8B-B14F-4D97-AF65-F5344CB8AC3E}">
        <p14:creationId xmlns:p14="http://schemas.microsoft.com/office/powerpoint/2010/main" val="37468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a:xfrm>
            <a:off x="838200" y="365126"/>
            <a:ext cx="9406631" cy="1019792"/>
          </a:xfrm>
        </p:spPr>
        <p:txBody>
          <a:bodyPr/>
          <a:lstStyle/>
          <a:p>
            <a:r>
              <a:rPr lang="en-US" dirty="0"/>
              <a:t>Evolution by Industry</a:t>
            </a:r>
            <a:endParaRPr lang="en-AU" dirty="0"/>
          </a:p>
        </p:txBody>
      </p:sp>
      <p:pic>
        <p:nvPicPr>
          <p:cNvPr id="13" name="Picture 12" descr="Chart&#10;&#10;Description automatically generated with medium confidence">
            <a:extLst>
              <a:ext uri="{FF2B5EF4-FFF2-40B4-BE49-F238E27FC236}">
                <a16:creationId xmlns:a16="http://schemas.microsoft.com/office/drawing/2014/main" id="{10623876-3E22-D10C-38A4-CF3191E7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27" y="1285143"/>
            <a:ext cx="5872100" cy="2689175"/>
          </a:xfrm>
          <a:prstGeom prst="rect">
            <a:avLst/>
          </a:prstGeom>
        </p:spPr>
      </p:pic>
      <p:pic>
        <p:nvPicPr>
          <p:cNvPr id="15" name="Picture 14" descr="Chart, line chart&#10;&#10;Description automatically generated">
            <a:extLst>
              <a:ext uri="{FF2B5EF4-FFF2-40B4-BE49-F238E27FC236}">
                <a16:creationId xmlns:a16="http://schemas.microsoft.com/office/drawing/2014/main" id="{D935509C-7E09-9752-09A6-657522166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2" y="4004777"/>
            <a:ext cx="5584833" cy="2853223"/>
          </a:xfrm>
          <a:prstGeom prst="rect">
            <a:avLst/>
          </a:prstGeom>
        </p:spPr>
      </p:pic>
      <p:pic>
        <p:nvPicPr>
          <p:cNvPr id="17" name="Picture 16" descr="Chart, line chart&#10;&#10;Description automatically generated">
            <a:extLst>
              <a:ext uri="{FF2B5EF4-FFF2-40B4-BE49-F238E27FC236}">
                <a16:creationId xmlns:a16="http://schemas.microsoft.com/office/drawing/2014/main" id="{A9F739BE-A2EC-8531-B4AC-3A915FBFD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4039999"/>
            <a:ext cx="5950151" cy="289903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87B57EFC-99BF-B77C-244C-1031FEC13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319237"/>
            <a:ext cx="4638675" cy="2720762"/>
          </a:xfrm>
          <a:prstGeom prst="rect">
            <a:avLst/>
          </a:prstGeom>
        </p:spPr>
      </p:pic>
      <p:cxnSp>
        <p:nvCxnSpPr>
          <p:cNvPr id="20" name="Straight Connector 19">
            <a:extLst>
              <a:ext uri="{FF2B5EF4-FFF2-40B4-BE49-F238E27FC236}">
                <a16:creationId xmlns:a16="http://schemas.microsoft.com/office/drawing/2014/main" id="{821B09D5-77FF-D802-1913-EBB1F815AB3A}"/>
              </a:ext>
            </a:extLst>
          </p:cNvPr>
          <p:cNvCxnSpPr>
            <a:cxnSpLocks/>
          </p:cNvCxnSpPr>
          <p:nvPr/>
        </p:nvCxnSpPr>
        <p:spPr>
          <a:xfrm flipV="1">
            <a:off x="2543175"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37158E-667D-4262-C19A-9E7C10EBA9EB}"/>
              </a:ext>
            </a:extLst>
          </p:cNvPr>
          <p:cNvCxnSpPr>
            <a:cxnSpLocks/>
          </p:cNvCxnSpPr>
          <p:nvPr/>
        </p:nvCxnSpPr>
        <p:spPr>
          <a:xfrm flipV="1">
            <a:off x="8537082"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8A3383-3E7F-BB78-03DA-A2189EB06CD5}"/>
              </a:ext>
            </a:extLst>
          </p:cNvPr>
          <p:cNvCxnSpPr>
            <a:cxnSpLocks/>
          </p:cNvCxnSpPr>
          <p:nvPr/>
        </p:nvCxnSpPr>
        <p:spPr>
          <a:xfrm flipV="1">
            <a:off x="2543175" y="4314548"/>
            <a:ext cx="0" cy="19479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329242-F356-5B49-1303-46BF338AE93D}"/>
              </a:ext>
            </a:extLst>
          </p:cNvPr>
          <p:cNvCxnSpPr>
            <a:cxnSpLocks/>
          </p:cNvCxnSpPr>
          <p:nvPr/>
        </p:nvCxnSpPr>
        <p:spPr>
          <a:xfrm flipV="1">
            <a:off x="8625858" y="4314548"/>
            <a:ext cx="0" cy="20100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D45130-AD52-A700-7CC4-5FC2721C4480}"/>
              </a:ext>
            </a:extLst>
          </p:cNvPr>
          <p:cNvSpPr txBox="1"/>
          <p:nvPr/>
        </p:nvSpPr>
        <p:spPr>
          <a:xfrm>
            <a:off x="6631619" y="284085"/>
            <a:ext cx="48116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Accommodation and arts services</a:t>
            </a:r>
          </a:p>
          <a:p>
            <a:pPr marL="285750" indent="-285750">
              <a:buFont typeface="Arial" panose="020B0604020202020204" pitchFamily="34" charset="0"/>
              <a:buChar char="•"/>
            </a:pPr>
            <a:r>
              <a:rPr lang="en-US" dirty="0">
                <a:solidFill>
                  <a:schemeClr val="accent6">
                    <a:lumMod val="75000"/>
                  </a:schemeClr>
                </a:solidFill>
              </a:rPr>
              <a:t>High skilled jobs </a:t>
            </a:r>
          </a:p>
          <a:p>
            <a:pPr marL="285750" indent="-285750">
              <a:buFont typeface="Arial" panose="020B0604020202020204" pitchFamily="34" charset="0"/>
              <a:buChar char="•"/>
            </a:pPr>
            <a:r>
              <a:rPr lang="en-US" dirty="0">
                <a:solidFill>
                  <a:schemeClr val="accent6">
                    <a:lumMod val="75000"/>
                  </a:schemeClr>
                </a:solidFill>
              </a:rPr>
              <a:t>Health care increase occupation </a:t>
            </a:r>
            <a:endParaRPr lang="en-AU" dirty="0">
              <a:solidFill>
                <a:schemeClr val="accent6">
                  <a:lumMod val="75000"/>
                </a:schemeClr>
              </a:solidFill>
            </a:endParaRPr>
          </a:p>
        </p:txBody>
      </p:sp>
      <p:pic>
        <p:nvPicPr>
          <p:cNvPr id="4" name="Graphic 3" descr="Badge Cross with solid fill">
            <a:extLst>
              <a:ext uri="{FF2B5EF4-FFF2-40B4-BE49-F238E27FC236}">
                <a16:creationId xmlns:a16="http://schemas.microsoft.com/office/drawing/2014/main" id="{1E493E9C-3200-DC97-CBAB-5F050E0A7B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1509133"/>
            <a:ext cx="339571" cy="339571"/>
          </a:xfrm>
          <a:prstGeom prst="rect">
            <a:avLst/>
          </a:prstGeom>
        </p:spPr>
      </p:pic>
      <p:pic>
        <p:nvPicPr>
          <p:cNvPr id="14" name="Graphic 13" descr="Badge Cross with solid fill">
            <a:extLst>
              <a:ext uri="{FF2B5EF4-FFF2-40B4-BE49-F238E27FC236}">
                <a16:creationId xmlns:a16="http://schemas.microsoft.com/office/drawing/2014/main" id="{7F314AAB-CFD7-FF9B-D4A1-5E7565AD31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4229895"/>
            <a:ext cx="339571" cy="339571"/>
          </a:xfrm>
          <a:prstGeom prst="rect">
            <a:avLst/>
          </a:prstGeom>
        </p:spPr>
      </p:pic>
      <p:pic>
        <p:nvPicPr>
          <p:cNvPr id="16" name="Graphic 15" descr="Badge Cross with solid fill">
            <a:extLst>
              <a:ext uri="{FF2B5EF4-FFF2-40B4-BE49-F238E27FC236}">
                <a16:creationId xmlns:a16="http://schemas.microsoft.com/office/drawing/2014/main" id="{70677EB8-C4F6-A8D7-D60D-B5A566D50C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4097" y="5907811"/>
            <a:ext cx="339571" cy="339571"/>
          </a:xfrm>
          <a:prstGeom prst="rect">
            <a:avLst/>
          </a:prstGeom>
        </p:spPr>
      </p:pic>
      <p:pic>
        <p:nvPicPr>
          <p:cNvPr id="6" name="Graphic 5" descr="Badge Tick1 with solid fill">
            <a:extLst>
              <a:ext uri="{FF2B5EF4-FFF2-40B4-BE49-F238E27FC236}">
                <a16:creationId xmlns:a16="http://schemas.microsoft.com/office/drawing/2014/main" id="{C4CC52A5-702D-D625-7934-8957A00F55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65771" y="1319237"/>
            <a:ext cx="457200" cy="457200"/>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a:xfrm>
            <a:off x="829740" y="161925"/>
            <a:ext cx="10541001" cy="591608"/>
          </a:xfrm>
        </p:spPr>
        <p:txBody>
          <a:bodyPr>
            <a:normAutofit fontScale="90000"/>
          </a:bodyPr>
          <a:lstStyle/>
          <a:p>
            <a:pPr algn="ctr"/>
            <a:r>
              <a:rPr lang="en-US" dirty="0"/>
              <a:t>What happen to the average weekly earning?</a:t>
            </a:r>
            <a:endParaRPr lang="en-AU" dirty="0"/>
          </a:p>
        </p:txBody>
      </p:sp>
      <p:pic>
        <p:nvPicPr>
          <p:cNvPr id="6" name="Picture 5">
            <a:extLst>
              <a:ext uri="{FF2B5EF4-FFF2-40B4-BE49-F238E27FC236}">
                <a16:creationId xmlns:a16="http://schemas.microsoft.com/office/drawing/2014/main" id="{340C2F9C-40CD-CC60-C71C-15B5FC7E9ECA}"/>
              </a:ext>
            </a:extLst>
          </p:cNvPr>
          <p:cNvPicPr>
            <a:picLocks noChangeAspect="1"/>
          </p:cNvPicPr>
          <p:nvPr/>
        </p:nvPicPr>
        <p:blipFill>
          <a:blip r:embed="rId2"/>
          <a:stretch>
            <a:fillRect/>
          </a:stretch>
        </p:blipFill>
        <p:spPr>
          <a:xfrm>
            <a:off x="4478867" y="1402525"/>
            <a:ext cx="6891874" cy="5141150"/>
          </a:xfrm>
          <a:prstGeom prst="rect">
            <a:avLst/>
          </a:prstGeom>
        </p:spPr>
      </p:pic>
      <p:sp>
        <p:nvSpPr>
          <p:cNvPr id="3" name="TextBox 2">
            <a:extLst>
              <a:ext uri="{FF2B5EF4-FFF2-40B4-BE49-F238E27FC236}">
                <a16:creationId xmlns:a16="http://schemas.microsoft.com/office/drawing/2014/main" id="{C26EC461-0C6C-9F18-C3CE-53C0FA2549E7}"/>
              </a:ext>
            </a:extLst>
          </p:cNvPr>
          <p:cNvSpPr txBox="1"/>
          <p:nvPr/>
        </p:nvSpPr>
        <p:spPr>
          <a:xfrm>
            <a:off x="478363" y="889843"/>
            <a:ext cx="3598341" cy="6032421"/>
          </a:xfrm>
          <a:prstGeom prst="rect">
            <a:avLst/>
          </a:prstGeom>
          <a:noFill/>
        </p:spPr>
        <p:txBody>
          <a:bodyPr wrap="square" rtlCol="0">
            <a:spAutoFit/>
          </a:bodyPr>
          <a:lstStyle/>
          <a:p>
            <a:r>
              <a:rPr lang="en-US" sz="4400" dirty="0"/>
              <a:t>2018 </a:t>
            </a:r>
            <a:r>
              <a:rPr lang="en-US" sz="1050" dirty="0"/>
              <a:t>(Half year ended Nov 18)</a:t>
            </a:r>
          </a:p>
          <a:p>
            <a:r>
              <a:rPr lang="en-US" sz="4400" dirty="0"/>
              <a:t>Average </a:t>
            </a:r>
          </a:p>
          <a:p>
            <a:r>
              <a:rPr lang="en-US" sz="4400" dirty="0"/>
              <a:t>Weekly</a:t>
            </a:r>
          </a:p>
          <a:p>
            <a:r>
              <a:rPr lang="en-US" sz="4400" dirty="0"/>
              <a:t>Earning</a:t>
            </a:r>
          </a:p>
          <a:p>
            <a:r>
              <a:rPr lang="en-US" sz="4400" dirty="0"/>
              <a:t>$1,322.58 </a:t>
            </a:r>
          </a:p>
          <a:p>
            <a:r>
              <a:rPr lang="en-US" sz="2800" dirty="0"/>
              <a:t>Hotel/FS is $767  </a:t>
            </a:r>
          </a:p>
          <a:p>
            <a:r>
              <a:rPr lang="en-US" sz="2800" dirty="0"/>
              <a:t>Retails is $553</a:t>
            </a:r>
          </a:p>
          <a:p>
            <a:endParaRPr lang="en-US" sz="2800" dirty="0"/>
          </a:p>
          <a:p>
            <a:r>
              <a:rPr lang="en-US" sz="2800" dirty="0"/>
              <a:t>Mining is $1,104 </a:t>
            </a:r>
          </a:p>
          <a:p>
            <a:endParaRPr lang="en-US" sz="5400" dirty="0"/>
          </a:p>
        </p:txBody>
      </p:sp>
      <p:sp>
        <p:nvSpPr>
          <p:cNvPr id="4" name="Arrow: Down 3">
            <a:extLst>
              <a:ext uri="{FF2B5EF4-FFF2-40B4-BE49-F238E27FC236}">
                <a16:creationId xmlns:a16="http://schemas.microsoft.com/office/drawing/2014/main" id="{CD03A830-9938-D17E-A91D-724461A814A1}"/>
              </a:ext>
            </a:extLst>
          </p:cNvPr>
          <p:cNvSpPr/>
          <p:nvPr/>
        </p:nvSpPr>
        <p:spPr>
          <a:xfrm>
            <a:off x="3056467" y="4318000"/>
            <a:ext cx="254000"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Down 7">
            <a:extLst>
              <a:ext uri="{FF2B5EF4-FFF2-40B4-BE49-F238E27FC236}">
                <a16:creationId xmlns:a16="http://schemas.microsoft.com/office/drawing/2014/main" id="{5B1FBE9D-B594-4465-B306-69DA47B86F2F}"/>
              </a:ext>
            </a:extLst>
          </p:cNvPr>
          <p:cNvSpPr/>
          <p:nvPr/>
        </p:nvSpPr>
        <p:spPr>
          <a:xfrm>
            <a:off x="2760133" y="4715933"/>
            <a:ext cx="254000"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Up 8">
            <a:extLst>
              <a:ext uri="{FF2B5EF4-FFF2-40B4-BE49-F238E27FC236}">
                <a16:creationId xmlns:a16="http://schemas.microsoft.com/office/drawing/2014/main" id="{C687C224-457B-15F6-831B-5D67C976412D}"/>
              </a:ext>
            </a:extLst>
          </p:cNvPr>
          <p:cNvSpPr/>
          <p:nvPr/>
        </p:nvSpPr>
        <p:spPr>
          <a:xfrm>
            <a:off x="3056467" y="5571067"/>
            <a:ext cx="254000" cy="3979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5441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D59DF-BFCF-0DD5-1B69-49BD64A526D7}"/>
              </a:ext>
            </a:extLst>
          </p:cNvPr>
          <p:cNvPicPr>
            <a:picLocks noChangeAspect="1"/>
          </p:cNvPicPr>
          <p:nvPr/>
        </p:nvPicPr>
        <p:blipFill>
          <a:blip r:embed="rId2"/>
          <a:stretch>
            <a:fillRect/>
          </a:stretch>
        </p:blipFill>
        <p:spPr>
          <a:xfrm>
            <a:off x="4800600" y="1356812"/>
            <a:ext cx="7119413" cy="5279863"/>
          </a:xfrm>
          <a:prstGeom prst="rect">
            <a:avLst/>
          </a:prstGeom>
        </p:spPr>
      </p:pic>
      <p:sp>
        <p:nvSpPr>
          <p:cNvPr id="8" name="Title 1">
            <a:extLst>
              <a:ext uri="{FF2B5EF4-FFF2-40B4-BE49-F238E27FC236}">
                <a16:creationId xmlns:a16="http://schemas.microsoft.com/office/drawing/2014/main" id="{D1A9FFDB-446F-CDCD-1842-A05C941DE75B}"/>
              </a:ext>
            </a:extLst>
          </p:cNvPr>
          <p:cNvSpPr txBox="1">
            <a:spLocks/>
          </p:cNvSpPr>
          <p:nvPr/>
        </p:nvSpPr>
        <p:spPr>
          <a:xfrm>
            <a:off x="829740" y="161925"/>
            <a:ext cx="10541001" cy="59160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happen to the average weekly earning?</a:t>
            </a:r>
            <a:endParaRPr lang="en-AU" dirty="0"/>
          </a:p>
        </p:txBody>
      </p:sp>
      <p:sp>
        <p:nvSpPr>
          <p:cNvPr id="9" name="TextBox 8">
            <a:extLst>
              <a:ext uri="{FF2B5EF4-FFF2-40B4-BE49-F238E27FC236}">
                <a16:creationId xmlns:a16="http://schemas.microsoft.com/office/drawing/2014/main" id="{CA7097DC-F55D-6754-926B-F5C698FD87B5}"/>
              </a:ext>
            </a:extLst>
          </p:cNvPr>
          <p:cNvSpPr txBox="1"/>
          <p:nvPr/>
        </p:nvSpPr>
        <p:spPr>
          <a:xfrm>
            <a:off x="478363" y="889843"/>
            <a:ext cx="3598341" cy="6032421"/>
          </a:xfrm>
          <a:prstGeom prst="rect">
            <a:avLst/>
          </a:prstGeom>
          <a:noFill/>
        </p:spPr>
        <p:txBody>
          <a:bodyPr wrap="square" rtlCol="0">
            <a:spAutoFit/>
          </a:bodyPr>
          <a:lstStyle/>
          <a:p>
            <a:r>
              <a:rPr lang="en-US" sz="4400" dirty="0"/>
              <a:t>2019 </a:t>
            </a:r>
            <a:r>
              <a:rPr lang="en-US" sz="1050" dirty="0"/>
              <a:t>(Half year ended Nov 18)</a:t>
            </a:r>
          </a:p>
          <a:p>
            <a:r>
              <a:rPr lang="en-US" sz="4400" dirty="0"/>
              <a:t>Average </a:t>
            </a:r>
          </a:p>
          <a:p>
            <a:r>
              <a:rPr lang="en-US" sz="4400" dirty="0"/>
              <a:t>Weekly</a:t>
            </a:r>
          </a:p>
          <a:p>
            <a:r>
              <a:rPr lang="en-US" sz="4400" dirty="0"/>
              <a:t>Earning</a:t>
            </a:r>
          </a:p>
          <a:p>
            <a:r>
              <a:rPr lang="en-US" sz="4400" dirty="0"/>
              <a:t>$1,638.81 </a:t>
            </a:r>
          </a:p>
          <a:p>
            <a:r>
              <a:rPr lang="en-US" sz="2800" dirty="0"/>
              <a:t>Hotel/FS is $468  </a:t>
            </a:r>
          </a:p>
          <a:p>
            <a:r>
              <a:rPr lang="en-US" sz="2800" dirty="0"/>
              <a:t>Retails is $402</a:t>
            </a:r>
          </a:p>
          <a:p>
            <a:endParaRPr lang="en-US" sz="2800" dirty="0"/>
          </a:p>
          <a:p>
            <a:r>
              <a:rPr lang="en-US" sz="2800" dirty="0"/>
              <a:t>Mining is $846 </a:t>
            </a:r>
          </a:p>
          <a:p>
            <a:endParaRPr lang="en-US" sz="5400" dirty="0"/>
          </a:p>
        </p:txBody>
      </p:sp>
      <p:sp>
        <p:nvSpPr>
          <p:cNvPr id="6" name="Arrow: Up 5">
            <a:extLst>
              <a:ext uri="{FF2B5EF4-FFF2-40B4-BE49-F238E27FC236}">
                <a16:creationId xmlns:a16="http://schemas.microsoft.com/office/drawing/2014/main" id="{8423EB14-9EDA-9AE3-5CFB-0EA019A54E46}"/>
              </a:ext>
            </a:extLst>
          </p:cNvPr>
          <p:cNvSpPr/>
          <p:nvPr/>
        </p:nvSpPr>
        <p:spPr>
          <a:xfrm>
            <a:off x="2904067" y="5571067"/>
            <a:ext cx="262466"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Down 9">
            <a:extLst>
              <a:ext uri="{FF2B5EF4-FFF2-40B4-BE49-F238E27FC236}">
                <a16:creationId xmlns:a16="http://schemas.microsoft.com/office/drawing/2014/main" id="{50B45301-304D-66B0-C17D-DF7488462F2C}"/>
              </a:ext>
            </a:extLst>
          </p:cNvPr>
          <p:cNvSpPr/>
          <p:nvPr/>
        </p:nvSpPr>
        <p:spPr>
          <a:xfrm>
            <a:off x="3056467" y="4267200"/>
            <a:ext cx="262466"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B5EE9A08-D80A-917D-8BFA-D0A4711470CC}"/>
              </a:ext>
            </a:extLst>
          </p:cNvPr>
          <p:cNvSpPr/>
          <p:nvPr/>
        </p:nvSpPr>
        <p:spPr>
          <a:xfrm>
            <a:off x="2747434" y="4703234"/>
            <a:ext cx="262466"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066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EAE755-D644-EDD5-0784-D30F9FC95CF0}"/>
              </a:ext>
            </a:extLst>
          </p:cNvPr>
          <p:cNvSpPr txBox="1"/>
          <p:nvPr/>
        </p:nvSpPr>
        <p:spPr>
          <a:xfrm>
            <a:off x="478363" y="889843"/>
            <a:ext cx="3598341" cy="6032421"/>
          </a:xfrm>
          <a:prstGeom prst="rect">
            <a:avLst/>
          </a:prstGeom>
          <a:noFill/>
        </p:spPr>
        <p:txBody>
          <a:bodyPr wrap="square" rtlCol="0">
            <a:spAutoFit/>
          </a:bodyPr>
          <a:lstStyle/>
          <a:p>
            <a:r>
              <a:rPr lang="en-US" sz="4400" dirty="0"/>
              <a:t>2020 </a:t>
            </a:r>
            <a:r>
              <a:rPr lang="en-US" sz="1050" dirty="0"/>
              <a:t>(Half year ended Nov 18)</a:t>
            </a:r>
          </a:p>
          <a:p>
            <a:r>
              <a:rPr lang="en-US" sz="4400" dirty="0"/>
              <a:t>Average </a:t>
            </a:r>
          </a:p>
          <a:p>
            <a:r>
              <a:rPr lang="en-US" sz="4400" dirty="0"/>
              <a:t>Weekly</a:t>
            </a:r>
          </a:p>
          <a:p>
            <a:r>
              <a:rPr lang="en-US" sz="4400" dirty="0"/>
              <a:t>Earning</a:t>
            </a:r>
          </a:p>
          <a:p>
            <a:r>
              <a:rPr lang="en-US" sz="4400" dirty="0"/>
              <a:t>$1,675.32 </a:t>
            </a:r>
          </a:p>
          <a:p>
            <a:r>
              <a:rPr lang="en-US" sz="2800" dirty="0"/>
              <a:t>Hotel/FS is $527.42  </a:t>
            </a:r>
          </a:p>
          <a:p>
            <a:r>
              <a:rPr lang="en-US" sz="2800" dirty="0"/>
              <a:t>Retails is $397</a:t>
            </a:r>
          </a:p>
          <a:p>
            <a:endParaRPr lang="en-US" sz="2800" dirty="0"/>
          </a:p>
          <a:p>
            <a:r>
              <a:rPr lang="en-US" sz="2800" dirty="0"/>
              <a:t>Mining is $821 </a:t>
            </a:r>
          </a:p>
          <a:p>
            <a:endParaRPr lang="en-US" sz="5400" dirty="0"/>
          </a:p>
        </p:txBody>
      </p:sp>
      <p:sp>
        <p:nvSpPr>
          <p:cNvPr id="10" name="Arrow: Up 9">
            <a:extLst>
              <a:ext uri="{FF2B5EF4-FFF2-40B4-BE49-F238E27FC236}">
                <a16:creationId xmlns:a16="http://schemas.microsoft.com/office/drawing/2014/main" id="{9FBC3C23-7B30-29B6-76AF-94D3A1AEC499}"/>
              </a:ext>
            </a:extLst>
          </p:cNvPr>
          <p:cNvSpPr/>
          <p:nvPr/>
        </p:nvSpPr>
        <p:spPr>
          <a:xfrm>
            <a:off x="2937933" y="5613400"/>
            <a:ext cx="270934"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E02A775D-BCCB-75CD-7090-ACFAF1F08B1D}"/>
              </a:ext>
            </a:extLst>
          </p:cNvPr>
          <p:cNvSpPr/>
          <p:nvPr/>
        </p:nvSpPr>
        <p:spPr>
          <a:xfrm>
            <a:off x="3462867" y="4284133"/>
            <a:ext cx="270933"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FAF771EE-C3DE-03DF-0847-2DC126D2BE27}"/>
              </a:ext>
            </a:extLst>
          </p:cNvPr>
          <p:cNvSpPr/>
          <p:nvPr/>
        </p:nvSpPr>
        <p:spPr>
          <a:xfrm>
            <a:off x="2937933" y="4699000"/>
            <a:ext cx="270933"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AA2B4C6C-9708-4481-4F90-6C965646B8E6}"/>
              </a:ext>
            </a:extLst>
          </p:cNvPr>
          <p:cNvPicPr>
            <a:picLocks noChangeAspect="1"/>
          </p:cNvPicPr>
          <p:nvPr/>
        </p:nvPicPr>
        <p:blipFill>
          <a:blip r:embed="rId2"/>
          <a:stretch>
            <a:fillRect/>
          </a:stretch>
        </p:blipFill>
        <p:spPr>
          <a:xfrm>
            <a:off x="4917009" y="1225361"/>
            <a:ext cx="6946899" cy="5166972"/>
          </a:xfrm>
          <a:prstGeom prst="rect">
            <a:avLst/>
          </a:prstGeom>
        </p:spPr>
      </p:pic>
      <p:sp>
        <p:nvSpPr>
          <p:cNvPr id="15" name="Title 1">
            <a:extLst>
              <a:ext uri="{FF2B5EF4-FFF2-40B4-BE49-F238E27FC236}">
                <a16:creationId xmlns:a16="http://schemas.microsoft.com/office/drawing/2014/main" id="{CCCB6C3C-B991-8955-4D48-50BE7C05466F}"/>
              </a:ext>
            </a:extLst>
          </p:cNvPr>
          <p:cNvSpPr txBox="1">
            <a:spLocks/>
          </p:cNvSpPr>
          <p:nvPr/>
        </p:nvSpPr>
        <p:spPr>
          <a:xfrm>
            <a:off x="829740" y="161925"/>
            <a:ext cx="10541001" cy="59160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happen to the average weekly earning?</a:t>
            </a:r>
            <a:endParaRPr lang="en-AU" dirty="0"/>
          </a:p>
        </p:txBody>
      </p:sp>
    </p:spTree>
    <p:extLst>
      <p:ext uri="{BB962C8B-B14F-4D97-AF65-F5344CB8AC3E}">
        <p14:creationId xmlns:p14="http://schemas.microsoft.com/office/powerpoint/2010/main" val="67243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9120C0-34CE-2DF9-D5B0-D8CE6AEBA349}"/>
              </a:ext>
            </a:extLst>
          </p:cNvPr>
          <p:cNvSpPr txBox="1">
            <a:spLocks/>
          </p:cNvSpPr>
          <p:nvPr/>
        </p:nvSpPr>
        <p:spPr>
          <a:xfrm>
            <a:off x="829740" y="161925"/>
            <a:ext cx="10541001" cy="59160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happen to the average weekly earning?</a:t>
            </a:r>
            <a:endParaRPr lang="en-AU" dirty="0"/>
          </a:p>
        </p:txBody>
      </p:sp>
      <p:sp>
        <p:nvSpPr>
          <p:cNvPr id="5" name="TextBox 4">
            <a:extLst>
              <a:ext uri="{FF2B5EF4-FFF2-40B4-BE49-F238E27FC236}">
                <a16:creationId xmlns:a16="http://schemas.microsoft.com/office/drawing/2014/main" id="{0913776C-7BC2-E93B-C467-99F1D693717E}"/>
              </a:ext>
            </a:extLst>
          </p:cNvPr>
          <p:cNvSpPr txBox="1"/>
          <p:nvPr/>
        </p:nvSpPr>
        <p:spPr>
          <a:xfrm>
            <a:off x="478363" y="889843"/>
            <a:ext cx="3598341" cy="6032421"/>
          </a:xfrm>
          <a:prstGeom prst="rect">
            <a:avLst/>
          </a:prstGeom>
          <a:noFill/>
        </p:spPr>
        <p:txBody>
          <a:bodyPr wrap="square" rtlCol="0">
            <a:spAutoFit/>
          </a:bodyPr>
          <a:lstStyle/>
          <a:p>
            <a:r>
              <a:rPr lang="en-US" sz="4400" dirty="0"/>
              <a:t>2021 </a:t>
            </a:r>
            <a:r>
              <a:rPr lang="en-US" sz="1050" dirty="0"/>
              <a:t>(Half year ended Nov 18)</a:t>
            </a:r>
          </a:p>
          <a:p>
            <a:r>
              <a:rPr lang="en-US" sz="4400" dirty="0"/>
              <a:t>Average </a:t>
            </a:r>
          </a:p>
          <a:p>
            <a:r>
              <a:rPr lang="en-US" sz="4400" dirty="0"/>
              <a:t>Weekly</a:t>
            </a:r>
          </a:p>
          <a:p>
            <a:r>
              <a:rPr lang="en-US" sz="4400" dirty="0"/>
              <a:t>Earning</a:t>
            </a:r>
          </a:p>
          <a:p>
            <a:r>
              <a:rPr lang="en-US" sz="4400" dirty="0"/>
              <a:t>$1,718.98 </a:t>
            </a:r>
          </a:p>
          <a:p>
            <a:r>
              <a:rPr lang="en-US" sz="2800" dirty="0"/>
              <a:t>Hotel/FS is $514  </a:t>
            </a:r>
          </a:p>
          <a:p>
            <a:r>
              <a:rPr lang="en-US" sz="2800" dirty="0"/>
              <a:t>Retails is $416</a:t>
            </a:r>
          </a:p>
          <a:p>
            <a:endParaRPr lang="en-US" sz="2800" dirty="0"/>
          </a:p>
          <a:p>
            <a:r>
              <a:rPr lang="en-US" sz="2800" dirty="0"/>
              <a:t>Mining is $821 </a:t>
            </a:r>
          </a:p>
          <a:p>
            <a:endParaRPr lang="en-US" sz="5400" dirty="0"/>
          </a:p>
        </p:txBody>
      </p:sp>
      <p:pic>
        <p:nvPicPr>
          <p:cNvPr id="7" name="Picture 6">
            <a:extLst>
              <a:ext uri="{FF2B5EF4-FFF2-40B4-BE49-F238E27FC236}">
                <a16:creationId xmlns:a16="http://schemas.microsoft.com/office/drawing/2014/main" id="{6B4CF4F5-7C2C-CB86-3838-8011A07C401B}"/>
              </a:ext>
            </a:extLst>
          </p:cNvPr>
          <p:cNvPicPr>
            <a:picLocks noChangeAspect="1"/>
          </p:cNvPicPr>
          <p:nvPr/>
        </p:nvPicPr>
        <p:blipFill>
          <a:blip r:embed="rId2"/>
          <a:stretch>
            <a:fillRect/>
          </a:stretch>
        </p:blipFill>
        <p:spPr>
          <a:xfrm>
            <a:off x="4986168" y="1047651"/>
            <a:ext cx="6727469" cy="4997548"/>
          </a:xfrm>
          <a:prstGeom prst="rect">
            <a:avLst/>
          </a:prstGeom>
        </p:spPr>
      </p:pic>
      <p:sp>
        <p:nvSpPr>
          <p:cNvPr id="8" name="Arrow: Down 7">
            <a:extLst>
              <a:ext uri="{FF2B5EF4-FFF2-40B4-BE49-F238E27FC236}">
                <a16:creationId xmlns:a16="http://schemas.microsoft.com/office/drawing/2014/main" id="{E83F802F-377F-451A-DDB5-4101F5AD6056}"/>
              </a:ext>
            </a:extLst>
          </p:cNvPr>
          <p:cNvSpPr/>
          <p:nvPr/>
        </p:nvSpPr>
        <p:spPr>
          <a:xfrm>
            <a:off x="3048000" y="4182534"/>
            <a:ext cx="279400"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Down 8">
            <a:extLst>
              <a:ext uri="{FF2B5EF4-FFF2-40B4-BE49-F238E27FC236}">
                <a16:creationId xmlns:a16="http://schemas.microsoft.com/office/drawing/2014/main" id="{9737B99A-708D-B415-FA60-B3FAEF583067}"/>
              </a:ext>
            </a:extLst>
          </p:cNvPr>
          <p:cNvSpPr/>
          <p:nvPr/>
        </p:nvSpPr>
        <p:spPr>
          <a:xfrm>
            <a:off x="2675467" y="4699001"/>
            <a:ext cx="279400"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Up 9">
            <a:extLst>
              <a:ext uri="{FF2B5EF4-FFF2-40B4-BE49-F238E27FC236}">
                <a16:creationId xmlns:a16="http://schemas.microsoft.com/office/drawing/2014/main" id="{BE322E0C-8C8D-AE9F-7C8D-62882F741633}"/>
              </a:ext>
            </a:extLst>
          </p:cNvPr>
          <p:cNvSpPr/>
          <p:nvPr/>
        </p:nvSpPr>
        <p:spPr>
          <a:xfrm>
            <a:off x="2675467" y="5501647"/>
            <a:ext cx="279400" cy="6180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70255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685</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Answer: 6 in 10 Australian said they are.  (Source: Michael Page studies- “Make 2022 the Year of Opportunities)</vt:lpstr>
      <vt:lpstr>Australian Employed Total (Qtly)</vt:lpstr>
      <vt:lpstr>Employment evolution (pre/post COVID)</vt:lpstr>
      <vt:lpstr>Unemployment rate</vt:lpstr>
      <vt:lpstr>Evolution by Industry</vt:lpstr>
      <vt:lpstr>What happen to the average weekly earning?</vt:lpstr>
      <vt:lpstr>PowerPoint Presentation</vt:lpstr>
      <vt:lpstr>PowerPoint Presentation</vt:lpstr>
      <vt:lpstr>PowerPoint Presentation</vt:lpstr>
      <vt:lpstr>2018 -2021 Average Weekly Earning changes%</vt:lpstr>
      <vt:lpstr>What make people to move during COVID?</vt:lpstr>
      <vt:lpstr>Changing Jobs</vt:lpstr>
      <vt:lpstr>Job Ads by State</vt:lpstr>
      <vt:lpstr>Job Ads by State</vt:lpstr>
      <vt:lpstr>PowerPoint Presentation</vt:lpstr>
      <vt:lpstr>Australian FT employment</vt:lpstr>
      <vt:lpstr>Australian PT employment</vt:lpstr>
      <vt:lpstr>WA FT Employment</vt:lpstr>
      <vt:lpstr>WA PT Employment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Carmen Sin</cp:lastModifiedBy>
  <cp:revision>17</cp:revision>
  <dcterms:created xsi:type="dcterms:W3CDTF">2022-05-02T13:03:18Z</dcterms:created>
  <dcterms:modified xsi:type="dcterms:W3CDTF">2022-05-04T16:24:29Z</dcterms:modified>
</cp:coreProperties>
</file>