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0" r:id="rId3"/>
    <p:sldId id="257" r:id="rId4"/>
    <p:sldId id="272" r:id="rId5"/>
    <p:sldId id="258" r:id="rId6"/>
    <p:sldId id="259" r:id="rId7"/>
    <p:sldId id="260" r:id="rId8"/>
    <p:sldId id="261" r:id="rId9"/>
    <p:sldId id="277" r:id="rId10"/>
    <p:sldId id="278" r:id="rId11"/>
    <p:sldId id="271" r:id="rId12"/>
    <p:sldId id="275" r:id="rId13"/>
    <p:sldId id="262" r:id="rId14"/>
    <p:sldId id="282" r:id="rId15"/>
    <p:sldId id="265" r:id="rId16"/>
    <p:sldId id="267" r:id="rId17"/>
    <p:sldId id="279" r:id="rId18"/>
    <p:sldId id="268" r:id="rId19"/>
    <p:sldId id="280"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72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52F8-4876-BEA2-CA88-E473D9A2C5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D1B06F4-4A29-F1A8-BDC9-D01BF983B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A703CAA-7EEF-EA90-2340-23657DDEF95C}"/>
              </a:ext>
            </a:extLst>
          </p:cNvPr>
          <p:cNvSpPr>
            <a:spLocks noGrp="1"/>
          </p:cNvSpPr>
          <p:nvPr>
            <p:ph type="dt" sz="half" idx="10"/>
          </p:nvPr>
        </p:nvSpPr>
        <p:spPr/>
        <p:txBody>
          <a:bodyPr/>
          <a:lstStyle/>
          <a:p>
            <a:fld id="{F29CD701-754A-4611-A3D8-0FABDD845294}" type="datetimeFigureOut">
              <a:rPr lang="en-AU" smtClean="0"/>
              <a:pPr/>
              <a:t>5/05/2022</a:t>
            </a:fld>
            <a:endParaRPr lang="en-AU"/>
          </a:p>
        </p:txBody>
      </p:sp>
      <p:sp>
        <p:nvSpPr>
          <p:cNvPr id="5" name="Footer Placeholder 4">
            <a:extLst>
              <a:ext uri="{FF2B5EF4-FFF2-40B4-BE49-F238E27FC236}">
                <a16:creationId xmlns:a16="http://schemas.microsoft.com/office/drawing/2014/main" id="{4A381E97-0481-866C-CD59-B372F3C244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0CEE675-7E77-869C-0726-384408A8BAD3}"/>
              </a:ext>
            </a:extLst>
          </p:cNvPr>
          <p:cNvSpPr>
            <a:spLocks noGrp="1"/>
          </p:cNvSpPr>
          <p:nvPr>
            <p:ph type="sldNum" sz="quarter" idx="12"/>
          </p:nvPr>
        </p:nvSpPr>
        <p:spPr/>
        <p:txBody>
          <a:bodyPr/>
          <a:lstStyle/>
          <a:p>
            <a:fld id="{6568FBB5-0035-4AB4-9CCE-04039B03CB98}" type="slidenum">
              <a:rPr lang="en-AU" smtClean="0"/>
              <a:pPr/>
              <a:t>‹#›</a:t>
            </a:fld>
            <a:endParaRPr lang="en-AU"/>
          </a:p>
        </p:txBody>
      </p:sp>
    </p:spTree>
    <p:extLst>
      <p:ext uri="{BB962C8B-B14F-4D97-AF65-F5344CB8AC3E}">
        <p14:creationId xmlns:p14="http://schemas.microsoft.com/office/powerpoint/2010/main" val="2000157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B428-A7CB-65A1-6BA7-90A6AE2542B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058BB85-A607-03A2-7D0B-A8EB6D49F8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BBA627-5BDC-EEDA-3B89-9E0ADB277CD8}"/>
              </a:ext>
            </a:extLst>
          </p:cNvPr>
          <p:cNvSpPr>
            <a:spLocks noGrp="1"/>
          </p:cNvSpPr>
          <p:nvPr>
            <p:ph type="dt" sz="half" idx="10"/>
          </p:nvPr>
        </p:nvSpPr>
        <p:spPr/>
        <p:txBody>
          <a:bodyPr/>
          <a:lstStyle/>
          <a:p>
            <a:fld id="{F29CD701-754A-4611-A3D8-0FABDD845294}" type="datetimeFigureOut">
              <a:rPr lang="en-AU" smtClean="0"/>
              <a:pPr/>
              <a:t>5/05/2022</a:t>
            </a:fld>
            <a:endParaRPr lang="en-AU"/>
          </a:p>
        </p:txBody>
      </p:sp>
      <p:sp>
        <p:nvSpPr>
          <p:cNvPr id="5" name="Footer Placeholder 4">
            <a:extLst>
              <a:ext uri="{FF2B5EF4-FFF2-40B4-BE49-F238E27FC236}">
                <a16:creationId xmlns:a16="http://schemas.microsoft.com/office/drawing/2014/main" id="{B8BA8023-8EC3-C19A-6D4C-A089C92072F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6DFE3C6-FF94-4A07-9A6F-9BCDA64A9088}"/>
              </a:ext>
            </a:extLst>
          </p:cNvPr>
          <p:cNvSpPr>
            <a:spLocks noGrp="1"/>
          </p:cNvSpPr>
          <p:nvPr>
            <p:ph type="sldNum" sz="quarter" idx="12"/>
          </p:nvPr>
        </p:nvSpPr>
        <p:spPr/>
        <p:txBody>
          <a:bodyPr/>
          <a:lstStyle/>
          <a:p>
            <a:fld id="{6568FBB5-0035-4AB4-9CCE-04039B03CB98}" type="slidenum">
              <a:rPr lang="en-AU" smtClean="0"/>
              <a:pPr/>
              <a:t>‹#›</a:t>
            </a:fld>
            <a:endParaRPr lang="en-AU"/>
          </a:p>
        </p:txBody>
      </p:sp>
    </p:spTree>
    <p:extLst>
      <p:ext uri="{BB962C8B-B14F-4D97-AF65-F5344CB8AC3E}">
        <p14:creationId xmlns:p14="http://schemas.microsoft.com/office/powerpoint/2010/main" val="240657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F3C230-A5C1-EA22-BDC5-05AE5045CF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71F87AA-7DE6-7E4B-1161-3F4D09B9D4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2AE5DEB-9E63-2487-9E2C-E3D04E49836A}"/>
              </a:ext>
            </a:extLst>
          </p:cNvPr>
          <p:cNvSpPr>
            <a:spLocks noGrp="1"/>
          </p:cNvSpPr>
          <p:nvPr>
            <p:ph type="dt" sz="half" idx="10"/>
          </p:nvPr>
        </p:nvSpPr>
        <p:spPr/>
        <p:txBody>
          <a:bodyPr/>
          <a:lstStyle/>
          <a:p>
            <a:fld id="{F29CD701-754A-4611-A3D8-0FABDD845294}" type="datetimeFigureOut">
              <a:rPr lang="en-AU" smtClean="0"/>
              <a:pPr/>
              <a:t>5/05/2022</a:t>
            </a:fld>
            <a:endParaRPr lang="en-AU"/>
          </a:p>
        </p:txBody>
      </p:sp>
      <p:sp>
        <p:nvSpPr>
          <p:cNvPr id="5" name="Footer Placeholder 4">
            <a:extLst>
              <a:ext uri="{FF2B5EF4-FFF2-40B4-BE49-F238E27FC236}">
                <a16:creationId xmlns:a16="http://schemas.microsoft.com/office/drawing/2014/main" id="{1CE182CE-E100-DCD8-F20F-485C44A0238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44D4A3D-54AF-7BBC-7EB8-51731F53CDEE}"/>
              </a:ext>
            </a:extLst>
          </p:cNvPr>
          <p:cNvSpPr>
            <a:spLocks noGrp="1"/>
          </p:cNvSpPr>
          <p:nvPr>
            <p:ph type="sldNum" sz="quarter" idx="12"/>
          </p:nvPr>
        </p:nvSpPr>
        <p:spPr/>
        <p:txBody>
          <a:bodyPr/>
          <a:lstStyle/>
          <a:p>
            <a:fld id="{6568FBB5-0035-4AB4-9CCE-04039B03CB98}" type="slidenum">
              <a:rPr lang="en-AU" smtClean="0"/>
              <a:pPr/>
              <a:t>‹#›</a:t>
            </a:fld>
            <a:endParaRPr lang="en-AU"/>
          </a:p>
        </p:txBody>
      </p:sp>
    </p:spTree>
    <p:extLst>
      <p:ext uri="{BB962C8B-B14F-4D97-AF65-F5344CB8AC3E}">
        <p14:creationId xmlns:p14="http://schemas.microsoft.com/office/powerpoint/2010/main" val="493457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5928-8C76-75D5-D2CD-8719F7E1816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66F10A-3947-5D92-8F52-9BF2A57933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C9C791F-9353-4254-CB03-D20011FD28EC}"/>
              </a:ext>
            </a:extLst>
          </p:cNvPr>
          <p:cNvSpPr>
            <a:spLocks noGrp="1"/>
          </p:cNvSpPr>
          <p:nvPr>
            <p:ph type="dt" sz="half" idx="10"/>
          </p:nvPr>
        </p:nvSpPr>
        <p:spPr/>
        <p:txBody>
          <a:bodyPr/>
          <a:lstStyle/>
          <a:p>
            <a:fld id="{F29CD701-754A-4611-A3D8-0FABDD845294}" type="datetimeFigureOut">
              <a:rPr lang="en-AU" smtClean="0"/>
              <a:pPr/>
              <a:t>5/05/2022</a:t>
            </a:fld>
            <a:endParaRPr lang="en-AU"/>
          </a:p>
        </p:txBody>
      </p:sp>
      <p:sp>
        <p:nvSpPr>
          <p:cNvPr id="5" name="Footer Placeholder 4">
            <a:extLst>
              <a:ext uri="{FF2B5EF4-FFF2-40B4-BE49-F238E27FC236}">
                <a16:creationId xmlns:a16="http://schemas.microsoft.com/office/drawing/2014/main" id="{55DF4583-CE1D-3CB8-BB1B-C6DD5F83DD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FFB626-3FE6-4CFC-7B60-435DD9A3F26E}"/>
              </a:ext>
            </a:extLst>
          </p:cNvPr>
          <p:cNvSpPr>
            <a:spLocks noGrp="1"/>
          </p:cNvSpPr>
          <p:nvPr>
            <p:ph type="sldNum" sz="quarter" idx="12"/>
          </p:nvPr>
        </p:nvSpPr>
        <p:spPr/>
        <p:txBody>
          <a:bodyPr/>
          <a:lstStyle/>
          <a:p>
            <a:fld id="{6568FBB5-0035-4AB4-9CCE-04039B03CB98}" type="slidenum">
              <a:rPr lang="en-AU" smtClean="0"/>
              <a:pPr/>
              <a:t>‹#›</a:t>
            </a:fld>
            <a:endParaRPr lang="en-AU"/>
          </a:p>
        </p:txBody>
      </p:sp>
    </p:spTree>
    <p:extLst>
      <p:ext uri="{BB962C8B-B14F-4D97-AF65-F5344CB8AC3E}">
        <p14:creationId xmlns:p14="http://schemas.microsoft.com/office/powerpoint/2010/main" val="1618679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57E8-A4A0-4E2E-5585-A5A8E256B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F3BD945-AC45-4893-EF16-5E6A3FFEA3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596766-E1AE-C111-2C56-C1EE7162A4B3}"/>
              </a:ext>
            </a:extLst>
          </p:cNvPr>
          <p:cNvSpPr>
            <a:spLocks noGrp="1"/>
          </p:cNvSpPr>
          <p:nvPr>
            <p:ph type="dt" sz="half" idx="10"/>
          </p:nvPr>
        </p:nvSpPr>
        <p:spPr/>
        <p:txBody>
          <a:bodyPr/>
          <a:lstStyle/>
          <a:p>
            <a:fld id="{F29CD701-754A-4611-A3D8-0FABDD845294}" type="datetimeFigureOut">
              <a:rPr lang="en-AU" smtClean="0"/>
              <a:pPr/>
              <a:t>5/05/2022</a:t>
            </a:fld>
            <a:endParaRPr lang="en-AU"/>
          </a:p>
        </p:txBody>
      </p:sp>
      <p:sp>
        <p:nvSpPr>
          <p:cNvPr id="5" name="Footer Placeholder 4">
            <a:extLst>
              <a:ext uri="{FF2B5EF4-FFF2-40B4-BE49-F238E27FC236}">
                <a16:creationId xmlns:a16="http://schemas.microsoft.com/office/drawing/2014/main" id="{FBEF2E4B-43A8-9D5F-6AEF-5108CAFE368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D0D9ABE-0429-2D14-797F-DEE84F072573}"/>
              </a:ext>
            </a:extLst>
          </p:cNvPr>
          <p:cNvSpPr>
            <a:spLocks noGrp="1"/>
          </p:cNvSpPr>
          <p:nvPr>
            <p:ph type="sldNum" sz="quarter" idx="12"/>
          </p:nvPr>
        </p:nvSpPr>
        <p:spPr/>
        <p:txBody>
          <a:bodyPr/>
          <a:lstStyle/>
          <a:p>
            <a:fld id="{6568FBB5-0035-4AB4-9CCE-04039B03CB98}" type="slidenum">
              <a:rPr lang="en-AU" smtClean="0"/>
              <a:pPr/>
              <a:t>‹#›</a:t>
            </a:fld>
            <a:endParaRPr lang="en-AU"/>
          </a:p>
        </p:txBody>
      </p:sp>
    </p:spTree>
    <p:extLst>
      <p:ext uri="{BB962C8B-B14F-4D97-AF65-F5344CB8AC3E}">
        <p14:creationId xmlns:p14="http://schemas.microsoft.com/office/powerpoint/2010/main" val="23726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663F-6532-CA10-6657-3607EEAE832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E96C9C7-3957-3939-FDFF-F319E077CD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AEB83AD-409E-2AA1-AB4F-C765640F61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29DE8B5-FADA-56B7-E4A5-DD454C70CA26}"/>
              </a:ext>
            </a:extLst>
          </p:cNvPr>
          <p:cNvSpPr>
            <a:spLocks noGrp="1"/>
          </p:cNvSpPr>
          <p:nvPr>
            <p:ph type="dt" sz="half" idx="10"/>
          </p:nvPr>
        </p:nvSpPr>
        <p:spPr/>
        <p:txBody>
          <a:bodyPr/>
          <a:lstStyle/>
          <a:p>
            <a:fld id="{F29CD701-754A-4611-A3D8-0FABDD845294}" type="datetimeFigureOut">
              <a:rPr lang="en-AU" smtClean="0"/>
              <a:pPr/>
              <a:t>5/05/2022</a:t>
            </a:fld>
            <a:endParaRPr lang="en-AU"/>
          </a:p>
        </p:txBody>
      </p:sp>
      <p:sp>
        <p:nvSpPr>
          <p:cNvPr id="6" name="Footer Placeholder 5">
            <a:extLst>
              <a:ext uri="{FF2B5EF4-FFF2-40B4-BE49-F238E27FC236}">
                <a16:creationId xmlns:a16="http://schemas.microsoft.com/office/drawing/2014/main" id="{870D7B75-4196-217C-AF0C-41199BFBFAD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A9C5865-921B-346A-EB82-DD52A0BC2176}"/>
              </a:ext>
            </a:extLst>
          </p:cNvPr>
          <p:cNvSpPr>
            <a:spLocks noGrp="1"/>
          </p:cNvSpPr>
          <p:nvPr>
            <p:ph type="sldNum" sz="quarter" idx="12"/>
          </p:nvPr>
        </p:nvSpPr>
        <p:spPr/>
        <p:txBody>
          <a:bodyPr/>
          <a:lstStyle/>
          <a:p>
            <a:fld id="{6568FBB5-0035-4AB4-9CCE-04039B03CB98}" type="slidenum">
              <a:rPr lang="en-AU" smtClean="0"/>
              <a:pPr/>
              <a:t>‹#›</a:t>
            </a:fld>
            <a:endParaRPr lang="en-AU"/>
          </a:p>
        </p:txBody>
      </p:sp>
    </p:spTree>
    <p:extLst>
      <p:ext uri="{BB962C8B-B14F-4D97-AF65-F5344CB8AC3E}">
        <p14:creationId xmlns:p14="http://schemas.microsoft.com/office/powerpoint/2010/main" val="49561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F4AF-2093-68FE-1BF8-69DB4FFA08D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CC60142-667C-0BD8-5871-0EA8AD003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A9C8C7-CB3C-090B-BD75-4A41942D9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3D65B32-F56F-41CD-B35E-BAFB4A291C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2D57D-13DB-7A71-72CF-2811C1FFFB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FE62C09-F23E-B6F8-C2C2-ECCD5B00F4C2}"/>
              </a:ext>
            </a:extLst>
          </p:cNvPr>
          <p:cNvSpPr>
            <a:spLocks noGrp="1"/>
          </p:cNvSpPr>
          <p:nvPr>
            <p:ph type="dt" sz="half" idx="10"/>
          </p:nvPr>
        </p:nvSpPr>
        <p:spPr/>
        <p:txBody>
          <a:bodyPr/>
          <a:lstStyle/>
          <a:p>
            <a:fld id="{F29CD701-754A-4611-A3D8-0FABDD845294}" type="datetimeFigureOut">
              <a:rPr lang="en-AU" smtClean="0"/>
              <a:pPr/>
              <a:t>5/05/2022</a:t>
            </a:fld>
            <a:endParaRPr lang="en-AU"/>
          </a:p>
        </p:txBody>
      </p:sp>
      <p:sp>
        <p:nvSpPr>
          <p:cNvPr id="8" name="Footer Placeholder 7">
            <a:extLst>
              <a:ext uri="{FF2B5EF4-FFF2-40B4-BE49-F238E27FC236}">
                <a16:creationId xmlns:a16="http://schemas.microsoft.com/office/drawing/2014/main" id="{A4276723-0D34-6220-ABBC-8874F9FF9E0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1609723-4CB5-0234-CBA5-3F932F36B0C8}"/>
              </a:ext>
            </a:extLst>
          </p:cNvPr>
          <p:cNvSpPr>
            <a:spLocks noGrp="1"/>
          </p:cNvSpPr>
          <p:nvPr>
            <p:ph type="sldNum" sz="quarter" idx="12"/>
          </p:nvPr>
        </p:nvSpPr>
        <p:spPr/>
        <p:txBody>
          <a:bodyPr/>
          <a:lstStyle/>
          <a:p>
            <a:fld id="{6568FBB5-0035-4AB4-9CCE-04039B03CB98}" type="slidenum">
              <a:rPr lang="en-AU" smtClean="0"/>
              <a:pPr/>
              <a:t>‹#›</a:t>
            </a:fld>
            <a:endParaRPr lang="en-AU"/>
          </a:p>
        </p:txBody>
      </p:sp>
    </p:spTree>
    <p:extLst>
      <p:ext uri="{BB962C8B-B14F-4D97-AF65-F5344CB8AC3E}">
        <p14:creationId xmlns:p14="http://schemas.microsoft.com/office/powerpoint/2010/main" val="379867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B2B9-E35A-C185-4082-3B8F535B4EA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A969E64-11BD-DC4E-730C-3C0AA063A648}"/>
              </a:ext>
            </a:extLst>
          </p:cNvPr>
          <p:cNvSpPr>
            <a:spLocks noGrp="1"/>
          </p:cNvSpPr>
          <p:nvPr>
            <p:ph type="dt" sz="half" idx="10"/>
          </p:nvPr>
        </p:nvSpPr>
        <p:spPr/>
        <p:txBody>
          <a:bodyPr/>
          <a:lstStyle/>
          <a:p>
            <a:fld id="{F29CD701-754A-4611-A3D8-0FABDD845294}" type="datetimeFigureOut">
              <a:rPr lang="en-AU" smtClean="0"/>
              <a:pPr/>
              <a:t>5/05/2022</a:t>
            </a:fld>
            <a:endParaRPr lang="en-AU"/>
          </a:p>
        </p:txBody>
      </p:sp>
      <p:sp>
        <p:nvSpPr>
          <p:cNvPr id="4" name="Footer Placeholder 3">
            <a:extLst>
              <a:ext uri="{FF2B5EF4-FFF2-40B4-BE49-F238E27FC236}">
                <a16:creationId xmlns:a16="http://schemas.microsoft.com/office/drawing/2014/main" id="{DF61C8E3-7449-AF7D-CBE9-C2DD8B52977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552BF88-5357-88DF-952D-B7F9EBB29D23}"/>
              </a:ext>
            </a:extLst>
          </p:cNvPr>
          <p:cNvSpPr>
            <a:spLocks noGrp="1"/>
          </p:cNvSpPr>
          <p:nvPr>
            <p:ph type="sldNum" sz="quarter" idx="12"/>
          </p:nvPr>
        </p:nvSpPr>
        <p:spPr/>
        <p:txBody>
          <a:bodyPr/>
          <a:lstStyle/>
          <a:p>
            <a:fld id="{6568FBB5-0035-4AB4-9CCE-04039B03CB98}" type="slidenum">
              <a:rPr lang="en-AU" smtClean="0"/>
              <a:pPr/>
              <a:t>‹#›</a:t>
            </a:fld>
            <a:endParaRPr lang="en-AU"/>
          </a:p>
        </p:txBody>
      </p:sp>
    </p:spTree>
    <p:extLst>
      <p:ext uri="{BB962C8B-B14F-4D97-AF65-F5344CB8AC3E}">
        <p14:creationId xmlns:p14="http://schemas.microsoft.com/office/powerpoint/2010/main" val="235664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E462E2-4828-C13F-36FB-A2C292561F0C}"/>
              </a:ext>
            </a:extLst>
          </p:cNvPr>
          <p:cNvSpPr>
            <a:spLocks noGrp="1"/>
          </p:cNvSpPr>
          <p:nvPr>
            <p:ph type="dt" sz="half" idx="10"/>
          </p:nvPr>
        </p:nvSpPr>
        <p:spPr/>
        <p:txBody>
          <a:bodyPr/>
          <a:lstStyle/>
          <a:p>
            <a:fld id="{F29CD701-754A-4611-A3D8-0FABDD845294}" type="datetimeFigureOut">
              <a:rPr lang="en-AU" smtClean="0"/>
              <a:pPr/>
              <a:t>5/05/2022</a:t>
            </a:fld>
            <a:endParaRPr lang="en-AU"/>
          </a:p>
        </p:txBody>
      </p:sp>
      <p:sp>
        <p:nvSpPr>
          <p:cNvPr id="3" name="Footer Placeholder 2">
            <a:extLst>
              <a:ext uri="{FF2B5EF4-FFF2-40B4-BE49-F238E27FC236}">
                <a16:creationId xmlns:a16="http://schemas.microsoft.com/office/drawing/2014/main" id="{6968F503-E73F-65C2-3675-F24E0BCCA0B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D1302C3-5B96-DBD5-D135-00FBEAD09100}"/>
              </a:ext>
            </a:extLst>
          </p:cNvPr>
          <p:cNvSpPr>
            <a:spLocks noGrp="1"/>
          </p:cNvSpPr>
          <p:nvPr>
            <p:ph type="sldNum" sz="quarter" idx="12"/>
          </p:nvPr>
        </p:nvSpPr>
        <p:spPr/>
        <p:txBody>
          <a:bodyPr/>
          <a:lstStyle/>
          <a:p>
            <a:fld id="{6568FBB5-0035-4AB4-9CCE-04039B03CB98}" type="slidenum">
              <a:rPr lang="en-AU" smtClean="0"/>
              <a:pPr/>
              <a:t>‹#›</a:t>
            </a:fld>
            <a:endParaRPr lang="en-AU"/>
          </a:p>
        </p:txBody>
      </p:sp>
    </p:spTree>
    <p:extLst>
      <p:ext uri="{BB962C8B-B14F-4D97-AF65-F5344CB8AC3E}">
        <p14:creationId xmlns:p14="http://schemas.microsoft.com/office/powerpoint/2010/main" val="14653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48D32-CAFC-F34E-1186-A1DDC3E1D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175CC6F-EA94-B5F9-2FE2-87439611F8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73AD0AA-E333-433B-35EC-0B1D54F03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5B8A6A-D814-6F75-708F-A894A0925993}"/>
              </a:ext>
            </a:extLst>
          </p:cNvPr>
          <p:cNvSpPr>
            <a:spLocks noGrp="1"/>
          </p:cNvSpPr>
          <p:nvPr>
            <p:ph type="dt" sz="half" idx="10"/>
          </p:nvPr>
        </p:nvSpPr>
        <p:spPr/>
        <p:txBody>
          <a:bodyPr/>
          <a:lstStyle/>
          <a:p>
            <a:fld id="{F29CD701-754A-4611-A3D8-0FABDD845294}" type="datetimeFigureOut">
              <a:rPr lang="en-AU" smtClean="0"/>
              <a:pPr/>
              <a:t>5/05/2022</a:t>
            </a:fld>
            <a:endParaRPr lang="en-AU"/>
          </a:p>
        </p:txBody>
      </p:sp>
      <p:sp>
        <p:nvSpPr>
          <p:cNvPr id="6" name="Footer Placeholder 5">
            <a:extLst>
              <a:ext uri="{FF2B5EF4-FFF2-40B4-BE49-F238E27FC236}">
                <a16:creationId xmlns:a16="http://schemas.microsoft.com/office/drawing/2014/main" id="{D311D720-691A-1A73-D913-C75122360D3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E9A6598-A62A-97D1-AEE4-753D9CD5254F}"/>
              </a:ext>
            </a:extLst>
          </p:cNvPr>
          <p:cNvSpPr>
            <a:spLocks noGrp="1"/>
          </p:cNvSpPr>
          <p:nvPr>
            <p:ph type="sldNum" sz="quarter" idx="12"/>
          </p:nvPr>
        </p:nvSpPr>
        <p:spPr/>
        <p:txBody>
          <a:bodyPr/>
          <a:lstStyle/>
          <a:p>
            <a:fld id="{6568FBB5-0035-4AB4-9CCE-04039B03CB98}" type="slidenum">
              <a:rPr lang="en-AU" smtClean="0"/>
              <a:pPr/>
              <a:t>‹#›</a:t>
            </a:fld>
            <a:endParaRPr lang="en-AU"/>
          </a:p>
        </p:txBody>
      </p:sp>
    </p:spTree>
    <p:extLst>
      <p:ext uri="{BB962C8B-B14F-4D97-AF65-F5344CB8AC3E}">
        <p14:creationId xmlns:p14="http://schemas.microsoft.com/office/powerpoint/2010/main" val="218068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9487-D750-CE6C-CBAD-C5CEC28C3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AFDC02E-9989-298A-3AD8-02D34F5D4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A44BFBE-DCA1-74F7-BE7E-0E6D71053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CD541-F322-C038-A1AF-9A17648CF48F}"/>
              </a:ext>
            </a:extLst>
          </p:cNvPr>
          <p:cNvSpPr>
            <a:spLocks noGrp="1"/>
          </p:cNvSpPr>
          <p:nvPr>
            <p:ph type="dt" sz="half" idx="10"/>
          </p:nvPr>
        </p:nvSpPr>
        <p:spPr/>
        <p:txBody>
          <a:bodyPr/>
          <a:lstStyle/>
          <a:p>
            <a:fld id="{F29CD701-754A-4611-A3D8-0FABDD845294}" type="datetimeFigureOut">
              <a:rPr lang="en-AU" smtClean="0"/>
              <a:pPr/>
              <a:t>5/05/2022</a:t>
            </a:fld>
            <a:endParaRPr lang="en-AU"/>
          </a:p>
        </p:txBody>
      </p:sp>
      <p:sp>
        <p:nvSpPr>
          <p:cNvPr id="6" name="Footer Placeholder 5">
            <a:extLst>
              <a:ext uri="{FF2B5EF4-FFF2-40B4-BE49-F238E27FC236}">
                <a16:creationId xmlns:a16="http://schemas.microsoft.com/office/drawing/2014/main" id="{155224B4-B2AB-A1E7-CBC9-6B6D18281D5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C8BF7A5-5F02-9A3F-0E02-2D6FD7243ED8}"/>
              </a:ext>
            </a:extLst>
          </p:cNvPr>
          <p:cNvSpPr>
            <a:spLocks noGrp="1"/>
          </p:cNvSpPr>
          <p:nvPr>
            <p:ph type="sldNum" sz="quarter" idx="12"/>
          </p:nvPr>
        </p:nvSpPr>
        <p:spPr/>
        <p:txBody>
          <a:bodyPr/>
          <a:lstStyle/>
          <a:p>
            <a:fld id="{6568FBB5-0035-4AB4-9CCE-04039B03CB98}" type="slidenum">
              <a:rPr lang="en-AU" smtClean="0"/>
              <a:pPr/>
              <a:t>‹#›</a:t>
            </a:fld>
            <a:endParaRPr lang="en-AU"/>
          </a:p>
        </p:txBody>
      </p:sp>
    </p:spTree>
    <p:extLst>
      <p:ext uri="{BB962C8B-B14F-4D97-AF65-F5344CB8AC3E}">
        <p14:creationId xmlns:p14="http://schemas.microsoft.com/office/powerpoint/2010/main" val="60491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5FC0E6-D7D5-4CEA-ECE6-52E7FCB5B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F58D1D5-BA62-CF7E-EF2B-35F95D009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D3E274A-661A-1668-1B13-D9D9CB9CE9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CD701-754A-4611-A3D8-0FABDD845294}" type="datetimeFigureOut">
              <a:rPr lang="en-AU" smtClean="0"/>
              <a:pPr/>
              <a:t>5/05/2022</a:t>
            </a:fld>
            <a:endParaRPr lang="en-AU"/>
          </a:p>
        </p:txBody>
      </p:sp>
      <p:sp>
        <p:nvSpPr>
          <p:cNvPr id="5" name="Footer Placeholder 4">
            <a:extLst>
              <a:ext uri="{FF2B5EF4-FFF2-40B4-BE49-F238E27FC236}">
                <a16:creationId xmlns:a16="http://schemas.microsoft.com/office/drawing/2014/main" id="{C92C89A6-CFB3-040A-8806-162C94893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7465147-860C-9874-93D1-EDAFCFFCAE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8FBB5-0035-4AB4-9CCE-04039B03CB98}" type="slidenum">
              <a:rPr lang="en-AU" smtClean="0"/>
              <a:pPr/>
              <a:t>‹#›</a:t>
            </a:fld>
            <a:endParaRPr lang="en-AU"/>
          </a:p>
        </p:txBody>
      </p:sp>
    </p:spTree>
    <p:extLst>
      <p:ext uri="{BB962C8B-B14F-4D97-AF65-F5344CB8AC3E}">
        <p14:creationId xmlns:p14="http://schemas.microsoft.com/office/powerpoint/2010/main" val="4149421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labourmarketinsights.gov.au/our-research/internet-vacancy-inde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1061B-BEBC-0375-2E4A-0FC4ECB98EF1}"/>
              </a:ext>
            </a:extLst>
          </p:cNvPr>
          <p:cNvSpPr>
            <a:spLocks noGrp="1"/>
          </p:cNvSpPr>
          <p:nvPr>
            <p:ph type="ctrTitle"/>
          </p:nvPr>
        </p:nvSpPr>
        <p:spPr>
          <a:xfrm>
            <a:off x="1801283" y="3517900"/>
            <a:ext cx="8589433" cy="1257828"/>
          </a:xfrm>
        </p:spPr>
        <p:txBody>
          <a:bodyPr>
            <a:normAutofit fontScale="90000"/>
          </a:bodyPr>
          <a:lstStyle/>
          <a:p>
            <a:r>
              <a:rPr lang="en-AU" dirty="0">
                <a:latin typeface="+mn-lt"/>
              </a:rPr>
              <a:t> </a:t>
            </a:r>
            <a:br>
              <a:rPr lang="en-AU" dirty="0">
                <a:latin typeface="+mn-lt"/>
              </a:rPr>
            </a:br>
            <a:br>
              <a:rPr lang="en-AU" dirty="0">
                <a:latin typeface="+mn-lt"/>
              </a:rPr>
            </a:br>
            <a:r>
              <a:rPr lang="en-AU" sz="4000" dirty="0">
                <a:latin typeface="+mn-lt"/>
              </a:rPr>
              <a:t>Answer: 6 in 10 Australians said they are.  </a:t>
            </a:r>
            <a:r>
              <a:rPr lang="en-AU" sz="2700" dirty="0">
                <a:latin typeface="+mn-lt"/>
              </a:rPr>
              <a:t>(Source: Michael Page studies- “Make 2022 the Year of Opportunities)</a:t>
            </a:r>
          </a:p>
        </p:txBody>
      </p:sp>
      <p:sp>
        <p:nvSpPr>
          <p:cNvPr id="3" name="Subtitle 2">
            <a:extLst>
              <a:ext uri="{FF2B5EF4-FFF2-40B4-BE49-F238E27FC236}">
                <a16:creationId xmlns:a16="http://schemas.microsoft.com/office/drawing/2014/main" id="{EC2B2BE3-230D-2BA3-EF75-424E469411C8}"/>
              </a:ext>
            </a:extLst>
          </p:cNvPr>
          <p:cNvSpPr>
            <a:spLocks noGrp="1"/>
          </p:cNvSpPr>
          <p:nvPr>
            <p:ph type="subTitle" idx="1"/>
          </p:nvPr>
        </p:nvSpPr>
        <p:spPr>
          <a:xfrm>
            <a:off x="1524000" y="5033038"/>
            <a:ext cx="9144000" cy="1655762"/>
          </a:xfrm>
        </p:spPr>
        <p:txBody>
          <a:bodyPr/>
          <a:lstStyle/>
          <a:p>
            <a:r>
              <a:rPr lang="en-US" dirty="0"/>
              <a:t>Impact of COVID on Australian Employment</a:t>
            </a:r>
            <a:endParaRPr lang="en-AU" dirty="0"/>
          </a:p>
        </p:txBody>
      </p:sp>
      <p:sp>
        <p:nvSpPr>
          <p:cNvPr id="4" name="TextBox 3">
            <a:extLst>
              <a:ext uri="{FF2B5EF4-FFF2-40B4-BE49-F238E27FC236}">
                <a16:creationId xmlns:a16="http://schemas.microsoft.com/office/drawing/2014/main" id="{BCFE7663-657C-E1BC-FE68-11FE3E58E172}"/>
              </a:ext>
            </a:extLst>
          </p:cNvPr>
          <p:cNvSpPr txBox="1"/>
          <p:nvPr/>
        </p:nvSpPr>
        <p:spPr>
          <a:xfrm>
            <a:off x="1651000" y="854265"/>
            <a:ext cx="10312400" cy="830997"/>
          </a:xfrm>
          <a:prstGeom prst="rect">
            <a:avLst/>
          </a:prstGeom>
          <a:noFill/>
        </p:spPr>
        <p:txBody>
          <a:bodyPr wrap="square" rtlCol="0">
            <a:spAutoFit/>
          </a:bodyPr>
          <a:lstStyle/>
          <a:p>
            <a:r>
              <a:rPr lang="en-AU" sz="2400" dirty="0"/>
              <a:t>When COVID happened, have you had a thought of changing careers? </a:t>
            </a:r>
            <a:br>
              <a:rPr lang="en-AU" sz="2400" dirty="0"/>
            </a:br>
            <a:r>
              <a:rPr lang="en-AU" sz="2400" dirty="0"/>
              <a:t>Are you planning to make a move in the next 6 months?</a:t>
            </a:r>
          </a:p>
        </p:txBody>
      </p:sp>
      <p:pic>
        <p:nvPicPr>
          <p:cNvPr id="6" name="Picture 5">
            <a:extLst>
              <a:ext uri="{FF2B5EF4-FFF2-40B4-BE49-F238E27FC236}">
                <a16:creationId xmlns:a16="http://schemas.microsoft.com/office/drawing/2014/main" id="{0B0464B4-9EFA-9F70-8667-F59AA6361C08}"/>
              </a:ext>
            </a:extLst>
          </p:cNvPr>
          <p:cNvPicPr>
            <a:picLocks noChangeAspect="1"/>
          </p:cNvPicPr>
          <p:nvPr/>
        </p:nvPicPr>
        <p:blipFill>
          <a:blip r:embed="rId2"/>
          <a:stretch>
            <a:fillRect/>
          </a:stretch>
        </p:blipFill>
        <p:spPr>
          <a:xfrm>
            <a:off x="3118377" y="1748863"/>
            <a:ext cx="5934075" cy="1600200"/>
          </a:xfrm>
          <a:prstGeom prst="rect">
            <a:avLst/>
          </a:prstGeom>
        </p:spPr>
      </p:pic>
    </p:spTree>
    <p:extLst>
      <p:ext uri="{BB962C8B-B14F-4D97-AF65-F5344CB8AC3E}">
        <p14:creationId xmlns:p14="http://schemas.microsoft.com/office/powerpoint/2010/main" val="287289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1F31-0AD2-9C2C-C080-0B2FEDC2E59A}"/>
              </a:ext>
            </a:extLst>
          </p:cNvPr>
          <p:cNvSpPr>
            <a:spLocks noGrp="1"/>
          </p:cNvSpPr>
          <p:nvPr>
            <p:ph type="title"/>
          </p:nvPr>
        </p:nvSpPr>
        <p:spPr>
          <a:xfrm>
            <a:off x="508000" y="347093"/>
            <a:ext cx="10922000" cy="887942"/>
          </a:xfrm>
        </p:spPr>
        <p:txBody>
          <a:bodyPr vert="horz" lIns="91440" tIns="45720" rIns="91440" bIns="45720" rtlCol="0" anchor="ctr">
            <a:normAutofit/>
          </a:bodyPr>
          <a:lstStyle/>
          <a:p>
            <a:pPr algn="ctr"/>
            <a:r>
              <a:rPr lang="en-US" sz="3600" b="1" dirty="0"/>
              <a:t>2018 -2021 Average Weekly Earning Changes (%)</a:t>
            </a:r>
            <a:endParaRPr lang="en-AU" sz="3600" b="1" dirty="0"/>
          </a:p>
        </p:txBody>
      </p:sp>
      <p:pic>
        <p:nvPicPr>
          <p:cNvPr id="5" name="Picture 4">
            <a:extLst>
              <a:ext uri="{FF2B5EF4-FFF2-40B4-BE49-F238E27FC236}">
                <a16:creationId xmlns:a16="http://schemas.microsoft.com/office/drawing/2014/main" id="{2AC893E0-B85E-64F6-7DED-8F984D344A7E}"/>
              </a:ext>
            </a:extLst>
          </p:cNvPr>
          <p:cNvPicPr>
            <a:picLocks noChangeAspect="1"/>
          </p:cNvPicPr>
          <p:nvPr/>
        </p:nvPicPr>
        <p:blipFill>
          <a:blip r:embed="rId2"/>
          <a:stretch>
            <a:fillRect/>
          </a:stretch>
        </p:blipFill>
        <p:spPr>
          <a:xfrm>
            <a:off x="531332" y="1371187"/>
            <a:ext cx="6290851" cy="4822986"/>
          </a:xfrm>
          <a:prstGeom prst="rect">
            <a:avLst/>
          </a:prstGeom>
        </p:spPr>
      </p:pic>
      <p:sp>
        <p:nvSpPr>
          <p:cNvPr id="8" name="Oval 7">
            <a:extLst>
              <a:ext uri="{FF2B5EF4-FFF2-40B4-BE49-F238E27FC236}">
                <a16:creationId xmlns:a16="http://schemas.microsoft.com/office/drawing/2014/main" id="{4E397514-C89A-E6EC-D73A-2E594AC31C7D}"/>
              </a:ext>
            </a:extLst>
          </p:cNvPr>
          <p:cNvSpPr/>
          <p:nvPr/>
        </p:nvSpPr>
        <p:spPr>
          <a:xfrm>
            <a:off x="3346558" y="1613801"/>
            <a:ext cx="1115375" cy="9213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itle 1">
            <a:extLst>
              <a:ext uri="{FF2B5EF4-FFF2-40B4-BE49-F238E27FC236}">
                <a16:creationId xmlns:a16="http://schemas.microsoft.com/office/drawing/2014/main" id="{6A432FCD-CDEA-7485-3711-C8FC2B32BDAC}"/>
              </a:ext>
            </a:extLst>
          </p:cNvPr>
          <p:cNvSpPr txBox="1">
            <a:spLocks/>
          </p:cNvSpPr>
          <p:nvPr/>
        </p:nvSpPr>
        <p:spPr>
          <a:xfrm>
            <a:off x="1286934" y="4612974"/>
            <a:ext cx="3730679" cy="48277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dirty="0"/>
          </a:p>
        </p:txBody>
      </p:sp>
      <p:sp>
        <p:nvSpPr>
          <p:cNvPr id="10" name="Oval 9">
            <a:extLst>
              <a:ext uri="{FF2B5EF4-FFF2-40B4-BE49-F238E27FC236}">
                <a16:creationId xmlns:a16="http://schemas.microsoft.com/office/drawing/2014/main" id="{4EE8CE69-517D-C7CB-5575-E192084BF10A}"/>
              </a:ext>
            </a:extLst>
          </p:cNvPr>
          <p:cNvSpPr/>
          <p:nvPr/>
        </p:nvSpPr>
        <p:spPr>
          <a:xfrm>
            <a:off x="3820693" y="5850425"/>
            <a:ext cx="395708" cy="33556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139C8CEC-1B21-79C5-FEC9-A22EBF55FC14}"/>
              </a:ext>
            </a:extLst>
          </p:cNvPr>
          <p:cNvSpPr txBox="1"/>
          <p:nvPr/>
        </p:nvSpPr>
        <p:spPr>
          <a:xfrm>
            <a:off x="7281334" y="1378963"/>
            <a:ext cx="4648200" cy="2123658"/>
          </a:xfrm>
          <a:prstGeom prst="rect">
            <a:avLst/>
          </a:prstGeom>
          <a:noFill/>
        </p:spPr>
        <p:txBody>
          <a:bodyPr wrap="square" rtlCol="0">
            <a:spAutoFit/>
          </a:bodyPr>
          <a:lstStyle/>
          <a:p>
            <a:r>
              <a:rPr lang="en-US" sz="2400" dirty="0">
                <a:solidFill>
                  <a:srgbClr val="FF0000"/>
                </a:solidFill>
              </a:rPr>
              <a:t>Top 5 Industries:  </a:t>
            </a:r>
            <a:r>
              <a:rPr lang="en-US" dirty="0"/>
              <a:t>unchanged 2018-2021</a:t>
            </a:r>
          </a:p>
          <a:p>
            <a:endParaRPr lang="en-US" dirty="0"/>
          </a:p>
          <a:p>
            <a:r>
              <a:rPr lang="en-US" dirty="0"/>
              <a:t>1.Mining</a:t>
            </a:r>
          </a:p>
          <a:p>
            <a:r>
              <a:rPr lang="en-US" dirty="0"/>
              <a:t>2.Financial &amp; Insurance Service</a:t>
            </a:r>
          </a:p>
          <a:p>
            <a:r>
              <a:rPr lang="en-US" dirty="0"/>
              <a:t>3.Information media &amp; Telecommunications</a:t>
            </a:r>
          </a:p>
          <a:p>
            <a:r>
              <a:rPr lang="en-US" dirty="0"/>
              <a:t>4.Professional, scientific &amp; Tech Services</a:t>
            </a:r>
          </a:p>
          <a:p>
            <a:r>
              <a:rPr lang="en-US" dirty="0"/>
              <a:t>5.Educationi &amp; Training</a:t>
            </a:r>
            <a:endParaRPr lang="en-AU" dirty="0"/>
          </a:p>
        </p:txBody>
      </p:sp>
      <p:sp>
        <p:nvSpPr>
          <p:cNvPr id="12" name="TextBox 11">
            <a:extLst>
              <a:ext uri="{FF2B5EF4-FFF2-40B4-BE49-F238E27FC236}">
                <a16:creationId xmlns:a16="http://schemas.microsoft.com/office/drawing/2014/main" id="{8F0A519E-752A-792A-54DA-4F0A3C370F15}"/>
              </a:ext>
            </a:extLst>
          </p:cNvPr>
          <p:cNvSpPr txBox="1"/>
          <p:nvPr/>
        </p:nvSpPr>
        <p:spPr>
          <a:xfrm>
            <a:off x="7281334" y="4064694"/>
            <a:ext cx="4580467" cy="2062103"/>
          </a:xfrm>
          <a:prstGeom prst="rect">
            <a:avLst/>
          </a:prstGeom>
          <a:noFill/>
        </p:spPr>
        <p:txBody>
          <a:bodyPr wrap="square" rtlCol="0">
            <a:spAutoFit/>
          </a:bodyPr>
          <a:lstStyle/>
          <a:p>
            <a:r>
              <a:rPr lang="en-US" sz="2000" dirty="0">
                <a:solidFill>
                  <a:srgbClr val="FF0000"/>
                </a:solidFill>
              </a:rPr>
              <a:t>Bottom 5 Industries:  </a:t>
            </a:r>
            <a:r>
              <a:rPr lang="en-US" dirty="0"/>
              <a:t>unchanged 2018-2021</a:t>
            </a:r>
          </a:p>
          <a:p>
            <a:endParaRPr lang="en-US" dirty="0"/>
          </a:p>
          <a:p>
            <a:r>
              <a:rPr lang="en-US" dirty="0"/>
              <a:t>1.Accommodation &amp; Food Services</a:t>
            </a:r>
          </a:p>
          <a:p>
            <a:r>
              <a:rPr lang="en-US" dirty="0"/>
              <a:t>2.Retails Services</a:t>
            </a:r>
          </a:p>
          <a:p>
            <a:r>
              <a:rPr lang="en-US" dirty="0"/>
              <a:t>3.Other Services</a:t>
            </a:r>
          </a:p>
          <a:p>
            <a:r>
              <a:rPr lang="en-US" dirty="0"/>
              <a:t>4.Art &amp; recreation services</a:t>
            </a:r>
          </a:p>
          <a:p>
            <a:r>
              <a:rPr lang="en-US" dirty="0"/>
              <a:t>5.Admin and Support services</a:t>
            </a:r>
            <a:endParaRPr lang="en-AU" dirty="0"/>
          </a:p>
        </p:txBody>
      </p:sp>
    </p:spTree>
    <p:extLst>
      <p:ext uri="{BB962C8B-B14F-4D97-AF65-F5344CB8AC3E}">
        <p14:creationId xmlns:p14="http://schemas.microsoft.com/office/powerpoint/2010/main" val="4254942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38F94-51B2-B9FE-D84F-07C3A38C3C27}"/>
              </a:ext>
            </a:extLst>
          </p:cNvPr>
          <p:cNvSpPr>
            <a:spLocks noGrp="1"/>
          </p:cNvSpPr>
          <p:nvPr>
            <p:ph type="title"/>
          </p:nvPr>
        </p:nvSpPr>
        <p:spPr>
          <a:xfrm>
            <a:off x="585892" y="170392"/>
            <a:ext cx="10515600" cy="1325563"/>
          </a:xfrm>
        </p:spPr>
        <p:txBody>
          <a:bodyPr vert="horz" lIns="91440" tIns="45720" rIns="91440" bIns="45720" rtlCol="0" anchor="ctr">
            <a:normAutofit/>
          </a:bodyPr>
          <a:lstStyle/>
          <a:p>
            <a:pPr algn="ctr"/>
            <a:r>
              <a:rPr lang="en-AU" sz="4000" b="1" dirty="0"/>
              <a:t>Reasons People Moved During </a:t>
            </a:r>
            <a:r>
              <a:rPr lang="en-AU" sz="4000" b="1" dirty="0" err="1"/>
              <a:t>Covid</a:t>
            </a:r>
            <a:endParaRPr lang="en-AU" sz="4000" b="1" dirty="0"/>
          </a:p>
        </p:txBody>
      </p:sp>
      <p:pic>
        <p:nvPicPr>
          <p:cNvPr id="9" name="Picture 8">
            <a:extLst>
              <a:ext uri="{FF2B5EF4-FFF2-40B4-BE49-F238E27FC236}">
                <a16:creationId xmlns:a16="http://schemas.microsoft.com/office/drawing/2014/main" id="{9E469602-9F2F-7EC7-1FFB-A88552B052B1}"/>
              </a:ext>
            </a:extLst>
          </p:cNvPr>
          <p:cNvPicPr>
            <a:picLocks noChangeAspect="1"/>
          </p:cNvPicPr>
          <p:nvPr/>
        </p:nvPicPr>
        <p:blipFill>
          <a:blip r:embed="rId2"/>
          <a:stretch>
            <a:fillRect/>
          </a:stretch>
        </p:blipFill>
        <p:spPr>
          <a:xfrm>
            <a:off x="0" y="1537304"/>
            <a:ext cx="11972271" cy="4674729"/>
          </a:xfrm>
          <a:prstGeom prst="rect">
            <a:avLst/>
          </a:prstGeom>
        </p:spPr>
      </p:pic>
      <p:sp>
        <p:nvSpPr>
          <p:cNvPr id="10" name="Arrow: Left 9">
            <a:extLst>
              <a:ext uri="{FF2B5EF4-FFF2-40B4-BE49-F238E27FC236}">
                <a16:creationId xmlns:a16="http://schemas.microsoft.com/office/drawing/2014/main" id="{0EF60A5F-BC66-C283-694F-8BC871758595}"/>
              </a:ext>
            </a:extLst>
          </p:cNvPr>
          <p:cNvSpPr/>
          <p:nvPr/>
        </p:nvSpPr>
        <p:spPr>
          <a:xfrm>
            <a:off x="2150533" y="2379133"/>
            <a:ext cx="889000" cy="364067"/>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Arrow: Left 10">
            <a:extLst>
              <a:ext uri="{FF2B5EF4-FFF2-40B4-BE49-F238E27FC236}">
                <a16:creationId xmlns:a16="http://schemas.microsoft.com/office/drawing/2014/main" id="{A80B7C5F-4FD2-D325-6195-5CB0930A1CA1}"/>
              </a:ext>
            </a:extLst>
          </p:cNvPr>
          <p:cNvSpPr/>
          <p:nvPr/>
        </p:nvSpPr>
        <p:spPr>
          <a:xfrm>
            <a:off x="5808133" y="2379133"/>
            <a:ext cx="889000" cy="364067"/>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20661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E59F79-C7A4-E9AA-2D69-4F191C5E6791}"/>
              </a:ext>
            </a:extLst>
          </p:cNvPr>
          <p:cNvSpPr>
            <a:spLocks noGrp="1"/>
          </p:cNvSpPr>
          <p:nvPr>
            <p:ph type="title"/>
          </p:nvPr>
        </p:nvSpPr>
        <p:spPr>
          <a:xfrm>
            <a:off x="596900" y="213519"/>
            <a:ext cx="10515600" cy="1325563"/>
          </a:xfrm>
        </p:spPr>
        <p:txBody>
          <a:bodyPr>
            <a:normAutofit/>
          </a:bodyPr>
          <a:lstStyle/>
          <a:p>
            <a:r>
              <a:rPr lang="en-US" sz="4000" b="1" dirty="0"/>
              <a:t>Changing Jobs</a:t>
            </a:r>
            <a:endParaRPr lang="en-AU" sz="4000" b="1" dirty="0"/>
          </a:p>
        </p:txBody>
      </p:sp>
      <p:sp>
        <p:nvSpPr>
          <p:cNvPr id="7" name="TextBox 6">
            <a:extLst>
              <a:ext uri="{FF2B5EF4-FFF2-40B4-BE49-F238E27FC236}">
                <a16:creationId xmlns:a16="http://schemas.microsoft.com/office/drawing/2014/main" id="{FF4A37BB-AFB2-0A68-4D8A-829939086447}"/>
              </a:ext>
            </a:extLst>
          </p:cNvPr>
          <p:cNvSpPr txBox="1"/>
          <p:nvPr/>
        </p:nvSpPr>
        <p:spPr>
          <a:xfrm>
            <a:off x="736600" y="1369155"/>
            <a:ext cx="10515600" cy="1323439"/>
          </a:xfrm>
          <a:prstGeom prst="rect">
            <a:avLst/>
          </a:prstGeom>
          <a:noFill/>
        </p:spPr>
        <p:txBody>
          <a:bodyPr wrap="square" rtlCol="0">
            <a:spAutoFit/>
          </a:bodyPr>
          <a:lstStyle/>
          <a:p>
            <a:r>
              <a:rPr lang="en-US" sz="1600" dirty="0"/>
              <a:t>Data is from ABS - Job Mobility (Year Ending February 2021)</a:t>
            </a:r>
          </a:p>
          <a:p>
            <a:endParaRPr lang="en-US" sz="1600" i="1" dirty="0"/>
          </a:p>
          <a:p>
            <a:r>
              <a:rPr lang="en-US" sz="1600" dirty="0"/>
              <a:t>This figure shows that 12% of those working under Accommodation and Food Services decided to change jobs, next was Retail which was 11% and Health Care was 9.5%.</a:t>
            </a:r>
          </a:p>
          <a:p>
            <a:endParaRPr lang="en-US" sz="1600" i="1" dirty="0"/>
          </a:p>
        </p:txBody>
      </p:sp>
      <p:pic>
        <p:nvPicPr>
          <p:cNvPr id="9" name="Picture 8">
            <a:extLst>
              <a:ext uri="{FF2B5EF4-FFF2-40B4-BE49-F238E27FC236}">
                <a16:creationId xmlns:a16="http://schemas.microsoft.com/office/drawing/2014/main" id="{449E7551-8A8A-4C9F-7A9F-12006CE25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411" y="2721344"/>
            <a:ext cx="7662091" cy="3553247"/>
          </a:xfrm>
          <a:prstGeom prst="rect">
            <a:avLst/>
          </a:prstGeom>
        </p:spPr>
      </p:pic>
    </p:spTree>
    <p:extLst>
      <p:ext uri="{BB962C8B-B14F-4D97-AF65-F5344CB8AC3E}">
        <p14:creationId xmlns:p14="http://schemas.microsoft.com/office/powerpoint/2010/main" val="2862970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EC9D-DDC5-1D93-CB4F-FE2D1C9BECAA}"/>
              </a:ext>
            </a:extLst>
          </p:cNvPr>
          <p:cNvSpPr>
            <a:spLocks noGrp="1"/>
          </p:cNvSpPr>
          <p:nvPr>
            <p:ph type="title"/>
          </p:nvPr>
        </p:nvSpPr>
        <p:spPr/>
        <p:txBody>
          <a:bodyPr>
            <a:normAutofit/>
          </a:bodyPr>
          <a:lstStyle/>
          <a:p>
            <a:r>
              <a:rPr lang="en-US" sz="4000" b="1" dirty="0"/>
              <a:t>Job Ads by State</a:t>
            </a:r>
            <a:endParaRPr lang="en-AU" sz="4000" b="1" dirty="0"/>
          </a:p>
        </p:txBody>
      </p:sp>
      <p:sp>
        <p:nvSpPr>
          <p:cNvPr id="6" name="TextBox 5">
            <a:extLst>
              <a:ext uri="{FF2B5EF4-FFF2-40B4-BE49-F238E27FC236}">
                <a16:creationId xmlns:a16="http://schemas.microsoft.com/office/drawing/2014/main" id="{4582FBEA-AD41-5DD8-3D79-9B83861E069E}"/>
              </a:ext>
            </a:extLst>
          </p:cNvPr>
          <p:cNvSpPr txBox="1"/>
          <p:nvPr/>
        </p:nvSpPr>
        <p:spPr>
          <a:xfrm>
            <a:off x="1016000" y="1394555"/>
            <a:ext cx="10515600" cy="1323439"/>
          </a:xfrm>
          <a:prstGeom prst="rect">
            <a:avLst/>
          </a:prstGeom>
          <a:noFill/>
        </p:spPr>
        <p:txBody>
          <a:bodyPr wrap="square" rtlCol="0">
            <a:spAutoFit/>
          </a:bodyPr>
          <a:lstStyle/>
          <a:p>
            <a:r>
              <a:rPr lang="en-US" sz="1600" dirty="0"/>
              <a:t>Internet Vacancy Index (IVI) which is a monthly count of online job advertisements compiled by the </a:t>
            </a:r>
            <a:r>
              <a:rPr lang="en-US" sz="1600" b="1" dirty="0"/>
              <a:t>National Skills Commission </a:t>
            </a:r>
            <a:r>
              <a:rPr lang="en-US" sz="1600" dirty="0"/>
              <a:t>through job boards such as Seek, CareerOne and Australian </a:t>
            </a:r>
            <a:r>
              <a:rPr lang="en-US" sz="1600" dirty="0" err="1"/>
              <a:t>JobSearch</a:t>
            </a:r>
            <a:r>
              <a:rPr lang="en-US" sz="1600" dirty="0"/>
              <a:t>. </a:t>
            </a:r>
            <a:r>
              <a:rPr lang="en-US" sz="1600" i="1" dirty="0"/>
              <a:t>(</a:t>
            </a:r>
            <a:r>
              <a:rPr lang="en-US" sz="1600" i="1" dirty="0">
                <a:hlinkClick r:id="rId2"/>
              </a:rPr>
              <a:t>https://labourmarketinsights.gov.au/our-research/internet-vacancy-index/#3</a:t>
            </a:r>
            <a:r>
              <a:rPr lang="en-US" sz="1600" i="1" dirty="0"/>
              <a:t>)</a:t>
            </a:r>
          </a:p>
          <a:p>
            <a:endParaRPr lang="en-US" sz="1600" i="1" dirty="0"/>
          </a:p>
          <a:p>
            <a:r>
              <a:rPr lang="en-US" sz="1600" dirty="0"/>
              <a:t>Comparing the total vacancies between 2019 vs 2021, Western Australia had a growth of 59%.</a:t>
            </a:r>
            <a:endParaRPr lang="en-AU" sz="1600" dirty="0"/>
          </a:p>
        </p:txBody>
      </p:sp>
      <p:pic>
        <p:nvPicPr>
          <p:cNvPr id="8" name="Picture 7">
            <a:extLst>
              <a:ext uri="{FF2B5EF4-FFF2-40B4-BE49-F238E27FC236}">
                <a16:creationId xmlns:a16="http://schemas.microsoft.com/office/drawing/2014/main" id="{8CB5C069-345D-CF73-FB83-890932963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742" y="2717994"/>
            <a:ext cx="5981357" cy="3987572"/>
          </a:xfrm>
          <a:prstGeom prst="rect">
            <a:avLst/>
          </a:prstGeom>
        </p:spPr>
      </p:pic>
    </p:spTree>
    <p:extLst>
      <p:ext uri="{BB962C8B-B14F-4D97-AF65-F5344CB8AC3E}">
        <p14:creationId xmlns:p14="http://schemas.microsoft.com/office/powerpoint/2010/main" val="589642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F276341-82FD-7F5A-9B0E-E5658966AB01}"/>
              </a:ext>
            </a:extLst>
          </p:cNvPr>
          <p:cNvSpPr>
            <a:spLocks noGrp="1"/>
          </p:cNvSpPr>
          <p:nvPr>
            <p:ph type="title"/>
          </p:nvPr>
        </p:nvSpPr>
        <p:spPr>
          <a:xfrm>
            <a:off x="571500" y="86519"/>
            <a:ext cx="10515600" cy="1325563"/>
          </a:xfrm>
        </p:spPr>
        <p:txBody>
          <a:bodyPr>
            <a:normAutofit/>
          </a:bodyPr>
          <a:lstStyle/>
          <a:p>
            <a:r>
              <a:rPr lang="en-US" sz="4000" b="1" dirty="0"/>
              <a:t>Job Ads</a:t>
            </a:r>
            <a:endParaRPr lang="en-AU" sz="4000" b="1" dirty="0"/>
          </a:p>
        </p:txBody>
      </p:sp>
      <p:sp>
        <p:nvSpPr>
          <p:cNvPr id="9" name="TextBox 8">
            <a:extLst>
              <a:ext uri="{FF2B5EF4-FFF2-40B4-BE49-F238E27FC236}">
                <a16:creationId xmlns:a16="http://schemas.microsoft.com/office/drawing/2014/main" id="{D8124A94-D327-77B5-BF41-985C9F6AF986}"/>
              </a:ext>
            </a:extLst>
          </p:cNvPr>
          <p:cNvSpPr txBox="1"/>
          <p:nvPr/>
        </p:nvSpPr>
        <p:spPr>
          <a:xfrm>
            <a:off x="838200" y="1239670"/>
            <a:ext cx="10515600" cy="1077218"/>
          </a:xfrm>
          <a:prstGeom prst="rect">
            <a:avLst/>
          </a:prstGeom>
          <a:noFill/>
        </p:spPr>
        <p:txBody>
          <a:bodyPr wrap="square" rtlCol="0">
            <a:spAutoFit/>
          </a:bodyPr>
          <a:lstStyle/>
          <a:p>
            <a:r>
              <a:rPr lang="en-US" sz="1600" dirty="0"/>
              <a:t>Below are the top 10 job roles with the most job advertisements across Australia.</a:t>
            </a:r>
          </a:p>
          <a:p>
            <a:endParaRPr lang="en-US" sz="1600" dirty="0"/>
          </a:p>
          <a:p>
            <a:r>
              <a:rPr lang="en-US" sz="1600" dirty="0"/>
              <a:t>Looking between 2019 and 2021, Registered Nurses (59%), Sales Assistants (48%), </a:t>
            </a:r>
            <a:r>
              <a:rPr lang="en-US" sz="1600" dirty="0" err="1"/>
              <a:t>Labourers</a:t>
            </a:r>
            <a:r>
              <a:rPr lang="en-US" sz="1600" dirty="0"/>
              <a:t> (45%) and General Clerks (32%) are the job roles that had a significant increase.</a:t>
            </a:r>
            <a:endParaRPr lang="en-AU" sz="1600" dirty="0"/>
          </a:p>
        </p:txBody>
      </p:sp>
      <p:pic>
        <p:nvPicPr>
          <p:cNvPr id="4" name="Picture 3">
            <a:extLst>
              <a:ext uri="{FF2B5EF4-FFF2-40B4-BE49-F238E27FC236}">
                <a16:creationId xmlns:a16="http://schemas.microsoft.com/office/drawing/2014/main" id="{8C46827B-FCAC-3500-756D-91020084A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24" y="2771592"/>
            <a:ext cx="6543834" cy="3248207"/>
          </a:xfrm>
          <a:prstGeom prst="rect">
            <a:avLst/>
          </a:prstGeom>
        </p:spPr>
      </p:pic>
      <p:pic>
        <p:nvPicPr>
          <p:cNvPr id="6" name="Picture 5">
            <a:extLst>
              <a:ext uri="{FF2B5EF4-FFF2-40B4-BE49-F238E27FC236}">
                <a16:creationId xmlns:a16="http://schemas.microsoft.com/office/drawing/2014/main" id="{7520C284-9A34-7D95-31CF-064EB0373B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843" y="2464028"/>
            <a:ext cx="5485714" cy="3657143"/>
          </a:xfrm>
          <a:prstGeom prst="rect">
            <a:avLst/>
          </a:prstGeom>
        </p:spPr>
      </p:pic>
    </p:spTree>
    <p:extLst>
      <p:ext uri="{BB962C8B-B14F-4D97-AF65-F5344CB8AC3E}">
        <p14:creationId xmlns:p14="http://schemas.microsoft.com/office/powerpoint/2010/main" val="929465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23F803-9156-0628-3045-9CAB8479A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843" y="2239170"/>
            <a:ext cx="7979157" cy="3808866"/>
          </a:xfrm>
          <a:prstGeom prst="rect">
            <a:avLst/>
          </a:prstGeom>
        </p:spPr>
      </p:pic>
      <p:sp>
        <p:nvSpPr>
          <p:cNvPr id="6" name="Title 1">
            <a:extLst>
              <a:ext uri="{FF2B5EF4-FFF2-40B4-BE49-F238E27FC236}">
                <a16:creationId xmlns:a16="http://schemas.microsoft.com/office/drawing/2014/main" id="{D57B6A17-F9DE-7696-2546-8C390ACA5E1D}"/>
              </a:ext>
            </a:extLst>
          </p:cNvPr>
          <p:cNvSpPr txBox="1">
            <a:spLocks/>
          </p:cNvSpPr>
          <p:nvPr/>
        </p:nvSpPr>
        <p:spPr>
          <a:xfrm>
            <a:off x="723900" y="21219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Job Ads in Western Australia</a:t>
            </a:r>
            <a:endParaRPr lang="en-AU" sz="4000" b="1" dirty="0"/>
          </a:p>
        </p:txBody>
      </p:sp>
      <p:sp>
        <p:nvSpPr>
          <p:cNvPr id="9" name="TextBox 8">
            <a:extLst>
              <a:ext uri="{FF2B5EF4-FFF2-40B4-BE49-F238E27FC236}">
                <a16:creationId xmlns:a16="http://schemas.microsoft.com/office/drawing/2014/main" id="{1A612EDA-3D9E-9571-E423-DDF96309A2F5}"/>
              </a:ext>
            </a:extLst>
          </p:cNvPr>
          <p:cNvSpPr txBox="1"/>
          <p:nvPr/>
        </p:nvSpPr>
        <p:spPr>
          <a:xfrm>
            <a:off x="723900" y="1472986"/>
            <a:ext cx="10744200" cy="338554"/>
          </a:xfrm>
          <a:prstGeom prst="rect">
            <a:avLst/>
          </a:prstGeom>
          <a:noFill/>
        </p:spPr>
        <p:txBody>
          <a:bodyPr wrap="square" rtlCol="0">
            <a:spAutoFit/>
          </a:bodyPr>
          <a:lstStyle/>
          <a:p>
            <a:r>
              <a:rPr lang="en-US" sz="1600" dirty="0"/>
              <a:t>Occupations with the most job ads in WA are General Clerks (1200), Sales Assistants (1050), Metal Fitters and Machinists (670).</a:t>
            </a:r>
            <a:endParaRPr lang="en-AU" sz="1600" dirty="0"/>
          </a:p>
        </p:txBody>
      </p:sp>
    </p:spTree>
    <p:extLst>
      <p:ext uri="{BB962C8B-B14F-4D97-AF65-F5344CB8AC3E}">
        <p14:creationId xmlns:p14="http://schemas.microsoft.com/office/powerpoint/2010/main" val="1347613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F69F-D9B2-0601-68FD-C6C28F35A8E5}"/>
              </a:ext>
            </a:extLst>
          </p:cNvPr>
          <p:cNvSpPr>
            <a:spLocks noGrp="1"/>
          </p:cNvSpPr>
          <p:nvPr>
            <p:ph type="title"/>
          </p:nvPr>
        </p:nvSpPr>
        <p:spPr>
          <a:xfrm>
            <a:off x="801187" y="390769"/>
            <a:ext cx="10778067" cy="955674"/>
          </a:xfrm>
        </p:spPr>
        <p:txBody>
          <a:bodyPr vert="horz" lIns="91440" tIns="45720" rIns="91440" bIns="45720" rtlCol="0" anchor="ctr">
            <a:normAutofit/>
          </a:bodyPr>
          <a:lstStyle/>
          <a:p>
            <a:r>
              <a:rPr lang="en-US" sz="4000" b="1" dirty="0"/>
              <a:t>Australian Full Time Employment</a:t>
            </a:r>
            <a:endParaRPr lang="en-AU" sz="4000" b="1" dirty="0"/>
          </a:p>
        </p:txBody>
      </p:sp>
      <p:pic>
        <p:nvPicPr>
          <p:cNvPr id="3074" name="Picture 2">
            <a:extLst>
              <a:ext uri="{FF2B5EF4-FFF2-40B4-BE49-F238E27FC236}">
                <a16:creationId xmlns:a16="http://schemas.microsoft.com/office/drawing/2014/main" id="{DB2D479F-BE95-7107-76B5-EC9C164DD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370" y="1497149"/>
            <a:ext cx="7931333" cy="5185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974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3ACC-C513-74DE-6606-FD4477D1C274}"/>
              </a:ext>
            </a:extLst>
          </p:cNvPr>
          <p:cNvSpPr>
            <a:spLocks noGrp="1"/>
          </p:cNvSpPr>
          <p:nvPr>
            <p:ph type="title"/>
          </p:nvPr>
        </p:nvSpPr>
        <p:spPr/>
        <p:txBody>
          <a:bodyPr vert="horz" lIns="91440" tIns="45720" rIns="91440" bIns="45720" rtlCol="0" anchor="ctr">
            <a:normAutofit/>
          </a:bodyPr>
          <a:lstStyle/>
          <a:p>
            <a:r>
              <a:rPr lang="en-US" sz="4000" b="1" dirty="0"/>
              <a:t>Australian Part Time Employment</a:t>
            </a:r>
            <a:endParaRPr lang="en-AU" sz="4000" b="1" dirty="0"/>
          </a:p>
        </p:txBody>
      </p:sp>
      <p:pic>
        <p:nvPicPr>
          <p:cNvPr id="5122" name="Picture 2">
            <a:extLst>
              <a:ext uri="{FF2B5EF4-FFF2-40B4-BE49-F238E27FC236}">
                <a16:creationId xmlns:a16="http://schemas.microsoft.com/office/drawing/2014/main" id="{F50F28B3-9E4D-4A13-B04D-04A5659BEE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1" y="1460526"/>
            <a:ext cx="6900332" cy="5279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800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3AD2-6C29-F6B2-7348-B9AC0DE7EF1B}"/>
              </a:ext>
            </a:extLst>
          </p:cNvPr>
          <p:cNvSpPr>
            <a:spLocks noGrp="1"/>
          </p:cNvSpPr>
          <p:nvPr>
            <p:ph type="title"/>
          </p:nvPr>
        </p:nvSpPr>
        <p:spPr>
          <a:xfrm>
            <a:off x="838200" y="195306"/>
            <a:ext cx="10515600" cy="1325563"/>
          </a:xfrm>
        </p:spPr>
        <p:txBody>
          <a:bodyPr vert="horz" lIns="91440" tIns="45720" rIns="91440" bIns="45720" rtlCol="0" anchor="ctr">
            <a:normAutofit/>
          </a:bodyPr>
          <a:lstStyle/>
          <a:p>
            <a:r>
              <a:rPr lang="en-AU" sz="4000" b="1" dirty="0"/>
              <a:t>WA Full Time Employment</a:t>
            </a:r>
          </a:p>
        </p:txBody>
      </p:sp>
      <p:pic>
        <p:nvPicPr>
          <p:cNvPr id="6146" name="Picture 2">
            <a:extLst>
              <a:ext uri="{FF2B5EF4-FFF2-40B4-BE49-F238E27FC236}">
                <a16:creationId xmlns:a16="http://schemas.microsoft.com/office/drawing/2014/main" id="{6855F483-CDD4-9D0D-7C86-D61B2AB399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1509" y="1326091"/>
            <a:ext cx="7297158" cy="558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448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2DBE-1978-D636-7FFA-A1E875043956}"/>
              </a:ext>
            </a:extLst>
          </p:cNvPr>
          <p:cNvSpPr>
            <a:spLocks noGrp="1"/>
          </p:cNvSpPr>
          <p:nvPr>
            <p:ph type="title"/>
          </p:nvPr>
        </p:nvSpPr>
        <p:spPr>
          <a:xfrm>
            <a:off x="524933" y="111125"/>
            <a:ext cx="10515600" cy="1325563"/>
          </a:xfrm>
        </p:spPr>
        <p:txBody>
          <a:bodyPr vert="horz" lIns="91440" tIns="45720" rIns="91440" bIns="45720" rtlCol="0" anchor="ctr">
            <a:normAutofit/>
          </a:bodyPr>
          <a:lstStyle/>
          <a:p>
            <a:r>
              <a:rPr lang="en-US" sz="4000" b="1" dirty="0"/>
              <a:t>WA Part Time Employment</a:t>
            </a:r>
            <a:endParaRPr lang="en-AU" sz="4000" b="1" dirty="0"/>
          </a:p>
        </p:txBody>
      </p:sp>
      <p:pic>
        <p:nvPicPr>
          <p:cNvPr id="7170" name="Picture 2">
            <a:extLst>
              <a:ext uri="{FF2B5EF4-FFF2-40B4-BE49-F238E27FC236}">
                <a16:creationId xmlns:a16="http://schemas.microsoft.com/office/drawing/2014/main" id="{61B37154-391D-54CD-2328-70B91AF55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467" y="1103119"/>
            <a:ext cx="7340600" cy="5643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10604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28E2-3143-8331-65CD-5AF390443A41}"/>
              </a:ext>
            </a:extLst>
          </p:cNvPr>
          <p:cNvSpPr>
            <a:spLocks noGrp="1"/>
          </p:cNvSpPr>
          <p:nvPr>
            <p:ph type="title"/>
          </p:nvPr>
        </p:nvSpPr>
        <p:spPr>
          <a:xfrm>
            <a:off x="838200" y="273684"/>
            <a:ext cx="10515600" cy="1325563"/>
          </a:xfrm>
        </p:spPr>
        <p:txBody>
          <a:bodyPr vert="horz" lIns="91440" tIns="45720" rIns="91440" bIns="45720" rtlCol="0" anchor="ctr">
            <a:normAutofit/>
          </a:bodyPr>
          <a:lstStyle/>
          <a:p>
            <a:r>
              <a:rPr lang="en-AU" sz="4000" b="1" dirty="0"/>
              <a:t>Overall Employment in Australia (Qtly)</a:t>
            </a:r>
          </a:p>
        </p:txBody>
      </p:sp>
      <p:pic>
        <p:nvPicPr>
          <p:cNvPr id="5" name="Picture 4">
            <a:extLst>
              <a:ext uri="{FF2B5EF4-FFF2-40B4-BE49-F238E27FC236}">
                <a16:creationId xmlns:a16="http://schemas.microsoft.com/office/drawing/2014/main" id="{2CE9A5E5-12B2-1C73-9A2A-1E9EB05D0E1F}"/>
              </a:ext>
            </a:extLst>
          </p:cNvPr>
          <p:cNvPicPr>
            <a:picLocks noChangeAspect="1"/>
          </p:cNvPicPr>
          <p:nvPr/>
        </p:nvPicPr>
        <p:blipFill>
          <a:blip r:embed="rId2"/>
          <a:stretch>
            <a:fillRect/>
          </a:stretch>
        </p:blipFill>
        <p:spPr>
          <a:xfrm>
            <a:off x="1609557" y="1370294"/>
            <a:ext cx="9092309" cy="5208893"/>
          </a:xfrm>
          <a:prstGeom prst="rect">
            <a:avLst/>
          </a:prstGeom>
        </p:spPr>
      </p:pic>
    </p:spTree>
    <p:extLst>
      <p:ext uri="{BB962C8B-B14F-4D97-AF65-F5344CB8AC3E}">
        <p14:creationId xmlns:p14="http://schemas.microsoft.com/office/powerpoint/2010/main" val="79906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51A9-7FAD-0ADB-DB23-51A86D73113E}"/>
              </a:ext>
            </a:extLst>
          </p:cNvPr>
          <p:cNvSpPr>
            <a:spLocks noGrp="1"/>
          </p:cNvSpPr>
          <p:nvPr>
            <p:ph type="title"/>
          </p:nvPr>
        </p:nvSpPr>
        <p:spPr>
          <a:xfrm>
            <a:off x="799011" y="286748"/>
            <a:ext cx="10515600" cy="1325563"/>
          </a:xfrm>
        </p:spPr>
        <p:txBody>
          <a:bodyPr vert="horz" lIns="91440" tIns="45720" rIns="91440" bIns="45720" rtlCol="0" anchor="ctr">
            <a:normAutofit/>
          </a:bodyPr>
          <a:lstStyle/>
          <a:p>
            <a:r>
              <a:rPr lang="en-AU" sz="4000" b="1" dirty="0"/>
              <a:t>Summary</a:t>
            </a:r>
          </a:p>
        </p:txBody>
      </p:sp>
      <p:sp>
        <p:nvSpPr>
          <p:cNvPr id="3" name="Content Placeholder 2">
            <a:extLst>
              <a:ext uri="{FF2B5EF4-FFF2-40B4-BE49-F238E27FC236}">
                <a16:creationId xmlns:a16="http://schemas.microsoft.com/office/drawing/2014/main" id="{4982D281-E98A-C281-FE71-DD74CF5B3D2A}"/>
              </a:ext>
            </a:extLst>
          </p:cNvPr>
          <p:cNvSpPr>
            <a:spLocks noGrp="1"/>
          </p:cNvSpPr>
          <p:nvPr>
            <p:ph idx="1"/>
          </p:nvPr>
        </p:nvSpPr>
        <p:spPr>
          <a:xfrm>
            <a:off x="642257" y="1380761"/>
            <a:ext cx="10515600" cy="4575901"/>
          </a:xfrm>
        </p:spPr>
        <p:txBody>
          <a:bodyPr>
            <a:normAutofit fontScale="92500" lnSpcReduction="20000"/>
          </a:bodyPr>
          <a:lstStyle/>
          <a:p>
            <a:pPr>
              <a:lnSpc>
                <a:spcPct val="100000"/>
              </a:lnSpc>
            </a:pPr>
            <a:r>
              <a:rPr lang="en-AU" sz="2000" dirty="0"/>
              <a:t>COVID initially had a negative impact on overall employment in 2020 when lockdowns and border restrictions happened. Most industries slowed down, employees were either retrenched or stood down and some businesses closed or were operating on less hours.</a:t>
            </a:r>
          </a:p>
          <a:p>
            <a:pPr>
              <a:lnSpc>
                <a:spcPct val="100000"/>
              </a:lnSpc>
            </a:pPr>
            <a:r>
              <a:rPr lang="en-AU" sz="2000" dirty="0"/>
              <a:t>Based on the employment rate, average weekly earnings and job vacancies available, we have seen that COVID had negative impact on certain industries, positive on other industries while others remained stable. </a:t>
            </a:r>
          </a:p>
          <a:p>
            <a:pPr>
              <a:lnSpc>
                <a:spcPct val="100000"/>
              </a:lnSpc>
            </a:pPr>
            <a:r>
              <a:rPr lang="en-AU" sz="2000" dirty="0"/>
              <a:t>Data is showing that employment rate and majority of the industries are performing better currently than before.</a:t>
            </a:r>
          </a:p>
          <a:p>
            <a:pPr>
              <a:lnSpc>
                <a:spcPct val="100000"/>
              </a:lnSpc>
            </a:pPr>
            <a:r>
              <a:rPr lang="en-AU" sz="2000" dirty="0"/>
              <a:t>COVID has triggered people to re-evaluate their current role and employment status. Some are wanting more flexibility and moving from full-time to part-time. Due to limited data, we are unable to determine industries/roles offering hybrid working arrangement and if more people prefer this setting.</a:t>
            </a:r>
          </a:p>
          <a:p>
            <a:pPr>
              <a:lnSpc>
                <a:spcPct val="100000"/>
              </a:lnSpc>
            </a:pPr>
            <a:r>
              <a:rPr lang="en-AU" sz="2000" dirty="0"/>
              <a:t>For someone who has been thinking of moving in the next 6 to 12 months, now is a good time to explore opportunities available. </a:t>
            </a:r>
          </a:p>
          <a:p>
            <a:pPr>
              <a:lnSpc>
                <a:spcPct val="100000"/>
              </a:lnSpc>
            </a:pPr>
            <a:r>
              <a:rPr lang="en-AU" sz="2000" dirty="0"/>
              <a:t>For those who might already be in a well-performing or stable industry, there is an opportunity to assess your remuneration and compare it with the current market.</a:t>
            </a:r>
          </a:p>
        </p:txBody>
      </p:sp>
    </p:spTree>
    <p:extLst>
      <p:ext uri="{BB962C8B-B14F-4D97-AF65-F5344CB8AC3E}">
        <p14:creationId xmlns:p14="http://schemas.microsoft.com/office/powerpoint/2010/main" val="98715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F4CE72DE-08FC-6A39-3404-948571E06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578" y="1690687"/>
            <a:ext cx="4631226" cy="352250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67E88C2E-B5FB-0C4D-404B-9F3EFB273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1976" y="1663254"/>
            <a:ext cx="4631225" cy="35760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D46B7CF-71AD-E754-5F82-EB6745648020}"/>
              </a:ext>
            </a:extLst>
          </p:cNvPr>
          <p:cNvSpPr>
            <a:spLocks noGrp="1"/>
          </p:cNvSpPr>
          <p:nvPr>
            <p:ph type="title"/>
          </p:nvPr>
        </p:nvSpPr>
        <p:spPr>
          <a:xfrm>
            <a:off x="838200" y="299810"/>
            <a:ext cx="10515600" cy="1325563"/>
          </a:xfrm>
        </p:spPr>
        <p:txBody>
          <a:bodyPr vert="horz" lIns="91440" tIns="45720" rIns="91440" bIns="45720" rtlCol="0" anchor="ctr">
            <a:normAutofit/>
          </a:bodyPr>
          <a:lstStyle/>
          <a:p>
            <a:r>
              <a:rPr lang="en-US" sz="4000" b="1" dirty="0"/>
              <a:t>Employment Activity </a:t>
            </a:r>
            <a:endParaRPr lang="en-AU" sz="4000" b="1" dirty="0"/>
          </a:p>
        </p:txBody>
      </p:sp>
      <p:cxnSp>
        <p:nvCxnSpPr>
          <p:cNvPr id="14" name="Straight Connector 13">
            <a:extLst>
              <a:ext uri="{FF2B5EF4-FFF2-40B4-BE49-F238E27FC236}">
                <a16:creationId xmlns:a16="http://schemas.microsoft.com/office/drawing/2014/main" id="{E3873345-D69A-336C-594E-C961707CC268}"/>
              </a:ext>
            </a:extLst>
          </p:cNvPr>
          <p:cNvCxnSpPr>
            <a:cxnSpLocks/>
          </p:cNvCxnSpPr>
          <p:nvPr/>
        </p:nvCxnSpPr>
        <p:spPr>
          <a:xfrm flipV="1">
            <a:off x="3378409" y="2152033"/>
            <a:ext cx="0" cy="221988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C43687D-D540-A97C-0EF4-CBDB2D07DCCF}"/>
              </a:ext>
            </a:extLst>
          </p:cNvPr>
          <p:cNvSpPr txBox="1"/>
          <p:nvPr/>
        </p:nvSpPr>
        <p:spPr>
          <a:xfrm>
            <a:off x="1806712" y="2104493"/>
            <a:ext cx="1671129" cy="461665"/>
          </a:xfrm>
          <a:prstGeom prst="rect">
            <a:avLst/>
          </a:prstGeom>
          <a:noFill/>
        </p:spPr>
        <p:txBody>
          <a:bodyPr wrap="square" rtlCol="0">
            <a:spAutoFit/>
          </a:bodyPr>
          <a:lstStyle/>
          <a:p>
            <a:r>
              <a:rPr lang="en-US" sz="1200" dirty="0">
                <a:solidFill>
                  <a:srgbClr val="FF0000"/>
                </a:solidFill>
              </a:rPr>
              <a:t>Lockdown Started on</a:t>
            </a:r>
          </a:p>
          <a:p>
            <a:r>
              <a:rPr lang="en-US" sz="1200" dirty="0">
                <a:solidFill>
                  <a:srgbClr val="FF0000"/>
                </a:solidFill>
              </a:rPr>
              <a:t> 13 March 2020</a:t>
            </a:r>
            <a:endParaRPr lang="en-AU" sz="1200" dirty="0">
              <a:solidFill>
                <a:srgbClr val="FF0000"/>
              </a:solidFill>
            </a:endParaRPr>
          </a:p>
        </p:txBody>
      </p:sp>
      <p:cxnSp>
        <p:nvCxnSpPr>
          <p:cNvPr id="17" name="Straight Connector 16">
            <a:extLst>
              <a:ext uri="{FF2B5EF4-FFF2-40B4-BE49-F238E27FC236}">
                <a16:creationId xmlns:a16="http://schemas.microsoft.com/office/drawing/2014/main" id="{B1B4992E-A641-30DB-53E1-216DC3039A27}"/>
              </a:ext>
            </a:extLst>
          </p:cNvPr>
          <p:cNvCxnSpPr>
            <a:cxnSpLocks/>
          </p:cNvCxnSpPr>
          <p:nvPr/>
        </p:nvCxnSpPr>
        <p:spPr>
          <a:xfrm rot="16200000" flipV="1">
            <a:off x="7705352" y="3280069"/>
            <a:ext cx="2217545" cy="4926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1077775-5A16-832C-7C4F-B95C92BCE883}"/>
              </a:ext>
            </a:extLst>
          </p:cNvPr>
          <p:cNvSpPr txBox="1"/>
          <p:nvPr/>
        </p:nvSpPr>
        <p:spPr>
          <a:xfrm>
            <a:off x="1013680" y="5400701"/>
            <a:ext cx="5376333"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766K people became unemployed </a:t>
            </a:r>
          </a:p>
          <a:p>
            <a:pPr marL="285750" indent="-285750">
              <a:buFont typeface="Arial" panose="020B0604020202020204" pitchFamily="34" charset="0"/>
              <a:buChar char="•"/>
            </a:pPr>
            <a:r>
              <a:rPr lang="en-US" sz="1600" dirty="0"/>
              <a:t>356K men and 410K women </a:t>
            </a:r>
            <a:endParaRPr lang="en-AU" sz="1600" dirty="0"/>
          </a:p>
        </p:txBody>
      </p:sp>
      <p:sp>
        <p:nvSpPr>
          <p:cNvPr id="3" name="Oval 2">
            <a:extLst>
              <a:ext uri="{FF2B5EF4-FFF2-40B4-BE49-F238E27FC236}">
                <a16:creationId xmlns:a16="http://schemas.microsoft.com/office/drawing/2014/main" id="{7B7E7551-AC6A-8820-B053-008CF82CB6B7}"/>
              </a:ext>
            </a:extLst>
          </p:cNvPr>
          <p:cNvSpPr/>
          <p:nvPr/>
        </p:nvSpPr>
        <p:spPr>
          <a:xfrm>
            <a:off x="3830450" y="3219604"/>
            <a:ext cx="213059" cy="24149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BC53EA72-6FED-55E8-3FC1-4DD064A89A1B}"/>
              </a:ext>
            </a:extLst>
          </p:cNvPr>
          <p:cNvSpPr/>
          <p:nvPr/>
        </p:nvSpPr>
        <p:spPr>
          <a:xfrm>
            <a:off x="4449056" y="3044190"/>
            <a:ext cx="213059" cy="27321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5F911E2A-3ABF-99AB-95F9-ADDB74052CEE}"/>
              </a:ext>
            </a:extLst>
          </p:cNvPr>
          <p:cNvSpPr/>
          <p:nvPr/>
        </p:nvSpPr>
        <p:spPr>
          <a:xfrm>
            <a:off x="4696025" y="2436714"/>
            <a:ext cx="213059" cy="24149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67711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2074DE3-7AD4-2546-A5AB-12B9A704E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299" y="1636765"/>
            <a:ext cx="5484543" cy="43336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A858E41-726B-0AA2-2CBA-76FA6D48D0C3}"/>
              </a:ext>
            </a:extLst>
          </p:cNvPr>
          <p:cNvSpPr>
            <a:spLocks noGrp="1"/>
          </p:cNvSpPr>
          <p:nvPr>
            <p:ph type="title"/>
          </p:nvPr>
        </p:nvSpPr>
        <p:spPr/>
        <p:txBody>
          <a:bodyPr vert="horz" lIns="91440" tIns="45720" rIns="91440" bIns="45720" rtlCol="0" anchor="ctr">
            <a:normAutofit/>
          </a:bodyPr>
          <a:lstStyle/>
          <a:p>
            <a:r>
              <a:rPr lang="en-US" sz="4000" b="1" dirty="0"/>
              <a:t>Unemployment rate</a:t>
            </a:r>
            <a:endParaRPr lang="en-AU" sz="4000" b="1" dirty="0"/>
          </a:p>
        </p:txBody>
      </p:sp>
      <p:sp>
        <p:nvSpPr>
          <p:cNvPr id="7" name="TextBox 6">
            <a:extLst>
              <a:ext uri="{FF2B5EF4-FFF2-40B4-BE49-F238E27FC236}">
                <a16:creationId xmlns:a16="http://schemas.microsoft.com/office/drawing/2014/main" id="{F08BE1AD-4670-3590-571D-B8D3EBAE78C5}"/>
              </a:ext>
            </a:extLst>
          </p:cNvPr>
          <p:cNvSpPr txBox="1"/>
          <p:nvPr/>
        </p:nvSpPr>
        <p:spPr>
          <a:xfrm>
            <a:off x="7028128" y="2646909"/>
            <a:ext cx="4142792" cy="584775"/>
          </a:xfrm>
          <a:prstGeom prst="rect">
            <a:avLst/>
          </a:prstGeom>
          <a:noFill/>
        </p:spPr>
        <p:txBody>
          <a:bodyPr wrap="square" rtlCol="0">
            <a:spAutoFit/>
          </a:bodyPr>
          <a:lstStyle/>
          <a:p>
            <a:r>
              <a:rPr lang="en-US" sz="1600" dirty="0"/>
              <a:t>Current unemployment rate is even </a:t>
            </a:r>
            <a:r>
              <a:rPr lang="en-US" sz="1600" b="1" dirty="0"/>
              <a:t>lower</a:t>
            </a:r>
            <a:r>
              <a:rPr lang="en-US" sz="1600" dirty="0"/>
              <a:t> than pre-COVID </a:t>
            </a:r>
            <a:endParaRPr lang="en-AU" sz="1600" dirty="0"/>
          </a:p>
        </p:txBody>
      </p:sp>
      <p:pic>
        <p:nvPicPr>
          <p:cNvPr id="13" name="Graphic 12" descr="Sunglasses face with solid fill with solid fill">
            <a:extLst>
              <a:ext uri="{FF2B5EF4-FFF2-40B4-BE49-F238E27FC236}">
                <a16:creationId xmlns:a16="http://schemas.microsoft.com/office/drawing/2014/main" id="{72287ABE-EC14-9C97-EFED-C821583859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79829" y="2978141"/>
            <a:ext cx="614779" cy="614779"/>
          </a:xfrm>
          <a:prstGeom prst="rect">
            <a:avLst/>
          </a:prstGeom>
        </p:spPr>
      </p:pic>
    </p:spTree>
    <p:extLst>
      <p:ext uri="{BB962C8B-B14F-4D97-AF65-F5344CB8AC3E}">
        <p14:creationId xmlns:p14="http://schemas.microsoft.com/office/powerpoint/2010/main" val="374686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E2A4-E65B-0FC5-35C9-6CFCAEAB3853}"/>
              </a:ext>
            </a:extLst>
          </p:cNvPr>
          <p:cNvSpPr>
            <a:spLocks noGrp="1"/>
          </p:cNvSpPr>
          <p:nvPr>
            <p:ph type="title"/>
          </p:nvPr>
        </p:nvSpPr>
        <p:spPr>
          <a:xfrm>
            <a:off x="655319" y="299812"/>
            <a:ext cx="9406631" cy="1019792"/>
          </a:xfrm>
        </p:spPr>
        <p:txBody>
          <a:bodyPr vert="horz" lIns="91440" tIns="45720" rIns="91440" bIns="45720" rtlCol="0" anchor="ctr">
            <a:normAutofit/>
          </a:bodyPr>
          <a:lstStyle/>
          <a:p>
            <a:r>
              <a:rPr lang="en-US" sz="4000" b="1" dirty="0"/>
              <a:t>Employment by Industry</a:t>
            </a:r>
            <a:endParaRPr lang="en-AU" sz="4000" b="1" dirty="0"/>
          </a:p>
        </p:txBody>
      </p:sp>
      <p:pic>
        <p:nvPicPr>
          <p:cNvPr id="13" name="Picture 12" descr="Chart&#10;&#10;Description automatically generated with medium confidence">
            <a:extLst>
              <a:ext uri="{FF2B5EF4-FFF2-40B4-BE49-F238E27FC236}">
                <a16:creationId xmlns:a16="http://schemas.microsoft.com/office/drawing/2014/main" id="{10623876-3E22-D10C-38A4-CF3191E70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27" y="1285143"/>
            <a:ext cx="5872100" cy="2689175"/>
          </a:xfrm>
          <a:prstGeom prst="rect">
            <a:avLst/>
          </a:prstGeom>
        </p:spPr>
      </p:pic>
      <p:pic>
        <p:nvPicPr>
          <p:cNvPr id="15" name="Picture 14" descr="Chart, line chart&#10;&#10;Description automatically generated">
            <a:extLst>
              <a:ext uri="{FF2B5EF4-FFF2-40B4-BE49-F238E27FC236}">
                <a16:creationId xmlns:a16="http://schemas.microsoft.com/office/drawing/2014/main" id="{D935509C-7E09-9752-09A6-657522166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12" y="4004777"/>
            <a:ext cx="5584833" cy="2853223"/>
          </a:xfrm>
          <a:prstGeom prst="rect">
            <a:avLst/>
          </a:prstGeom>
        </p:spPr>
      </p:pic>
      <p:pic>
        <p:nvPicPr>
          <p:cNvPr id="17" name="Picture 16" descr="Chart, line chart&#10;&#10;Description automatically generated">
            <a:extLst>
              <a:ext uri="{FF2B5EF4-FFF2-40B4-BE49-F238E27FC236}">
                <a16:creationId xmlns:a16="http://schemas.microsoft.com/office/drawing/2014/main" id="{A9F739BE-A2EC-8531-B4AC-3A915FBFD0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799" y="4039999"/>
            <a:ext cx="5950151" cy="2899035"/>
          </a:xfrm>
          <a:prstGeom prst="rect">
            <a:avLst/>
          </a:prstGeom>
        </p:spPr>
      </p:pic>
      <p:pic>
        <p:nvPicPr>
          <p:cNvPr id="19" name="Picture 18" descr="A picture containing shape&#10;&#10;Description automatically generated">
            <a:extLst>
              <a:ext uri="{FF2B5EF4-FFF2-40B4-BE49-F238E27FC236}">
                <a16:creationId xmlns:a16="http://schemas.microsoft.com/office/drawing/2014/main" id="{87B57EFC-99BF-B77C-244C-1031FEC138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799" y="1319237"/>
            <a:ext cx="4638675" cy="2720762"/>
          </a:xfrm>
          <a:prstGeom prst="rect">
            <a:avLst/>
          </a:prstGeom>
        </p:spPr>
      </p:pic>
      <p:cxnSp>
        <p:nvCxnSpPr>
          <p:cNvPr id="20" name="Straight Connector 19">
            <a:extLst>
              <a:ext uri="{FF2B5EF4-FFF2-40B4-BE49-F238E27FC236}">
                <a16:creationId xmlns:a16="http://schemas.microsoft.com/office/drawing/2014/main" id="{821B09D5-77FF-D802-1913-EBB1F815AB3A}"/>
              </a:ext>
            </a:extLst>
          </p:cNvPr>
          <p:cNvCxnSpPr>
            <a:cxnSpLocks/>
          </p:cNvCxnSpPr>
          <p:nvPr/>
        </p:nvCxnSpPr>
        <p:spPr>
          <a:xfrm flipV="1">
            <a:off x="2543175" y="1509133"/>
            <a:ext cx="0" cy="191986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A37158E-667D-4262-C19A-9E7C10EBA9EB}"/>
              </a:ext>
            </a:extLst>
          </p:cNvPr>
          <p:cNvCxnSpPr>
            <a:cxnSpLocks/>
          </p:cNvCxnSpPr>
          <p:nvPr/>
        </p:nvCxnSpPr>
        <p:spPr>
          <a:xfrm flipV="1">
            <a:off x="8537082" y="1509133"/>
            <a:ext cx="0" cy="191986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58A3383-3E7F-BB78-03DA-A2189EB06CD5}"/>
              </a:ext>
            </a:extLst>
          </p:cNvPr>
          <p:cNvCxnSpPr>
            <a:cxnSpLocks/>
          </p:cNvCxnSpPr>
          <p:nvPr/>
        </p:nvCxnSpPr>
        <p:spPr>
          <a:xfrm flipV="1">
            <a:off x="2543175" y="4314548"/>
            <a:ext cx="0" cy="19479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9329242-F356-5B49-1303-46BF338AE93D}"/>
              </a:ext>
            </a:extLst>
          </p:cNvPr>
          <p:cNvCxnSpPr>
            <a:cxnSpLocks/>
          </p:cNvCxnSpPr>
          <p:nvPr/>
        </p:nvCxnSpPr>
        <p:spPr>
          <a:xfrm flipV="1">
            <a:off x="8625858" y="4314548"/>
            <a:ext cx="0" cy="201005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BD45130-AD52-A700-7CC4-5FC2721C4480}"/>
              </a:ext>
            </a:extLst>
          </p:cNvPr>
          <p:cNvSpPr txBox="1"/>
          <p:nvPr/>
        </p:nvSpPr>
        <p:spPr>
          <a:xfrm>
            <a:off x="6631619" y="284085"/>
            <a:ext cx="4811698"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Accommodation and arts services</a:t>
            </a:r>
          </a:p>
          <a:p>
            <a:pPr marL="285750" indent="-285750">
              <a:buFont typeface="Arial" panose="020B0604020202020204" pitchFamily="34" charset="0"/>
              <a:buChar char="•"/>
            </a:pPr>
            <a:r>
              <a:rPr lang="en-US" dirty="0">
                <a:solidFill>
                  <a:schemeClr val="accent6">
                    <a:lumMod val="75000"/>
                  </a:schemeClr>
                </a:solidFill>
              </a:rPr>
              <a:t>High skilled jobs </a:t>
            </a:r>
          </a:p>
          <a:p>
            <a:pPr marL="285750" indent="-285750">
              <a:buFont typeface="Arial" panose="020B0604020202020204" pitchFamily="34" charset="0"/>
              <a:buChar char="•"/>
            </a:pPr>
            <a:r>
              <a:rPr lang="en-US" dirty="0">
                <a:solidFill>
                  <a:schemeClr val="accent6">
                    <a:lumMod val="75000"/>
                  </a:schemeClr>
                </a:solidFill>
              </a:rPr>
              <a:t>Health care increase occupation </a:t>
            </a:r>
            <a:endParaRPr lang="en-AU" dirty="0">
              <a:solidFill>
                <a:schemeClr val="accent6">
                  <a:lumMod val="75000"/>
                </a:schemeClr>
              </a:solidFill>
            </a:endParaRPr>
          </a:p>
        </p:txBody>
      </p:sp>
      <p:pic>
        <p:nvPicPr>
          <p:cNvPr id="4" name="Graphic 3" descr="Badge Cross with solid fill">
            <a:extLst>
              <a:ext uri="{FF2B5EF4-FFF2-40B4-BE49-F238E27FC236}">
                <a16:creationId xmlns:a16="http://schemas.microsoft.com/office/drawing/2014/main" id="{1E493E9C-3200-DC97-CBAB-5F050E0A7B2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03841" y="1509133"/>
            <a:ext cx="339571" cy="339571"/>
          </a:xfrm>
          <a:prstGeom prst="rect">
            <a:avLst/>
          </a:prstGeom>
        </p:spPr>
      </p:pic>
      <p:pic>
        <p:nvPicPr>
          <p:cNvPr id="14" name="Graphic 13" descr="Badge Cross with solid fill">
            <a:extLst>
              <a:ext uri="{FF2B5EF4-FFF2-40B4-BE49-F238E27FC236}">
                <a16:creationId xmlns:a16="http://schemas.microsoft.com/office/drawing/2014/main" id="{7F314AAB-CFD7-FF9B-D4A1-5E7565AD318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03841" y="4229895"/>
            <a:ext cx="339571" cy="339571"/>
          </a:xfrm>
          <a:prstGeom prst="rect">
            <a:avLst/>
          </a:prstGeom>
        </p:spPr>
      </p:pic>
      <p:pic>
        <p:nvPicPr>
          <p:cNvPr id="16" name="Graphic 15" descr="Badge Cross with solid fill">
            <a:extLst>
              <a:ext uri="{FF2B5EF4-FFF2-40B4-BE49-F238E27FC236}">
                <a16:creationId xmlns:a16="http://schemas.microsoft.com/office/drawing/2014/main" id="{70677EB8-C4F6-A8D7-D60D-B5A566D50CF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94097" y="5907811"/>
            <a:ext cx="339571" cy="339571"/>
          </a:xfrm>
          <a:prstGeom prst="rect">
            <a:avLst/>
          </a:prstGeom>
        </p:spPr>
      </p:pic>
      <p:pic>
        <p:nvPicPr>
          <p:cNvPr id="6" name="Graphic 5" descr="Badge Tick1 with solid fill">
            <a:extLst>
              <a:ext uri="{FF2B5EF4-FFF2-40B4-BE49-F238E27FC236}">
                <a16:creationId xmlns:a16="http://schemas.microsoft.com/office/drawing/2014/main" id="{C4CC52A5-702D-D625-7934-8957A00F558E}"/>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65771" y="1319237"/>
            <a:ext cx="457200" cy="457200"/>
          </a:xfrm>
          <a:prstGeom prst="rect">
            <a:avLst/>
          </a:prstGeom>
        </p:spPr>
      </p:pic>
    </p:spTree>
    <p:extLst>
      <p:ext uri="{BB962C8B-B14F-4D97-AF65-F5344CB8AC3E}">
        <p14:creationId xmlns:p14="http://schemas.microsoft.com/office/powerpoint/2010/main" val="1386802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9723-46E3-F125-0565-35F6856F693B}"/>
              </a:ext>
            </a:extLst>
          </p:cNvPr>
          <p:cNvSpPr>
            <a:spLocks noGrp="1"/>
          </p:cNvSpPr>
          <p:nvPr>
            <p:ph type="title"/>
          </p:nvPr>
        </p:nvSpPr>
        <p:spPr>
          <a:xfrm>
            <a:off x="829740" y="161925"/>
            <a:ext cx="10541001" cy="591608"/>
          </a:xfrm>
        </p:spPr>
        <p:txBody>
          <a:bodyPr vert="horz" lIns="91440" tIns="45720" rIns="91440" bIns="45720" rtlCol="0" anchor="ctr">
            <a:normAutofit fontScale="90000"/>
          </a:bodyPr>
          <a:lstStyle/>
          <a:p>
            <a:pPr algn="ctr"/>
            <a:r>
              <a:rPr lang="en-US" sz="4000" b="1" dirty="0"/>
              <a:t>Average Weekly Earning</a:t>
            </a:r>
            <a:endParaRPr lang="en-AU" sz="4000" b="1" dirty="0"/>
          </a:p>
        </p:txBody>
      </p:sp>
      <p:pic>
        <p:nvPicPr>
          <p:cNvPr id="6" name="Picture 5">
            <a:extLst>
              <a:ext uri="{FF2B5EF4-FFF2-40B4-BE49-F238E27FC236}">
                <a16:creationId xmlns:a16="http://schemas.microsoft.com/office/drawing/2014/main" id="{340C2F9C-40CD-CC60-C71C-15B5FC7E9ECA}"/>
              </a:ext>
            </a:extLst>
          </p:cNvPr>
          <p:cNvPicPr>
            <a:picLocks noChangeAspect="1"/>
          </p:cNvPicPr>
          <p:nvPr/>
        </p:nvPicPr>
        <p:blipFill>
          <a:blip r:embed="rId2"/>
          <a:stretch>
            <a:fillRect/>
          </a:stretch>
        </p:blipFill>
        <p:spPr>
          <a:xfrm>
            <a:off x="4114800" y="1010639"/>
            <a:ext cx="7112249" cy="5305544"/>
          </a:xfrm>
          <a:prstGeom prst="rect">
            <a:avLst/>
          </a:prstGeom>
          <a:ln>
            <a:solidFill>
              <a:schemeClr val="bg2">
                <a:lumMod val="90000"/>
              </a:schemeClr>
            </a:solidFill>
          </a:ln>
        </p:spPr>
      </p:pic>
      <p:sp>
        <p:nvSpPr>
          <p:cNvPr id="3" name="TextBox 2">
            <a:extLst>
              <a:ext uri="{FF2B5EF4-FFF2-40B4-BE49-F238E27FC236}">
                <a16:creationId xmlns:a16="http://schemas.microsoft.com/office/drawing/2014/main" id="{C26EC461-0C6C-9F18-C3CE-53C0FA2549E7}"/>
              </a:ext>
            </a:extLst>
          </p:cNvPr>
          <p:cNvSpPr txBox="1"/>
          <p:nvPr/>
        </p:nvSpPr>
        <p:spPr>
          <a:xfrm>
            <a:off x="478363" y="889843"/>
            <a:ext cx="3598341" cy="6032421"/>
          </a:xfrm>
          <a:prstGeom prst="rect">
            <a:avLst/>
          </a:prstGeom>
          <a:noFill/>
        </p:spPr>
        <p:txBody>
          <a:bodyPr wrap="square" rtlCol="0">
            <a:spAutoFit/>
          </a:bodyPr>
          <a:lstStyle/>
          <a:p>
            <a:r>
              <a:rPr lang="en-US" sz="4400" dirty="0"/>
              <a:t>2018 </a:t>
            </a:r>
            <a:r>
              <a:rPr lang="en-US" sz="1050" dirty="0"/>
              <a:t>(Half year ended Nov 18)</a:t>
            </a:r>
          </a:p>
          <a:p>
            <a:r>
              <a:rPr lang="en-US" sz="4400" dirty="0"/>
              <a:t>Average </a:t>
            </a:r>
          </a:p>
          <a:p>
            <a:r>
              <a:rPr lang="en-US" sz="4400" dirty="0"/>
              <a:t>Weekly</a:t>
            </a:r>
          </a:p>
          <a:p>
            <a:r>
              <a:rPr lang="en-US" sz="4400" dirty="0"/>
              <a:t>Earning</a:t>
            </a:r>
          </a:p>
          <a:p>
            <a:r>
              <a:rPr lang="en-US" sz="4400" dirty="0"/>
              <a:t>$1,322.58 </a:t>
            </a:r>
          </a:p>
          <a:p>
            <a:r>
              <a:rPr lang="en-US" sz="2800" dirty="0"/>
              <a:t>Hotel/FS is $767  </a:t>
            </a:r>
          </a:p>
          <a:p>
            <a:r>
              <a:rPr lang="en-US" sz="2800" dirty="0"/>
              <a:t>Retails is $553</a:t>
            </a:r>
          </a:p>
          <a:p>
            <a:endParaRPr lang="en-US" sz="2800" dirty="0"/>
          </a:p>
          <a:p>
            <a:r>
              <a:rPr lang="en-US" sz="2800" dirty="0"/>
              <a:t>Mining is $1,104 </a:t>
            </a:r>
          </a:p>
          <a:p>
            <a:endParaRPr lang="en-US" sz="5400" dirty="0"/>
          </a:p>
        </p:txBody>
      </p:sp>
      <p:sp>
        <p:nvSpPr>
          <p:cNvPr id="4" name="Arrow: Down 3">
            <a:extLst>
              <a:ext uri="{FF2B5EF4-FFF2-40B4-BE49-F238E27FC236}">
                <a16:creationId xmlns:a16="http://schemas.microsoft.com/office/drawing/2014/main" id="{CD03A830-9938-D17E-A91D-724461A814A1}"/>
              </a:ext>
            </a:extLst>
          </p:cNvPr>
          <p:cNvSpPr/>
          <p:nvPr/>
        </p:nvSpPr>
        <p:spPr>
          <a:xfrm>
            <a:off x="3056467" y="4318000"/>
            <a:ext cx="254000" cy="397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rrow: Down 7">
            <a:extLst>
              <a:ext uri="{FF2B5EF4-FFF2-40B4-BE49-F238E27FC236}">
                <a16:creationId xmlns:a16="http://schemas.microsoft.com/office/drawing/2014/main" id="{5B1FBE9D-B594-4465-B306-69DA47B86F2F}"/>
              </a:ext>
            </a:extLst>
          </p:cNvPr>
          <p:cNvSpPr/>
          <p:nvPr/>
        </p:nvSpPr>
        <p:spPr>
          <a:xfrm>
            <a:off x="2760133" y="4715933"/>
            <a:ext cx="254000" cy="397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Arrow: Up 8">
            <a:extLst>
              <a:ext uri="{FF2B5EF4-FFF2-40B4-BE49-F238E27FC236}">
                <a16:creationId xmlns:a16="http://schemas.microsoft.com/office/drawing/2014/main" id="{C687C224-457B-15F6-831B-5D67C976412D}"/>
              </a:ext>
            </a:extLst>
          </p:cNvPr>
          <p:cNvSpPr/>
          <p:nvPr/>
        </p:nvSpPr>
        <p:spPr>
          <a:xfrm>
            <a:off x="3056467" y="5571067"/>
            <a:ext cx="254000" cy="39793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54417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BD59DF-BFCF-0DD5-1B69-49BD64A526D7}"/>
              </a:ext>
            </a:extLst>
          </p:cNvPr>
          <p:cNvPicPr>
            <a:picLocks noChangeAspect="1"/>
          </p:cNvPicPr>
          <p:nvPr/>
        </p:nvPicPr>
        <p:blipFill>
          <a:blip r:embed="rId2"/>
          <a:stretch>
            <a:fillRect/>
          </a:stretch>
        </p:blipFill>
        <p:spPr>
          <a:xfrm>
            <a:off x="4217142" y="899612"/>
            <a:ext cx="7206481" cy="5344434"/>
          </a:xfrm>
          <a:prstGeom prst="rect">
            <a:avLst/>
          </a:prstGeom>
          <a:ln>
            <a:solidFill>
              <a:schemeClr val="bg2">
                <a:lumMod val="90000"/>
              </a:schemeClr>
            </a:solidFill>
          </a:ln>
        </p:spPr>
      </p:pic>
      <p:sp>
        <p:nvSpPr>
          <p:cNvPr id="9" name="TextBox 8">
            <a:extLst>
              <a:ext uri="{FF2B5EF4-FFF2-40B4-BE49-F238E27FC236}">
                <a16:creationId xmlns:a16="http://schemas.microsoft.com/office/drawing/2014/main" id="{CA7097DC-F55D-6754-926B-F5C698FD87B5}"/>
              </a:ext>
            </a:extLst>
          </p:cNvPr>
          <p:cNvSpPr txBox="1"/>
          <p:nvPr/>
        </p:nvSpPr>
        <p:spPr>
          <a:xfrm>
            <a:off x="478363" y="889843"/>
            <a:ext cx="3598341" cy="6032421"/>
          </a:xfrm>
          <a:prstGeom prst="rect">
            <a:avLst/>
          </a:prstGeom>
          <a:noFill/>
        </p:spPr>
        <p:txBody>
          <a:bodyPr wrap="square" rtlCol="0">
            <a:spAutoFit/>
          </a:bodyPr>
          <a:lstStyle/>
          <a:p>
            <a:r>
              <a:rPr lang="en-US" sz="4400" dirty="0"/>
              <a:t>2019 </a:t>
            </a:r>
            <a:r>
              <a:rPr lang="en-US" sz="1050" dirty="0"/>
              <a:t>(Half year ended Nov 18)</a:t>
            </a:r>
          </a:p>
          <a:p>
            <a:r>
              <a:rPr lang="en-US" sz="4400" dirty="0"/>
              <a:t>Average </a:t>
            </a:r>
          </a:p>
          <a:p>
            <a:r>
              <a:rPr lang="en-US" sz="4400" dirty="0"/>
              <a:t>Weekly</a:t>
            </a:r>
          </a:p>
          <a:p>
            <a:r>
              <a:rPr lang="en-US" sz="4400" dirty="0"/>
              <a:t>Earning</a:t>
            </a:r>
          </a:p>
          <a:p>
            <a:r>
              <a:rPr lang="en-US" sz="4400" dirty="0"/>
              <a:t>$1,638.81 </a:t>
            </a:r>
          </a:p>
          <a:p>
            <a:r>
              <a:rPr lang="en-US" sz="2800" dirty="0"/>
              <a:t>Hotel/FS is $468  </a:t>
            </a:r>
          </a:p>
          <a:p>
            <a:r>
              <a:rPr lang="en-US" sz="2800" dirty="0"/>
              <a:t>Retails is $402</a:t>
            </a:r>
          </a:p>
          <a:p>
            <a:endParaRPr lang="en-US" sz="2800" dirty="0"/>
          </a:p>
          <a:p>
            <a:r>
              <a:rPr lang="en-US" sz="2800" dirty="0"/>
              <a:t>Mining is $846 </a:t>
            </a:r>
          </a:p>
          <a:p>
            <a:endParaRPr lang="en-US" sz="5400" dirty="0"/>
          </a:p>
        </p:txBody>
      </p:sp>
      <p:sp>
        <p:nvSpPr>
          <p:cNvPr id="6" name="Arrow: Up 5">
            <a:extLst>
              <a:ext uri="{FF2B5EF4-FFF2-40B4-BE49-F238E27FC236}">
                <a16:creationId xmlns:a16="http://schemas.microsoft.com/office/drawing/2014/main" id="{8423EB14-9EDA-9AE3-5CFB-0EA019A54E46}"/>
              </a:ext>
            </a:extLst>
          </p:cNvPr>
          <p:cNvSpPr/>
          <p:nvPr/>
        </p:nvSpPr>
        <p:spPr>
          <a:xfrm>
            <a:off x="2904067" y="5571067"/>
            <a:ext cx="262466" cy="431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Arrow: Down 9">
            <a:extLst>
              <a:ext uri="{FF2B5EF4-FFF2-40B4-BE49-F238E27FC236}">
                <a16:creationId xmlns:a16="http://schemas.microsoft.com/office/drawing/2014/main" id="{50B45301-304D-66B0-C17D-DF7488462F2C}"/>
              </a:ext>
            </a:extLst>
          </p:cNvPr>
          <p:cNvSpPr/>
          <p:nvPr/>
        </p:nvSpPr>
        <p:spPr>
          <a:xfrm>
            <a:off x="3056467" y="4267200"/>
            <a:ext cx="262466" cy="431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Arrow: Down 10">
            <a:extLst>
              <a:ext uri="{FF2B5EF4-FFF2-40B4-BE49-F238E27FC236}">
                <a16:creationId xmlns:a16="http://schemas.microsoft.com/office/drawing/2014/main" id="{B5EE9A08-D80A-917D-8BFA-D0A4711470CC}"/>
              </a:ext>
            </a:extLst>
          </p:cNvPr>
          <p:cNvSpPr/>
          <p:nvPr/>
        </p:nvSpPr>
        <p:spPr>
          <a:xfrm>
            <a:off x="2747434" y="4703234"/>
            <a:ext cx="262466" cy="431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itle 1">
            <a:extLst>
              <a:ext uri="{FF2B5EF4-FFF2-40B4-BE49-F238E27FC236}">
                <a16:creationId xmlns:a16="http://schemas.microsoft.com/office/drawing/2014/main" id="{61189723-46E3-F125-0565-35F6856F693B}"/>
              </a:ext>
            </a:extLst>
          </p:cNvPr>
          <p:cNvSpPr>
            <a:spLocks noGrp="1"/>
          </p:cNvSpPr>
          <p:nvPr>
            <p:ph type="title"/>
          </p:nvPr>
        </p:nvSpPr>
        <p:spPr>
          <a:xfrm>
            <a:off x="877637" y="235948"/>
            <a:ext cx="10541001" cy="591608"/>
          </a:xfrm>
        </p:spPr>
        <p:txBody>
          <a:bodyPr vert="horz" lIns="91440" tIns="45720" rIns="91440" bIns="45720" rtlCol="0" anchor="ctr">
            <a:normAutofit fontScale="90000"/>
          </a:bodyPr>
          <a:lstStyle/>
          <a:p>
            <a:pPr algn="ctr"/>
            <a:r>
              <a:rPr lang="en-US" sz="4000" b="1" dirty="0"/>
              <a:t>Average Weekly Earning</a:t>
            </a:r>
            <a:endParaRPr lang="en-AU" sz="4000" b="1" dirty="0"/>
          </a:p>
        </p:txBody>
      </p:sp>
    </p:spTree>
    <p:extLst>
      <p:ext uri="{BB962C8B-B14F-4D97-AF65-F5344CB8AC3E}">
        <p14:creationId xmlns:p14="http://schemas.microsoft.com/office/powerpoint/2010/main" val="150660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EAE755-D644-EDD5-0784-D30F9FC95CF0}"/>
              </a:ext>
            </a:extLst>
          </p:cNvPr>
          <p:cNvSpPr txBox="1"/>
          <p:nvPr/>
        </p:nvSpPr>
        <p:spPr>
          <a:xfrm>
            <a:off x="478363" y="889843"/>
            <a:ext cx="3598341" cy="6032421"/>
          </a:xfrm>
          <a:prstGeom prst="rect">
            <a:avLst/>
          </a:prstGeom>
          <a:noFill/>
        </p:spPr>
        <p:txBody>
          <a:bodyPr wrap="square" rtlCol="0">
            <a:spAutoFit/>
          </a:bodyPr>
          <a:lstStyle/>
          <a:p>
            <a:r>
              <a:rPr lang="en-US" sz="4400" dirty="0"/>
              <a:t>2020 </a:t>
            </a:r>
            <a:r>
              <a:rPr lang="en-US" sz="1050" dirty="0"/>
              <a:t>(Half year ended Nov 18)</a:t>
            </a:r>
          </a:p>
          <a:p>
            <a:r>
              <a:rPr lang="en-US" sz="4400" dirty="0"/>
              <a:t>Average </a:t>
            </a:r>
          </a:p>
          <a:p>
            <a:r>
              <a:rPr lang="en-US" sz="4400" dirty="0"/>
              <a:t>Weekly</a:t>
            </a:r>
          </a:p>
          <a:p>
            <a:r>
              <a:rPr lang="en-US" sz="4400" dirty="0"/>
              <a:t>Earning</a:t>
            </a:r>
          </a:p>
          <a:p>
            <a:r>
              <a:rPr lang="en-US" sz="4400" dirty="0"/>
              <a:t>$1,675.32 </a:t>
            </a:r>
          </a:p>
          <a:p>
            <a:r>
              <a:rPr lang="en-US" sz="2800" dirty="0"/>
              <a:t>Hotel/FS is $527.42  </a:t>
            </a:r>
          </a:p>
          <a:p>
            <a:r>
              <a:rPr lang="en-US" sz="2800" dirty="0"/>
              <a:t>Retails is $397</a:t>
            </a:r>
          </a:p>
          <a:p>
            <a:endParaRPr lang="en-US" sz="2800" dirty="0"/>
          </a:p>
          <a:p>
            <a:r>
              <a:rPr lang="en-US" sz="2800" dirty="0"/>
              <a:t>Mining is $821 </a:t>
            </a:r>
          </a:p>
          <a:p>
            <a:endParaRPr lang="en-US" sz="5400" dirty="0"/>
          </a:p>
        </p:txBody>
      </p:sp>
      <p:sp>
        <p:nvSpPr>
          <p:cNvPr id="10" name="Arrow: Up 9">
            <a:extLst>
              <a:ext uri="{FF2B5EF4-FFF2-40B4-BE49-F238E27FC236}">
                <a16:creationId xmlns:a16="http://schemas.microsoft.com/office/drawing/2014/main" id="{9FBC3C23-7B30-29B6-76AF-94D3A1AEC499}"/>
              </a:ext>
            </a:extLst>
          </p:cNvPr>
          <p:cNvSpPr/>
          <p:nvPr/>
        </p:nvSpPr>
        <p:spPr>
          <a:xfrm>
            <a:off x="2937933" y="5613400"/>
            <a:ext cx="270934"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Arrow: Down 10">
            <a:extLst>
              <a:ext uri="{FF2B5EF4-FFF2-40B4-BE49-F238E27FC236}">
                <a16:creationId xmlns:a16="http://schemas.microsoft.com/office/drawing/2014/main" id="{E02A775D-BCCB-75CD-7090-ACFAF1F08B1D}"/>
              </a:ext>
            </a:extLst>
          </p:cNvPr>
          <p:cNvSpPr/>
          <p:nvPr/>
        </p:nvSpPr>
        <p:spPr>
          <a:xfrm>
            <a:off x="3462867" y="4284133"/>
            <a:ext cx="270933" cy="50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Arrow: Down 11">
            <a:extLst>
              <a:ext uri="{FF2B5EF4-FFF2-40B4-BE49-F238E27FC236}">
                <a16:creationId xmlns:a16="http://schemas.microsoft.com/office/drawing/2014/main" id="{FAF771EE-C3DE-03DF-0847-2DC126D2BE27}"/>
              </a:ext>
            </a:extLst>
          </p:cNvPr>
          <p:cNvSpPr/>
          <p:nvPr/>
        </p:nvSpPr>
        <p:spPr>
          <a:xfrm>
            <a:off x="2937933" y="4699000"/>
            <a:ext cx="270933" cy="50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a:extLst>
              <a:ext uri="{FF2B5EF4-FFF2-40B4-BE49-F238E27FC236}">
                <a16:creationId xmlns:a16="http://schemas.microsoft.com/office/drawing/2014/main" id="{AA2B4C6C-9708-4481-4F90-6C965646B8E6}"/>
              </a:ext>
            </a:extLst>
          </p:cNvPr>
          <p:cNvPicPr>
            <a:picLocks noChangeAspect="1"/>
          </p:cNvPicPr>
          <p:nvPr/>
        </p:nvPicPr>
        <p:blipFill>
          <a:blip r:embed="rId2"/>
          <a:stretch>
            <a:fillRect/>
          </a:stretch>
        </p:blipFill>
        <p:spPr>
          <a:xfrm>
            <a:off x="4310744" y="859601"/>
            <a:ext cx="7291908" cy="5423583"/>
          </a:xfrm>
          <a:prstGeom prst="rect">
            <a:avLst/>
          </a:prstGeom>
          <a:ln>
            <a:solidFill>
              <a:schemeClr val="bg2">
                <a:lumMod val="90000"/>
              </a:schemeClr>
            </a:solidFill>
          </a:ln>
        </p:spPr>
      </p:pic>
      <p:sp>
        <p:nvSpPr>
          <p:cNvPr id="9" name="Title 1">
            <a:extLst>
              <a:ext uri="{FF2B5EF4-FFF2-40B4-BE49-F238E27FC236}">
                <a16:creationId xmlns:a16="http://schemas.microsoft.com/office/drawing/2014/main" id="{61189723-46E3-F125-0565-35F6856F693B}"/>
              </a:ext>
            </a:extLst>
          </p:cNvPr>
          <p:cNvSpPr>
            <a:spLocks noGrp="1"/>
          </p:cNvSpPr>
          <p:nvPr>
            <p:ph type="title"/>
          </p:nvPr>
        </p:nvSpPr>
        <p:spPr>
          <a:xfrm>
            <a:off x="877637" y="235948"/>
            <a:ext cx="10541001" cy="591608"/>
          </a:xfrm>
        </p:spPr>
        <p:txBody>
          <a:bodyPr vert="horz" lIns="91440" tIns="45720" rIns="91440" bIns="45720" rtlCol="0" anchor="ctr">
            <a:normAutofit fontScale="90000"/>
          </a:bodyPr>
          <a:lstStyle/>
          <a:p>
            <a:pPr algn="ctr"/>
            <a:r>
              <a:rPr lang="en-US" sz="4000" b="1" dirty="0"/>
              <a:t>Average Weekly Earning</a:t>
            </a:r>
            <a:endParaRPr lang="en-AU" sz="4000" b="1" dirty="0"/>
          </a:p>
        </p:txBody>
      </p:sp>
    </p:spTree>
    <p:extLst>
      <p:ext uri="{BB962C8B-B14F-4D97-AF65-F5344CB8AC3E}">
        <p14:creationId xmlns:p14="http://schemas.microsoft.com/office/powerpoint/2010/main" val="672434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13776C-7BC2-E93B-C467-99F1D693717E}"/>
              </a:ext>
            </a:extLst>
          </p:cNvPr>
          <p:cNvSpPr txBox="1"/>
          <p:nvPr/>
        </p:nvSpPr>
        <p:spPr>
          <a:xfrm>
            <a:off x="478363" y="889843"/>
            <a:ext cx="3598341" cy="6032421"/>
          </a:xfrm>
          <a:prstGeom prst="rect">
            <a:avLst/>
          </a:prstGeom>
          <a:noFill/>
        </p:spPr>
        <p:txBody>
          <a:bodyPr wrap="square" rtlCol="0">
            <a:spAutoFit/>
          </a:bodyPr>
          <a:lstStyle/>
          <a:p>
            <a:r>
              <a:rPr lang="en-US" sz="4400" dirty="0"/>
              <a:t>2021 </a:t>
            </a:r>
            <a:r>
              <a:rPr lang="en-US" sz="1050" dirty="0"/>
              <a:t>(Half year ended Nov 18)</a:t>
            </a:r>
          </a:p>
          <a:p>
            <a:r>
              <a:rPr lang="en-US" sz="4400" dirty="0"/>
              <a:t>Average </a:t>
            </a:r>
          </a:p>
          <a:p>
            <a:r>
              <a:rPr lang="en-US" sz="4400" dirty="0"/>
              <a:t>Weekly</a:t>
            </a:r>
          </a:p>
          <a:p>
            <a:r>
              <a:rPr lang="en-US" sz="4400" dirty="0"/>
              <a:t>Earning</a:t>
            </a:r>
          </a:p>
          <a:p>
            <a:r>
              <a:rPr lang="en-US" sz="4400" dirty="0"/>
              <a:t>$1,718.98 </a:t>
            </a:r>
          </a:p>
          <a:p>
            <a:r>
              <a:rPr lang="en-US" sz="2800" dirty="0"/>
              <a:t>Hotel/FS is $514  </a:t>
            </a:r>
          </a:p>
          <a:p>
            <a:r>
              <a:rPr lang="en-US" sz="2800" dirty="0"/>
              <a:t>Retails is $416</a:t>
            </a:r>
          </a:p>
          <a:p>
            <a:endParaRPr lang="en-US" sz="2800" dirty="0"/>
          </a:p>
          <a:p>
            <a:r>
              <a:rPr lang="en-US" sz="2800" dirty="0"/>
              <a:t>Mining is $821 </a:t>
            </a:r>
          </a:p>
          <a:p>
            <a:endParaRPr lang="en-US" sz="5400" dirty="0"/>
          </a:p>
        </p:txBody>
      </p:sp>
      <p:pic>
        <p:nvPicPr>
          <p:cNvPr id="7" name="Picture 6">
            <a:extLst>
              <a:ext uri="{FF2B5EF4-FFF2-40B4-BE49-F238E27FC236}">
                <a16:creationId xmlns:a16="http://schemas.microsoft.com/office/drawing/2014/main" id="{6B4CF4F5-7C2C-CB86-3838-8011A07C401B}"/>
              </a:ext>
            </a:extLst>
          </p:cNvPr>
          <p:cNvPicPr>
            <a:picLocks noChangeAspect="1"/>
          </p:cNvPicPr>
          <p:nvPr/>
        </p:nvPicPr>
        <p:blipFill>
          <a:blip r:embed="rId3"/>
          <a:stretch>
            <a:fillRect/>
          </a:stretch>
        </p:blipFill>
        <p:spPr>
          <a:xfrm>
            <a:off x="4101738" y="956210"/>
            <a:ext cx="7206952" cy="5353735"/>
          </a:xfrm>
          <a:prstGeom prst="rect">
            <a:avLst/>
          </a:prstGeom>
          <a:ln>
            <a:solidFill>
              <a:schemeClr val="bg2">
                <a:lumMod val="90000"/>
              </a:schemeClr>
            </a:solidFill>
          </a:ln>
        </p:spPr>
      </p:pic>
      <p:sp>
        <p:nvSpPr>
          <p:cNvPr id="8" name="Arrow: Down 7">
            <a:extLst>
              <a:ext uri="{FF2B5EF4-FFF2-40B4-BE49-F238E27FC236}">
                <a16:creationId xmlns:a16="http://schemas.microsoft.com/office/drawing/2014/main" id="{E83F802F-377F-451A-DDB5-4101F5AD6056}"/>
              </a:ext>
            </a:extLst>
          </p:cNvPr>
          <p:cNvSpPr/>
          <p:nvPr/>
        </p:nvSpPr>
        <p:spPr>
          <a:xfrm>
            <a:off x="3048000" y="4182534"/>
            <a:ext cx="279400"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Arrow: Down 8">
            <a:extLst>
              <a:ext uri="{FF2B5EF4-FFF2-40B4-BE49-F238E27FC236}">
                <a16:creationId xmlns:a16="http://schemas.microsoft.com/office/drawing/2014/main" id="{9737B99A-708D-B415-FA60-B3FAEF583067}"/>
              </a:ext>
            </a:extLst>
          </p:cNvPr>
          <p:cNvSpPr/>
          <p:nvPr/>
        </p:nvSpPr>
        <p:spPr>
          <a:xfrm>
            <a:off x="2675467" y="4699001"/>
            <a:ext cx="279400"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Arrow: Up 9">
            <a:extLst>
              <a:ext uri="{FF2B5EF4-FFF2-40B4-BE49-F238E27FC236}">
                <a16:creationId xmlns:a16="http://schemas.microsoft.com/office/drawing/2014/main" id="{BE322E0C-8C8D-AE9F-7C8D-62882F741633}"/>
              </a:ext>
            </a:extLst>
          </p:cNvPr>
          <p:cNvSpPr/>
          <p:nvPr/>
        </p:nvSpPr>
        <p:spPr>
          <a:xfrm>
            <a:off x="2675467" y="5501647"/>
            <a:ext cx="279400" cy="61806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itle 1">
            <a:extLst>
              <a:ext uri="{FF2B5EF4-FFF2-40B4-BE49-F238E27FC236}">
                <a16:creationId xmlns:a16="http://schemas.microsoft.com/office/drawing/2014/main" id="{61189723-46E3-F125-0565-35F6856F693B}"/>
              </a:ext>
            </a:extLst>
          </p:cNvPr>
          <p:cNvSpPr>
            <a:spLocks noGrp="1"/>
          </p:cNvSpPr>
          <p:nvPr>
            <p:ph type="title"/>
          </p:nvPr>
        </p:nvSpPr>
        <p:spPr>
          <a:xfrm>
            <a:off x="877637" y="235948"/>
            <a:ext cx="10541001" cy="591608"/>
          </a:xfrm>
        </p:spPr>
        <p:txBody>
          <a:bodyPr vert="horz" lIns="91440" tIns="45720" rIns="91440" bIns="45720" rtlCol="0" anchor="ctr">
            <a:normAutofit fontScale="90000"/>
          </a:bodyPr>
          <a:lstStyle/>
          <a:p>
            <a:pPr algn="ctr"/>
            <a:r>
              <a:rPr lang="en-US" sz="4000" b="1" dirty="0"/>
              <a:t>Average Weekly Earning</a:t>
            </a:r>
            <a:endParaRPr lang="en-AU" sz="4000" b="1" dirty="0"/>
          </a:p>
        </p:txBody>
      </p:sp>
    </p:spTree>
    <p:extLst>
      <p:ext uri="{BB962C8B-B14F-4D97-AF65-F5344CB8AC3E}">
        <p14:creationId xmlns:p14="http://schemas.microsoft.com/office/powerpoint/2010/main" val="157025536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502</TotalTime>
  <Words>724</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   Answer: 6 in 10 Australians said they are.  (Source: Michael Page studies- “Make 2022 the Year of Opportunities)</vt:lpstr>
      <vt:lpstr>Overall Employment in Australia (Qtly)</vt:lpstr>
      <vt:lpstr>Employment Activity </vt:lpstr>
      <vt:lpstr>Unemployment rate</vt:lpstr>
      <vt:lpstr>Employment by Industry</vt:lpstr>
      <vt:lpstr>Average Weekly Earning</vt:lpstr>
      <vt:lpstr>Average Weekly Earning</vt:lpstr>
      <vt:lpstr>Average Weekly Earning</vt:lpstr>
      <vt:lpstr>Average Weekly Earning</vt:lpstr>
      <vt:lpstr>2018 -2021 Average Weekly Earning Changes (%)</vt:lpstr>
      <vt:lpstr>Reasons People Moved During Covid</vt:lpstr>
      <vt:lpstr>Changing Jobs</vt:lpstr>
      <vt:lpstr>Job Ads by State</vt:lpstr>
      <vt:lpstr>Job Ads</vt:lpstr>
      <vt:lpstr>PowerPoint Presentation</vt:lpstr>
      <vt:lpstr>Australian Full Time Employment</vt:lpstr>
      <vt:lpstr>Australian Part Time Employment</vt:lpstr>
      <vt:lpstr>WA Full Time Employment</vt:lpstr>
      <vt:lpstr>WA Part Time Employment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Carmen Sin</dc:creator>
  <cp:lastModifiedBy>Luke Evangelista</cp:lastModifiedBy>
  <cp:revision>27</cp:revision>
  <dcterms:created xsi:type="dcterms:W3CDTF">2022-05-02T13:03:18Z</dcterms:created>
  <dcterms:modified xsi:type="dcterms:W3CDTF">2022-05-05T08:48:06Z</dcterms:modified>
</cp:coreProperties>
</file>