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AB4A-9547-D052-8A88-DD63C83A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2AB2-0AA7-F58C-FD6D-06BDFD48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9510-8B44-9CC9-C899-F062732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8C14-6A08-08B7-8B54-6D20C0B4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23D5-7690-83F3-ED12-ED1C2500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6617-1B80-F38A-67A1-82E018A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BA81-E2F6-ED0D-81DD-1ADF10D42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1CE6-EBEB-9D9A-D3AB-706B708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E3CF-A69A-3857-060C-3A37C5A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CBF-99E7-E731-C366-15834FAC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D8EF4-A1A9-7BB5-F961-903ED1C6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DC8A4-A361-A6DE-47F8-7C6BD63F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3F30-5A09-CD7D-41BF-4C40F4A1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C18F-2939-3C6D-9EEE-EAA2BBB4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2D87-AF6E-0116-5163-252C3CC2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29B0-4C44-057D-3FCD-77142AD8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382D-8A9C-6CF0-58D6-F4427E0F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DD84-A2E5-EE20-1147-7B56D8D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7BC6-6875-6D56-8169-3CDEDA0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DAE6-63B9-F710-8FA6-63933C3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D733-5535-1669-E858-667D18E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424A8-24F0-798C-CB81-16E708FB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AD596-ACBE-C13D-4E67-B327756F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8BCD-AC4B-769A-BC56-9880C65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01CB-19E4-3EF8-F0FE-59935518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C7FF-47B2-B0CB-C17C-8A6D88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CC8A-20FC-D5F3-420E-F537CE61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59D5-3620-F4D3-A0D8-DDD15EB9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BCA19-EC07-14A4-A6D1-EF740475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DDF1-B501-B18C-44C7-23861F54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8A50-F8A3-9627-2DBD-814B6F95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27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9ECC-D2F9-3A38-58CD-6B50D503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FE36-8531-BF6A-B4A0-D394E37D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0534-47E3-B7C6-78D1-4790DC6A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EAFF5-DFA4-C9DD-3B53-D298445C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F0835-E1F4-0E43-A14A-7573A1BE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22300-F2AD-6A96-C832-75E2810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CD09E-4CAD-0BAF-FCA6-F8FEF7E9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132F-26A9-A327-733C-9445D8DD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462-0CF0-7C87-E3F6-7FCAE003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F81A-410A-B4D5-6C6C-347F9F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4B1ED-EC9E-A32C-7BA0-33899767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844D0-A8F8-D930-C9EE-9E2EDD78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5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55866-5069-C6F6-172F-8F6F00FD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127F-D52A-003E-F67F-7AE78C1C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F315-8D46-646A-B2C6-0B6BCEB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9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67AF-DB28-1FC0-658C-9DA7AC21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F3DD-A2F2-B15C-FADB-D93427D6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51DD-1F8A-8D48-CEB3-A92CDF41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B8A8-944D-F195-4280-4F3F0C8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3C52-F0A4-E769-72B4-D1F11349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C01E-464A-E93B-C25F-745C0466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54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DCC-F38C-45F1-E5D3-C999327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06767-F698-2B98-329E-949A98378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38C-FCF1-E1A2-D9E3-B881CF77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203D3-B831-0CB3-6BD6-E0AF86AB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D4A88-5272-EDAB-19CA-E3F5F3C8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052D7-EAD1-B861-EFE1-00D1303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44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2AEA7-9E56-2144-A651-5B1E80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8B86-C32E-9ADA-DE6A-9B58BDFE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AF59-A588-0946-DD3C-FD8A959D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88D8-D857-4E94-9881-DCD8DDF136FC}" type="datetimeFigureOut">
              <a:rPr lang="en-AU" smtClean="0"/>
              <a:t>27/08/2022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C0FE-3A67-C28D-2663-CA80A6335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1F8B-713B-47F3-5122-0E941E95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B385-FEC0-4574-954C-7CCC2B6F0B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0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-pick-uwa-project.herokuap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05" y="2869324"/>
            <a:ext cx="3205066" cy="3034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5355773" y="3142956"/>
            <a:ext cx="3205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Team members:</a:t>
            </a:r>
          </a:p>
          <a:p>
            <a:endParaRPr lang="en-AU" b="1" dirty="0"/>
          </a:p>
          <a:p>
            <a:r>
              <a:rPr lang="en-AU" b="1" dirty="0"/>
              <a:t>	Camille Evangelista</a:t>
            </a:r>
          </a:p>
          <a:p>
            <a:r>
              <a:rPr lang="en-AU" b="1" dirty="0"/>
              <a:t>	Aline Hornoff</a:t>
            </a:r>
          </a:p>
          <a:p>
            <a:r>
              <a:rPr lang="en-AU" b="1" dirty="0"/>
              <a:t>	</a:t>
            </a:r>
            <a:r>
              <a:rPr lang="en-AU" b="1" dirty="0" err="1"/>
              <a:t>Edbert</a:t>
            </a:r>
            <a:r>
              <a:rPr lang="en-AU" b="1" dirty="0"/>
              <a:t> </a:t>
            </a:r>
            <a:r>
              <a:rPr lang="en-AU" b="1" dirty="0" err="1"/>
              <a:t>Widjaja</a:t>
            </a:r>
            <a:endParaRPr lang="en-AU" b="1" dirty="0"/>
          </a:p>
          <a:p>
            <a:r>
              <a:rPr lang="en-AU" b="1" dirty="0"/>
              <a:t>	Carmen Sin</a:t>
            </a:r>
          </a:p>
        </p:txBody>
      </p:sp>
    </p:spTree>
    <p:extLst>
      <p:ext uri="{BB962C8B-B14F-4D97-AF65-F5344CB8AC3E}">
        <p14:creationId xmlns:p14="http://schemas.microsoft.com/office/powerpoint/2010/main" val="411010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1" y="2736695"/>
            <a:ext cx="74354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Summary</a:t>
            </a:r>
            <a:endParaRPr lang="en-AU" sz="800" b="1" dirty="0"/>
          </a:p>
          <a:p>
            <a:endParaRPr lang="en-AU" sz="1400" b="1" dirty="0"/>
          </a:p>
          <a:p>
            <a:r>
              <a:rPr lang="en-AU" sz="1400" b="1" dirty="0"/>
              <a:t>The model we’ve build using the naïve bayes machine learning model to predict movies to a user based on the mood they enter into the filter has a very low accuracy. This is due to the quality of the survey data which is to small and not extensive enough to provide data for the model achieve a better accuracy. In addition the overview section which describes the movie content was vague for some of the movies which added to the low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1" y="4850630"/>
            <a:ext cx="6247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If we had more time…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Spend more time on developing the survey to get cleaner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Harvest the data input of users to predict user trends of movie genres and preferred movie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Revise the movie overview to get a better movie description</a:t>
            </a:r>
          </a:p>
          <a:p>
            <a:r>
              <a:rPr lang="en-AU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8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75" y="2583692"/>
            <a:ext cx="3282980" cy="3108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4380975" y="3568292"/>
            <a:ext cx="4616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A0353A"/>
                </a:solidFill>
              </a:rPr>
              <a:t>THANK YOU! </a:t>
            </a:r>
            <a:r>
              <a:rPr lang="en-AU" sz="4400" b="1" dirty="0">
                <a:solidFill>
                  <a:srgbClr val="A0353A"/>
                </a:solidFill>
                <a:sym typeface="Wingdings" panose="05000000000000000000" pitchFamily="2" charset="2"/>
              </a:rPr>
              <a:t></a:t>
            </a:r>
            <a:endParaRPr lang="en-AU" sz="4400" b="1" dirty="0">
              <a:solidFill>
                <a:srgbClr val="A0353A"/>
              </a:solidFill>
            </a:endParaRPr>
          </a:p>
          <a:p>
            <a:endParaRPr lang="en-AU" sz="2400" b="1" dirty="0"/>
          </a:p>
          <a:p>
            <a:pPr algn="ctr"/>
            <a:r>
              <a:rPr lang="en-AU" sz="2400" b="1" dirty="0"/>
              <a:t>Any Questions? </a:t>
            </a:r>
            <a:endParaRPr lang="en-AU" sz="800" b="1" dirty="0"/>
          </a:p>
          <a:p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413752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  <a:ln>
            <a:solidFill>
              <a:srgbClr val="A0353A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7473860" y="2577999"/>
            <a:ext cx="2354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Survey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B3DD4F-DA73-546A-0D82-DF314391B13F}"/>
              </a:ext>
            </a:extLst>
          </p:cNvPr>
          <p:cNvGrpSpPr/>
          <p:nvPr/>
        </p:nvGrpSpPr>
        <p:grpSpPr>
          <a:xfrm>
            <a:off x="2930146" y="3036378"/>
            <a:ext cx="2644610" cy="3219926"/>
            <a:chOff x="8086266" y="2255541"/>
            <a:chExt cx="2777478" cy="3381698"/>
          </a:xfrm>
        </p:grpSpPr>
        <p:pic>
          <p:nvPicPr>
            <p:cNvPr id="21" name="Picture 20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9C6E7DE3-6012-B388-07C2-49D89F26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938F2C44-E5B4-22DE-46AD-4D111C76C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4" name="Picture 2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A874A8D-A9CE-3826-C299-7EE10143F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2582128B-AF11-CE66-0748-1E99DE4E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0FDE3291-EDAC-8DF9-A7E1-470CAA502469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CE996B29-CD96-071D-D453-330A389A4469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76440FB-A267-F0C6-55A0-A743061A3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86EB303E-F027-9120-83E7-218F1572882D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Logo, company name&#10;&#10;Description automatically generated">
              <a:extLst>
                <a:ext uri="{FF2B5EF4-FFF2-40B4-BE49-F238E27FC236}">
                  <a16:creationId xmlns:a16="http://schemas.microsoft.com/office/drawing/2014/main" id="{F0DAB865-F30B-0337-D446-280B957D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2F0AE851-7A3F-1DB3-16A1-8AE79102F084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7A3A2493-DB47-648F-392F-81316BD69811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3133643" y="2577999"/>
            <a:ext cx="23544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Kaggle dataset ETL</a:t>
            </a:r>
          </a:p>
          <a:p>
            <a:pPr algn="ctr"/>
            <a:endParaRPr lang="en-AU" sz="14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6711582" y="3295788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724FF4-79CA-2E85-EF15-65A7F8C760C8}"/>
              </a:ext>
            </a:extLst>
          </p:cNvPr>
          <p:cNvGrpSpPr/>
          <p:nvPr/>
        </p:nvGrpSpPr>
        <p:grpSpPr>
          <a:xfrm>
            <a:off x="7606888" y="3118931"/>
            <a:ext cx="2121605" cy="3010602"/>
            <a:chOff x="7346843" y="2400516"/>
            <a:chExt cx="2585883" cy="36694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C28DBA-642D-33FA-DD30-2C41C8572F8E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52" name="Picture 51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AF32175E-0D6B-0F5F-7C65-753D5E8D3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53" name="Picture 5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3FBDE43C-A23F-E3E0-8D2D-329C406E5B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B274F855-AB53-8AF7-B79D-5D90F2F8A0A2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Picture 5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85C66F6-9CE8-ECF0-38CD-9838CB3FB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56" name="Arrow: Chevron 55">
                <a:extLst>
                  <a:ext uri="{FF2B5EF4-FFF2-40B4-BE49-F238E27FC236}">
                    <a16:creationId xmlns:a16="http://schemas.microsoft.com/office/drawing/2014/main" id="{95CE5B64-0B9F-3082-B034-DC36792B66B8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0" name="Picture 4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0653890-009E-CD80-290E-7AFBB038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553A0627-E0B7-ADD1-12DA-CC9AEBA2583D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38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8198102" y="2533492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Flask and Heroku Deployment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D1B461-B9F8-96D1-6772-A1D6EE31C66A}"/>
              </a:ext>
            </a:extLst>
          </p:cNvPr>
          <p:cNvGrpSpPr/>
          <p:nvPr/>
        </p:nvGrpSpPr>
        <p:grpSpPr>
          <a:xfrm>
            <a:off x="8768925" y="3133020"/>
            <a:ext cx="1349186" cy="2632235"/>
            <a:chOff x="8056043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056043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1852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30716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830716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10088" y="5114441"/>
              <a:ext cx="1224960" cy="1184360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8CD3C7-7189-7D42-3E87-0DC2F9C29AFB}"/>
              </a:ext>
            </a:extLst>
          </p:cNvPr>
          <p:cNvCxnSpPr/>
          <p:nvPr/>
        </p:nvCxnSpPr>
        <p:spPr>
          <a:xfrm>
            <a:off x="7965638" y="3100379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02B5181-96F9-A922-84F9-BBB5CA0098A1}"/>
              </a:ext>
            </a:extLst>
          </p:cNvPr>
          <p:cNvSpPr txBox="1"/>
          <p:nvPr/>
        </p:nvSpPr>
        <p:spPr>
          <a:xfrm>
            <a:off x="2424201" y="2488211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Machine Learning – </a:t>
            </a:r>
          </a:p>
          <a:p>
            <a:pPr algn="ctr"/>
            <a:r>
              <a:rPr lang="en-AU" sz="1600" b="1" dirty="0"/>
              <a:t>Naïve Bayes Model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6D8052-19A7-9DA4-AF0B-283255F8A67E}"/>
              </a:ext>
            </a:extLst>
          </p:cNvPr>
          <p:cNvCxnSpPr/>
          <p:nvPr/>
        </p:nvCxnSpPr>
        <p:spPr>
          <a:xfrm>
            <a:off x="5110897" y="3072101"/>
            <a:ext cx="0" cy="2318355"/>
          </a:xfrm>
          <a:prstGeom prst="line">
            <a:avLst/>
          </a:prstGeom>
          <a:ln w="28575">
            <a:solidFill>
              <a:srgbClr val="A035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03A24A-6751-7B41-AEE6-B04CBDD924B1}"/>
              </a:ext>
            </a:extLst>
          </p:cNvPr>
          <p:cNvGrpSpPr/>
          <p:nvPr/>
        </p:nvGrpSpPr>
        <p:grpSpPr>
          <a:xfrm>
            <a:off x="2956358" y="3298802"/>
            <a:ext cx="1201969" cy="2747733"/>
            <a:chOff x="7158118" y="2291257"/>
            <a:chExt cx="1376314" cy="3146290"/>
          </a:xfrm>
        </p:grpSpPr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84F9E530-9BE8-AF69-22DB-203788A6D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34" name="Picture 33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2D0475C5-6C1F-8267-DC1D-71C59B00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542E9FB-B752-BE70-B1B4-8D51C9003BD3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36245CA-FA02-4570-DD62-F51C6110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FED9D200-051D-0977-1C45-DAC7E2444BC1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3C5DF-813C-3A42-41B6-96821D36DD83}"/>
              </a:ext>
            </a:extLst>
          </p:cNvPr>
          <p:cNvGrpSpPr/>
          <p:nvPr/>
        </p:nvGrpSpPr>
        <p:grpSpPr>
          <a:xfrm>
            <a:off x="5538169" y="3260251"/>
            <a:ext cx="1945428" cy="2724912"/>
            <a:chOff x="8146093" y="2136426"/>
            <a:chExt cx="1997521" cy="2927823"/>
          </a:xfrm>
        </p:grpSpPr>
        <p:pic>
          <p:nvPicPr>
            <p:cNvPr id="39" name="Picture 3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FB644E-1DF9-3AEE-92EA-91CBB19C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256" y="2136426"/>
              <a:ext cx="1344843" cy="753112"/>
            </a:xfrm>
            <a:prstGeom prst="rect">
              <a:avLst/>
            </a:prstGeom>
          </p:spPr>
        </p:pic>
        <p:pic>
          <p:nvPicPr>
            <p:cNvPr id="40" name="Picture 39" descr="Funnel chart&#10;&#10;Description automatically generated">
              <a:extLst>
                <a:ext uri="{FF2B5EF4-FFF2-40B4-BE49-F238E27FC236}">
                  <a16:creationId xmlns:a16="http://schemas.microsoft.com/office/drawing/2014/main" id="{B0C3E9EF-DD8F-9361-B66C-D4E8293C5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46093" y="4088473"/>
              <a:ext cx="1997521" cy="975776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357E71-3606-5560-CF83-56F3B8022EC9}"/>
              </a:ext>
            </a:extLst>
          </p:cNvPr>
          <p:cNvSpPr txBox="1"/>
          <p:nvPr/>
        </p:nvSpPr>
        <p:spPr>
          <a:xfrm>
            <a:off x="5396879" y="2539299"/>
            <a:ext cx="2354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Randomised Filter for HTML</a:t>
            </a:r>
          </a:p>
          <a:p>
            <a:pPr algn="ctr"/>
            <a:endParaRPr lang="en-AU" sz="1600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AU" sz="1600" b="1" dirty="0"/>
          </a:p>
        </p:txBody>
      </p:sp>
      <p:pic>
        <p:nvPicPr>
          <p:cNvPr id="17" name="Picture 1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54EC0E0D-6C7F-0377-2B68-B4AFAF078C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8640"/>
          <a:stretch/>
        </p:blipFill>
        <p:spPr>
          <a:xfrm>
            <a:off x="6141770" y="4292754"/>
            <a:ext cx="696714" cy="606549"/>
          </a:xfrm>
          <a:prstGeom prst="rect">
            <a:avLst/>
          </a:prstGeom>
        </p:spPr>
      </p:pic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02B5557-15F9-0131-0353-6DCA1FB17B08}"/>
              </a:ext>
            </a:extLst>
          </p:cNvPr>
          <p:cNvSpPr/>
          <p:nvPr/>
        </p:nvSpPr>
        <p:spPr>
          <a:xfrm rot="5400000">
            <a:off x="6324655" y="4046774"/>
            <a:ext cx="296248" cy="152971"/>
          </a:xfrm>
          <a:prstGeom prst="chevron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1A81EE1C-2C30-52E7-67F3-32FCC4E53DFB}"/>
              </a:ext>
            </a:extLst>
          </p:cNvPr>
          <p:cNvSpPr/>
          <p:nvPr/>
        </p:nvSpPr>
        <p:spPr>
          <a:xfrm rot="5400000">
            <a:off x="6324084" y="4991857"/>
            <a:ext cx="296248" cy="152971"/>
          </a:xfrm>
          <a:prstGeom prst="chevron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</a:t>
            </a:r>
            <a:r>
              <a:rPr lang="en-AU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98C3A-6277-A5EB-0599-8E0FD65350B8}"/>
              </a:ext>
            </a:extLst>
          </p:cNvPr>
          <p:cNvSpPr txBox="1"/>
          <p:nvPr/>
        </p:nvSpPr>
        <p:spPr>
          <a:xfrm>
            <a:off x="2740090" y="2515172"/>
            <a:ext cx="72716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Scope of this project:</a:t>
            </a:r>
          </a:p>
          <a:p>
            <a:endParaRPr lang="en-AU" b="1" dirty="0"/>
          </a:p>
          <a:p>
            <a:r>
              <a:rPr lang="en-US" sz="1400" b="0" i="0" dirty="0">
                <a:effectLst/>
                <a:latin typeface="-apple-system"/>
              </a:rPr>
              <a:t>When was the last time on a rainy day, you curled up on the couch ready to watch a movie finding yourself overwhelmed by the sheer amount of movie choices spending ages figuring out what movie to watch?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Well, gone are the times of endless scrolling through movies to find the one to watch. </a:t>
            </a:r>
          </a:p>
          <a:p>
            <a:endParaRPr lang="en-US" sz="1400" b="0" i="0" dirty="0">
              <a:effectLst/>
              <a:latin typeface="-apple-system"/>
            </a:endParaRPr>
          </a:p>
          <a:p>
            <a:r>
              <a:rPr lang="en-US" sz="1400" b="0" i="0" dirty="0">
                <a:effectLst/>
                <a:latin typeface="-apple-system"/>
              </a:rPr>
              <a:t>Enter your mood, the movie genre and the tim</a:t>
            </a:r>
            <a:r>
              <a:rPr lang="en-US" sz="1400" dirty="0">
                <a:latin typeface="-apple-system"/>
              </a:rPr>
              <a:t>e you have available to watch the movie</a:t>
            </a:r>
            <a:r>
              <a:rPr lang="en-US" sz="1400" b="0" i="0" dirty="0">
                <a:effectLst/>
                <a:latin typeface="-apple-system"/>
              </a:rPr>
              <a:t> in the interactive dashboard and it will give you a top 5 movie recommendation to watch based on the mood your in.</a:t>
            </a:r>
          </a:p>
          <a:p>
            <a:endParaRPr lang="en-US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Project Link: </a:t>
            </a:r>
            <a:r>
              <a:rPr lang="en-US" sz="1400" b="1" dirty="0">
                <a:latin typeface="-apple-system"/>
                <a:hlinkClick r:id="rId2"/>
              </a:rPr>
              <a:t>https://movie-pick-uwa-project.herokuapp.com/</a:t>
            </a:r>
            <a:endParaRPr lang="en-US" sz="1400" b="1" dirty="0">
              <a:latin typeface="-apple-system"/>
            </a:endParaRPr>
          </a:p>
          <a:p>
            <a:endParaRPr lang="en-AU" sz="1400" b="1" dirty="0"/>
          </a:p>
        </p:txBody>
      </p:sp>
      <p:pic>
        <p:nvPicPr>
          <p:cNvPr id="2" name="Picture 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3E929E3-C901-B644-DE02-3D5F5B9D3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740090" y="2751966"/>
            <a:ext cx="74362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How did we get there?</a:t>
            </a:r>
          </a:p>
          <a:p>
            <a:endParaRPr lang="en-AU" b="1" dirty="0"/>
          </a:p>
          <a:p>
            <a:r>
              <a:rPr lang="en-AU" b="1" dirty="0"/>
              <a:t>1.   Data sourcing including survey</a:t>
            </a:r>
          </a:p>
          <a:p>
            <a:r>
              <a:rPr lang="en-AU" b="1" dirty="0"/>
              <a:t>2.   ETL of movie data and survey data for Visualisation/ Machine Learning</a:t>
            </a:r>
          </a:p>
          <a:p>
            <a:r>
              <a:rPr lang="en-AU" b="1" dirty="0"/>
              <a:t>3.   Machine Learning – Naïve Bayes Model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Database creation for mood/movie filtering/randomisation</a:t>
            </a:r>
          </a:p>
          <a:p>
            <a:pPr marL="342900" indent="-342900">
              <a:buAutoNum type="arabicPeriod" startAt="4"/>
            </a:pPr>
            <a:r>
              <a:rPr lang="en-AU" b="1" dirty="0"/>
              <a:t>Flask and Heroku deployment</a:t>
            </a:r>
          </a:p>
          <a:p>
            <a:r>
              <a:rPr lang="en-AU" b="1" dirty="0"/>
              <a:t>6.   Summary - What we could have done with more time</a:t>
            </a:r>
          </a:p>
          <a:p>
            <a:r>
              <a:rPr lang="en-AU" b="1" dirty="0"/>
              <a:t>7.   Questions </a:t>
            </a:r>
            <a:r>
              <a:rPr lang="en-AU" b="1" dirty="0">
                <a:sym typeface="Wingdings" panose="05000000000000000000" pitchFamily="2" charset="2"/>
              </a:rPr>
              <a:t></a:t>
            </a:r>
            <a:endParaRPr lang="en-AU" b="1" dirty="0"/>
          </a:p>
          <a:p>
            <a:endParaRPr lang="en-AU" b="1" dirty="0"/>
          </a:p>
        </p:txBody>
      </p:sp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4A4234-D0F8-E464-4560-8A48CD0DA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2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98411" y="2583692"/>
            <a:ext cx="48727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Sourcing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Two 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Created survey to link mood to movie titles</a:t>
            </a:r>
          </a:p>
        </p:txBody>
      </p:sp>
      <p:pic>
        <p:nvPicPr>
          <p:cNvPr id="13" name="Picture 1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E7B3A0-B031-2BC0-068F-65CDD76F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386249"/>
            <a:ext cx="2795654" cy="2006972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8B314D2-C7C0-39A2-9F07-802F16B8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8" y="4400721"/>
            <a:ext cx="2795656" cy="1728341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E6A769-09E1-16F1-6907-E2A5EB857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59" y="4199205"/>
            <a:ext cx="3029819" cy="1929857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4521F9-8C71-1427-F4CF-A98E8781E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9" y="4233543"/>
            <a:ext cx="3214397" cy="16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37838" y="2413310"/>
            <a:ext cx="4616846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CSV datasets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and Dropped null values, duplicates,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lists of objects for various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Extracted release year from 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Stored in AWS for online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Pushed file into </a:t>
            </a:r>
            <a:r>
              <a:rPr lang="en-AU" sz="1400" b="1" dirty="0" err="1"/>
              <a:t>pdAdmin</a:t>
            </a:r>
            <a:r>
              <a:rPr lang="en-AU" sz="1400" b="1" dirty="0"/>
              <a:t> to create database using 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Imported database into Tableau for 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37838" y="5059405"/>
            <a:ext cx="4953283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A0353A"/>
                </a:solidFill>
              </a:rPr>
              <a:t>Challenges:</a:t>
            </a:r>
            <a:endParaRPr lang="en-AU" sz="1800" b="1" dirty="0">
              <a:solidFill>
                <a:srgbClr val="A0353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Pushing data from AWS into </a:t>
            </a:r>
            <a:r>
              <a:rPr lang="en-AU" sz="1400" b="1" dirty="0" err="1"/>
              <a:t>pgAdmin</a:t>
            </a:r>
            <a:r>
              <a:rPr lang="en-AU" sz="1400" b="1" dirty="0"/>
              <a:t> – due to characters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7F265F-215E-FDD9-7E7C-CC08F9F8A0CA}"/>
              </a:ext>
            </a:extLst>
          </p:cNvPr>
          <p:cNvGrpSpPr/>
          <p:nvPr/>
        </p:nvGrpSpPr>
        <p:grpSpPr>
          <a:xfrm>
            <a:off x="7321156" y="2372167"/>
            <a:ext cx="3289408" cy="4004995"/>
            <a:chOff x="8086266" y="2255541"/>
            <a:chExt cx="2777478" cy="3381698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266" y="238785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8172405" y="3325317"/>
              <a:ext cx="964888" cy="840017"/>
            </a:xfrm>
            <a:prstGeom prst="rect">
              <a:avLst/>
            </a:prstGeom>
          </p:spPr>
        </p:pic>
        <p:pic>
          <p:nvPicPr>
            <p:cNvPr id="26" name="Picture 2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0DD6D9DE-D8C7-DF68-FC26-52F1294D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0" r="25761"/>
            <a:stretch/>
          </p:blipFill>
          <p:spPr>
            <a:xfrm>
              <a:off x="9815925" y="4637240"/>
              <a:ext cx="719322" cy="820497"/>
            </a:xfrm>
            <a:prstGeom prst="rect">
              <a:avLst/>
            </a:prstGeom>
          </p:spPr>
        </p:pic>
        <p:pic>
          <p:nvPicPr>
            <p:cNvPr id="29" name="Picture 28" descr="Chart, scatter chart&#10;&#10;Description automatically generated">
              <a:extLst>
                <a:ext uri="{FF2B5EF4-FFF2-40B4-BE49-F238E27FC236}">
                  <a16:creationId xmlns:a16="http://schemas.microsoft.com/office/drawing/2014/main" id="{A3442236-7124-4056-1E0D-4D03EA77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409" y="4672352"/>
              <a:ext cx="964887" cy="964887"/>
            </a:xfrm>
            <a:prstGeom prst="rect">
              <a:avLst/>
            </a:prstGeom>
          </p:spPr>
        </p:pic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517509C-DFF4-BD57-5527-998452CD4BF5}"/>
                </a:ext>
              </a:extLst>
            </p:cNvPr>
            <p:cNvSpPr/>
            <p:nvPr/>
          </p:nvSpPr>
          <p:spPr>
            <a:xfrm rot="10800000">
              <a:off x="9414916" y="497110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>
              <a:off x="9101662" y="257439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9487430" y="3376866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8488218" y="3133986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8" name="Picture 27" descr="Logo, company name&#10;&#10;Description automatically generated">
              <a:extLst>
                <a:ext uri="{FF2B5EF4-FFF2-40B4-BE49-F238E27FC236}">
                  <a16:creationId xmlns:a16="http://schemas.microsoft.com/office/drawing/2014/main" id="{FE77F659-524D-5A9D-8C26-BEE03D76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39" y="2255541"/>
              <a:ext cx="803324" cy="803324"/>
            </a:xfrm>
            <a:prstGeom prst="rect">
              <a:avLst/>
            </a:prstGeom>
          </p:spPr>
        </p:pic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889CB40F-1452-FFD2-B0AB-052063504853}"/>
                </a:ext>
              </a:extLst>
            </p:cNvPr>
            <p:cNvSpPr/>
            <p:nvPr/>
          </p:nvSpPr>
          <p:spPr>
            <a:xfrm rot="5400000">
              <a:off x="10008955" y="4322091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D97B72F6-B42E-29FC-BFCC-BD14C0CEEBDD}"/>
                </a:ext>
              </a:extLst>
            </p:cNvPr>
            <p:cNvSpPr/>
            <p:nvPr/>
          </p:nvSpPr>
          <p:spPr>
            <a:xfrm>
              <a:off x="9174176" y="3558262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5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Data ETL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Survey to link mood to movie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Data collection via Microsoft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Cleaning process: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dropped incorrect data/null values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corrected spelling to align with sourced movie data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Merged survey and sourced movie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cleaned data to AWS to use database in Google </a:t>
            </a:r>
            <a:r>
              <a:rPr lang="en-AU" sz="1400" b="1" dirty="0" err="1"/>
              <a:t>Colab</a:t>
            </a:r>
            <a:r>
              <a:rPr lang="en-AU" sz="1400" b="1" dirty="0"/>
              <a:t> for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331402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Extraction of lists of objects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9AFFE4-290C-78DD-B81F-A9F13B9520FA}"/>
              </a:ext>
            </a:extLst>
          </p:cNvPr>
          <p:cNvGrpSpPr/>
          <p:nvPr/>
        </p:nvGrpSpPr>
        <p:grpSpPr>
          <a:xfrm>
            <a:off x="7346843" y="2400516"/>
            <a:ext cx="2585883" cy="3669422"/>
            <a:chOff x="7346843" y="2400516"/>
            <a:chExt cx="2585883" cy="36694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3648CF-524C-851F-0464-C69B103BA9AF}"/>
                </a:ext>
              </a:extLst>
            </p:cNvPr>
            <p:cNvGrpSpPr/>
            <p:nvPr/>
          </p:nvGrpSpPr>
          <p:grpSpPr>
            <a:xfrm>
              <a:off x="8305063" y="2512981"/>
              <a:ext cx="1627663" cy="3556957"/>
              <a:chOff x="8378307" y="2801615"/>
              <a:chExt cx="1376314" cy="3007680"/>
            </a:xfrm>
          </p:grpSpPr>
          <p:pic>
            <p:nvPicPr>
              <p:cNvPr id="19" name="Picture 18" descr="Logo&#10;&#10;Description automatically generated with medium confidence">
                <a:extLst>
                  <a:ext uri="{FF2B5EF4-FFF2-40B4-BE49-F238E27FC236}">
                    <a16:creationId xmlns:a16="http://schemas.microsoft.com/office/drawing/2014/main" id="{4846AEA1-DEEE-D6B6-43F1-24D012E57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7880" y="2801615"/>
                <a:ext cx="1137168" cy="636814"/>
              </a:xfrm>
              <a:prstGeom prst="rect">
                <a:avLst/>
              </a:prstGeom>
            </p:spPr>
          </p:pic>
          <p:pic>
            <p:nvPicPr>
              <p:cNvPr id="23" name="Picture 22" descr="A picture containing text, clipart, vector graphics&#10;&#10;Description automatically generated">
                <a:extLst>
                  <a:ext uri="{FF2B5EF4-FFF2-40B4-BE49-F238E27FC236}">
                    <a16:creationId xmlns:a16="http://schemas.microsoft.com/office/drawing/2014/main" id="{D3A3CC4A-D027-F3BD-AEAE-2D4AB394E2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3" r="18640"/>
              <a:stretch/>
            </p:blipFill>
            <p:spPr>
              <a:xfrm>
                <a:off x="8584020" y="3802192"/>
                <a:ext cx="964888" cy="840017"/>
              </a:xfrm>
              <a:prstGeom prst="rect">
                <a:avLst/>
              </a:prstGeom>
            </p:spPr>
          </p:pic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56774D5A-3DEC-704F-E697-CFBFF81A1F76}"/>
                  </a:ext>
                </a:extLst>
              </p:cNvPr>
              <p:cNvSpPr/>
              <p:nvPr/>
            </p:nvSpPr>
            <p:spPr>
              <a:xfrm rot="5400000">
                <a:off x="8882711" y="3577060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889DBA23-0F84-B545-262B-93BF5E8C11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52" r="14558"/>
              <a:stretch/>
            </p:blipFill>
            <p:spPr>
              <a:xfrm>
                <a:off x="8378307" y="5005972"/>
                <a:ext cx="1376314" cy="803323"/>
              </a:xfrm>
              <a:prstGeom prst="rect">
                <a:avLst/>
              </a:prstGeom>
            </p:spPr>
          </p:pic>
          <p:sp>
            <p:nvSpPr>
              <p:cNvPr id="24" name="Arrow: Chevron 23">
                <a:extLst>
                  <a:ext uri="{FF2B5EF4-FFF2-40B4-BE49-F238E27FC236}">
                    <a16:creationId xmlns:a16="http://schemas.microsoft.com/office/drawing/2014/main" id="{4CDBC796-4BA2-6B4C-278D-2B9973489ECF}"/>
                  </a:ext>
                </a:extLst>
              </p:cNvPr>
              <p:cNvSpPr/>
              <p:nvPr/>
            </p:nvSpPr>
            <p:spPr>
              <a:xfrm rot="5400000">
                <a:off x="8882710" y="4694094"/>
                <a:ext cx="333263" cy="173247"/>
              </a:xfrm>
              <a:prstGeom prst="chevron">
                <a:avLst/>
              </a:prstGeom>
              <a:solidFill>
                <a:srgbClr val="A0353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DD89CAE-A4DF-C9E4-8D7A-6E5D7D06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843" y="2400516"/>
              <a:ext cx="1028455" cy="876091"/>
            </a:xfrm>
            <a:prstGeom prst="rect">
              <a:avLst/>
            </a:prstGeom>
          </p:spPr>
        </p:pic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C9CC873C-A341-CEA6-ECC9-C3E48E432375}"/>
                </a:ext>
              </a:extLst>
            </p:cNvPr>
            <p:cNvSpPr/>
            <p:nvPr/>
          </p:nvSpPr>
          <p:spPr>
            <a:xfrm>
              <a:off x="8320238" y="269358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Machine Learning  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Machine Learning Model –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all features to the data set (data transformation: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Positive/negative to number: mood,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Tokenizer: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Created/fitted and transformed feature vectors and data 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Breakdown into training and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Accuracy of model: 0.167767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Trained sourced movie data to predict mood to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Saved data as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5479374"/>
            <a:ext cx="38770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Limited amount of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Survey questions can be restructured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Model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6F2203-AD16-84A0-3BF9-3413FEE3D2F5}"/>
              </a:ext>
            </a:extLst>
          </p:cNvPr>
          <p:cNvGrpSpPr/>
          <p:nvPr/>
        </p:nvGrpSpPr>
        <p:grpSpPr>
          <a:xfrm>
            <a:off x="8316440" y="2512981"/>
            <a:ext cx="1553424" cy="3551168"/>
            <a:chOff x="7158118" y="2291257"/>
            <a:chExt cx="1376314" cy="3146290"/>
          </a:xfrm>
        </p:grpSpPr>
        <p:pic>
          <p:nvPicPr>
            <p:cNvPr id="19" name="Picture 18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4846AEA1-DEEE-D6B6-43F1-24D012E5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691" y="4800733"/>
              <a:ext cx="1137168" cy="636814"/>
            </a:xfrm>
            <a:prstGeom prst="rect">
              <a:avLst/>
            </a:prstGeom>
          </p:spPr>
        </p:pic>
        <p:pic>
          <p:nvPicPr>
            <p:cNvPr id="23" name="Picture 22" descr="A picture containing text, clipart, vector graphics&#10;&#10;Description automatically generated">
              <a:extLst>
                <a:ext uri="{FF2B5EF4-FFF2-40B4-BE49-F238E27FC236}">
                  <a16:creationId xmlns:a16="http://schemas.microsoft.com/office/drawing/2014/main" id="{D3A3CC4A-D027-F3BD-AEAE-2D4AB394E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3" r="18640"/>
            <a:stretch/>
          </p:blipFill>
          <p:spPr>
            <a:xfrm>
              <a:off x="7363831" y="2291257"/>
              <a:ext cx="964888" cy="840017"/>
            </a:xfrm>
            <a:prstGeom prst="rect">
              <a:avLst/>
            </a:prstGeom>
          </p:spPr>
        </p:pic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56774D5A-3DEC-704F-E697-CFBFF81A1F76}"/>
                </a:ext>
              </a:extLst>
            </p:cNvPr>
            <p:cNvSpPr/>
            <p:nvPr/>
          </p:nvSpPr>
          <p:spPr>
            <a:xfrm rot="5400000">
              <a:off x="7662520" y="4408868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DBA23-0F84-B545-262B-93BF5E8C1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2" r="14558"/>
            <a:stretch/>
          </p:blipFill>
          <p:spPr>
            <a:xfrm>
              <a:off x="7158118" y="3495037"/>
              <a:ext cx="1376314" cy="803323"/>
            </a:xfrm>
            <a:prstGeom prst="rect">
              <a:avLst/>
            </a:prstGeom>
          </p:spPr>
        </p:pic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4CDBC796-4BA2-6B4C-278D-2B9973489ECF}"/>
                </a:ext>
              </a:extLst>
            </p:cNvPr>
            <p:cNvSpPr/>
            <p:nvPr/>
          </p:nvSpPr>
          <p:spPr>
            <a:xfrm rot="5400000">
              <a:off x="7662521" y="3183159"/>
              <a:ext cx="333263" cy="173247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Movie Recommendation in HTML</a:t>
            </a:r>
          </a:p>
          <a:p>
            <a:endParaRPr lang="en-AU" sz="800" b="1" dirty="0"/>
          </a:p>
          <a:p>
            <a:r>
              <a:rPr lang="en-AU" b="1" dirty="0">
                <a:solidFill>
                  <a:srgbClr val="A0353A"/>
                </a:solidFill>
              </a:rPr>
              <a:t>Randomised Filter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Used pandas to for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Uploaded CSV into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Using Flask, the data was transformed into JSON and parsed into </a:t>
            </a:r>
            <a:r>
              <a:rPr lang="en-AU" sz="1400" b="1" dirty="0" err="1"/>
              <a:t>Javascript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filters in </a:t>
            </a:r>
            <a:r>
              <a:rPr lang="en-AU" sz="1400" b="1" dirty="0" err="1"/>
              <a:t>Javascript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Randomization of movie recommendation is done using </a:t>
            </a:r>
            <a:r>
              <a:rPr lang="en-AU" sz="1400" b="1" dirty="0" err="1"/>
              <a:t>Math.random</a:t>
            </a: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Pulling data from SQLite into </a:t>
            </a:r>
            <a:r>
              <a:rPr lang="en-AU" sz="1400" b="1" dirty="0" err="1"/>
              <a:t>Javascript</a:t>
            </a:r>
            <a:endParaRPr lang="en-AU" sz="14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AC019D-35C7-EB39-D446-5498EAA6333D}"/>
              </a:ext>
            </a:extLst>
          </p:cNvPr>
          <p:cNvGrpSpPr/>
          <p:nvPr/>
        </p:nvGrpSpPr>
        <p:grpSpPr>
          <a:xfrm>
            <a:off x="7853923" y="2627832"/>
            <a:ext cx="1997521" cy="3231792"/>
            <a:chOff x="8145265" y="2065620"/>
            <a:chExt cx="1997521" cy="3231792"/>
          </a:xfrm>
        </p:grpSpPr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56FB641D-DC57-D2C6-6B96-597B252D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249" y="2065620"/>
              <a:ext cx="1344843" cy="753112"/>
            </a:xfrm>
            <a:prstGeom prst="rect">
              <a:avLst/>
            </a:prstGeom>
          </p:spPr>
        </p:pic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45265" y="4321636"/>
              <a:ext cx="1997521" cy="975776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875651" y="41289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96D6907-14BE-6496-B901-9F5D6D57B1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3" r="18640"/>
          <a:stretch/>
        </p:blipFill>
        <p:spPr>
          <a:xfrm>
            <a:off x="8317924" y="3802205"/>
            <a:ext cx="926893" cy="806940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4519354-1635-E522-F02D-3FF450732779}"/>
              </a:ext>
            </a:extLst>
          </p:cNvPr>
          <p:cNvSpPr/>
          <p:nvPr/>
        </p:nvSpPr>
        <p:spPr>
          <a:xfrm rot="5400000">
            <a:off x="8637265" y="3537536"/>
            <a:ext cx="394125" cy="204886"/>
          </a:xfrm>
          <a:prstGeom prst="chevron">
            <a:avLst/>
          </a:prstGeom>
          <a:solidFill>
            <a:srgbClr val="A0353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22F120-FE22-8818-C83F-CF96CA676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43F8-4C99-16C5-D619-2B1F528CA884}"/>
              </a:ext>
            </a:extLst>
          </p:cNvPr>
          <p:cNvSpPr/>
          <p:nvPr/>
        </p:nvSpPr>
        <p:spPr>
          <a:xfrm>
            <a:off x="0" y="0"/>
            <a:ext cx="12192000" cy="606490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2B911-E95E-F58E-30B7-AF239F57CAB7}"/>
              </a:ext>
            </a:extLst>
          </p:cNvPr>
          <p:cNvSpPr txBox="1"/>
          <p:nvPr/>
        </p:nvSpPr>
        <p:spPr>
          <a:xfrm>
            <a:off x="167952" y="11857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A03D8-FE73-652B-27DB-D941859DD6FC}"/>
              </a:ext>
            </a:extLst>
          </p:cNvPr>
          <p:cNvSpPr txBox="1"/>
          <p:nvPr/>
        </p:nvSpPr>
        <p:spPr>
          <a:xfrm>
            <a:off x="1017037" y="186879"/>
            <a:ext cx="84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7095-144B-AD7B-972F-D93D5861AC10}"/>
              </a:ext>
            </a:extLst>
          </p:cNvPr>
          <p:cNvSpPr txBox="1"/>
          <p:nvPr/>
        </p:nvSpPr>
        <p:spPr>
          <a:xfrm>
            <a:off x="1609531" y="186879"/>
            <a:ext cx="13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Visualisations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9D6F3-FCC2-F73D-4BC5-847891C490B3}"/>
              </a:ext>
            </a:extLst>
          </p:cNvPr>
          <p:cNvSpPr/>
          <p:nvPr/>
        </p:nvSpPr>
        <p:spPr>
          <a:xfrm>
            <a:off x="886409" y="998376"/>
            <a:ext cx="10384972" cy="557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C3E84-2D9C-AA21-CB1D-A53C3B2EE1F6}"/>
              </a:ext>
            </a:extLst>
          </p:cNvPr>
          <p:cNvSpPr/>
          <p:nvPr/>
        </p:nvSpPr>
        <p:spPr>
          <a:xfrm>
            <a:off x="886409" y="998376"/>
            <a:ext cx="10384972" cy="1240971"/>
          </a:xfrm>
          <a:prstGeom prst="rect">
            <a:avLst/>
          </a:prstGeom>
          <a:solidFill>
            <a:srgbClr val="A0353A"/>
          </a:solidFill>
          <a:ln>
            <a:solidFill>
              <a:srgbClr val="A03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FEFD-4626-9A81-B08F-6AB1D5EB82C0}"/>
              </a:ext>
            </a:extLst>
          </p:cNvPr>
          <p:cNvSpPr txBox="1"/>
          <p:nvPr/>
        </p:nvSpPr>
        <p:spPr>
          <a:xfrm>
            <a:off x="3530082" y="1151379"/>
            <a:ext cx="54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LET ME PICK YOUR MOVIE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ACC08-A2F3-2D1D-A01B-303F0BC0F170}"/>
              </a:ext>
            </a:extLst>
          </p:cNvPr>
          <p:cNvSpPr txBox="1"/>
          <p:nvPr/>
        </p:nvSpPr>
        <p:spPr>
          <a:xfrm>
            <a:off x="4044821" y="1713647"/>
            <a:ext cx="543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bg1"/>
                </a:solidFill>
              </a:rPr>
              <a:t>Be our guest, be our guest. Put our service to the test.</a:t>
            </a:r>
          </a:p>
        </p:txBody>
      </p:sp>
      <p:pic>
        <p:nvPicPr>
          <p:cNvPr id="14" name="Picture 1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4E1E8EF-6800-3AD1-640B-5AB65E2F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3" y="2372167"/>
            <a:ext cx="1116233" cy="105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816D-2068-3FAE-87F2-B285C9BFD21A}"/>
              </a:ext>
            </a:extLst>
          </p:cNvPr>
          <p:cNvSpPr txBox="1"/>
          <p:nvPr/>
        </p:nvSpPr>
        <p:spPr>
          <a:xfrm>
            <a:off x="2556952" y="2389941"/>
            <a:ext cx="4616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Flask and Heroku Deployment</a:t>
            </a:r>
          </a:p>
          <a:p>
            <a:endParaRPr lang="en-AU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Created flask environment including flask, jinja2, </a:t>
            </a:r>
            <a:r>
              <a:rPr lang="en-AU" sz="1400" b="1" dirty="0" err="1"/>
              <a:t>SQLAlchemy</a:t>
            </a:r>
            <a:r>
              <a:rPr lang="en-AU" sz="1400" b="1" dirty="0"/>
              <a:t>, </a:t>
            </a:r>
            <a:r>
              <a:rPr lang="en-AU" sz="1400" b="1" dirty="0" err="1"/>
              <a:t>gunicorn</a:t>
            </a:r>
            <a:r>
              <a:rPr lang="en-AU" sz="1400" b="1" dirty="0"/>
              <a:t>, </a:t>
            </a:r>
            <a:r>
              <a:rPr lang="en-AU" sz="1400" b="1" dirty="0" err="1"/>
              <a:t>flask_sqlalchemy</a:t>
            </a:r>
            <a:r>
              <a:rPr lang="en-AU" sz="1400" b="1" dirty="0"/>
              <a:t>, psycopg2-binary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Rendering of html pages and </a:t>
            </a:r>
            <a:r>
              <a:rPr lang="en-AU" sz="1400" b="1" dirty="0" err="1"/>
              <a:t>sqlite</a:t>
            </a:r>
            <a:r>
              <a:rPr lang="en-AU" sz="1400" b="1" dirty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/>
              <a:t>Deployment to 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33336-4C15-4613-8B34-26017CB28302}"/>
              </a:ext>
            </a:extLst>
          </p:cNvPr>
          <p:cNvSpPr txBox="1"/>
          <p:nvPr/>
        </p:nvSpPr>
        <p:spPr>
          <a:xfrm>
            <a:off x="2556952" y="4850630"/>
            <a:ext cx="3877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1" dirty="0"/>
              <a:t>Challenges: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D4EEE8-4B1E-42B9-B8FB-425A7607A83A}"/>
              </a:ext>
            </a:extLst>
          </p:cNvPr>
          <p:cNvGrpSpPr/>
          <p:nvPr/>
        </p:nvGrpSpPr>
        <p:grpSpPr>
          <a:xfrm>
            <a:off x="8126911" y="2401678"/>
            <a:ext cx="1997521" cy="3897123"/>
            <a:chOff x="8126911" y="2401678"/>
            <a:chExt cx="1997521" cy="3897123"/>
          </a:xfrm>
        </p:grpSpPr>
        <p:pic>
          <p:nvPicPr>
            <p:cNvPr id="27" name="Picture 26" descr="Funnel chart&#10;&#10;Description automatically generated">
              <a:extLst>
                <a:ext uri="{FF2B5EF4-FFF2-40B4-BE49-F238E27FC236}">
                  <a16:creationId xmlns:a16="http://schemas.microsoft.com/office/drawing/2014/main" id="{17DB5758-74F9-9057-9C17-A13AD126C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35"/>
            <a:stretch/>
          </p:blipFill>
          <p:spPr>
            <a:xfrm>
              <a:off x="8126911" y="2401678"/>
              <a:ext cx="1997521" cy="975776"/>
            </a:xfrm>
            <a:prstGeom prst="rect">
              <a:avLst/>
            </a:prstGeom>
          </p:spPr>
        </p:pic>
        <p:pic>
          <p:nvPicPr>
            <p:cNvPr id="18" name="Picture 17" descr="Text&#10;&#10;Description automatically generated">
              <a:extLst>
                <a:ext uri="{FF2B5EF4-FFF2-40B4-BE49-F238E27FC236}">
                  <a16:creationId xmlns:a16="http://schemas.microsoft.com/office/drawing/2014/main" id="{28DF12B4-2F5A-1A97-EA59-0F0023016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20" y="3727492"/>
              <a:ext cx="1474280" cy="82559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CBBFD3B6-53A0-8B3C-C7C0-798F110BAB48}"/>
                </a:ext>
              </a:extLst>
            </p:cNvPr>
            <p:cNvSpPr/>
            <p:nvPr/>
          </p:nvSpPr>
          <p:spPr>
            <a:xfrm rot="5400000">
              <a:off x="8901584" y="3448899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AD27E73-30A4-773F-5B7B-C7995154B890}"/>
                </a:ext>
              </a:extLst>
            </p:cNvPr>
            <p:cNvSpPr/>
            <p:nvPr/>
          </p:nvSpPr>
          <p:spPr>
            <a:xfrm rot="5400000">
              <a:off x="8901584" y="4748187"/>
              <a:ext cx="394125" cy="204886"/>
            </a:xfrm>
            <a:prstGeom prst="chevron">
              <a:avLst/>
            </a:prstGeom>
            <a:solidFill>
              <a:srgbClr val="A0353A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2AA71EB-56A4-650A-CB57-3A1109E5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9" r="20364"/>
            <a:stretch/>
          </p:blipFill>
          <p:spPr>
            <a:xfrm>
              <a:off x="8480956" y="5114441"/>
              <a:ext cx="1224960" cy="1184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3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974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</dc:creator>
  <cp:lastModifiedBy>Luke Evangelista</cp:lastModifiedBy>
  <cp:revision>22</cp:revision>
  <dcterms:created xsi:type="dcterms:W3CDTF">2022-08-25T13:11:31Z</dcterms:created>
  <dcterms:modified xsi:type="dcterms:W3CDTF">2022-08-27T12:36:58Z</dcterms:modified>
</cp:coreProperties>
</file>