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AB4A-9547-D052-8A88-DD63C83A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2AB2-0AA7-F58C-FD6D-06BDFD48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510-8B44-9CC9-C899-F062732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8C14-6A08-08B7-8B54-6D20C0B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23D5-7690-83F3-ED12-ED1C250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6617-1B80-F38A-67A1-82E018A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BA81-E2F6-ED0D-81DD-1ADF10D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CE6-EBEB-9D9A-D3AB-706B708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3CF-A69A-3857-060C-3A37C5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CBF-99E7-E731-C366-15834FAC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8EF4-A1A9-7BB5-F961-903ED1C6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C8A4-A361-A6DE-47F8-7C6BD63F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3F30-5A09-CD7D-41BF-4C40F4A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C18F-2939-3C6D-9EEE-EAA2BBB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2D87-AF6E-0116-5163-252C3CC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9B0-4C44-057D-3FCD-77142AD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382D-8A9C-6CF0-58D6-F4427E0F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DD84-A2E5-EE20-1147-7B56D8D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7BC6-6875-6D56-8169-3CDEDA0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DAE6-63B9-F710-8FA6-63933C3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733-5535-1669-E858-667D18E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4A8-24F0-798C-CB81-16E708FB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D596-ACBE-C13D-4E67-B327756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8BCD-AC4B-769A-BC56-9880C65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CB-19E4-3EF8-F0FE-5993551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7FF-47B2-B0CB-C17C-8A6D88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CC8A-20FC-D5F3-420E-F537CE61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59D5-3620-F4D3-A0D8-DDD15EB9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CA19-EC07-14A4-A6D1-EF74047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DDF1-B501-B18C-44C7-23861F54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8A50-F8A3-9627-2DBD-814B6F9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ECC-D2F9-3A38-58CD-6B50D5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FE36-8531-BF6A-B4A0-D394E37D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0534-47E3-B7C6-78D1-4790DC6A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AFF5-DFA4-C9DD-3B53-D298445C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F0835-E1F4-0E43-A14A-7573A1BE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2300-F2AD-6A96-C832-75E2810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D09E-4CAD-0BAF-FCA6-F8FEF7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132F-26A9-A327-733C-9445D8D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462-0CF0-7C87-E3F6-7FCAE00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F81A-410A-B4D5-6C6C-347F9F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D-EC9E-A32C-7BA0-338997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844D0-A8F8-D930-C9EE-9E2EDD78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866-5069-C6F6-172F-8F6F00F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127F-D52A-003E-F67F-7AE78C1C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F315-8D46-646A-B2C6-0B6BCEB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9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67AF-DB28-1FC0-658C-9DA7AC2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3DD-A2F2-B15C-FADB-D93427D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51DD-1F8A-8D48-CEB3-A92CDF41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B8A8-944D-F195-4280-4F3F0C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3C52-F0A4-E769-72B4-D1F1134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C01E-464A-E93B-C25F-745C04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5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DCC-F38C-45F1-E5D3-C99932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06767-F698-2B98-329E-949A9837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38C-FCF1-E1A2-D9E3-B881CF77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03D3-B831-0CB3-6BD6-E0AF86A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4A88-5272-EDAB-19CA-E3F5F3C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52D7-EAD1-B861-EFE1-00D1303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4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AEA7-9E56-2144-A651-5B1E80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86-C32E-9ADA-DE6A-9B58BDFE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AF59-A588-0946-DD3C-FD8A959D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88D8-D857-4E94-9881-DCD8DDF136F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0FE-3A67-C28D-2663-CA80A633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F8B-713B-47F3-5122-0E941E9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ie-pick-uwa-project.herokuap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5355773" y="3142956"/>
            <a:ext cx="3205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Team members:</a:t>
            </a:r>
          </a:p>
          <a:p>
            <a:endParaRPr lang="en-AU" b="1" dirty="0"/>
          </a:p>
          <a:p>
            <a:r>
              <a:rPr lang="en-AU" b="1" dirty="0"/>
              <a:t>	Camille Evangelista</a:t>
            </a:r>
          </a:p>
          <a:p>
            <a:r>
              <a:rPr lang="en-AU" b="1" dirty="0"/>
              <a:t>	Aline Hornoff</a:t>
            </a:r>
          </a:p>
          <a:p>
            <a:r>
              <a:rPr lang="en-AU" b="1" dirty="0"/>
              <a:t>	</a:t>
            </a:r>
            <a:r>
              <a:rPr lang="en-AU" b="1" dirty="0" err="1"/>
              <a:t>Edbert</a:t>
            </a:r>
            <a:r>
              <a:rPr lang="en-AU" b="1" dirty="0"/>
              <a:t> </a:t>
            </a:r>
            <a:r>
              <a:rPr lang="en-AU" b="1" dirty="0" err="1"/>
              <a:t>Widjaja</a:t>
            </a:r>
            <a:endParaRPr lang="en-AU" b="1" dirty="0"/>
          </a:p>
          <a:p>
            <a:r>
              <a:rPr lang="en-AU" b="1" dirty="0"/>
              <a:t>	Carmen Sin</a:t>
            </a:r>
          </a:p>
        </p:txBody>
      </p:sp>
    </p:spTree>
    <p:extLst>
      <p:ext uri="{BB962C8B-B14F-4D97-AF65-F5344CB8AC3E}">
        <p14:creationId xmlns:p14="http://schemas.microsoft.com/office/powerpoint/2010/main" val="411010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1" y="2736695"/>
            <a:ext cx="7435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Summary</a:t>
            </a:r>
            <a:endParaRPr lang="en-AU" sz="800" b="1" dirty="0"/>
          </a:p>
          <a:p>
            <a:endParaRPr lang="en-AU" sz="1400" b="1" dirty="0"/>
          </a:p>
          <a:p>
            <a:r>
              <a:rPr lang="en-AU" sz="1400" b="1" dirty="0"/>
              <a:t>The model we’ve build using the naïve bayes machine learning model to predict a users mood by comparing the users mood with movie overviews has a very low accuracy. This is due to the quality of the survey data which is to small and not extensive enough to provide data for the model achieve a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1" y="4850630"/>
            <a:ext cx="624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If we had more time…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Spend more time on developing the survey to get cleaner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Harvest the data input of users to predict user trends of movie genres and preferred movie length </a:t>
            </a:r>
          </a:p>
        </p:txBody>
      </p:sp>
    </p:spTree>
    <p:extLst>
      <p:ext uri="{BB962C8B-B14F-4D97-AF65-F5344CB8AC3E}">
        <p14:creationId xmlns:p14="http://schemas.microsoft.com/office/powerpoint/2010/main" val="233882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5" y="2583692"/>
            <a:ext cx="3282980" cy="3108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4380975" y="3568292"/>
            <a:ext cx="4616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solidFill>
                  <a:srgbClr val="C00000"/>
                </a:solidFill>
              </a:rPr>
              <a:t>THANK YOU! </a:t>
            </a:r>
            <a:r>
              <a:rPr lang="en-AU" sz="4400" b="1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AU" sz="4400" b="1" dirty="0">
              <a:solidFill>
                <a:srgbClr val="C00000"/>
              </a:solidFill>
            </a:endParaRPr>
          </a:p>
          <a:p>
            <a:endParaRPr lang="en-AU" sz="2400" b="1" dirty="0"/>
          </a:p>
          <a:p>
            <a:pPr algn="ctr"/>
            <a:r>
              <a:rPr lang="en-AU" sz="2400" b="1" dirty="0"/>
              <a:t>Any Questions? </a:t>
            </a:r>
            <a:endParaRPr lang="en-AU" sz="800" b="1" dirty="0"/>
          </a:p>
          <a:p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13752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7473860" y="2577999"/>
            <a:ext cx="2354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Survey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3DD4F-DA73-546A-0D82-DF314391B13F}"/>
              </a:ext>
            </a:extLst>
          </p:cNvPr>
          <p:cNvGrpSpPr/>
          <p:nvPr/>
        </p:nvGrpSpPr>
        <p:grpSpPr>
          <a:xfrm>
            <a:off x="2930146" y="3036378"/>
            <a:ext cx="2644610" cy="3219926"/>
            <a:chOff x="8086266" y="2255541"/>
            <a:chExt cx="2777478" cy="3381698"/>
          </a:xfrm>
        </p:grpSpPr>
        <p:pic>
          <p:nvPicPr>
            <p:cNvPr id="21" name="Picture 20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9C6E7DE3-6012-B388-07C2-49D89F26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938F2C44-E5B4-22DE-46AD-4D111C76C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4" name="Picture 2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874A8D-A9CE-3826-C299-7EE10143F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2582128B-AF11-CE66-0748-1E99DE4E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FDE3291-EDAC-8DF9-A7E1-470CAA502469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CE996B29-CD96-071D-D453-330A389A4469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6440FB-A267-F0C6-55A0-A743061A3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6EB303E-F027-9120-83E7-218F1572882D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Logo, company name&#10;&#10;Description automatically generated">
              <a:extLst>
                <a:ext uri="{FF2B5EF4-FFF2-40B4-BE49-F238E27FC236}">
                  <a16:creationId xmlns:a16="http://schemas.microsoft.com/office/drawing/2014/main" id="{F0DAB865-F30B-0337-D446-280B957D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0AE851-7A3F-1DB3-16A1-8AE79102F084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7A3A2493-DB47-648F-392F-81316BD69811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3133643" y="2577999"/>
            <a:ext cx="2354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Kaggle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6711582" y="3295788"/>
            <a:ext cx="0" cy="2318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724FF4-79CA-2E85-EF15-65A7F8C760C8}"/>
              </a:ext>
            </a:extLst>
          </p:cNvPr>
          <p:cNvGrpSpPr/>
          <p:nvPr/>
        </p:nvGrpSpPr>
        <p:grpSpPr>
          <a:xfrm>
            <a:off x="7606888" y="3118931"/>
            <a:ext cx="2121605" cy="3010602"/>
            <a:chOff x="7346843" y="2400516"/>
            <a:chExt cx="2585883" cy="36694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C28DBA-642D-33FA-DD30-2C41C8572F8E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52" name="Picture 51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AF32175E-0D6B-0F5F-7C65-753D5E8D3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3FBDE43C-A23F-E3E0-8D2D-329C406E5B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B274F855-AB53-8AF7-B79D-5D90F2F8A0A2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5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85C66F6-9CE8-ECF0-38CD-9838CB3FB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56" name="Arrow: Chevron 55">
                <a:extLst>
                  <a:ext uri="{FF2B5EF4-FFF2-40B4-BE49-F238E27FC236}">
                    <a16:creationId xmlns:a16="http://schemas.microsoft.com/office/drawing/2014/main" id="{95CE5B64-0B9F-3082-B034-DC36792B66B8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0" name="Picture 4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0653890-009E-CD80-290E-7AFBB038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53A0627-E0B7-ADD1-12DA-CC9AEBA2583D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3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8198102" y="2533492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Flask and Heroku Deployment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1B461-B9F8-96D1-6772-A1D6EE31C66A}"/>
              </a:ext>
            </a:extLst>
          </p:cNvPr>
          <p:cNvGrpSpPr/>
          <p:nvPr/>
        </p:nvGrpSpPr>
        <p:grpSpPr>
          <a:xfrm>
            <a:off x="8768925" y="3133020"/>
            <a:ext cx="1349186" cy="2632235"/>
            <a:chOff x="8056043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056043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852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30716" y="344889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830716" y="4748187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10088" y="5114441"/>
              <a:ext cx="1224960" cy="118436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CD3C7-7189-7D42-3E87-0DC2F9C29AFB}"/>
              </a:ext>
            </a:extLst>
          </p:cNvPr>
          <p:cNvCxnSpPr/>
          <p:nvPr/>
        </p:nvCxnSpPr>
        <p:spPr>
          <a:xfrm>
            <a:off x="7965638" y="3100379"/>
            <a:ext cx="0" cy="2318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2424201" y="2488211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Machine Learning – </a:t>
            </a:r>
          </a:p>
          <a:p>
            <a:pPr algn="ctr"/>
            <a:r>
              <a:rPr lang="en-AU" sz="1600" b="1" dirty="0"/>
              <a:t>Naïve Bayes Model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5110897" y="3072101"/>
            <a:ext cx="0" cy="2318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3A24A-6751-7B41-AEE6-B04CBDD924B1}"/>
              </a:ext>
            </a:extLst>
          </p:cNvPr>
          <p:cNvGrpSpPr/>
          <p:nvPr/>
        </p:nvGrpSpPr>
        <p:grpSpPr>
          <a:xfrm>
            <a:off x="2956358" y="3298802"/>
            <a:ext cx="1201969" cy="2747733"/>
            <a:chOff x="7158118" y="2291257"/>
            <a:chExt cx="1376314" cy="3146290"/>
          </a:xfrm>
        </p:grpSpPr>
        <p:pic>
          <p:nvPicPr>
            <p:cNvPr id="15" name="Picture 1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4F9E530-9BE8-AF69-22DB-203788A6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34" name="Picture 33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2D0475C5-6C1F-8267-DC1D-71C59B00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542E9FB-B752-BE70-B1B4-8D51C9003BD3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36245CA-FA02-4570-DD62-F51C6110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FED9D200-051D-0977-1C45-DAC7E2444BC1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D3C5DF-813C-3A42-41B6-96821D36DD83}"/>
              </a:ext>
            </a:extLst>
          </p:cNvPr>
          <p:cNvGrpSpPr/>
          <p:nvPr/>
        </p:nvGrpSpPr>
        <p:grpSpPr>
          <a:xfrm>
            <a:off x="5519486" y="3472070"/>
            <a:ext cx="1997521" cy="2099386"/>
            <a:chOff x="8126911" y="2512981"/>
            <a:chExt cx="1997521" cy="2099386"/>
          </a:xfrm>
        </p:grpSpPr>
        <p:pic>
          <p:nvPicPr>
            <p:cNvPr id="39" name="Picture 3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FB644E-1DF9-3AEE-92EA-91CBB19C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40" name="Picture 39" descr="Funnel chart&#10;&#10;Description automatically generated">
              <a:extLst>
                <a:ext uri="{FF2B5EF4-FFF2-40B4-BE49-F238E27FC236}">
                  <a16:creationId xmlns:a16="http://schemas.microsoft.com/office/drawing/2014/main" id="{B0C3E9EF-DD8F-9361-B66C-D4E8293C5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D26DB24D-FB86-E659-FF33-E71EFAED16BB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357E71-3606-5560-CF83-56F3B8022EC9}"/>
              </a:ext>
            </a:extLst>
          </p:cNvPr>
          <p:cNvSpPr txBox="1"/>
          <p:nvPr/>
        </p:nvSpPr>
        <p:spPr>
          <a:xfrm>
            <a:off x="5396879" y="2539299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Randomised Filter for HTML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9065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</a:t>
            </a:r>
            <a:r>
              <a:rPr lang="en-AU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2740090" y="2515172"/>
            <a:ext cx="7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Scope of this project:</a:t>
            </a:r>
          </a:p>
          <a:p>
            <a:endParaRPr lang="en-AU" b="1" dirty="0"/>
          </a:p>
          <a:p>
            <a:r>
              <a:rPr lang="en-US" sz="1400" b="0" i="0" dirty="0">
                <a:effectLst/>
                <a:latin typeface="-apple-system"/>
              </a:rPr>
              <a:t>When was the last time on a rainy day, you curled up on the couch ready to watch a movie finding yourself overwhelmed by the sheer amount of movie choices spending ages figuring out what movie to watch?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Well, gone are the times of endless scrolling through movies to find the one to watch.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Enter your mood, the movie genre and the tim</a:t>
            </a:r>
            <a:r>
              <a:rPr lang="en-US" sz="1400" dirty="0">
                <a:latin typeface="-apple-system"/>
              </a:rPr>
              <a:t>e you have available to watch the movie</a:t>
            </a:r>
            <a:r>
              <a:rPr lang="en-US" sz="1400" b="0" i="0" dirty="0">
                <a:effectLst/>
                <a:latin typeface="-apple-system"/>
              </a:rPr>
              <a:t> in the interactive dashboard and it will give you a top 5 movie recommendation to watch based on the mood your in.</a:t>
            </a:r>
          </a:p>
          <a:p>
            <a:endParaRPr lang="en-US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Project Link: </a:t>
            </a:r>
            <a:r>
              <a:rPr lang="en-US" sz="1400" b="1" dirty="0">
                <a:latin typeface="-apple-system"/>
                <a:hlinkClick r:id="rId2"/>
              </a:rPr>
              <a:t>https://movie-pick-uwa-project.herokuapp.com/</a:t>
            </a:r>
            <a:endParaRPr lang="en-US" sz="1400" b="1" dirty="0">
              <a:latin typeface="-apple-system"/>
            </a:endParaRPr>
          </a:p>
          <a:p>
            <a:endParaRPr lang="en-AU" sz="1400" b="1" dirty="0"/>
          </a:p>
        </p:txBody>
      </p:sp>
      <p:pic>
        <p:nvPicPr>
          <p:cNvPr id="2" name="Picture 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3E929E3-C901-B644-DE02-3D5F5B9D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740090" y="2751966"/>
            <a:ext cx="74362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How did we get there?</a:t>
            </a:r>
          </a:p>
          <a:p>
            <a:endParaRPr lang="en-AU" b="1" dirty="0"/>
          </a:p>
          <a:p>
            <a:r>
              <a:rPr lang="en-AU" b="1" dirty="0"/>
              <a:t>1.   Data sourcing including survey</a:t>
            </a:r>
          </a:p>
          <a:p>
            <a:r>
              <a:rPr lang="en-AU" b="1" dirty="0"/>
              <a:t>2.   ETL of movie data and survey data for Visualisation/ Machine Learning</a:t>
            </a:r>
          </a:p>
          <a:p>
            <a:r>
              <a:rPr lang="en-AU" b="1" dirty="0"/>
              <a:t>3.   Machine Learning – Naïve Bayes Model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Database creation for mood/movie filtering/randomisation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Flask and Heroku deployment</a:t>
            </a:r>
          </a:p>
          <a:p>
            <a:r>
              <a:rPr lang="en-AU" b="1" dirty="0"/>
              <a:t>6.   Summary - What we could have done with more time</a:t>
            </a:r>
          </a:p>
          <a:p>
            <a:r>
              <a:rPr lang="en-AU" b="1" dirty="0"/>
              <a:t>7.   Questions </a:t>
            </a:r>
            <a:r>
              <a:rPr lang="en-AU" b="1" dirty="0">
                <a:sym typeface="Wingdings" panose="05000000000000000000" pitchFamily="2" charset="2"/>
              </a:rPr>
              <a:t></a:t>
            </a:r>
            <a:endParaRPr lang="en-AU" b="1" dirty="0"/>
          </a:p>
          <a:p>
            <a:endParaRPr lang="en-AU" b="1"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4A4234-D0F8-E464-4560-8A48CD0D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98411" y="2583692"/>
            <a:ext cx="48727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Sourcing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Two 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Created survey to link mood to movie titles</a:t>
            </a:r>
          </a:p>
        </p:txBody>
      </p:sp>
      <p:pic>
        <p:nvPicPr>
          <p:cNvPr id="13" name="Picture 1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E7B3A0-B031-2BC0-068F-65CDD76F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386249"/>
            <a:ext cx="2795654" cy="2006972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B314D2-C7C0-39A2-9F07-802F16B8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58" y="4400721"/>
            <a:ext cx="2795656" cy="1728341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6A769-09E1-16F1-6907-E2A5EB857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59" y="4199205"/>
            <a:ext cx="3029819" cy="1929857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521F9-8C71-1427-F4CF-A98E8781E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233543"/>
            <a:ext cx="3214397" cy="1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37838" y="2413310"/>
            <a:ext cx="461684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C00000"/>
                </a:solidFill>
              </a:rPr>
              <a:t>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and Dropped null values, duplicates,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lists of objects for various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release year from release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Stored in AWS for online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Pushed file into </a:t>
            </a:r>
            <a:r>
              <a:rPr lang="en-AU" sz="1400" b="1" dirty="0" err="1"/>
              <a:t>pdAdmin</a:t>
            </a:r>
            <a:r>
              <a:rPr lang="en-AU" sz="1400" b="1" dirty="0"/>
              <a:t> to create database using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Imported database into Tableau for 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37837" y="5061648"/>
            <a:ext cx="49532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</a:rPr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Pushing data from AWS into </a:t>
            </a:r>
            <a:r>
              <a:rPr lang="en-AU" sz="1400" b="1" dirty="0" err="1"/>
              <a:t>pgAdmin</a:t>
            </a:r>
            <a:r>
              <a:rPr lang="en-AU" sz="1400" b="1" dirty="0"/>
              <a:t> – due to characters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7F265F-215E-FDD9-7E7C-CC08F9F8A0CA}"/>
              </a:ext>
            </a:extLst>
          </p:cNvPr>
          <p:cNvGrpSpPr/>
          <p:nvPr/>
        </p:nvGrpSpPr>
        <p:grpSpPr>
          <a:xfrm>
            <a:off x="7321156" y="2372167"/>
            <a:ext cx="3289408" cy="4004995"/>
            <a:chOff x="8086266" y="2255541"/>
            <a:chExt cx="2777478" cy="3381698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6" name="Picture 2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DD6D9DE-D8C7-DF68-FC26-52F1294D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A3442236-7124-4056-1E0D-4D03EA77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517509C-DFF4-BD57-5527-998452CD4BF5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8" name="Picture 27" descr="Logo, company name&#10;&#10;Description automatically generated">
              <a:extLst>
                <a:ext uri="{FF2B5EF4-FFF2-40B4-BE49-F238E27FC236}">
                  <a16:creationId xmlns:a16="http://schemas.microsoft.com/office/drawing/2014/main" id="{FE77F659-524D-5A9D-8C26-BEE03D76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889CB40F-1452-FFD2-B0AB-052063504853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D97B72F6-B42E-29FC-BFCC-BD14C0CEEBDD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5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C00000"/>
                </a:solidFill>
              </a:rPr>
              <a:t>Survey to link mood to movie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Data collection via Microsoft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Cleaning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dropped incorrect data/null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corrected spelling to align with sourced movie data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survey and sourced movie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cleaned data to AWS to use database in Google </a:t>
            </a:r>
            <a:r>
              <a:rPr lang="en-AU" sz="1400" b="1" dirty="0" err="1"/>
              <a:t>Colab</a:t>
            </a:r>
            <a:r>
              <a:rPr lang="en-AU" sz="1400" b="1" dirty="0"/>
              <a:t>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331402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AFFE4-290C-78DD-B81F-A9F13B9520FA}"/>
              </a:ext>
            </a:extLst>
          </p:cNvPr>
          <p:cNvGrpSpPr/>
          <p:nvPr/>
        </p:nvGrpSpPr>
        <p:grpSpPr>
          <a:xfrm>
            <a:off x="7346843" y="2400516"/>
            <a:ext cx="2585883" cy="3669422"/>
            <a:chOff x="7346843" y="2400516"/>
            <a:chExt cx="2585883" cy="36694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648CF-524C-851F-0464-C69B103BA9AF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19" name="Picture 18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4846AEA1-DEEE-D6B6-43F1-24D012E57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D3A3CC4A-D027-F3BD-AEAE-2D4AB394E2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56774D5A-3DEC-704F-E697-CFBFF81A1F76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89DBA23-0F84-B545-262B-93BF5E8C1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4CDBC796-4BA2-6B4C-278D-2B9973489ECF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DD89CAE-A4DF-C9E4-8D7A-6E5D7D06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9CC873C-A341-CEA6-ECC9-C3E48E432375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Machine Learning  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C00000"/>
                </a:solidFill>
              </a:rPr>
              <a:t>Machine Learning Model –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all features to the data set (data transformation: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Positive/negative to number: mood,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Tokenizer: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Created/fitted and </a:t>
            </a:r>
            <a:r>
              <a:rPr lang="en-AU" sz="1400" b="1" dirty="0" err="1"/>
              <a:t>tranformed</a:t>
            </a:r>
            <a:r>
              <a:rPr lang="en-AU" sz="1400" b="1" dirty="0"/>
              <a:t> feature vectors and data 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Breakdown into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Accuracy of model: 0.167767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Trained sourced movie data to predict mood to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data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479374"/>
            <a:ext cx="38770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Limited amount of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Model </a:t>
            </a:r>
            <a:r>
              <a:rPr lang="en-AU" sz="1400" b="1" dirty="0" err="1"/>
              <a:t>accucary</a:t>
            </a:r>
            <a:endParaRPr lang="en-AU" sz="1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6F2203-AD16-84A0-3BF9-3413FEE3D2F5}"/>
              </a:ext>
            </a:extLst>
          </p:cNvPr>
          <p:cNvGrpSpPr/>
          <p:nvPr/>
        </p:nvGrpSpPr>
        <p:grpSpPr>
          <a:xfrm>
            <a:off x="8316440" y="2512981"/>
            <a:ext cx="1553424" cy="3551168"/>
            <a:chOff x="7158118" y="2291257"/>
            <a:chExt cx="1376314" cy="3146290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Randomised Filter for HTML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C00000"/>
                </a:solidFill>
              </a:rPr>
              <a:t>Randomised Filter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C019D-35C7-EB39-D446-5498EAA6333D}"/>
              </a:ext>
            </a:extLst>
          </p:cNvPr>
          <p:cNvGrpSpPr/>
          <p:nvPr/>
        </p:nvGrpSpPr>
        <p:grpSpPr>
          <a:xfrm>
            <a:off x="8126911" y="3078594"/>
            <a:ext cx="1997521" cy="2099386"/>
            <a:chOff x="8126911" y="2512981"/>
            <a:chExt cx="1997521" cy="2099386"/>
          </a:xfrm>
        </p:grpSpPr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56FB641D-DC57-D2C6-6B96-597B252D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5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Flask and Heroku Deployment</a:t>
            </a:r>
          </a:p>
          <a:p>
            <a:endParaRPr lang="en-AU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flask environment including flask, jinja2, </a:t>
            </a:r>
            <a:r>
              <a:rPr lang="en-AU" sz="1400" b="1" dirty="0" err="1"/>
              <a:t>SQLAlchemy</a:t>
            </a:r>
            <a:r>
              <a:rPr lang="en-AU" sz="1400" b="1" dirty="0"/>
              <a:t>, </a:t>
            </a:r>
            <a:r>
              <a:rPr lang="en-AU" sz="1400" b="1" dirty="0" err="1"/>
              <a:t>gunicorn</a:t>
            </a:r>
            <a:r>
              <a:rPr lang="en-AU" sz="1400" b="1" dirty="0"/>
              <a:t>, </a:t>
            </a:r>
            <a:r>
              <a:rPr lang="en-AU" sz="1400" b="1" dirty="0" err="1"/>
              <a:t>flask_sqlalchemy</a:t>
            </a:r>
            <a:r>
              <a:rPr lang="en-AU" sz="1400" b="1" dirty="0"/>
              <a:t>, psycopg2-binary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Rendering of html pages and </a:t>
            </a:r>
            <a:r>
              <a:rPr lang="en-AU" sz="1400" b="1" dirty="0" err="1"/>
              <a:t>sqlite</a:t>
            </a:r>
            <a:r>
              <a:rPr lang="en-AU" sz="1400" b="1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Deployment to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4EEE8-4B1E-42B9-B8FB-425A7607A83A}"/>
              </a:ext>
            </a:extLst>
          </p:cNvPr>
          <p:cNvGrpSpPr/>
          <p:nvPr/>
        </p:nvGrpSpPr>
        <p:grpSpPr>
          <a:xfrm>
            <a:off x="8126911" y="2401678"/>
            <a:ext cx="1997521" cy="3897123"/>
            <a:chOff x="8126911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20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4889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901584" y="4748187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80956" y="5114441"/>
              <a:ext cx="1224960" cy="11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3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897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</dc:creator>
  <cp:lastModifiedBy>Aline</cp:lastModifiedBy>
  <cp:revision>17</cp:revision>
  <dcterms:created xsi:type="dcterms:W3CDTF">2022-08-25T13:11:31Z</dcterms:created>
  <dcterms:modified xsi:type="dcterms:W3CDTF">2022-08-27T02:34:28Z</dcterms:modified>
</cp:coreProperties>
</file>