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35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63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2AB4A-9547-D052-8A88-DD63C83A76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E4E12AB2-0AA7-F58C-FD6D-06BDFD489C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65C9510-8B44-9CC9-C899-F0627320B44D}"/>
              </a:ext>
            </a:extLst>
          </p:cNvPr>
          <p:cNvSpPr>
            <a:spLocks noGrp="1"/>
          </p:cNvSpPr>
          <p:nvPr>
            <p:ph type="dt" sz="half" idx="10"/>
          </p:nvPr>
        </p:nvSpPr>
        <p:spPr/>
        <p:txBody>
          <a:bodyPr/>
          <a:lstStyle/>
          <a:p>
            <a:fld id="{876D88D8-D857-4E94-9881-DCD8DDF136FC}" type="datetimeFigureOut">
              <a:rPr lang="en-AU" smtClean="0"/>
              <a:t>28/08/2022</a:t>
            </a:fld>
            <a:endParaRPr lang="en-AU"/>
          </a:p>
        </p:txBody>
      </p:sp>
      <p:sp>
        <p:nvSpPr>
          <p:cNvPr id="5" name="Footer Placeholder 4">
            <a:extLst>
              <a:ext uri="{FF2B5EF4-FFF2-40B4-BE49-F238E27FC236}">
                <a16:creationId xmlns:a16="http://schemas.microsoft.com/office/drawing/2014/main" id="{9D958C14-6A08-08B7-8B54-6D20C0B4CC7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9B523D5-7690-83F3-ED12-ED1C2500659A}"/>
              </a:ext>
            </a:extLst>
          </p:cNvPr>
          <p:cNvSpPr>
            <a:spLocks noGrp="1"/>
          </p:cNvSpPr>
          <p:nvPr>
            <p:ph type="sldNum" sz="quarter" idx="12"/>
          </p:nvPr>
        </p:nvSpPr>
        <p:spPr/>
        <p:txBody>
          <a:bodyPr/>
          <a:lstStyle/>
          <a:p>
            <a:fld id="{3844B385-FEC0-4574-954C-7CCC2B6F0BED}" type="slidenum">
              <a:rPr lang="en-AU" smtClean="0"/>
              <a:t>‹#›</a:t>
            </a:fld>
            <a:endParaRPr lang="en-AU"/>
          </a:p>
        </p:txBody>
      </p:sp>
    </p:spTree>
    <p:extLst>
      <p:ext uri="{BB962C8B-B14F-4D97-AF65-F5344CB8AC3E}">
        <p14:creationId xmlns:p14="http://schemas.microsoft.com/office/powerpoint/2010/main" val="487827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6617-1B80-F38A-67A1-82E018A9FB99}"/>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F47BA81-E2F6-ED0D-81DD-1ADF10D42E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7141CE6-EBEB-9D9A-D3AB-706B708FE241}"/>
              </a:ext>
            </a:extLst>
          </p:cNvPr>
          <p:cNvSpPr>
            <a:spLocks noGrp="1"/>
          </p:cNvSpPr>
          <p:nvPr>
            <p:ph type="dt" sz="half" idx="10"/>
          </p:nvPr>
        </p:nvSpPr>
        <p:spPr/>
        <p:txBody>
          <a:bodyPr/>
          <a:lstStyle/>
          <a:p>
            <a:fld id="{876D88D8-D857-4E94-9881-DCD8DDF136FC}" type="datetimeFigureOut">
              <a:rPr lang="en-AU" smtClean="0"/>
              <a:t>28/08/2022</a:t>
            </a:fld>
            <a:endParaRPr lang="en-AU"/>
          </a:p>
        </p:txBody>
      </p:sp>
      <p:sp>
        <p:nvSpPr>
          <p:cNvPr id="5" name="Footer Placeholder 4">
            <a:extLst>
              <a:ext uri="{FF2B5EF4-FFF2-40B4-BE49-F238E27FC236}">
                <a16:creationId xmlns:a16="http://schemas.microsoft.com/office/drawing/2014/main" id="{0F6BE3CF-A69A-3857-060C-3A37C5A142B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7D24CBF-99E7-E731-C366-15834FACE528}"/>
              </a:ext>
            </a:extLst>
          </p:cNvPr>
          <p:cNvSpPr>
            <a:spLocks noGrp="1"/>
          </p:cNvSpPr>
          <p:nvPr>
            <p:ph type="sldNum" sz="quarter" idx="12"/>
          </p:nvPr>
        </p:nvSpPr>
        <p:spPr/>
        <p:txBody>
          <a:bodyPr/>
          <a:lstStyle/>
          <a:p>
            <a:fld id="{3844B385-FEC0-4574-954C-7CCC2B6F0BED}" type="slidenum">
              <a:rPr lang="en-AU" smtClean="0"/>
              <a:t>‹#›</a:t>
            </a:fld>
            <a:endParaRPr lang="en-AU"/>
          </a:p>
        </p:txBody>
      </p:sp>
    </p:spTree>
    <p:extLst>
      <p:ext uri="{BB962C8B-B14F-4D97-AF65-F5344CB8AC3E}">
        <p14:creationId xmlns:p14="http://schemas.microsoft.com/office/powerpoint/2010/main" val="544162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FD8EF4-A1A9-7BB5-F961-903ED1C6A9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C4DC8A4-A361-A6DE-47F8-7C6BD63FF7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2733F30-5A09-CD7D-41BF-4C40F4A1CB54}"/>
              </a:ext>
            </a:extLst>
          </p:cNvPr>
          <p:cNvSpPr>
            <a:spLocks noGrp="1"/>
          </p:cNvSpPr>
          <p:nvPr>
            <p:ph type="dt" sz="half" idx="10"/>
          </p:nvPr>
        </p:nvSpPr>
        <p:spPr/>
        <p:txBody>
          <a:bodyPr/>
          <a:lstStyle/>
          <a:p>
            <a:fld id="{876D88D8-D857-4E94-9881-DCD8DDF136FC}" type="datetimeFigureOut">
              <a:rPr lang="en-AU" smtClean="0"/>
              <a:t>28/08/2022</a:t>
            </a:fld>
            <a:endParaRPr lang="en-AU"/>
          </a:p>
        </p:txBody>
      </p:sp>
      <p:sp>
        <p:nvSpPr>
          <p:cNvPr id="5" name="Footer Placeholder 4">
            <a:extLst>
              <a:ext uri="{FF2B5EF4-FFF2-40B4-BE49-F238E27FC236}">
                <a16:creationId xmlns:a16="http://schemas.microsoft.com/office/drawing/2014/main" id="{DAF7C18F-2939-3C6D-9EEE-EAA2BBB4F85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DDA2D87-AF6E-0116-5163-252C3CC29375}"/>
              </a:ext>
            </a:extLst>
          </p:cNvPr>
          <p:cNvSpPr>
            <a:spLocks noGrp="1"/>
          </p:cNvSpPr>
          <p:nvPr>
            <p:ph type="sldNum" sz="quarter" idx="12"/>
          </p:nvPr>
        </p:nvSpPr>
        <p:spPr/>
        <p:txBody>
          <a:bodyPr/>
          <a:lstStyle/>
          <a:p>
            <a:fld id="{3844B385-FEC0-4574-954C-7CCC2B6F0BED}" type="slidenum">
              <a:rPr lang="en-AU" smtClean="0"/>
              <a:t>‹#›</a:t>
            </a:fld>
            <a:endParaRPr lang="en-AU"/>
          </a:p>
        </p:txBody>
      </p:sp>
    </p:spTree>
    <p:extLst>
      <p:ext uri="{BB962C8B-B14F-4D97-AF65-F5344CB8AC3E}">
        <p14:creationId xmlns:p14="http://schemas.microsoft.com/office/powerpoint/2010/main" val="1678149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529B0-4C44-057D-3FCD-77142AD81DF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DF4382D-8A9C-6CF0-58D6-F4427E0F4C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2A5DD84-A2E5-EE20-1147-7B56D8D8F297}"/>
              </a:ext>
            </a:extLst>
          </p:cNvPr>
          <p:cNvSpPr>
            <a:spLocks noGrp="1"/>
          </p:cNvSpPr>
          <p:nvPr>
            <p:ph type="dt" sz="half" idx="10"/>
          </p:nvPr>
        </p:nvSpPr>
        <p:spPr/>
        <p:txBody>
          <a:bodyPr/>
          <a:lstStyle/>
          <a:p>
            <a:fld id="{876D88D8-D857-4E94-9881-DCD8DDF136FC}" type="datetimeFigureOut">
              <a:rPr lang="en-AU" smtClean="0"/>
              <a:t>28/08/2022</a:t>
            </a:fld>
            <a:endParaRPr lang="en-AU"/>
          </a:p>
        </p:txBody>
      </p:sp>
      <p:sp>
        <p:nvSpPr>
          <p:cNvPr id="5" name="Footer Placeholder 4">
            <a:extLst>
              <a:ext uri="{FF2B5EF4-FFF2-40B4-BE49-F238E27FC236}">
                <a16:creationId xmlns:a16="http://schemas.microsoft.com/office/drawing/2014/main" id="{77C27BC6-6875-6D56-8169-3CDEDA01AC6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66BDAE6-63B9-F710-8FA6-63933C3B4998}"/>
              </a:ext>
            </a:extLst>
          </p:cNvPr>
          <p:cNvSpPr>
            <a:spLocks noGrp="1"/>
          </p:cNvSpPr>
          <p:nvPr>
            <p:ph type="sldNum" sz="quarter" idx="12"/>
          </p:nvPr>
        </p:nvSpPr>
        <p:spPr/>
        <p:txBody>
          <a:bodyPr/>
          <a:lstStyle/>
          <a:p>
            <a:fld id="{3844B385-FEC0-4574-954C-7CCC2B6F0BED}" type="slidenum">
              <a:rPr lang="en-AU" smtClean="0"/>
              <a:t>‹#›</a:t>
            </a:fld>
            <a:endParaRPr lang="en-AU"/>
          </a:p>
        </p:txBody>
      </p:sp>
    </p:spTree>
    <p:extLst>
      <p:ext uri="{BB962C8B-B14F-4D97-AF65-F5344CB8AC3E}">
        <p14:creationId xmlns:p14="http://schemas.microsoft.com/office/powerpoint/2010/main" val="4151679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9D733-5535-1669-E858-667D18E894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C6424A8-24F0-798C-CB81-16E708FB59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6AD596-ACBE-C13D-4E67-B327756F89D2}"/>
              </a:ext>
            </a:extLst>
          </p:cNvPr>
          <p:cNvSpPr>
            <a:spLocks noGrp="1"/>
          </p:cNvSpPr>
          <p:nvPr>
            <p:ph type="dt" sz="half" idx="10"/>
          </p:nvPr>
        </p:nvSpPr>
        <p:spPr/>
        <p:txBody>
          <a:bodyPr/>
          <a:lstStyle/>
          <a:p>
            <a:fld id="{876D88D8-D857-4E94-9881-DCD8DDF136FC}" type="datetimeFigureOut">
              <a:rPr lang="en-AU" smtClean="0"/>
              <a:t>28/08/2022</a:t>
            </a:fld>
            <a:endParaRPr lang="en-AU"/>
          </a:p>
        </p:txBody>
      </p:sp>
      <p:sp>
        <p:nvSpPr>
          <p:cNvPr id="5" name="Footer Placeholder 4">
            <a:extLst>
              <a:ext uri="{FF2B5EF4-FFF2-40B4-BE49-F238E27FC236}">
                <a16:creationId xmlns:a16="http://schemas.microsoft.com/office/drawing/2014/main" id="{D8338BCD-AC4B-769A-BC56-9880C659494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5AA01CB-19E4-3EF8-F0FE-599355182FB5}"/>
              </a:ext>
            </a:extLst>
          </p:cNvPr>
          <p:cNvSpPr>
            <a:spLocks noGrp="1"/>
          </p:cNvSpPr>
          <p:nvPr>
            <p:ph type="sldNum" sz="quarter" idx="12"/>
          </p:nvPr>
        </p:nvSpPr>
        <p:spPr/>
        <p:txBody>
          <a:bodyPr/>
          <a:lstStyle/>
          <a:p>
            <a:fld id="{3844B385-FEC0-4574-954C-7CCC2B6F0BED}" type="slidenum">
              <a:rPr lang="en-AU" smtClean="0"/>
              <a:t>‹#›</a:t>
            </a:fld>
            <a:endParaRPr lang="en-AU"/>
          </a:p>
        </p:txBody>
      </p:sp>
    </p:spTree>
    <p:extLst>
      <p:ext uri="{BB962C8B-B14F-4D97-AF65-F5344CB8AC3E}">
        <p14:creationId xmlns:p14="http://schemas.microsoft.com/office/powerpoint/2010/main" val="1382296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BC7FF-47B2-B0CB-C17C-8A6D88EF3C8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7D3CC8A-20FC-D5F3-420E-F537CE612A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351059D5-3620-F4D3-A0D8-DDD15EB95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02BCA19-EC07-14A4-A6D1-EF74047599BB}"/>
              </a:ext>
            </a:extLst>
          </p:cNvPr>
          <p:cNvSpPr>
            <a:spLocks noGrp="1"/>
          </p:cNvSpPr>
          <p:nvPr>
            <p:ph type="dt" sz="half" idx="10"/>
          </p:nvPr>
        </p:nvSpPr>
        <p:spPr/>
        <p:txBody>
          <a:bodyPr/>
          <a:lstStyle/>
          <a:p>
            <a:fld id="{876D88D8-D857-4E94-9881-DCD8DDF136FC}" type="datetimeFigureOut">
              <a:rPr lang="en-AU" smtClean="0"/>
              <a:t>28/08/2022</a:t>
            </a:fld>
            <a:endParaRPr lang="en-AU"/>
          </a:p>
        </p:txBody>
      </p:sp>
      <p:sp>
        <p:nvSpPr>
          <p:cNvPr id="6" name="Footer Placeholder 5">
            <a:extLst>
              <a:ext uri="{FF2B5EF4-FFF2-40B4-BE49-F238E27FC236}">
                <a16:creationId xmlns:a16="http://schemas.microsoft.com/office/drawing/2014/main" id="{E97ADDF1-B501-B18C-44C7-23861F54B56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2BE8A50-F8A3-9627-2DBD-814B6F9558A0}"/>
              </a:ext>
            </a:extLst>
          </p:cNvPr>
          <p:cNvSpPr>
            <a:spLocks noGrp="1"/>
          </p:cNvSpPr>
          <p:nvPr>
            <p:ph type="sldNum" sz="quarter" idx="12"/>
          </p:nvPr>
        </p:nvSpPr>
        <p:spPr/>
        <p:txBody>
          <a:bodyPr/>
          <a:lstStyle/>
          <a:p>
            <a:fld id="{3844B385-FEC0-4574-954C-7CCC2B6F0BED}" type="slidenum">
              <a:rPr lang="en-AU" smtClean="0"/>
              <a:t>‹#›</a:t>
            </a:fld>
            <a:endParaRPr lang="en-AU"/>
          </a:p>
        </p:txBody>
      </p:sp>
    </p:spTree>
    <p:extLst>
      <p:ext uri="{BB962C8B-B14F-4D97-AF65-F5344CB8AC3E}">
        <p14:creationId xmlns:p14="http://schemas.microsoft.com/office/powerpoint/2010/main" val="4185276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9ECC-D2F9-3A38-58CD-6B50D503FAC2}"/>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1C6FE36-8531-BF6A-B4A0-D394E37DCD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880534-47E3-B7C6-78D1-4790DC6A84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1E6EAFF5-DFA4-C9DD-3B53-D298445C3C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AF0835-E1F4-0E43-A14A-7573A1BE6D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98022300-F2AD-6A96-C832-75E28109D448}"/>
              </a:ext>
            </a:extLst>
          </p:cNvPr>
          <p:cNvSpPr>
            <a:spLocks noGrp="1"/>
          </p:cNvSpPr>
          <p:nvPr>
            <p:ph type="dt" sz="half" idx="10"/>
          </p:nvPr>
        </p:nvSpPr>
        <p:spPr/>
        <p:txBody>
          <a:bodyPr/>
          <a:lstStyle/>
          <a:p>
            <a:fld id="{876D88D8-D857-4E94-9881-DCD8DDF136FC}" type="datetimeFigureOut">
              <a:rPr lang="en-AU" smtClean="0"/>
              <a:t>28/08/2022</a:t>
            </a:fld>
            <a:endParaRPr lang="en-AU"/>
          </a:p>
        </p:txBody>
      </p:sp>
      <p:sp>
        <p:nvSpPr>
          <p:cNvPr id="8" name="Footer Placeholder 7">
            <a:extLst>
              <a:ext uri="{FF2B5EF4-FFF2-40B4-BE49-F238E27FC236}">
                <a16:creationId xmlns:a16="http://schemas.microsoft.com/office/drawing/2014/main" id="{C04CD09E-4CAD-0BAF-FCA6-F8FEF7E96C34}"/>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526E132F-26A9-A327-733C-9445D8DDAD3C}"/>
              </a:ext>
            </a:extLst>
          </p:cNvPr>
          <p:cNvSpPr>
            <a:spLocks noGrp="1"/>
          </p:cNvSpPr>
          <p:nvPr>
            <p:ph type="sldNum" sz="quarter" idx="12"/>
          </p:nvPr>
        </p:nvSpPr>
        <p:spPr/>
        <p:txBody>
          <a:bodyPr/>
          <a:lstStyle/>
          <a:p>
            <a:fld id="{3844B385-FEC0-4574-954C-7CCC2B6F0BED}" type="slidenum">
              <a:rPr lang="en-AU" smtClean="0"/>
              <a:t>‹#›</a:t>
            </a:fld>
            <a:endParaRPr lang="en-AU"/>
          </a:p>
        </p:txBody>
      </p:sp>
    </p:spTree>
    <p:extLst>
      <p:ext uri="{BB962C8B-B14F-4D97-AF65-F5344CB8AC3E}">
        <p14:creationId xmlns:p14="http://schemas.microsoft.com/office/powerpoint/2010/main" val="1456739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9462-0CF0-7C87-E3F6-7FCAE003086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D46F81A-410A-B4D5-6C6C-347F9FAB3BA4}"/>
              </a:ext>
            </a:extLst>
          </p:cNvPr>
          <p:cNvSpPr>
            <a:spLocks noGrp="1"/>
          </p:cNvSpPr>
          <p:nvPr>
            <p:ph type="dt" sz="half" idx="10"/>
          </p:nvPr>
        </p:nvSpPr>
        <p:spPr/>
        <p:txBody>
          <a:bodyPr/>
          <a:lstStyle/>
          <a:p>
            <a:fld id="{876D88D8-D857-4E94-9881-DCD8DDF136FC}" type="datetimeFigureOut">
              <a:rPr lang="en-AU" smtClean="0"/>
              <a:t>28/08/2022</a:t>
            </a:fld>
            <a:endParaRPr lang="en-AU"/>
          </a:p>
        </p:txBody>
      </p:sp>
      <p:sp>
        <p:nvSpPr>
          <p:cNvPr id="4" name="Footer Placeholder 3">
            <a:extLst>
              <a:ext uri="{FF2B5EF4-FFF2-40B4-BE49-F238E27FC236}">
                <a16:creationId xmlns:a16="http://schemas.microsoft.com/office/drawing/2014/main" id="{6B04B1ED-EC9E-A32C-7BA0-338997679BFC}"/>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CB844D0-A8F8-D930-C9EE-9E2EDD7869C1}"/>
              </a:ext>
            </a:extLst>
          </p:cNvPr>
          <p:cNvSpPr>
            <a:spLocks noGrp="1"/>
          </p:cNvSpPr>
          <p:nvPr>
            <p:ph type="sldNum" sz="quarter" idx="12"/>
          </p:nvPr>
        </p:nvSpPr>
        <p:spPr/>
        <p:txBody>
          <a:bodyPr/>
          <a:lstStyle/>
          <a:p>
            <a:fld id="{3844B385-FEC0-4574-954C-7CCC2B6F0BED}" type="slidenum">
              <a:rPr lang="en-AU" smtClean="0"/>
              <a:t>‹#›</a:t>
            </a:fld>
            <a:endParaRPr lang="en-AU"/>
          </a:p>
        </p:txBody>
      </p:sp>
    </p:spTree>
    <p:extLst>
      <p:ext uri="{BB962C8B-B14F-4D97-AF65-F5344CB8AC3E}">
        <p14:creationId xmlns:p14="http://schemas.microsoft.com/office/powerpoint/2010/main" val="3570554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455866-5069-C6F6-172F-8F6F00FD7F77}"/>
              </a:ext>
            </a:extLst>
          </p:cNvPr>
          <p:cNvSpPr>
            <a:spLocks noGrp="1"/>
          </p:cNvSpPr>
          <p:nvPr>
            <p:ph type="dt" sz="half" idx="10"/>
          </p:nvPr>
        </p:nvSpPr>
        <p:spPr/>
        <p:txBody>
          <a:bodyPr/>
          <a:lstStyle/>
          <a:p>
            <a:fld id="{876D88D8-D857-4E94-9881-DCD8DDF136FC}" type="datetimeFigureOut">
              <a:rPr lang="en-AU" smtClean="0"/>
              <a:t>28/08/2022</a:t>
            </a:fld>
            <a:endParaRPr lang="en-AU"/>
          </a:p>
        </p:txBody>
      </p:sp>
      <p:sp>
        <p:nvSpPr>
          <p:cNvPr id="3" name="Footer Placeholder 2">
            <a:extLst>
              <a:ext uri="{FF2B5EF4-FFF2-40B4-BE49-F238E27FC236}">
                <a16:creationId xmlns:a16="http://schemas.microsoft.com/office/drawing/2014/main" id="{A56A127F-D52A-003E-F67F-7AE78C1C404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787CF315-8D46-646A-B2C6-0B6BCEB40144}"/>
              </a:ext>
            </a:extLst>
          </p:cNvPr>
          <p:cNvSpPr>
            <a:spLocks noGrp="1"/>
          </p:cNvSpPr>
          <p:nvPr>
            <p:ph type="sldNum" sz="quarter" idx="12"/>
          </p:nvPr>
        </p:nvSpPr>
        <p:spPr/>
        <p:txBody>
          <a:bodyPr/>
          <a:lstStyle/>
          <a:p>
            <a:fld id="{3844B385-FEC0-4574-954C-7CCC2B6F0BED}" type="slidenum">
              <a:rPr lang="en-AU" smtClean="0"/>
              <a:t>‹#›</a:t>
            </a:fld>
            <a:endParaRPr lang="en-AU"/>
          </a:p>
        </p:txBody>
      </p:sp>
    </p:spTree>
    <p:extLst>
      <p:ext uri="{BB962C8B-B14F-4D97-AF65-F5344CB8AC3E}">
        <p14:creationId xmlns:p14="http://schemas.microsoft.com/office/powerpoint/2010/main" val="4082906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467AF-DB28-1FC0-658C-9DA7AC210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B60F3DD-A2F2-B15C-FADB-D93427D61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A3FB51DD-1F8A-8D48-CEB3-A92CDF41DF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0BB8A8-944D-F195-4280-4F3F0C8C6129}"/>
              </a:ext>
            </a:extLst>
          </p:cNvPr>
          <p:cNvSpPr>
            <a:spLocks noGrp="1"/>
          </p:cNvSpPr>
          <p:nvPr>
            <p:ph type="dt" sz="half" idx="10"/>
          </p:nvPr>
        </p:nvSpPr>
        <p:spPr/>
        <p:txBody>
          <a:bodyPr/>
          <a:lstStyle/>
          <a:p>
            <a:fld id="{876D88D8-D857-4E94-9881-DCD8DDF136FC}" type="datetimeFigureOut">
              <a:rPr lang="en-AU" smtClean="0"/>
              <a:t>28/08/2022</a:t>
            </a:fld>
            <a:endParaRPr lang="en-AU"/>
          </a:p>
        </p:txBody>
      </p:sp>
      <p:sp>
        <p:nvSpPr>
          <p:cNvPr id="6" name="Footer Placeholder 5">
            <a:extLst>
              <a:ext uri="{FF2B5EF4-FFF2-40B4-BE49-F238E27FC236}">
                <a16:creationId xmlns:a16="http://schemas.microsoft.com/office/drawing/2014/main" id="{45E33C52-F0A4-E769-72B4-D1F11349D91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D2C01E-464A-E93B-C25F-745C04669FC1}"/>
              </a:ext>
            </a:extLst>
          </p:cNvPr>
          <p:cNvSpPr>
            <a:spLocks noGrp="1"/>
          </p:cNvSpPr>
          <p:nvPr>
            <p:ph type="sldNum" sz="quarter" idx="12"/>
          </p:nvPr>
        </p:nvSpPr>
        <p:spPr/>
        <p:txBody>
          <a:bodyPr/>
          <a:lstStyle/>
          <a:p>
            <a:fld id="{3844B385-FEC0-4574-954C-7CCC2B6F0BED}" type="slidenum">
              <a:rPr lang="en-AU" smtClean="0"/>
              <a:t>‹#›</a:t>
            </a:fld>
            <a:endParaRPr lang="en-AU"/>
          </a:p>
        </p:txBody>
      </p:sp>
    </p:spTree>
    <p:extLst>
      <p:ext uri="{BB962C8B-B14F-4D97-AF65-F5344CB8AC3E}">
        <p14:creationId xmlns:p14="http://schemas.microsoft.com/office/powerpoint/2010/main" val="1856545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FDCC-F38C-45F1-E5D3-C999327541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CB06767-F698-2B98-329E-949A98378F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40C738C-FCF1-E1A2-D9E3-B881CF7712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6203D3-B831-0CB3-6BD6-E0AF86AB877E}"/>
              </a:ext>
            </a:extLst>
          </p:cNvPr>
          <p:cNvSpPr>
            <a:spLocks noGrp="1"/>
          </p:cNvSpPr>
          <p:nvPr>
            <p:ph type="dt" sz="half" idx="10"/>
          </p:nvPr>
        </p:nvSpPr>
        <p:spPr/>
        <p:txBody>
          <a:bodyPr/>
          <a:lstStyle/>
          <a:p>
            <a:fld id="{876D88D8-D857-4E94-9881-DCD8DDF136FC}" type="datetimeFigureOut">
              <a:rPr lang="en-AU" smtClean="0"/>
              <a:t>28/08/2022</a:t>
            </a:fld>
            <a:endParaRPr lang="en-AU"/>
          </a:p>
        </p:txBody>
      </p:sp>
      <p:sp>
        <p:nvSpPr>
          <p:cNvPr id="6" name="Footer Placeholder 5">
            <a:extLst>
              <a:ext uri="{FF2B5EF4-FFF2-40B4-BE49-F238E27FC236}">
                <a16:creationId xmlns:a16="http://schemas.microsoft.com/office/drawing/2014/main" id="{5C8D4A88-5272-EDAB-19CA-E3F5F3C8035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1D052D7-EAD1-B861-EFE1-00D130360B47}"/>
              </a:ext>
            </a:extLst>
          </p:cNvPr>
          <p:cNvSpPr>
            <a:spLocks noGrp="1"/>
          </p:cNvSpPr>
          <p:nvPr>
            <p:ph type="sldNum" sz="quarter" idx="12"/>
          </p:nvPr>
        </p:nvSpPr>
        <p:spPr/>
        <p:txBody>
          <a:bodyPr/>
          <a:lstStyle/>
          <a:p>
            <a:fld id="{3844B385-FEC0-4574-954C-7CCC2B6F0BED}" type="slidenum">
              <a:rPr lang="en-AU" smtClean="0"/>
              <a:t>‹#›</a:t>
            </a:fld>
            <a:endParaRPr lang="en-AU"/>
          </a:p>
        </p:txBody>
      </p:sp>
    </p:spTree>
    <p:extLst>
      <p:ext uri="{BB962C8B-B14F-4D97-AF65-F5344CB8AC3E}">
        <p14:creationId xmlns:p14="http://schemas.microsoft.com/office/powerpoint/2010/main" val="513443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A2AEA7-9E56-2144-A651-5B1E80515A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2C08B86-C32E-9ADA-DE6A-9B58BDFE26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CC9AF59-A588-0946-DD3C-FD8A959DB6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D88D8-D857-4E94-9881-DCD8DDF136FC}" type="datetimeFigureOut">
              <a:rPr lang="en-AU" smtClean="0"/>
              <a:t>28/08/2022</a:t>
            </a:fld>
            <a:endParaRPr lang="en-AU"/>
          </a:p>
        </p:txBody>
      </p:sp>
      <p:sp>
        <p:nvSpPr>
          <p:cNvPr id="5" name="Footer Placeholder 4">
            <a:extLst>
              <a:ext uri="{FF2B5EF4-FFF2-40B4-BE49-F238E27FC236}">
                <a16:creationId xmlns:a16="http://schemas.microsoft.com/office/drawing/2014/main" id="{7FDFC0FE-3A67-C28D-2663-CA80A63354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016B1F8B-713B-47F3-5122-0E941E9512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44B385-FEC0-4574-954C-7CCC2B6F0BED}" type="slidenum">
              <a:rPr lang="en-AU" smtClean="0"/>
              <a:t>‹#›</a:t>
            </a:fld>
            <a:endParaRPr lang="en-AU"/>
          </a:p>
        </p:txBody>
      </p:sp>
    </p:spTree>
    <p:extLst>
      <p:ext uri="{BB962C8B-B14F-4D97-AF65-F5344CB8AC3E}">
        <p14:creationId xmlns:p14="http://schemas.microsoft.com/office/powerpoint/2010/main" val="2126035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ovie-pick-uwa-project.herokuapp.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22F120-FE22-8818-C83F-CF96CA67604D}"/>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CAF643F8-4C99-16C5-D619-2B1F528CA884}"/>
              </a:ext>
            </a:extLst>
          </p:cNvPr>
          <p:cNvSpPr/>
          <p:nvPr/>
        </p:nvSpPr>
        <p:spPr>
          <a:xfrm>
            <a:off x="0" y="0"/>
            <a:ext cx="12192000" cy="606490"/>
          </a:xfrm>
          <a:prstGeom prst="rect">
            <a:avLst/>
          </a:prstGeom>
          <a:solidFill>
            <a:srgbClr val="A0353A"/>
          </a:solidFill>
          <a:ln>
            <a:solidFill>
              <a:srgbClr val="A035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BB52B911-E95E-F58E-30B7-AF239F57CAB7}"/>
              </a:ext>
            </a:extLst>
          </p:cNvPr>
          <p:cNvSpPr txBox="1"/>
          <p:nvPr/>
        </p:nvSpPr>
        <p:spPr>
          <a:xfrm>
            <a:off x="167952" y="118579"/>
            <a:ext cx="849085" cy="369332"/>
          </a:xfrm>
          <a:prstGeom prst="rect">
            <a:avLst/>
          </a:prstGeom>
          <a:noFill/>
        </p:spPr>
        <p:txBody>
          <a:bodyPr wrap="square" rtlCol="0">
            <a:spAutoFit/>
          </a:bodyPr>
          <a:lstStyle/>
          <a:p>
            <a:r>
              <a:rPr lang="en-AU" b="1" dirty="0">
                <a:solidFill>
                  <a:schemeClr val="bg1"/>
                </a:solidFill>
              </a:rPr>
              <a:t>CACE</a:t>
            </a:r>
          </a:p>
        </p:txBody>
      </p:sp>
      <p:sp>
        <p:nvSpPr>
          <p:cNvPr id="7" name="TextBox 6">
            <a:extLst>
              <a:ext uri="{FF2B5EF4-FFF2-40B4-BE49-F238E27FC236}">
                <a16:creationId xmlns:a16="http://schemas.microsoft.com/office/drawing/2014/main" id="{5EFA03D8-FE73-652B-27DB-D941859DD6FC}"/>
              </a:ext>
            </a:extLst>
          </p:cNvPr>
          <p:cNvSpPr txBox="1"/>
          <p:nvPr/>
        </p:nvSpPr>
        <p:spPr>
          <a:xfrm>
            <a:off x="1017037" y="186879"/>
            <a:ext cx="849085" cy="307777"/>
          </a:xfrm>
          <a:prstGeom prst="rect">
            <a:avLst/>
          </a:prstGeom>
          <a:noFill/>
        </p:spPr>
        <p:txBody>
          <a:bodyPr wrap="square" rtlCol="0">
            <a:spAutoFit/>
          </a:bodyPr>
          <a:lstStyle/>
          <a:p>
            <a:r>
              <a:rPr lang="en-AU" sz="1400" b="1" dirty="0">
                <a:solidFill>
                  <a:schemeClr val="bg1"/>
                </a:solidFill>
              </a:rPr>
              <a:t>Home</a:t>
            </a:r>
          </a:p>
        </p:txBody>
      </p:sp>
      <p:sp>
        <p:nvSpPr>
          <p:cNvPr id="8" name="TextBox 7">
            <a:extLst>
              <a:ext uri="{FF2B5EF4-FFF2-40B4-BE49-F238E27FC236}">
                <a16:creationId xmlns:a16="http://schemas.microsoft.com/office/drawing/2014/main" id="{B2FB7095-144B-AD7B-972F-D93D5861AC10}"/>
              </a:ext>
            </a:extLst>
          </p:cNvPr>
          <p:cNvSpPr txBox="1"/>
          <p:nvPr/>
        </p:nvSpPr>
        <p:spPr>
          <a:xfrm>
            <a:off x="1609531" y="186879"/>
            <a:ext cx="1366934" cy="307777"/>
          </a:xfrm>
          <a:prstGeom prst="rect">
            <a:avLst/>
          </a:prstGeom>
          <a:noFill/>
        </p:spPr>
        <p:txBody>
          <a:bodyPr wrap="square" rtlCol="0">
            <a:spAutoFit/>
          </a:bodyPr>
          <a:lstStyle/>
          <a:p>
            <a:r>
              <a:rPr lang="en-AU" sz="1400" b="1" dirty="0">
                <a:solidFill>
                  <a:schemeClr val="bg1"/>
                </a:solidFill>
              </a:rPr>
              <a:t>Visualisations</a:t>
            </a:r>
          </a:p>
        </p:txBody>
      </p:sp>
      <p:sp>
        <p:nvSpPr>
          <p:cNvPr id="9" name="Rectangle 8">
            <a:extLst>
              <a:ext uri="{FF2B5EF4-FFF2-40B4-BE49-F238E27FC236}">
                <a16:creationId xmlns:a16="http://schemas.microsoft.com/office/drawing/2014/main" id="{F419D6F3-FCC2-F73D-4BC5-847891C490B3}"/>
              </a:ext>
            </a:extLst>
          </p:cNvPr>
          <p:cNvSpPr/>
          <p:nvPr/>
        </p:nvSpPr>
        <p:spPr>
          <a:xfrm>
            <a:off x="886409" y="998376"/>
            <a:ext cx="10384972" cy="55797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8C2C3E84-2D9C-AA21-CB1D-A53C3B2EE1F6}"/>
              </a:ext>
            </a:extLst>
          </p:cNvPr>
          <p:cNvSpPr/>
          <p:nvPr/>
        </p:nvSpPr>
        <p:spPr>
          <a:xfrm>
            <a:off x="886409" y="998376"/>
            <a:ext cx="10384972" cy="1240971"/>
          </a:xfrm>
          <a:prstGeom prst="rect">
            <a:avLst/>
          </a:prstGeom>
          <a:solidFill>
            <a:srgbClr val="A0353A"/>
          </a:solidFill>
          <a:ln>
            <a:solidFill>
              <a:srgbClr val="A035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600" b="1" dirty="0">
              <a:solidFill>
                <a:sysClr val="windowText" lastClr="000000"/>
              </a:solidFill>
            </a:endParaRPr>
          </a:p>
        </p:txBody>
      </p:sp>
      <p:sp>
        <p:nvSpPr>
          <p:cNvPr id="11" name="TextBox 10">
            <a:extLst>
              <a:ext uri="{FF2B5EF4-FFF2-40B4-BE49-F238E27FC236}">
                <a16:creationId xmlns:a16="http://schemas.microsoft.com/office/drawing/2014/main" id="{1510FEFD-4626-9A81-B08F-6AB1D5EB82C0}"/>
              </a:ext>
            </a:extLst>
          </p:cNvPr>
          <p:cNvSpPr txBox="1"/>
          <p:nvPr/>
        </p:nvSpPr>
        <p:spPr>
          <a:xfrm>
            <a:off x="3530082" y="1151379"/>
            <a:ext cx="5467739" cy="646331"/>
          </a:xfrm>
          <a:prstGeom prst="rect">
            <a:avLst/>
          </a:prstGeom>
          <a:noFill/>
        </p:spPr>
        <p:txBody>
          <a:bodyPr wrap="square" rtlCol="0">
            <a:spAutoFit/>
          </a:bodyPr>
          <a:lstStyle/>
          <a:p>
            <a:r>
              <a:rPr lang="en-AU" sz="3600" b="1" dirty="0"/>
              <a:t>LET ME PICK YOUR MOVIE</a:t>
            </a:r>
          </a:p>
        </p:txBody>
      </p:sp>
      <p:sp>
        <p:nvSpPr>
          <p:cNvPr id="12" name="TextBox 11">
            <a:extLst>
              <a:ext uri="{FF2B5EF4-FFF2-40B4-BE49-F238E27FC236}">
                <a16:creationId xmlns:a16="http://schemas.microsoft.com/office/drawing/2014/main" id="{87CACC08-A2F3-2D1D-A01B-303F0BC0F170}"/>
              </a:ext>
            </a:extLst>
          </p:cNvPr>
          <p:cNvSpPr txBox="1"/>
          <p:nvPr/>
        </p:nvSpPr>
        <p:spPr>
          <a:xfrm>
            <a:off x="4044821" y="1713647"/>
            <a:ext cx="5430416" cy="307777"/>
          </a:xfrm>
          <a:prstGeom prst="rect">
            <a:avLst/>
          </a:prstGeom>
          <a:noFill/>
        </p:spPr>
        <p:txBody>
          <a:bodyPr wrap="square" rtlCol="0">
            <a:spAutoFit/>
          </a:bodyPr>
          <a:lstStyle/>
          <a:p>
            <a:r>
              <a:rPr lang="en-AU" sz="1400" b="1" dirty="0">
                <a:solidFill>
                  <a:schemeClr val="bg1"/>
                </a:solidFill>
              </a:rPr>
              <a:t>Be our guest, be our guest. Put our service to the test.</a:t>
            </a:r>
          </a:p>
        </p:txBody>
      </p:sp>
      <p:pic>
        <p:nvPicPr>
          <p:cNvPr id="14" name="Picture 13" descr="A picture containing text, vector graphics&#10;&#10;Description automatically generated">
            <a:extLst>
              <a:ext uri="{FF2B5EF4-FFF2-40B4-BE49-F238E27FC236}">
                <a16:creationId xmlns:a16="http://schemas.microsoft.com/office/drawing/2014/main" id="{A4E1E8EF-6800-3AD1-640B-5AB65E2FC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305" y="2869324"/>
            <a:ext cx="3205066" cy="3034509"/>
          </a:xfrm>
          <a:prstGeom prst="rect">
            <a:avLst/>
          </a:prstGeom>
        </p:spPr>
      </p:pic>
      <p:sp>
        <p:nvSpPr>
          <p:cNvPr id="15" name="TextBox 14">
            <a:extLst>
              <a:ext uri="{FF2B5EF4-FFF2-40B4-BE49-F238E27FC236}">
                <a16:creationId xmlns:a16="http://schemas.microsoft.com/office/drawing/2014/main" id="{95B98C3A-6277-A5EB-0599-8E0FD65350B8}"/>
              </a:ext>
            </a:extLst>
          </p:cNvPr>
          <p:cNvSpPr txBox="1"/>
          <p:nvPr/>
        </p:nvSpPr>
        <p:spPr>
          <a:xfrm>
            <a:off x="5355773" y="3142956"/>
            <a:ext cx="3205065" cy="1846659"/>
          </a:xfrm>
          <a:prstGeom prst="rect">
            <a:avLst/>
          </a:prstGeom>
          <a:noFill/>
        </p:spPr>
        <p:txBody>
          <a:bodyPr wrap="square" rtlCol="0">
            <a:spAutoFit/>
          </a:bodyPr>
          <a:lstStyle/>
          <a:p>
            <a:r>
              <a:rPr lang="en-AU" sz="2400" b="1" dirty="0"/>
              <a:t>Team members:</a:t>
            </a:r>
          </a:p>
          <a:p>
            <a:endParaRPr lang="en-AU" b="1" dirty="0"/>
          </a:p>
          <a:p>
            <a:r>
              <a:rPr lang="en-AU" b="1" dirty="0"/>
              <a:t>	Camille Evangelista</a:t>
            </a:r>
          </a:p>
          <a:p>
            <a:r>
              <a:rPr lang="en-AU" b="1" dirty="0"/>
              <a:t>	Aline Hornoff</a:t>
            </a:r>
          </a:p>
          <a:p>
            <a:r>
              <a:rPr lang="en-AU" b="1" dirty="0"/>
              <a:t>	</a:t>
            </a:r>
            <a:r>
              <a:rPr lang="en-AU" b="1" dirty="0" err="1"/>
              <a:t>Edbert</a:t>
            </a:r>
            <a:r>
              <a:rPr lang="en-AU" b="1" dirty="0"/>
              <a:t> </a:t>
            </a:r>
            <a:r>
              <a:rPr lang="en-AU" b="1" dirty="0" err="1"/>
              <a:t>Widjaja</a:t>
            </a:r>
            <a:endParaRPr lang="en-AU" b="1" dirty="0"/>
          </a:p>
          <a:p>
            <a:r>
              <a:rPr lang="en-AU" b="1" dirty="0"/>
              <a:t>	Carmen Sin</a:t>
            </a:r>
          </a:p>
        </p:txBody>
      </p:sp>
    </p:spTree>
    <p:extLst>
      <p:ext uri="{BB962C8B-B14F-4D97-AF65-F5344CB8AC3E}">
        <p14:creationId xmlns:p14="http://schemas.microsoft.com/office/powerpoint/2010/main" val="4110106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22F120-FE22-8818-C83F-CF96CA67604D}"/>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CAF643F8-4C99-16C5-D619-2B1F528CA884}"/>
              </a:ext>
            </a:extLst>
          </p:cNvPr>
          <p:cNvSpPr/>
          <p:nvPr/>
        </p:nvSpPr>
        <p:spPr>
          <a:xfrm>
            <a:off x="0" y="0"/>
            <a:ext cx="12192000" cy="606490"/>
          </a:xfrm>
          <a:prstGeom prst="rect">
            <a:avLst/>
          </a:prstGeom>
          <a:solidFill>
            <a:srgbClr val="A0353A"/>
          </a:solidFill>
          <a:ln>
            <a:solidFill>
              <a:srgbClr val="A035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BB52B911-E95E-F58E-30B7-AF239F57CAB7}"/>
              </a:ext>
            </a:extLst>
          </p:cNvPr>
          <p:cNvSpPr txBox="1"/>
          <p:nvPr/>
        </p:nvSpPr>
        <p:spPr>
          <a:xfrm>
            <a:off x="167952" y="118579"/>
            <a:ext cx="849085" cy="369332"/>
          </a:xfrm>
          <a:prstGeom prst="rect">
            <a:avLst/>
          </a:prstGeom>
          <a:noFill/>
        </p:spPr>
        <p:txBody>
          <a:bodyPr wrap="square" rtlCol="0">
            <a:spAutoFit/>
          </a:bodyPr>
          <a:lstStyle/>
          <a:p>
            <a:r>
              <a:rPr lang="en-AU" b="1" dirty="0">
                <a:solidFill>
                  <a:schemeClr val="bg1"/>
                </a:solidFill>
              </a:rPr>
              <a:t>CACE</a:t>
            </a:r>
          </a:p>
        </p:txBody>
      </p:sp>
      <p:sp>
        <p:nvSpPr>
          <p:cNvPr id="7" name="TextBox 6">
            <a:extLst>
              <a:ext uri="{FF2B5EF4-FFF2-40B4-BE49-F238E27FC236}">
                <a16:creationId xmlns:a16="http://schemas.microsoft.com/office/drawing/2014/main" id="{5EFA03D8-FE73-652B-27DB-D941859DD6FC}"/>
              </a:ext>
            </a:extLst>
          </p:cNvPr>
          <p:cNvSpPr txBox="1"/>
          <p:nvPr/>
        </p:nvSpPr>
        <p:spPr>
          <a:xfrm>
            <a:off x="1017037" y="186879"/>
            <a:ext cx="849085" cy="307777"/>
          </a:xfrm>
          <a:prstGeom prst="rect">
            <a:avLst/>
          </a:prstGeom>
          <a:noFill/>
        </p:spPr>
        <p:txBody>
          <a:bodyPr wrap="square" rtlCol="0">
            <a:spAutoFit/>
          </a:bodyPr>
          <a:lstStyle/>
          <a:p>
            <a:r>
              <a:rPr lang="en-AU" sz="1400" b="1" dirty="0">
                <a:solidFill>
                  <a:schemeClr val="bg1"/>
                </a:solidFill>
              </a:rPr>
              <a:t>Home</a:t>
            </a:r>
          </a:p>
        </p:txBody>
      </p:sp>
      <p:sp>
        <p:nvSpPr>
          <p:cNvPr id="8" name="TextBox 7">
            <a:extLst>
              <a:ext uri="{FF2B5EF4-FFF2-40B4-BE49-F238E27FC236}">
                <a16:creationId xmlns:a16="http://schemas.microsoft.com/office/drawing/2014/main" id="{B2FB7095-144B-AD7B-972F-D93D5861AC10}"/>
              </a:ext>
            </a:extLst>
          </p:cNvPr>
          <p:cNvSpPr txBox="1"/>
          <p:nvPr/>
        </p:nvSpPr>
        <p:spPr>
          <a:xfrm>
            <a:off x="1609531" y="186879"/>
            <a:ext cx="1366934" cy="307777"/>
          </a:xfrm>
          <a:prstGeom prst="rect">
            <a:avLst/>
          </a:prstGeom>
          <a:noFill/>
        </p:spPr>
        <p:txBody>
          <a:bodyPr wrap="square" rtlCol="0">
            <a:spAutoFit/>
          </a:bodyPr>
          <a:lstStyle/>
          <a:p>
            <a:r>
              <a:rPr lang="en-AU" sz="1400" b="1" dirty="0">
                <a:solidFill>
                  <a:schemeClr val="bg1"/>
                </a:solidFill>
              </a:rPr>
              <a:t>Visualisations</a:t>
            </a:r>
          </a:p>
        </p:txBody>
      </p:sp>
      <p:sp>
        <p:nvSpPr>
          <p:cNvPr id="9" name="Rectangle 8">
            <a:extLst>
              <a:ext uri="{FF2B5EF4-FFF2-40B4-BE49-F238E27FC236}">
                <a16:creationId xmlns:a16="http://schemas.microsoft.com/office/drawing/2014/main" id="{F419D6F3-FCC2-F73D-4BC5-847891C490B3}"/>
              </a:ext>
            </a:extLst>
          </p:cNvPr>
          <p:cNvSpPr/>
          <p:nvPr/>
        </p:nvSpPr>
        <p:spPr>
          <a:xfrm>
            <a:off x="886409" y="998376"/>
            <a:ext cx="10384972" cy="55797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8C2C3E84-2D9C-AA21-CB1D-A53C3B2EE1F6}"/>
              </a:ext>
            </a:extLst>
          </p:cNvPr>
          <p:cNvSpPr/>
          <p:nvPr/>
        </p:nvSpPr>
        <p:spPr>
          <a:xfrm>
            <a:off x="886409" y="998376"/>
            <a:ext cx="10384972" cy="1240971"/>
          </a:xfrm>
          <a:prstGeom prst="rect">
            <a:avLst/>
          </a:prstGeom>
          <a:solidFill>
            <a:srgbClr val="A0353A"/>
          </a:solidFill>
          <a:ln>
            <a:solidFill>
              <a:srgbClr val="A035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600" b="1" dirty="0">
              <a:solidFill>
                <a:sysClr val="windowText" lastClr="000000"/>
              </a:solidFill>
            </a:endParaRPr>
          </a:p>
        </p:txBody>
      </p:sp>
      <p:sp>
        <p:nvSpPr>
          <p:cNvPr id="11" name="TextBox 10">
            <a:extLst>
              <a:ext uri="{FF2B5EF4-FFF2-40B4-BE49-F238E27FC236}">
                <a16:creationId xmlns:a16="http://schemas.microsoft.com/office/drawing/2014/main" id="{1510FEFD-4626-9A81-B08F-6AB1D5EB82C0}"/>
              </a:ext>
            </a:extLst>
          </p:cNvPr>
          <p:cNvSpPr txBox="1"/>
          <p:nvPr/>
        </p:nvSpPr>
        <p:spPr>
          <a:xfrm>
            <a:off x="3530082" y="1151379"/>
            <a:ext cx="5467739" cy="646331"/>
          </a:xfrm>
          <a:prstGeom prst="rect">
            <a:avLst/>
          </a:prstGeom>
          <a:noFill/>
        </p:spPr>
        <p:txBody>
          <a:bodyPr wrap="square" rtlCol="0">
            <a:spAutoFit/>
          </a:bodyPr>
          <a:lstStyle/>
          <a:p>
            <a:r>
              <a:rPr lang="en-AU" sz="3600" b="1" dirty="0"/>
              <a:t>LET ME PICK YOUR MOVIE</a:t>
            </a:r>
          </a:p>
        </p:txBody>
      </p:sp>
      <p:sp>
        <p:nvSpPr>
          <p:cNvPr id="12" name="TextBox 11">
            <a:extLst>
              <a:ext uri="{FF2B5EF4-FFF2-40B4-BE49-F238E27FC236}">
                <a16:creationId xmlns:a16="http://schemas.microsoft.com/office/drawing/2014/main" id="{87CACC08-A2F3-2D1D-A01B-303F0BC0F170}"/>
              </a:ext>
            </a:extLst>
          </p:cNvPr>
          <p:cNvSpPr txBox="1"/>
          <p:nvPr/>
        </p:nvSpPr>
        <p:spPr>
          <a:xfrm>
            <a:off x="4044821" y="1713647"/>
            <a:ext cx="5430416" cy="307777"/>
          </a:xfrm>
          <a:prstGeom prst="rect">
            <a:avLst/>
          </a:prstGeom>
          <a:noFill/>
        </p:spPr>
        <p:txBody>
          <a:bodyPr wrap="square" rtlCol="0">
            <a:spAutoFit/>
          </a:bodyPr>
          <a:lstStyle/>
          <a:p>
            <a:r>
              <a:rPr lang="en-AU" sz="1400" b="1" dirty="0">
                <a:solidFill>
                  <a:schemeClr val="bg1"/>
                </a:solidFill>
              </a:rPr>
              <a:t>Be our guest, be our guest. Put our service to the test.</a:t>
            </a:r>
          </a:p>
        </p:txBody>
      </p:sp>
      <p:pic>
        <p:nvPicPr>
          <p:cNvPr id="14" name="Picture 13" descr="A picture containing text, vector graphics&#10;&#10;Description automatically generated">
            <a:extLst>
              <a:ext uri="{FF2B5EF4-FFF2-40B4-BE49-F238E27FC236}">
                <a16:creationId xmlns:a16="http://schemas.microsoft.com/office/drawing/2014/main" id="{A4E1E8EF-6800-3AD1-640B-5AB65E2FC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133" y="2372167"/>
            <a:ext cx="1116233" cy="1056833"/>
          </a:xfrm>
          <a:prstGeom prst="rect">
            <a:avLst/>
          </a:prstGeom>
        </p:spPr>
      </p:pic>
      <p:sp>
        <p:nvSpPr>
          <p:cNvPr id="2" name="TextBox 1">
            <a:extLst>
              <a:ext uri="{FF2B5EF4-FFF2-40B4-BE49-F238E27FC236}">
                <a16:creationId xmlns:a16="http://schemas.microsoft.com/office/drawing/2014/main" id="{3CEC816D-2068-3FAE-87F2-B285C9BFD21A}"/>
              </a:ext>
            </a:extLst>
          </p:cNvPr>
          <p:cNvSpPr txBox="1"/>
          <p:nvPr/>
        </p:nvSpPr>
        <p:spPr>
          <a:xfrm>
            <a:off x="2556951" y="2736695"/>
            <a:ext cx="7435460" cy="1969770"/>
          </a:xfrm>
          <a:prstGeom prst="rect">
            <a:avLst/>
          </a:prstGeom>
          <a:noFill/>
        </p:spPr>
        <p:txBody>
          <a:bodyPr wrap="square" rtlCol="0">
            <a:spAutoFit/>
          </a:bodyPr>
          <a:lstStyle/>
          <a:p>
            <a:r>
              <a:rPr lang="en-AU" sz="2400" b="1" dirty="0"/>
              <a:t>Summary</a:t>
            </a:r>
            <a:endParaRPr lang="en-AU" sz="800" b="1" dirty="0"/>
          </a:p>
          <a:p>
            <a:endParaRPr lang="en-AU" sz="1400" b="1" dirty="0"/>
          </a:p>
          <a:p>
            <a:r>
              <a:rPr lang="en-AU" sz="1400" b="1" dirty="0"/>
              <a:t>The model we’ve built using the naïve bayes machine learning model to predict movies to a user based on the mood they enter into the filter has a very low accuracy. This is due to the quality of the survey data which is too small and not extensive enough to provide data for the model to achieve better accuracy. In addition, the overview section which describes the movie content was vague for some of the movies which added to the low accuracy of the model.</a:t>
            </a:r>
          </a:p>
          <a:p>
            <a:pPr marL="285750" indent="-285750">
              <a:buFont typeface="Arial" panose="020B0604020202020204" pitchFamily="34" charset="0"/>
              <a:buChar char="•"/>
            </a:pPr>
            <a:endParaRPr lang="en-AU" sz="1400" b="1" dirty="0"/>
          </a:p>
        </p:txBody>
      </p:sp>
      <p:sp>
        <p:nvSpPr>
          <p:cNvPr id="15" name="TextBox 14">
            <a:extLst>
              <a:ext uri="{FF2B5EF4-FFF2-40B4-BE49-F238E27FC236}">
                <a16:creationId xmlns:a16="http://schemas.microsoft.com/office/drawing/2014/main" id="{A5833336-4C15-4613-8B34-26017CB28302}"/>
              </a:ext>
            </a:extLst>
          </p:cNvPr>
          <p:cNvSpPr txBox="1"/>
          <p:nvPr/>
        </p:nvSpPr>
        <p:spPr>
          <a:xfrm>
            <a:off x="2556951" y="4780958"/>
            <a:ext cx="6247683" cy="1661993"/>
          </a:xfrm>
          <a:prstGeom prst="rect">
            <a:avLst/>
          </a:prstGeom>
          <a:noFill/>
        </p:spPr>
        <p:txBody>
          <a:bodyPr wrap="square" rtlCol="0">
            <a:spAutoFit/>
          </a:bodyPr>
          <a:lstStyle/>
          <a:p>
            <a:r>
              <a:rPr lang="en-AU" sz="1800" b="1" dirty="0"/>
              <a:t>If we had more time… </a:t>
            </a:r>
          </a:p>
          <a:p>
            <a:pPr marL="285750" indent="-285750">
              <a:buFont typeface="Arial" panose="020B0604020202020204" pitchFamily="34" charset="0"/>
              <a:buChar char="•"/>
            </a:pPr>
            <a:r>
              <a:rPr lang="en-AU" sz="1400" b="1" dirty="0"/>
              <a:t>Spend more time on developing the survey to get cleaner data</a:t>
            </a:r>
          </a:p>
          <a:p>
            <a:pPr marL="285750" indent="-285750">
              <a:buFont typeface="Arial" panose="020B0604020202020204" pitchFamily="34" charset="0"/>
              <a:buChar char="•"/>
            </a:pPr>
            <a:r>
              <a:rPr lang="en-AU" sz="1400" b="1" dirty="0"/>
              <a:t>Import our data into a database</a:t>
            </a:r>
          </a:p>
          <a:p>
            <a:pPr marL="285750" indent="-285750">
              <a:buFont typeface="Arial" panose="020B0604020202020204" pitchFamily="34" charset="0"/>
              <a:buChar char="•"/>
            </a:pPr>
            <a:r>
              <a:rPr lang="en-AU" sz="1400" b="1" dirty="0"/>
              <a:t>Harvest the data input of users to predict user trends of movie genres and preferred movie length</a:t>
            </a:r>
          </a:p>
          <a:p>
            <a:pPr marL="285750" indent="-285750">
              <a:buFont typeface="Arial" panose="020B0604020202020204" pitchFamily="34" charset="0"/>
              <a:buChar char="•"/>
            </a:pPr>
            <a:r>
              <a:rPr lang="en-AU" sz="1400" b="1" dirty="0"/>
              <a:t>Revise the movie overview to get a better movie description</a:t>
            </a:r>
          </a:p>
          <a:p>
            <a:r>
              <a:rPr lang="en-AU" sz="1400" b="1" dirty="0"/>
              <a:t> </a:t>
            </a:r>
          </a:p>
        </p:txBody>
      </p:sp>
    </p:spTree>
    <p:extLst>
      <p:ext uri="{BB962C8B-B14F-4D97-AF65-F5344CB8AC3E}">
        <p14:creationId xmlns:p14="http://schemas.microsoft.com/office/powerpoint/2010/main" val="2338827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22F120-FE22-8818-C83F-CF96CA67604D}"/>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CAF643F8-4C99-16C5-D619-2B1F528CA884}"/>
              </a:ext>
            </a:extLst>
          </p:cNvPr>
          <p:cNvSpPr/>
          <p:nvPr/>
        </p:nvSpPr>
        <p:spPr>
          <a:xfrm>
            <a:off x="0" y="0"/>
            <a:ext cx="12192000" cy="606490"/>
          </a:xfrm>
          <a:prstGeom prst="rect">
            <a:avLst/>
          </a:prstGeom>
          <a:solidFill>
            <a:srgbClr val="A0353A"/>
          </a:solidFill>
          <a:ln>
            <a:solidFill>
              <a:srgbClr val="A035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BB52B911-E95E-F58E-30B7-AF239F57CAB7}"/>
              </a:ext>
            </a:extLst>
          </p:cNvPr>
          <p:cNvSpPr txBox="1"/>
          <p:nvPr/>
        </p:nvSpPr>
        <p:spPr>
          <a:xfrm>
            <a:off x="167952" y="118579"/>
            <a:ext cx="849085" cy="369332"/>
          </a:xfrm>
          <a:prstGeom prst="rect">
            <a:avLst/>
          </a:prstGeom>
          <a:noFill/>
        </p:spPr>
        <p:txBody>
          <a:bodyPr wrap="square" rtlCol="0">
            <a:spAutoFit/>
          </a:bodyPr>
          <a:lstStyle/>
          <a:p>
            <a:r>
              <a:rPr lang="en-AU" b="1" dirty="0">
                <a:solidFill>
                  <a:schemeClr val="bg1"/>
                </a:solidFill>
              </a:rPr>
              <a:t>CACE</a:t>
            </a:r>
          </a:p>
        </p:txBody>
      </p:sp>
      <p:sp>
        <p:nvSpPr>
          <p:cNvPr id="7" name="TextBox 6">
            <a:extLst>
              <a:ext uri="{FF2B5EF4-FFF2-40B4-BE49-F238E27FC236}">
                <a16:creationId xmlns:a16="http://schemas.microsoft.com/office/drawing/2014/main" id="{5EFA03D8-FE73-652B-27DB-D941859DD6FC}"/>
              </a:ext>
            </a:extLst>
          </p:cNvPr>
          <p:cNvSpPr txBox="1"/>
          <p:nvPr/>
        </p:nvSpPr>
        <p:spPr>
          <a:xfrm>
            <a:off x="1017037" y="186879"/>
            <a:ext cx="849085" cy="307777"/>
          </a:xfrm>
          <a:prstGeom prst="rect">
            <a:avLst/>
          </a:prstGeom>
          <a:noFill/>
        </p:spPr>
        <p:txBody>
          <a:bodyPr wrap="square" rtlCol="0">
            <a:spAutoFit/>
          </a:bodyPr>
          <a:lstStyle/>
          <a:p>
            <a:r>
              <a:rPr lang="en-AU" sz="1400" b="1" dirty="0">
                <a:solidFill>
                  <a:schemeClr val="bg1"/>
                </a:solidFill>
              </a:rPr>
              <a:t>Home</a:t>
            </a:r>
          </a:p>
        </p:txBody>
      </p:sp>
      <p:sp>
        <p:nvSpPr>
          <p:cNvPr id="8" name="TextBox 7">
            <a:extLst>
              <a:ext uri="{FF2B5EF4-FFF2-40B4-BE49-F238E27FC236}">
                <a16:creationId xmlns:a16="http://schemas.microsoft.com/office/drawing/2014/main" id="{B2FB7095-144B-AD7B-972F-D93D5861AC10}"/>
              </a:ext>
            </a:extLst>
          </p:cNvPr>
          <p:cNvSpPr txBox="1"/>
          <p:nvPr/>
        </p:nvSpPr>
        <p:spPr>
          <a:xfrm>
            <a:off x="1609531" y="186879"/>
            <a:ext cx="1366934" cy="307777"/>
          </a:xfrm>
          <a:prstGeom prst="rect">
            <a:avLst/>
          </a:prstGeom>
          <a:noFill/>
        </p:spPr>
        <p:txBody>
          <a:bodyPr wrap="square" rtlCol="0">
            <a:spAutoFit/>
          </a:bodyPr>
          <a:lstStyle/>
          <a:p>
            <a:r>
              <a:rPr lang="en-AU" sz="1400" b="1" dirty="0">
                <a:solidFill>
                  <a:schemeClr val="bg1"/>
                </a:solidFill>
              </a:rPr>
              <a:t>Visualisations</a:t>
            </a:r>
          </a:p>
        </p:txBody>
      </p:sp>
      <p:sp>
        <p:nvSpPr>
          <p:cNvPr id="9" name="Rectangle 8">
            <a:extLst>
              <a:ext uri="{FF2B5EF4-FFF2-40B4-BE49-F238E27FC236}">
                <a16:creationId xmlns:a16="http://schemas.microsoft.com/office/drawing/2014/main" id="{F419D6F3-FCC2-F73D-4BC5-847891C490B3}"/>
              </a:ext>
            </a:extLst>
          </p:cNvPr>
          <p:cNvSpPr/>
          <p:nvPr/>
        </p:nvSpPr>
        <p:spPr>
          <a:xfrm>
            <a:off x="886409" y="998376"/>
            <a:ext cx="10384972" cy="55797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8C2C3E84-2D9C-AA21-CB1D-A53C3B2EE1F6}"/>
              </a:ext>
            </a:extLst>
          </p:cNvPr>
          <p:cNvSpPr/>
          <p:nvPr/>
        </p:nvSpPr>
        <p:spPr>
          <a:xfrm>
            <a:off x="886409" y="998376"/>
            <a:ext cx="10384972" cy="1240971"/>
          </a:xfrm>
          <a:prstGeom prst="rect">
            <a:avLst/>
          </a:prstGeom>
          <a:solidFill>
            <a:srgbClr val="A0353A"/>
          </a:solidFill>
          <a:ln>
            <a:solidFill>
              <a:srgbClr val="A035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600" b="1" dirty="0">
              <a:solidFill>
                <a:sysClr val="windowText" lastClr="000000"/>
              </a:solidFill>
            </a:endParaRPr>
          </a:p>
        </p:txBody>
      </p:sp>
      <p:sp>
        <p:nvSpPr>
          <p:cNvPr id="11" name="TextBox 10">
            <a:extLst>
              <a:ext uri="{FF2B5EF4-FFF2-40B4-BE49-F238E27FC236}">
                <a16:creationId xmlns:a16="http://schemas.microsoft.com/office/drawing/2014/main" id="{1510FEFD-4626-9A81-B08F-6AB1D5EB82C0}"/>
              </a:ext>
            </a:extLst>
          </p:cNvPr>
          <p:cNvSpPr txBox="1"/>
          <p:nvPr/>
        </p:nvSpPr>
        <p:spPr>
          <a:xfrm>
            <a:off x="3530082" y="1151379"/>
            <a:ext cx="5467739" cy="646331"/>
          </a:xfrm>
          <a:prstGeom prst="rect">
            <a:avLst/>
          </a:prstGeom>
          <a:noFill/>
        </p:spPr>
        <p:txBody>
          <a:bodyPr wrap="square" rtlCol="0">
            <a:spAutoFit/>
          </a:bodyPr>
          <a:lstStyle/>
          <a:p>
            <a:r>
              <a:rPr lang="en-AU" sz="3600" b="1" dirty="0"/>
              <a:t>LET ME PICK YOUR MOVIE</a:t>
            </a:r>
          </a:p>
        </p:txBody>
      </p:sp>
      <p:sp>
        <p:nvSpPr>
          <p:cNvPr id="12" name="TextBox 11">
            <a:extLst>
              <a:ext uri="{FF2B5EF4-FFF2-40B4-BE49-F238E27FC236}">
                <a16:creationId xmlns:a16="http://schemas.microsoft.com/office/drawing/2014/main" id="{87CACC08-A2F3-2D1D-A01B-303F0BC0F170}"/>
              </a:ext>
            </a:extLst>
          </p:cNvPr>
          <p:cNvSpPr txBox="1"/>
          <p:nvPr/>
        </p:nvSpPr>
        <p:spPr>
          <a:xfrm>
            <a:off x="4044821" y="1713647"/>
            <a:ext cx="5430416" cy="307777"/>
          </a:xfrm>
          <a:prstGeom prst="rect">
            <a:avLst/>
          </a:prstGeom>
          <a:noFill/>
        </p:spPr>
        <p:txBody>
          <a:bodyPr wrap="square" rtlCol="0">
            <a:spAutoFit/>
          </a:bodyPr>
          <a:lstStyle/>
          <a:p>
            <a:r>
              <a:rPr lang="en-AU" sz="1400" b="1" dirty="0">
                <a:solidFill>
                  <a:schemeClr val="bg1"/>
                </a:solidFill>
              </a:rPr>
              <a:t>Be our guest, be our guest. Put our service to the test.</a:t>
            </a:r>
          </a:p>
        </p:txBody>
      </p:sp>
      <p:pic>
        <p:nvPicPr>
          <p:cNvPr id="14" name="Picture 13" descr="A picture containing text, vector graphics&#10;&#10;Description automatically generated">
            <a:extLst>
              <a:ext uri="{FF2B5EF4-FFF2-40B4-BE49-F238E27FC236}">
                <a16:creationId xmlns:a16="http://schemas.microsoft.com/office/drawing/2014/main" id="{A4E1E8EF-6800-3AD1-640B-5AB65E2FC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975" y="2583692"/>
            <a:ext cx="3282980" cy="3108277"/>
          </a:xfrm>
          <a:prstGeom prst="rect">
            <a:avLst/>
          </a:prstGeom>
        </p:spPr>
      </p:pic>
      <p:sp>
        <p:nvSpPr>
          <p:cNvPr id="2" name="TextBox 1">
            <a:extLst>
              <a:ext uri="{FF2B5EF4-FFF2-40B4-BE49-F238E27FC236}">
                <a16:creationId xmlns:a16="http://schemas.microsoft.com/office/drawing/2014/main" id="{3CEC816D-2068-3FAE-87F2-B285C9BFD21A}"/>
              </a:ext>
            </a:extLst>
          </p:cNvPr>
          <p:cNvSpPr txBox="1"/>
          <p:nvPr/>
        </p:nvSpPr>
        <p:spPr>
          <a:xfrm>
            <a:off x="4380975" y="3568292"/>
            <a:ext cx="4616846" cy="1938992"/>
          </a:xfrm>
          <a:prstGeom prst="rect">
            <a:avLst/>
          </a:prstGeom>
          <a:noFill/>
        </p:spPr>
        <p:txBody>
          <a:bodyPr wrap="square" rtlCol="0">
            <a:spAutoFit/>
          </a:bodyPr>
          <a:lstStyle/>
          <a:p>
            <a:pPr algn="ctr"/>
            <a:r>
              <a:rPr lang="en-AU" sz="4400" b="1" dirty="0">
                <a:solidFill>
                  <a:srgbClr val="A0353A"/>
                </a:solidFill>
              </a:rPr>
              <a:t>THANK YOU! </a:t>
            </a:r>
            <a:r>
              <a:rPr lang="en-AU" sz="4400" b="1" dirty="0">
                <a:solidFill>
                  <a:srgbClr val="A0353A"/>
                </a:solidFill>
                <a:sym typeface="Wingdings" panose="05000000000000000000" pitchFamily="2" charset="2"/>
              </a:rPr>
              <a:t></a:t>
            </a:r>
            <a:endParaRPr lang="en-AU" sz="4400" b="1" dirty="0">
              <a:solidFill>
                <a:srgbClr val="A0353A"/>
              </a:solidFill>
            </a:endParaRPr>
          </a:p>
          <a:p>
            <a:endParaRPr lang="en-AU" sz="2400" b="1" dirty="0"/>
          </a:p>
          <a:p>
            <a:pPr algn="ctr"/>
            <a:r>
              <a:rPr lang="en-AU" sz="2400" b="1" dirty="0"/>
              <a:t>Any Questions? </a:t>
            </a:r>
            <a:endParaRPr lang="en-AU" sz="800" b="1" dirty="0"/>
          </a:p>
          <a:p>
            <a:endParaRPr lang="en-AU" sz="1400" b="1" dirty="0"/>
          </a:p>
          <a:p>
            <a:pPr marL="285750" indent="-285750">
              <a:buFont typeface="Arial" panose="020B0604020202020204" pitchFamily="34" charset="0"/>
              <a:buChar char="•"/>
            </a:pPr>
            <a:endParaRPr lang="en-AU" sz="1400" b="1" dirty="0"/>
          </a:p>
        </p:txBody>
      </p:sp>
    </p:spTree>
    <p:extLst>
      <p:ext uri="{BB962C8B-B14F-4D97-AF65-F5344CB8AC3E}">
        <p14:creationId xmlns:p14="http://schemas.microsoft.com/office/powerpoint/2010/main" val="4137529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22F120-FE22-8818-C83F-CF96CA67604D}"/>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CAF643F8-4C99-16C5-D619-2B1F528CA884}"/>
              </a:ext>
            </a:extLst>
          </p:cNvPr>
          <p:cNvSpPr/>
          <p:nvPr/>
        </p:nvSpPr>
        <p:spPr>
          <a:xfrm>
            <a:off x="0" y="0"/>
            <a:ext cx="12192000" cy="606490"/>
          </a:xfrm>
          <a:prstGeom prst="rect">
            <a:avLst/>
          </a:prstGeom>
          <a:solidFill>
            <a:srgbClr val="A0353A"/>
          </a:solidFill>
          <a:ln>
            <a:solidFill>
              <a:srgbClr val="A035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BB52B911-E95E-F58E-30B7-AF239F57CAB7}"/>
              </a:ext>
            </a:extLst>
          </p:cNvPr>
          <p:cNvSpPr txBox="1"/>
          <p:nvPr/>
        </p:nvSpPr>
        <p:spPr>
          <a:xfrm>
            <a:off x="167952" y="118579"/>
            <a:ext cx="849085" cy="369332"/>
          </a:xfrm>
          <a:prstGeom prst="rect">
            <a:avLst/>
          </a:prstGeom>
          <a:noFill/>
        </p:spPr>
        <p:txBody>
          <a:bodyPr wrap="square" rtlCol="0">
            <a:spAutoFit/>
          </a:bodyPr>
          <a:lstStyle/>
          <a:p>
            <a:r>
              <a:rPr lang="en-AU" b="1" dirty="0">
                <a:solidFill>
                  <a:schemeClr val="bg1"/>
                </a:solidFill>
              </a:rPr>
              <a:t>CACE</a:t>
            </a:r>
          </a:p>
        </p:txBody>
      </p:sp>
      <p:sp>
        <p:nvSpPr>
          <p:cNvPr id="7" name="TextBox 6">
            <a:extLst>
              <a:ext uri="{FF2B5EF4-FFF2-40B4-BE49-F238E27FC236}">
                <a16:creationId xmlns:a16="http://schemas.microsoft.com/office/drawing/2014/main" id="{5EFA03D8-FE73-652B-27DB-D941859DD6FC}"/>
              </a:ext>
            </a:extLst>
          </p:cNvPr>
          <p:cNvSpPr txBox="1"/>
          <p:nvPr/>
        </p:nvSpPr>
        <p:spPr>
          <a:xfrm>
            <a:off x="1017037" y="186879"/>
            <a:ext cx="849085" cy="307777"/>
          </a:xfrm>
          <a:prstGeom prst="rect">
            <a:avLst/>
          </a:prstGeom>
          <a:noFill/>
        </p:spPr>
        <p:txBody>
          <a:bodyPr wrap="square" rtlCol="0">
            <a:spAutoFit/>
          </a:bodyPr>
          <a:lstStyle/>
          <a:p>
            <a:r>
              <a:rPr lang="en-AU" sz="1400" b="1" dirty="0">
                <a:solidFill>
                  <a:schemeClr val="bg1"/>
                </a:solidFill>
              </a:rPr>
              <a:t>Home</a:t>
            </a:r>
          </a:p>
        </p:txBody>
      </p:sp>
      <p:sp>
        <p:nvSpPr>
          <p:cNvPr id="8" name="TextBox 7">
            <a:extLst>
              <a:ext uri="{FF2B5EF4-FFF2-40B4-BE49-F238E27FC236}">
                <a16:creationId xmlns:a16="http://schemas.microsoft.com/office/drawing/2014/main" id="{B2FB7095-144B-AD7B-972F-D93D5861AC10}"/>
              </a:ext>
            </a:extLst>
          </p:cNvPr>
          <p:cNvSpPr txBox="1"/>
          <p:nvPr/>
        </p:nvSpPr>
        <p:spPr>
          <a:xfrm>
            <a:off x="1609531" y="186879"/>
            <a:ext cx="1366934" cy="307777"/>
          </a:xfrm>
          <a:prstGeom prst="rect">
            <a:avLst/>
          </a:prstGeom>
          <a:noFill/>
        </p:spPr>
        <p:txBody>
          <a:bodyPr wrap="square" rtlCol="0">
            <a:spAutoFit/>
          </a:bodyPr>
          <a:lstStyle/>
          <a:p>
            <a:r>
              <a:rPr lang="en-AU" sz="1400" b="1" dirty="0">
                <a:solidFill>
                  <a:schemeClr val="bg1"/>
                </a:solidFill>
              </a:rPr>
              <a:t>Visualisations</a:t>
            </a:r>
          </a:p>
        </p:txBody>
      </p:sp>
      <p:sp>
        <p:nvSpPr>
          <p:cNvPr id="9" name="Rectangle 8">
            <a:extLst>
              <a:ext uri="{FF2B5EF4-FFF2-40B4-BE49-F238E27FC236}">
                <a16:creationId xmlns:a16="http://schemas.microsoft.com/office/drawing/2014/main" id="{F419D6F3-FCC2-F73D-4BC5-847891C490B3}"/>
              </a:ext>
            </a:extLst>
          </p:cNvPr>
          <p:cNvSpPr/>
          <p:nvPr/>
        </p:nvSpPr>
        <p:spPr>
          <a:xfrm>
            <a:off x="886409" y="998376"/>
            <a:ext cx="10384972" cy="55797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8C2C3E84-2D9C-AA21-CB1D-A53C3B2EE1F6}"/>
              </a:ext>
            </a:extLst>
          </p:cNvPr>
          <p:cNvSpPr/>
          <p:nvPr/>
        </p:nvSpPr>
        <p:spPr>
          <a:xfrm>
            <a:off x="886409" y="998376"/>
            <a:ext cx="10384972" cy="1240971"/>
          </a:xfrm>
          <a:prstGeom prst="rect">
            <a:avLst/>
          </a:prstGeom>
          <a:solidFill>
            <a:srgbClr val="A0353A"/>
          </a:solidFill>
          <a:ln>
            <a:solidFill>
              <a:srgbClr val="A035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600" b="1" dirty="0">
              <a:solidFill>
                <a:sysClr val="windowText" lastClr="000000"/>
              </a:solidFill>
            </a:endParaRPr>
          </a:p>
        </p:txBody>
      </p:sp>
      <p:sp>
        <p:nvSpPr>
          <p:cNvPr id="11" name="TextBox 10">
            <a:extLst>
              <a:ext uri="{FF2B5EF4-FFF2-40B4-BE49-F238E27FC236}">
                <a16:creationId xmlns:a16="http://schemas.microsoft.com/office/drawing/2014/main" id="{1510FEFD-4626-9A81-B08F-6AB1D5EB82C0}"/>
              </a:ext>
            </a:extLst>
          </p:cNvPr>
          <p:cNvSpPr txBox="1"/>
          <p:nvPr/>
        </p:nvSpPr>
        <p:spPr>
          <a:xfrm>
            <a:off x="3530082" y="1151379"/>
            <a:ext cx="5467739" cy="646331"/>
          </a:xfrm>
          <a:prstGeom prst="rect">
            <a:avLst/>
          </a:prstGeom>
          <a:noFill/>
        </p:spPr>
        <p:txBody>
          <a:bodyPr wrap="square" rtlCol="0">
            <a:spAutoFit/>
          </a:bodyPr>
          <a:lstStyle/>
          <a:p>
            <a:r>
              <a:rPr lang="en-AU" sz="3600" b="1" dirty="0"/>
              <a:t>LET ME PICK YOUR MOVIE</a:t>
            </a:r>
          </a:p>
        </p:txBody>
      </p:sp>
      <p:sp>
        <p:nvSpPr>
          <p:cNvPr id="12" name="TextBox 11">
            <a:extLst>
              <a:ext uri="{FF2B5EF4-FFF2-40B4-BE49-F238E27FC236}">
                <a16:creationId xmlns:a16="http://schemas.microsoft.com/office/drawing/2014/main" id="{87CACC08-A2F3-2D1D-A01B-303F0BC0F170}"/>
              </a:ext>
            </a:extLst>
          </p:cNvPr>
          <p:cNvSpPr txBox="1"/>
          <p:nvPr/>
        </p:nvSpPr>
        <p:spPr>
          <a:xfrm>
            <a:off x="4044821" y="1713647"/>
            <a:ext cx="5430416" cy="307777"/>
          </a:xfrm>
          <a:prstGeom prst="rect">
            <a:avLst/>
          </a:prstGeom>
          <a:noFill/>
          <a:ln>
            <a:solidFill>
              <a:srgbClr val="A0353A"/>
            </a:solidFill>
          </a:ln>
        </p:spPr>
        <p:txBody>
          <a:bodyPr wrap="square" rtlCol="0">
            <a:spAutoFit/>
          </a:bodyPr>
          <a:lstStyle/>
          <a:p>
            <a:r>
              <a:rPr lang="en-AU" sz="1400" b="1" dirty="0">
                <a:solidFill>
                  <a:schemeClr val="bg1"/>
                </a:solidFill>
              </a:rPr>
              <a:t>Be our guest, be our guest. Put our service to the test.</a:t>
            </a:r>
          </a:p>
        </p:txBody>
      </p:sp>
      <p:pic>
        <p:nvPicPr>
          <p:cNvPr id="14" name="Picture 13" descr="A picture containing text, vector graphics&#10;&#10;Description automatically generated">
            <a:extLst>
              <a:ext uri="{FF2B5EF4-FFF2-40B4-BE49-F238E27FC236}">
                <a16:creationId xmlns:a16="http://schemas.microsoft.com/office/drawing/2014/main" id="{A4E1E8EF-6800-3AD1-640B-5AB65E2FC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133" y="2372167"/>
            <a:ext cx="1116233" cy="1056833"/>
          </a:xfrm>
          <a:prstGeom prst="rect">
            <a:avLst/>
          </a:prstGeom>
        </p:spPr>
      </p:pic>
      <p:sp>
        <p:nvSpPr>
          <p:cNvPr id="2" name="TextBox 1">
            <a:extLst>
              <a:ext uri="{FF2B5EF4-FFF2-40B4-BE49-F238E27FC236}">
                <a16:creationId xmlns:a16="http://schemas.microsoft.com/office/drawing/2014/main" id="{3CEC816D-2068-3FAE-87F2-B285C9BFD21A}"/>
              </a:ext>
            </a:extLst>
          </p:cNvPr>
          <p:cNvSpPr txBox="1"/>
          <p:nvPr/>
        </p:nvSpPr>
        <p:spPr>
          <a:xfrm>
            <a:off x="7473860" y="2577999"/>
            <a:ext cx="2354413" cy="769441"/>
          </a:xfrm>
          <a:prstGeom prst="rect">
            <a:avLst/>
          </a:prstGeom>
          <a:noFill/>
        </p:spPr>
        <p:txBody>
          <a:bodyPr wrap="square" rtlCol="0">
            <a:spAutoFit/>
          </a:bodyPr>
          <a:lstStyle/>
          <a:p>
            <a:pPr algn="ctr"/>
            <a:r>
              <a:rPr lang="en-AU" sz="1600" b="1" dirty="0"/>
              <a:t>Survey dataset ETL</a:t>
            </a:r>
          </a:p>
          <a:p>
            <a:pPr algn="ctr"/>
            <a:endParaRPr lang="en-AU" sz="1400" b="1" dirty="0"/>
          </a:p>
          <a:p>
            <a:pPr marL="285750" indent="-285750" algn="ctr">
              <a:buFont typeface="Arial" panose="020B0604020202020204" pitchFamily="34" charset="0"/>
              <a:buChar char="•"/>
            </a:pPr>
            <a:endParaRPr lang="en-AU" sz="1400" b="1" dirty="0"/>
          </a:p>
        </p:txBody>
      </p:sp>
      <p:grpSp>
        <p:nvGrpSpPr>
          <p:cNvPr id="17" name="Group 16">
            <a:extLst>
              <a:ext uri="{FF2B5EF4-FFF2-40B4-BE49-F238E27FC236}">
                <a16:creationId xmlns:a16="http://schemas.microsoft.com/office/drawing/2014/main" id="{35B3DD4F-DA73-546A-0D82-DF314391B13F}"/>
              </a:ext>
            </a:extLst>
          </p:cNvPr>
          <p:cNvGrpSpPr/>
          <p:nvPr/>
        </p:nvGrpSpPr>
        <p:grpSpPr>
          <a:xfrm>
            <a:off x="2930146" y="3036378"/>
            <a:ext cx="2644610" cy="3219926"/>
            <a:chOff x="8086266" y="2255541"/>
            <a:chExt cx="2777478" cy="3381698"/>
          </a:xfrm>
        </p:grpSpPr>
        <p:pic>
          <p:nvPicPr>
            <p:cNvPr id="21" name="Picture 20" descr="Logo&#10;&#10;Description automatically generated with medium confidence">
              <a:extLst>
                <a:ext uri="{FF2B5EF4-FFF2-40B4-BE49-F238E27FC236}">
                  <a16:creationId xmlns:a16="http://schemas.microsoft.com/office/drawing/2014/main" id="{9C6E7DE3-6012-B388-07C2-49D89F268E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266" y="2387853"/>
              <a:ext cx="1137168" cy="636814"/>
            </a:xfrm>
            <a:prstGeom prst="rect">
              <a:avLst/>
            </a:prstGeom>
          </p:spPr>
        </p:pic>
        <p:pic>
          <p:nvPicPr>
            <p:cNvPr id="23" name="Picture 22" descr="A picture containing text, clipart, vector graphics&#10;&#10;Description automatically generated">
              <a:extLst>
                <a:ext uri="{FF2B5EF4-FFF2-40B4-BE49-F238E27FC236}">
                  <a16:creationId xmlns:a16="http://schemas.microsoft.com/office/drawing/2014/main" id="{938F2C44-E5B4-22DE-46AD-4D111C76C09D}"/>
                </a:ext>
              </a:extLst>
            </p:cNvPr>
            <p:cNvPicPr>
              <a:picLocks noChangeAspect="1"/>
            </p:cNvPicPr>
            <p:nvPr/>
          </p:nvPicPr>
          <p:blipFill rotWithShape="1">
            <a:blip r:embed="rId4">
              <a:extLst>
                <a:ext uri="{28A0092B-C50C-407E-A947-70E740481C1C}">
                  <a14:useLocalDpi xmlns:a14="http://schemas.microsoft.com/office/drawing/2010/main" val="0"/>
                </a:ext>
              </a:extLst>
            </a:blip>
            <a:srcRect l="18843" r="18640"/>
            <a:stretch/>
          </p:blipFill>
          <p:spPr>
            <a:xfrm>
              <a:off x="8172405" y="3325317"/>
              <a:ext cx="964888" cy="840017"/>
            </a:xfrm>
            <a:prstGeom prst="rect">
              <a:avLst/>
            </a:prstGeom>
          </p:spPr>
        </p:pic>
        <p:pic>
          <p:nvPicPr>
            <p:cNvPr id="24" name="Picture 23" descr="A picture containing text, clipart&#10;&#10;Description automatically generated">
              <a:extLst>
                <a:ext uri="{FF2B5EF4-FFF2-40B4-BE49-F238E27FC236}">
                  <a16:creationId xmlns:a16="http://schemas.microsoft.com/office/drawing/2014/main" id="{DA874A8D-A9CE-3826-C299-7EE10143FF11}"/>
                </a:ext>
              </a:extLst>
            </p:cNvPr>
            <p:cNvPicPr>
              <a:picLocks noChangeAspect="1"/>
            </p:cNvPicPr>
            <p:nvPr/>
          </p:nvPicPr>
          <p:blipFill rotWithShape="1">
            <a:blip r:embed="rId5">
              <a:extLst>
                <a:ext uri="{28A0092B-C50C-407E-A947-70E740481C1C}">
                  <a14:useLocalDpi xmlns:a14="http://schemas.microsoft.com/office/drawing/2010/main" val="0"/>
                </a:ext>
              </a:extLst>
            </a:blip>
            <a:srcRect l="31360" r="25761"/>
            <a:stretch/>
          </p:blipFill>
          <p:spPr>
            <a:xfrm>
              <a:off x="9815925" y="4637240"/>
              <a:ext cx="719322" cy="820497"/>
            </a:xfrm>
            <a:prstGeom prst="rect">
              <a:avLst/>
            </a:prstGeom>
          </p:spPr>
        </p:pic>
        <p:pic>
          <p:nvPicPr>
            <p:cNvPr id="25" name="Picture 24" descr="Chart, scatter chart&#10;&#10;Description automatically generated">
              <a:extLst>
                <a:ext uri="{FF2B5EF4-FFF2-40B4-BE49-F238E27FC236}">
                  <a16:creationId xmlns:a16="http://schemas.microsoft.com/office/drawing/2014/main" id="{2582128B-AF11-CE66-0748-1E99DE4E71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40409" y="4672352"/>
              <a:ext cx="964887" cy="964887"/>
            </a:xfrm>
            <a:prstGeom prst="rect">
              <a:avLst/>
            </a:prstGeom>
          </p:spPr>
        </p:pic>
        <p:sp>
          <p:nvSpPr>
            <p:cNvPr id="26" name="Arrow: Chevron 25">
              <a:extLst>
                <a:ext uri="{FF2B5EF4-FFF2-40B4-BE49-F238E27FC236}">
                  <a16:creationId xmlns:a16="http://schemas.microsoft.com/office/drawing/2014/main" id="{0FDE3291-EDAC-8DF9-A7E1-470CAA502469}"/>
                </a:ext>
              </a:extLst>
            </p:cNvPr>
            <p:cNvSpPr/>
            <p:nvPr/>
          </p:nvSpPr>
          <p:spPr>
            <a:xfrm rot="10800000">
              <a:off x="9414916" y="4971106"/>
              <a:ext cx="333263" cy="173247"/>
            </a:xfrm>
            <a:prstGeom prst="chevron">
              <a:avLst/>
            </a:prstGeom>
            <a:solidFill>
              <a:srgbClr val="A0353A"/>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8" name="Arrow: Chevron 27">
              <a:extLst>
                <a:ext uri="{FF2B5EF4-FFF2-40B4-BE49-F238E27FC236}">
                  <a16:creationId xmlns:a16="http://schemas.microsoft.com/office/drawing/2014/main" id="{CE996B29-CD96-071D-D453-330A389A4469}"/>
                </a:ext>
              </a:extLst>
            </p:cNvPr>
            <p:cNvSpPr/>
            <p:nvPr/>
          </p:nvSpPr>
          <p:spPr>
            <a:xfrm>
              <a:off x="9101662" y="2574399"/>
              <a:ext cx="333263" cy="173247"/>
            </a:xfrm>
            <a:prstGeom prst="chevron">
              <a:avLst/>
            </a:prstGeom>
            <a:solidFill>
              <a:srgbClr val="A0353A"/>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pic>
          <p:nvPicPr>
            <p:cNvPr id="29" name="Picture 28" descr="A picture containing icon&#10;&#10;Description automatically generated">
              <a:extLst>
                <a:ext uri="{FF2B5EF4-FFF2-40B4-BE49-F238E27FC236}">
                  <a16:creationId xmlns:a16="http://schemas.microsoft.com/office/drawing/2014/main" id="{676440FB-A267-F0C6-55A0-A743061A35E6}"/>
                </a:ext>
              </a:extLst>
            </p:cNvPr>
            <p:cNvPicPr>
              <a:picLocks noChangeAspect="1"/>
            </p:cNvPicPr>
            <p:nvPr/>
          </p:nvPicPr>
          <p:blipFill rotWithShape="1">
            <a:blip r:embed="rId7">
              <a:extLst>
                <a:ext uri="{28A0092B-C50C-407E-A947-70E740481C1C}">
                  <a14:useLocalDpi xmlns:a14="http://schemas.microsoft.com/office/drawing/2010/main" val="0"/>
                </a:ext>
              </a:extLst>
            </a:blip>
            <a:srcRect l="12152" r="14558"/>
            <a:stretch/>
          </p:blipFill>
          <p:spPr>
            <a:xfrm>
              <a:off x="9487430" y="3376866"/>
              <a:ext cx="1376314" cy="803323"/>
            </a:xfrm>
            <a:prstGeom prst="rect">
              <a:avLst/>
            </a:prstGeom>
          </p:spPr>
        </p:pic>
        <p:sp>
          <p:nvSpPr>
            <p:cNvPr id="30" name="Arrow: Chevron 29">
              <a:extLst>
                <a:ext uri="{FF2B5EF4-FFF2-40B4-BE49-F238E27FC236}">
                  <a16:creationId xmlns:a16="http://schemas.microsoft.com/office/drawing/2014/main" id="{86EB303E-F027-9120-83E7-218F1572882D}"/>
                </a:ext>
              </a:extLst>
            </p:cNvPr>
            <p:cNvSpPr/>
            <p:nvPr/>
          </p:nvSpPr>
          <p:spPr>
            <a:xfrm rot="5400000">
              <a:off x="8488218" y="3133986"/>
              <a:ext cx="333263" cy="173247"/>
            </a:xfrm>
            <a:prstGeom prst="chevron">
              <a:avLst/>
            </a:prstGeom>
            <a:solidFill>
              <a:srgbClr val="A0353A"/>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pic>
          <p:nvPicPr>
            <p:cNvPr id="31" name="Picture 30" descr="Logo, company name&#10;&#10;Description automatically generated">
              <a:extLst>
                <a:ext uri="{FF2B5EF4-FFF2-40B4-BE49-F238E27FC236}">
                  <a16:creationId xmlns:a16="http://schemas.microsoft.com/office/drawing/2014/main" id="{F0DAB865-F30B-0337-D446-280B957D3A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08939" y="2255541"/>
              <a:ext cx="803324" cy="803324"/>
            </a:xfrm>
            <a:prstGeom prst="rect">
              <a:avLst/>
            </a:prstGeom>
          </p:spPr>
        </p:pic>
        <p:sp>
          <p:nvSpPr>
            <p:cNvPr id="32" name="Arrow: Chevron 31">
              <a:extLst>
                <a:ext uri="{FF2B5EF4-FFF2-40B4-BE49-F238E27FC236}">
                  <a16:creationId xmlns:a16="http://schemas.microsoft.com/office/drawing/2014/main" id="{2F0AE851-7A3F-1DB3-16A1-8AE79102F084}"/>
                </a:ext>
              </a:extLst>
            </p:cNvPr>
            <p:cNvSpPr/>
            <p:nvPr/>
          </p:nvSpPr>
          <p:spPr>
            <a:xfrm rot="5400000">
              <a:off x="10008955" y="4322091"/>
              <a:ext cx="333263" cy="173247"/>
            </a:xfrm>
            <a:prstGeom prst="chevron">
              <a:avLst/>
            </a:prstGeom>
            <a:solidFill>
              <a:srgbClr val="A0353A"/>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3" name="Arrow: Chevron 32">
              <a:extLst>
                <a:ext uri="{FF2B5EF4-FFF2-40B4-BE49-F238E27FC236}">
                  <a16:creationId xmlns:a16="http://schemas.microsoft.com/office/drawing/2014/main" id="{7A3A2493-DB47-648F-392F-81316BD69811}"/>
                </a:ext>
              </a:extLst>
            </p:cNvPr>
            <p:cNvSpPr/>
            <p:nvPr/>
          </p:nvSpPr>
          <p:spPr>
            <a:xfrm>
              <a:off x="9174176" y="3558262"/>
              <a:ext cx="333263" cy="173247"/>
            </a:xfrm>
            <a:prstGeom prst="chevron">
              <a:avLst/>
            </a:prstGeom>
            <a:solidFill>
              <a:srgbClr val="A0353A"/>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
        <p:nvSpPr>
          <p:cNvPr id="46" name="TextBox 45">
            <a:extLst>
              <a:ext uri="{FF2B5EF4-FFF2-40B4-BE49-F238E27FC236}">
                <a16:creationId xmlns:a16="http://schemas.microsoft.com/office/drawing/2014/main" id="{B02B5181-96F9-A922-84F9-BBB5CA0098A1}"/>
              </a:ext>
            </a:extLst>
          </p:cNvPr>
          <p:cNvSpPr txBox="1"/>
          <p:nvPr/>
        </p:nvSpPr>
        <p:spPr>
          <a:xfrm>
            <a:off x="3133643" y="2577999"/>
            <a:ext cx="2354413" cy="800219"/>
          </a:xfrm>
          <a:prstGeom prst="rect">
            <a:avLst/>
          </a:prstGeom>
          <a:noFill/>
        </p:spPr>
        <p:txBody>
          <a:bodyPr wrap="square" rtlCol="0">
            <a:spAutoFit/>
          </a:bodyPr>
          <a:lstStyle/>
          <a:p>
            <a:pPr algn="ctr"/>
            <a:r>
              <a:rPr lang="en-AU" b="1" dirty="0"/>
              <a:t>Kaggle dataset ETL</a:t>
            </a:r>
          </a:p>
          <a:p>
            <a:pPr algn="ctr"/>
            <a:endParaRPr lang="en-AU" sz="1400" b="1" dirty="0"/>
          </a:p>
          <a:p>
            <a:pPr marL="285750" indent="-285750" algn="ctr">
              <a:buFont typeface="Arial" panose="020B0604020202020204" pitchFamily="34" charset="0"/>
              <a:buChar char="•"/>
            </a:pPr>
            <a:endParaRPr lang="en-AU" sz="1400" b="1" dirty="0"/>
          </a:p>
        </p:txBody>
      </p:sp>
      <p:cxnSp>
        <p:nvCxnSpPr>
          <p:cNvPr id="47" name="Straight Connector 46">
            <a:extLst>
              <a:ext uri="{FF2B5EF4-FFF2-40B4-BE49-F238E27FC236}">
                <a16:creationId xmlns:a16="http://schemas.microsoft.com/office/drawing/2014/main" id="{A56D8052-19A7-9DA4-AF0B-283255F8A67E}"/>
              </a:ext>
            </a:extLst>
          </p:cNvPr>
          <p:cNvCxnSpPr/>
          <p:nvPr/>
        </p:nvCxnSpPr>
        <p:spPr>
          <a:xfrm>
            <a:off x="6711582" y="3295788"/>
            <a:ext cx="0" cy="2318355"/>
          </a:xfrm>
          <a:prstGeom prst="line">
            <a:avLst/>
          </a:prstGeom>
          <a:ln w="28575">
            <a:solidFill>
              <a:srgbClr val="A0353A"/>
            </a:solidFill>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F724FF4-79CA-2E85-EF15-65A7F8C760C8}"/>
              </a:ext>
            </a:extLst>
          </p:cNvPr>
          <p:cNvGrpSpPr/>
          <p:nvPr/>
        </p:nvGrpSpPr>
        <p:grpSpPr>
          <a:xfrm>
            <a:off x="7606888" y="3118931"/>
            <a:ext cx="2121605" cy="3010602"/>
            <a:chOff x="7346843" y="2400516"/>
            <a:chExt cx="2585883" cy="3669422"/>
          </a:xfrm>
        </p:grpSpPr>
        <p:grpSp>
          <p:nvGrpSpPr>
            <p:cNvPr id="49" name="Group 48">
              <a:extLst>
                <a:ext uri="{FF2B5EF4-FFF2-40B4-BE49-F238E27FC236}">
                  <a16:creationId xmlns:a16="http://schemas.microsoft.com/office/drawing/2014/main" id="{F0C28DBA-642D-33FA-DD30-2C41C8572F8E}"/>
                </a:ext>
              </a:extLst>
            </p:cNvPr>
            <p:cNvGrpSpPr/>
            <p:nvPr/>
          </p:nvGrpSpPr>
          <p:grpSpPr>
            <a:xfrm>
              <a:off x="8305063" y="2512981"/>
              <a:ext cx="1627663" cy="3556957"/>
              <a:chOff x="8378307" y="2801615"/>
              <a:chExt cx="1376314" cy="3007680"/>
            </a:xfrm>
          </p:grpSpPr>
          <p:pic>
            <p:nvPicPr>
              <p:cNvPr id="52" name="Picture 51" descr="Logo&#10;&#10;Description automatically generated with medium confidence">
                <a:extLst>
                  <a:ext uri="{FF2B5EF4-FFF2-40B4-BE49-F238E27FC236}">
                    <a16:creationId xmlns:a16="http://schemas.microsoft.com/office/drawing/2014/main" id="{AF32175E-0D6B-0F5F-7C65-753D5E8D30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7880" y="2801615"/>
                <a:ext cx="1137168" cy="636814"/>
              </a:xfrm>
              <a:prstGeom prst="rect">
                <a:avLst/>
              </a:prstGeom>
            </p:spPr>
          </p:pic>
          <p:pic>
            <p:nvPicPr>
              <p:cNvPr id="53" name="Picture 52" descr="A picture containing text, clipart, vector graphics&#10;&#10;Description automatically generated">
                <a:extLst>
                  <a:ext uri="{FF2B5EF4-FFF2-40B4-BE49-F238E27FC236}">
                    <a16:creationId xmlns:a16="http://schemas.microsoft.com/office/drawing/2014/main" id="{3FBDE43C-A23F-E3E0-8D2D-329C406E5BEA}"/>
                  </a:ext>
                </a:extLst>
              </p:cNvPr>
              <p:cNvPicPr>
                <a:picLocks noChangeAspect="1"/>
              </p:cNvPicPr>
              <p:nvPr/>
            </p:nvPicPr>
            <p:blipFill rotWithShape="1">
              <a:blip r:embed="rId4">
                <a:extLst>
                  <a:ext uri="{28A0092B-C50C-407E-A947-70E740481C1C}">
                    <a14:useLocalDpi xmlns:a14="http://schemas.microsoft.com/office/drawing/2010/main" val="0"/>
                  </a:ext>
                </a:extLst>
              </a:blip>
              <a:srcRect l="18843" r="18640"/>
              <a:stretch/>
            </p:blipFill>
            <p:spPr>
              <a:xfrm>
                <a:off x="8584020" y="3802192"/>
                <a:ext cx="964888" cy="840017"/>
              </a:xfrm>
              <a:prstGeom prst="rect">
                <a:avLst/>
              </a:prstGeom>
            </p:spPr>
          </p:pic>
          <p:sp>
            <p:nvSpPr>
              <p:cNvPr id="54" name="Arrow: Chevron 53">
                <a:extLst>
                  <a:ext uri="{FF2B5EF4-FFF2-40B4-BE49-F238E27FC236}">
                    <a16:creationId xmlns:a16="http://schemas.microsoft.com/office/drawing/2014/main" id="{B274F855-AB53-8AF7-B79D-5D90F2F8A0A2}"/>
                  </a:ext>
                </a:extLst>
              </p:cNvPr>
              <p:cNvSpPr/>
              <p:nvPr/>
            </p:nvSpPr>
            <p:spPr>
              <a:xfrm rot="5400000">
                <a:off x="8882711" y="3577060"/>
                <a:ext cx="333263" cy="173247"/>
              </a:xfrm>
              <a:prstGeom prst="chevron">
                <a:avLst/>
              </a:prstGeom>
              <a:solidFill>
                <a:srgbClr val="A0353A"/>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pic>
            <p:nvPicPr>
              <p:cNvPr id="55" name="Picture 54" descr="A picture containing icon&#10;&#10;Description automatically generated">
                <a:extLst>
                  <a:ext uri="{FF2B5EF4-FFF2-40B4-BE49-F238E27FC236}">
                    <a16:creationId xmlns:a16="http://schemas.microsoft.com/office/drawing/2014/main" id="{D85C66F6-9CE8-ECF0-38CD-9838CB3FB1E3}"/>
                  </a:ext>
                </a:extLst>
              </p:cNvPr>
              <p:cNvPicPr>
                <a:picLocks noChangeAspect="1"/>
              </p:cNvPicPr>
              <p:nvPr/>
            </p:nvPicPr>
            <p:blipFill rotWithShape="1">
              <a:blip r:embed="rId7">
                <a:extLst>
                  <a:ext uri="{28A0092B-C50C-407E-A947-70E740481C1C}">
                    <a14:useLocalDpi xmlns:a14="http://schemas.microsoft.com/office/drawing/2010/main" val="0"/>
                  </a:ext>
                </a:extLst>
              </a:blip>
              <a:srcRect l="12152" r="14558"/>
              <a:stretch/>
            </p:blipFill>
            <p:spPr>
              <a:xfrm>
                <a:off x="8378307" y="5005972"/>
                <a:ext cx="1376314" cy="803323"/>
              </a:xfrm>
              <a:prstGeom prst="rect">
                <a:avLst/>
              </a:prstGeom>
            </p:spPr>
          </p:pic>
          <p:sp>
            <p:nvSpPr>
              <p:cNvPr id="56" name="Arrow: Chevron 55">
                <a:extLst>
                  <a:ext uri="{FF2B5EF4-FFF2-40B4-BE49-F238E27FC236}">
                    <a16:creationId xmlns:a16="http://schemas.microsoft.com/office/drawing/2014/main" id="{95CE5B64-0B9F-3082-B034-DC36792B66B8}"/>
                  </a:ext>
                </a:extLst>
              </p:cNvPr>
              <p:cNvSpPr/>
              <p:nvPr/>
            </p:nvSpPr>
            <p:spPr>
              <a:xfrm rot="5400000">
                <a:off x="8882710" y="4694094"/>
                <a:ext cx="333263" cy="173247"/>
              </a:xfrm>
              <a:prstGeom prst="chevron">
                <a:avLst/>
              </a:prstGeom>
              <a:solidFill>
                <a:srgbClr val="A0353A"/>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pic>
          <p:nvPicPr>
            <p:cNvPr id="50" name="Picture 49" descr="A picture containing icon&#10;&#10;Description automatically generated">
              <a:extLst>
                <a:ext uri="{FF2B5EF4-FFF2-40B4-BE49-F238E27FC236}">
                  <a16:creationId xmlns:a16="http://schemas.microsoft.com/office/drawing/2014/main" id="{D0653890-009E-CD80-290E-7AFBB038EFB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46843" y="2400516"/>
              <a:ext cx="1028455" cy="876091"/>
            </a:xfrm>
            <a:prstGeom prst="rect">
              <a:avLst/>
            </a:prstGeom>
          </p:spPr>
        </p:pic>
        <p:sp>
          <p:nvSpPr>
            <p:cNvPr id="51" name="Arrow: Chevron 50">
              <a:extLst>
                <a:ext uri="{FF2B5EF4-FFF2-40B4-BE49-F238E27FC236}">
                  <a16:creationId xmlns:a16="http://schemas.microsoft.com/office/drawing/2014/main" id="{553A0627-E0B7-ADD1-12DA-CC9AEBA2583D}"/>
                </a:ext>
              </a:extLst>
            </p:cNvPr>
            <p:cNvSpPr/>
            <p:nvPr/>
          </p:nvSpPr>
          <p:spPr>
            <a:xfrm>
              <a:off x="8320238" y="2693589"/>
              <a:ext cx="394125" cy="204886"/>
            </a:xfrm>
            <a:prstGeom prst="chevron">
              <a:avLst/>
            </a:prstGeom>
            <a:solidFill>
              <a:srgbClr val="A0353A"/>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Tree>
    <p:extLst>
      <p:ext uri="{BB962C8B-B14F-4D97-AF65-F5344CB8AC3E}">
        <p14:creationId xmlns:p14="http://schemas.microsoft.com/office/powerpoint/2010/main" val="4121383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22F120-FE22-8818-C83F-CF96CA67604D}"/>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CAF643F8-4C99-16C5-D619-2B1F528CA884}"/>
              </a:ext>
            </a:extLst>
          </p:cNvPr>
          <p:cNvSpPr/>
          <p:nvPr/>
        </p:nvSpPr>
        <p:spPr>
          <a:xfrm>
            <a:off x="0" y="0"/>
            <a:ext cx="12192000" cy="606490"/>
          </a:xfrm>
          <a:prstGeom prst="rect">
            <a:avLst/>
          </a:prstGeom>
          <a:solidFill>
            <a:srgbClr val="A0353A"/>
          </a:solidFill>
          <a:ln>
            <a:solidFill>
              <a:srgbClr val="A035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BB52B911-E95E-F58E-30B7-AF239F57CAB7}"/>
              </a:ext>
            </a:extLst>
          </p:cNvPr>
          <p:cNvSpPr txBox="1"/>
          <p:nvPr/>
        </p:nvSpPr>
        <p:spPr>
          <a:xfrm>
            <a:off x="167952" y="118579"/>
            <a:ext cx="849085" cy="369332"/>
          </a:xfrm>
          <a:prstGeom prst="rect">
            <a:avLst/>
          </a:prstGeom>
          <a:noFill/>
        </p:spPr>
        <p:txBody>
          <a:bodyPr wrap="square" rtlCol="0">
            <a:spAutoFit/>
          </a:bodyPr>
          <a:lstStyle/>
          <a:p>
            <a:r>
              <a:rPr lang="en-AU" b="1" dirty="0">
                <a:solidFill>
                  <a:schemeClr val="bg1"/>
                </a:solidFill>
              </a:rPr>
              <a:t>CACE</a:t>
            </a:r>
          </a:p>
        </p:txBody>
      </p:sp>
      <p:sp>
        <p:nvSpPr>
          <p:cNvPr id="7" name="TextBox 6">
            <a:extLst>
              <a:ext uri="{FF2B5EF4-FFF2-40B4-BE49-F238E27FC236}">
                <a16:creationId xmlns:a16="http://schemas.microsoft.com/office/drawing/2014/main" id="{5EFA03D8-FE73-652B-27DB-D941859DD6FC}"/>
              </a:ext>
            </a:extLst>
          </p:cNvPr>
          <p:cNvSpPr txBox="1"/>
          <p:nvPr/>
        </p:nvSpPr>
        <p:spPr>
          <a:xfrm>
            <a:off x="1017037" y="186879"/>
            <a:ext cx="849085" cy="307777"/>
          </a:xfrm>
          <a:prstGeom prst="rect">
            <a:avLst/>
          </a:prstGeom>
          <a:noFill/>
        </p:spPr>
        <p:txBody>
          <a:bodyPr wrap="square" rtlCol="0">
            <a:spAutoFit/>
          </a:bodyPr>
          <a:lstStyle/>
          <a:p>
            <a:r>
              <a:rPr lang="en-AU" sz="1400" b="1" dirty="0">
                <a:solidFill>
                  <a:schemeClr val="bg1"/>
                </a:solidFill>
              </a:rPr>
              <a:t>Home</a:t>
            </a:r>
          </a:p>
        </p:txBody>
      </p:sp>
      <p:sp>
        <p:nvSpPr>
          <p:cNvPr id="8" name="TextBox 7">
            <a:extLst>
              <a:ext uri="{FF2B5EF4-FFF2-40B4-BE49-F238E27FC236}">
                <a16:creationId xmlns:a16="http://schemas.microsoft.com/office/drawing/2014/main" id="{B2FB7095-144B-AD7B-972F-D93D5861AC10}"/>
              </a:ext>
            </a:extLst>
          </p:cNvPr>
          <p:cNvSpPr txBox="1"/>
          <p:nvPr/>
        </p:nvSpPr>
        <p:spPr>
          <a:xfrm>
            <a:off x="1609531" y="186879"/>
            <a:ext cx="1366934" cy="307777"/>
          </a:xfrm>
          <a:prstGeom prst="rect">
            <a:avLst/>
          </a:prstGeom>
          <a:noFill/>
        </p:spPr>
        <p:txBody>
          <a:bodyPr wrap="square" rtlCol="0">
            <a:spAutoFit/>
          </a:bodyPr>
          <a:lstStyle/>
          <a:p>
            <a:r>
              <a:rPr lang="en-AU" sz="1400" b="1" dirty="0">
                <a:solidFill>
                  <a:schemeClr val="bg1"/>
                </a:solidFill>
              </a:rPr>
              <a:t>Visualisations</a:t>
            </a:r>
          </a:p>
        </p:txBody>
      </p:sp>
      <p:sp>
        <p:nvSpPr>
          <p:cNvPr id="9" name="Rectangle 8">
            <a:extLst>
              <a:ext uri="{FF2B5EF4-FFF2-40B4-BE49-F238E27FC236}">
                <a16:creationId xmlns:a16="http://schemas.microsoft.com/office/drawing/2014/main" id="{F419D6F3-FCC2-F73D-4BC5-847891C490B3}"/>
              </a:ext>
            </a:extLst>
          </p:cNvPr>
          <p:cNvSpPr/>
          <p:nvPr/>
        </p:nvSpPr>
        <p:spPr>
          <a:xfrm>
            <a:off x="886409" y="998376"/>
            <a:ext cx="10384972" cy="55797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8C2C3E84-2D9C-AA21-CB1D-A53C3B2EE1F6}"/>
              </a:ext>
            </a:extLst>
          </p:cNvPr>
          <p:cNvSpPr/>
          <p:nvPr/>
        </p:nvSpPr>
        <p:spPr>
          <a:xfrm>
            <a:off x="886409" y="998376"/>
            <a:ext cx="10384972" cy="1240971"/>
          </a:xfrm>
          <a:prstGeom prst="rect">
            <a:avLst/>
          </a:prstGeom>
          <a:solidFill>
            <a:srgbClr val="A0353A"/>
          </a:solidFill>
          <a:ln>
            <a:solidFill>
              <a:srgbClr val="A035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600" b="1" dirty="0">
              <a:solidFill>
                <a:sysClr val="windowText" lastClr="000000"/>
              </a:solidFill>
            </a:endParaRPr>
          </a:p>
        </p:txBody>
      </p:sp>
      <p:sp>
        <p:nvSpPr>
          <p:cNvPr id="11" name="TextBox 10">
            <a:extLst>
              <a:ext uri="{FF2B5EF4-FFF2-40B4-BE49-F238E27FC236}">
                <a16:creationId xmlns:a16="http://schemas.microsoft.com/office/drawing/2014/main" id="{1510FEFD-4626-9A81-B08F-6AB1D5EB82C0}"/>
              </a:ext>
            </a:extLst>
          </p:cNvPr>
          <p:cNvSpPr txBox="1"/>
          <p:nvPr/>
        </p:nvSpPr>
        <p:spPr>
          <a:xfrm>
            <a:off x="3530082" y="1151379"/>
            <a:ext cx="5467739" cy="646331"/>
          </a:xfrm>
          <a:prstGeom prst="rect">
            <a:avLst/>
          </a:prstGeom>
          <a:noFill/>
        </p:spPr>
        <p:txBody>
          <a:bodyPr wrap="square" rtlCol="0">
            <a:spAutoFit/>
          </a:bodyPr>
          <a:lstStyle/>
          <a:p>
            <a:r>
              <a:rPr lang="en-AU" sz="3600" b="1" dirty="0"/>
              <a:t>LET ME PICK YOUR MOVIE</a:t>
            </a:r>
          </a:p>
        </p:txBody>
      </p:sp>
      <p:sp>
        <p:nvSpPr>
          <p:cNvPr id="12" name="TextBox 11">
            <a:extLst>
              <a:ext uri="{FF2B5EF4-FFF2-40B4-BE49-F238E27FC236}">
                <a16:creationId xmlns:a16="http://schemas.microsoft.com/office/drawing/2014/main" id="{87CACC08-A2F3-2D1D-A01B-303F0BC0F170}"/>
              </a:ext>
            </a:extLst>
          </p:cNvPr>
          <p:cNvSpPr txBox="1"/>
          <p:nvPr/>
        </p:nvSpPr>
        <p:spPr>
          <a:xfrm>
            <a:off x="4044821" y="1713647"/>
            <a:ext cx="5430416" cy="307777"/>
          </a:xfrm>
          <a:prstGeom prst="rect">
            <a:avLst/>
          </a:prstGeom>
          <a:noFill/>
        </p:spPr>
        <p:txBody>
          <a:bodyPr wrap="square" rtlCol="0">
            <a:spAutoFit/>
          </a:bodyPr>
          <a:lstStyle/>
          <a:p>
            <a:r>
              <a:rPr lang="en-AU" sz="1400" b="1" dirty="0">
                <a:solidFill>
                  <a:schemeClr val="bg1"/>
                </a:solidFill>
              </a:rPr>
              <a:t>Be our guest, be our guest. Put our service to the test.</a:t>
            </a:r>
          </a:p>
        </p:txBody>
      </p:sp>
      <p:pic>
        <p:nvPicPr>
          <p:cNvPr id="14" name="Picture 13" descr="A picture containing text, vector graphics&#10;&#10;Description automatically generated">
            <a:extLst>
              <a:ext uri="{FF2B5EF4-FFF2-40B4-BE49-F238E27FC236}">
                <a16:creationId xmlns:a16="http://schemas.microsoft.com/office/drawing/2014/main" id="{A4E1E8EF-6800-3AD1-640B-5AB65E2FC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133" y="2372167"/>
            <a:ext cx="1116233" cy="1056833"/>
          </a:xfrm>
          <a:prstGeom prst="rect">
            <a:avLst/>
          </a:prstGeom>
        </p:spPr>
      </p:pic>
      <p:sp>
        <p:nvSpPr>
          <p:cNvPr id="2" name="TextBox 1">
            <a:extLst>
              <a:ext uri="{FF2B5EF4-FFF2-40B4-BE49-F238E27FC236}">
                <a16:creationId xmlns:a16="http://schemas.microsoft.com/office/drawing/2014/main" id="{3CEC816D-2068-3FAE-87F2-B285C9BFD21A}"/>
              </a:ext>
            </a:extLst>
          </p:cNvPr>
          <p:cNvSpPr txBox="1"/>
          <p:nvPr/>
        </p:nvSpPr>
        <p:spPr>
          <a:xfrm>
            <a:off x="8198102" y="2533492"/>
            <a:ext cx="2354413" cy="1077218"/>
          </a:xfrm>
          <a:prstGeom prst="rect">
            <a:avLst/>
          </a:prstGeom>
          <a:noFill/>
        </p:spPr>
        <p:txBody>
          <a:bodyPr wrap="square" rtlCol="0">
            <a:spAutoFit/>
          </a:bodyPr>
          <a:lstStyle/>
          <a:p>
            <a:pPr algn="ctr"/>
            <a:r>
              <a:rPr lang="en-AU" sz="1600" b="1" dirty="0"/>
              <a:t>Flask and Heroku Deployment</a:t>
            </a:r>
          </a:p>
          <a:p>
            <a:pPr algn="ctr"/>
            <a:endParaRPr lang="en-AU" sz="1600" b="1" dirty="0"/>
          </a:p>
          <a:p>
            <a:pPr marL="285750" indent="-285750" algn="ctr">
              <a:buFont typeface="Arial" panose="020B0604020202020204" pitchFamily="34" charset="0"/>
              <a:buChar char="•"/>
            </a:pPr>
            <a:endParaRPr lang="en-AU" sz="1600" b="1" dirty="0"/>
          </a:p>
        </p:txBody>
      </p:sp>
      <p:grpSp>
        <p:nvGrpSpPr>
          <p:cNvPr id="3" name="Group 2">
            <a:extLst>
              <a:ext uri="{FF2B5EF4-FFF2-40B4-BE49-F238E27FC236}">
                <a16:creationId xmlns:a16="http://schemas.microsoft.com/office/drawing/2014/main" id="{40D1B461-B9F8-96D1-6772-A1D6EE31C66A}"/>
              </a:ext>
            </a:extLst>
          </p:cNvPr>
          <p:cNvGrpSpPr/>
          <p:nvPr/>
        </p:nvGrpSpPr>
        <p:grpSpPr>
          <a:xfrm>
            <a:off x="8768925" y="3133020"/>
            <a:ext cx="1349186" cy="2632235"/>
            <a:chOff x="8056043" y="2401678"/>
            <a:chExt cx="1997521" cy="3897123"/>
          </a:xfrm>
        </p:grpSpPr>
        <p:pic>
          <p:nvPicPr>
            <p:cNvPr id="27" name="Picture 26" descr="Funnel chart&#10;&#10;Description automatically generated">
              <a:extLst>
                <a:ext uri="{FF2B5EF4-FFF2-40B4-BE49-F238E27FC236}">
                  <a16:creationId xmlns:a16="http://schemas.microsoft.com/office/drawing/2014/main" id="{17DB5758-74F9-9057-9C17-A13AD126C633}"/>
                </a:ext>
              </a:extLst>
            </p:cNvPr>
            <p:cNvPicPr>
              <a:picLocks noChangeAspect="1"/>
            </p:cNvPicPr>
            <p:nvPr/>
          </p:nvPicPr>
          <p:blipFill rotWithShape="1">
            <a:blip r:embed="rId3">
              <a:extLst>
                <a:ext uri="{28A0092B-C50C-407E-A947-70E740481C1C}">
                  <a14:useLocalDpi xmlns:a14="http://schemas.microsoft.com/office/drawing/2010/main" val="0"/>
                </a:ext>
              </a:extLst>
            </a:blip>
            <a:srcRect b="22335"/>
            <a:stretch/>
          </p:blipFill>
          <p:spPr>
            <a:xfrm>
              <a:off x="8056043" y="2401678"/>
              <a:ext cx="1997521" cy="975776"/>
            </a:xfrm>
            <a:prstGeom prst="rect">
              <a:avLst/>
            </a:prstGeom>
          </p:spPr>
        </p:pic>
        <p:pic>
          <p:nvPicPr>
            <p:cNvPr id="18" name="Picture 17" descr="Text&#10;&#10;Description automatically generated">
              <a:extLst>
                <a:ext uri="{FF2B5EF4-FFF2-40B4-BE49-F238E27FC236}">
                  <a16:creationId xmlns:a16="http://schemas.microsoft.com/office/drawing/2014/main" id="{28DF12B4-2F5A-1A97-EA59-0F0023016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1852" y="3727492"/>
              <a:ext cx="1474280" cy="825597"/>
            </a:xfrm>
            <a:prstGeom prst="rect">
              <a:avLst/>
            </a:prstGeom>
          </p:spPr>
        </p:pic>
        <p:sp>
          <p:nvSpPr>
            <p:cNvPr id="20" name="Arrow: Chevron 19">
              <a:extLst>
                <a:ext uri="{FF2B5EF4-FFF2-40B4-BE49-F238E27FC236}">
                  <a16:creationId xmlns:a16="http://schemas.microsoft.com/office/drawing/2014/main" id="{CBBFD3B6-53A0-8B3C-C7C0-798F110BAB48}"/>
                </a:ext>
              </a:extLst>
            </p:cNvPr>
            <p:cNvSpPr/>
            <p:nvPr/>
          </p:nvSpPr>
          <p:spPr>
            <a:xfrm rot="5400000">
              <a:off x="8830716" y="3448899"/>
              <a:ext cx="394125" cy="204886"/>
            </a:xfrm>
            <a:prstGeom prst="chevron">
              <a:avLst/>
            </a:prstGeom>
            <a:solidFill>
              <a:srgbClr val="A0353A"/>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9" name="Arrow: Chevron 18">
              <a:extLst>
                <a:ext uri="{FF2B5EF4-FFF2-40B4-BE49-F238E27FC236}">
                  <a16:creationId xmlns:a16="http://schemas.microsoft.com/office/drawing/2014/main" id="{5AD27E73-30A4-773F-5B7B-C7995154B890}"/>
                </a:ext>
              </a:extLst>
            </p:cNvPr>
            <p:cNvSpPr/>
            <p:nvPr/>
          </p:nvSpPr>
          <p:spPr>
            <a:xfrm rot="5400000">
              <a:off x="8830716" y="4748187"/>
              <a:ext cx="394125" cy="204886"/>
            </a:xfrm>
            <a:prstGeom prst="chevron">
              <a:avLst/>
            </a:prstGeom>
            <a:solidFill>
              <a:srgbClr val="A0353A"/>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pic>
          <p:nvPicPr>
            <p:cNvPr id="22" name="Picture 21" descr="Icon&#10;&#10;Description automatically generated">
              <a:extLst>
                <a:ext uri="{FF2B5EF4-FFF2-40B4-BE49-F238E27FC236}">
                  <a16:creationId xmlns:a16="http://schemas.microsoft.com/office/drawing/2014/main" id="{62AA71EB-56A4-650A-CB57-3A1109E591EC}"/>
                </a:ext>
              </a:extLst>
            </p:cNvPr>
            <p:cNvPicPr>
              <a:picLocks noChangeAspect="1"/>
            </p:cNvPicPr>
            <p:nvPr/>
          </p:nvPicPr>
          <p:blipFill rotWithShape="1">
            <a:blip r:embed="rId5">
              <a:extLst>
                <a:ext uri="{28A0092B-C50C-407E-A947-70E740481C1C}">
                  <a14:useLocalDpi xmlns:a14="http://schemas.microsoft.com/office/drawing/2010/main" val="0"/>
                </a:ext>
              </a:extLst>
            </a:blip>
            <a:srcRect l="19479" r="20364"/>
            <a:stretch/>
          </p:blipFill>
          <p:spPr>
            <a:xfrm>
              <a:off x="8410088" y="5114441"/>
              <a:ext cx="1224960" cy="1184360"/>
            </a:xfrm>
            <a:prstGeom prst="rect">
              <a:avLst/>
            </a:prstGeom>
          </p:spPr>
        </p:pic>
      </p:grpSp>
      <p:cxnSp>
        <p:nvCxnSpPr>
          <p:cNvPr id="16" name="Straight Connector 15">
            <a:extLst>
              <a:ext uri="{FF2B5EF4-FFF2-40B4-BE49-F238E27FC236}">
                <a16:creationId xmlns:a16="http://schemas.microsoft.com/office/drawing/2014/main" id="{848CD3C7-7189-7D42-3E87-0DC2F9C29AFB}"/>
              </a:ext>
            </a:extLst>
          </p:cNvPr>
          <p:cNvCxnSpPr/>
          <p:nvPr/>
        </p:nvCxnSpPr>
        <p:spPr>
          <a:xfrm>
            <a:off x="7965638" y="3100379"/>
            <a:ext cx="0" cy="2318355"/>
          </a:xfrm>
          <a:prstGeom prst="line">
            <a:avLst/>
          </a:prstGeom>
          <a:ln w="28575">
            <a:solidFill>
              <a:srgbClr val="A0353A"/>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B02B5181-96F9-A922-84F9-BBB5CA0098A1}"/>
              </a:ext>
            </a:extLst>
          </p:cNvPr>
          <p:cNvSpPr txBox="1"/>
          <p:nvPr/>
        </p:nvSpPr>
        <p:spPr>
          <a:xfrm>
            <a:off x="2424201" y="2488211"/>
            <a:ext cx="2354413" cy="1077218"/>
          </a:xfrm>
          <a:prstGeom prst="rect">
            <a:avLst/>
          </a:prstGeom>
          <a:noFill/>
        </p:spPr>
        <p:txBody>
          <a:bodyPr wrap="square" rtlCol="0">
            <a:spAutoFit/>
          </a:bodyPr>
          <a:lstStyle/>
          <a:p>
            <a:pPr algn="ctr"/>
            <a:r>
              <a:rPr lang="en-AU" sz="1600" b="1" dirty="0"/>
              <a:t>Machine Learning – </a:t>
            </a:r>
          </a:p>
          <a:p>
            <a:pPr algn="ctr"/>
            <a:r>
              <a:rPr lang="en-AU" sz="1600" b="1" dirty="0"/>
              <a:t>Naïve Bayes Model</a:t>
            </a:r>
          </a:p>
          <a:p>
            <a:pPr algn="ctr"/>
            <a:endParaRPr lang="en-AU" sz="1600" b="1" dirty="0"/>
          </a:p>
          <a:p>
            <a:pPr marL="285750" indent="-285750" algn="ctr">
              <a:buFont typeface="Arial" panose="020B0604020202020204" pitchFamily="34" charset="0"/>
              <a:buChar char="•"/>
            </a:pPr>
            <a:endParaRPr lang="en-AU" sz="1600" b="1" dirty="0"/>
          </a:p>
        </p:txBody>
      </p:sp>
      <p:cxnSp>
        <p:nvCxnSpPr>
          <p:cNvPr id="47" name="Straight Connector 46">
            <a:extLst>
              <a:ext uri="{FF2B5EF4-FFF2-40B4-BE49-F238E27FC236}">
                <a16:creationId xmlns:a16="http://schemas.microsoft.com/office/drawing/2014/main" id="{A56D8052-19A7-9DA4-AF0B-283255F8A67E}"/>
              </a:ext>
            </a:extLst>
          </p:cNvPr>
          <p:cNvCxnSpPr/>
          <p:nvPr/>
        </p:nvCxnSpPr>
        <p:spPr>
          <a:xfrm>
            <a:off x="5110897" y="3072101"/>
            <a:ext cx="0" cy="2318355"/>
          </a:xfrm>
          <a:prstGeom prst="line">
            <a:avLst/>
          </a:prstGeom>
          <a:ln w="28575">
            <a:solidFill>
              <a:srgbClr val="A0353A"/>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5003A24A-6751-7B41-AEE6-B04CBDD924B1}"/>
              </a:ext>
            </a:extLst>
          </p:cNvPr>
          <p:cNvGrpSpPr/>
          <p:nvPr/>
        </p:nvGrpSpPr>
        <p:grpSpPr>
          <a:xfrm>
            <a:off x="2956358" y="3298802"/>
            <a:ext cx="1201969" cy="2747733"/>
            <a:chOff x="7158118" y="2291257"/>
            <a:chExt cx="1376314" cy="3146290"/>
          </a:xfrm>
        </p:grpSpPr>
        <p:pic>
          <p:nvPicPr>
            <p:cNvPr id="15" name="Picture 14" descr="Logo&#10;&#10;Description automatically generated with medium confidence">
              <a:extLst>
                <a:ext uri="{FF2B5EF4-FFF2-40B4-BE49-F238E27FC236}">
                  <a16:creationId xmlns:a16="http://schemas.microsoft.com/office/drawing/2014/main" id="{84F9E530-9BE8-AF69-22DB-203788A6D3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77691" y="4800733"/>
              <a:ext cx="1137168" cy="636814"/>
            </a:xfrm>
            <a:prstGeom prst="rect">
              <a:avLst/>
            </a:prstGeom>
          </p:spPr>
        </p:pic>
        <p:pic>
          <p:nvPicPr>
            <p:cNvPr id="34" name="Picture 33" descr="A picture containing text, clipart, vector graphics&#10;&#10;Description automatically generated">
              <a:extLst>
                <a:ext uri="{FF2B5EF4-FFF2-40B4-BE49-F238E27FC236}">
                  <a16:creationId xmlns:a16="http://schemas.microsoft.com/office/drawing/2014/main" id="{2D0475C5-6C1F-8267-DC1D-71C59B00E36B}"/>
                </a:ext>
              </a:extLst>
            </p:cNvPr>
            <p:cNvPicPr>
              <a:picLocks noChangeAspect="1"/>
            </p:cNvPicPr>
            <p:nvPr/>
          </p:nvPicPr>
          <p:blipFill rotWithShape="1">
            <a:blip r:embed="rId7">
              <a:extLst>
                <a:ext uri="{28A0092B-C50C-407E-A947-70E740481C1C}">
                  <a14:useLocalDpi xmlns:a14="http://schemas.microsoft.com/office/drawing/2010/main" val="0"/>
                </a:ext>
              </a:extLst>
            </a:blip>
            <a:srcRect l="18843" r="18640"/>
            <a:stretch/>
          </p:blipFill>
          <p:spPr>
            <a:xfrm>
              <a:off x="7363831" y="2291257"/>
              <a:ext cx="964888" cy="840017"/>
            </a:xfrm>
            <a:prstGeom prst="rect">
              <a:avLst/>
            </a:prstGeom>
          </p:spPr>
        </p:pic>
        <p:sp>
          <p:nvSpPr>
            <p:cNvPr id="35" name="Arrow: Chevron 34">
              <a:extLst>
                <a:ext uri="{FF2B5EF4-FFF2-40B4-BE49-F238E27FC236}">
                  <a16:creationId xmlns:a16="http://schemas.microsoft.com/office/drawing/2014/main" id="{0542E9FB-B752-BE70-B1B4-8D51C9003BD3}"/>
                </a:ext>
              </a:extLst>
            </p:cNvPr>
            <p:cNvSpPr/>
            <p:nvPr/>
          </p:nvSpPr>
          <p:spPr>
            <a:xfrm rot="5400000">
              <a:off x="7662520" y="4408868"/>
              <a:ext cx="333263" cy="173247"/>
            </a:xfrm>
            <a:prstGeom prst="chevron">
              <a:avLst/>
            </a:prstGeom>
            <a:solidFill>
              <a:srgbClr val="A0353A"/>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pic>
          <p:nvPicPr>
            <p:cNvPr id="36" name="Picture 35" descr="A picture containing icon&#10;&#10;Description automatically generated">
              <a:extLst>
                <a:ext uri="{FF2B5EF4-FFF2-40B4-BE49-F238E27FC236}">
                  <a16:creationId xmlns:a16="http://schemas.microsoft.com/office/drawing/2014/main" id="{036245CA-FA02-4570-DD62-F51C61104A6E}"/>
                </a:ext>
              </a:extLst>
            </p:cNvPr>
            <p:cNvPicPr>
              <a:picLocks noChangeAspect="1"/>
            </p:cNvPicPr>
            <p:nvPr/>
          </p:nvPicPr>
          <p:blipFill rotWithShape="1">
            <a:blip r:embed="rId8">
              <a:extLst>
                <a:ext uri="{28A0092B-C50C-407E-A947-70E740481C1C}">
                  <a14:useLocalDpi xmlns:a14="http://schemas.microsoft.com/office/drawing/2010/main" val="0"/>
                </a:ext>
              </a:extLst>
            </a:blip>
            <a:srcRect l="12152" r="14558"/>
            <a:stretch/>
          </p:blipFill>
          <p:spPr>
            <a:xfrm>
              <a:off x="7158118" y="3495037"/>
              <a:ext cx="1376314" cy="803323"/>
            </a:xfrm>
            <a:prstGeom prst="rect">
              <a:avLst/>
            </a:prstGeom>
          </p:spPr>
        </p:pic>
        <p:sp>
          <p:nvSpPr>
            <p:cNvPr id="37" name="Arrow: Chevron 36">
              <a:extLst>
                <a:ext uri="{FF2B5EF4-FFF2-40B4-BE49-F238E27FC236}">
                  <a16:creationId xmlns:a16="http://schemas.microsoft.com/office/drawing/2014/main" id="{FED9D200-051D-0977-1C45-DAC7E2444BC1}"/>
                </a:ext>
              </a:extLst>
            </p:cNvPr>
            <p:cNvSpPr/>
            <p:nvPr/>
          </p:nvSpPr>
          <p:spPr>
            <a:xfrm rot="5400000">
              <a:off x="7662521" y="3183159"/>
              <a:ext cx="333263" cy="173247"/>
            </a:xfrm>
            <a:prstGeom prst="chevron">
              <a:avLst/>
            </a:prstGeom>
            <a:solidFill>
              <a:srgbClr val="A0353A"/>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nvGrpSpPr>
          <p:cNvPr id="38" name="Group 37">
            <a:extLst>
              <a:ext uri="{FF2B5EF4-FFF2-40B4-BE49-F238E27FC236}">
                <a16:creationId xmlns:a16="http://schemas.microsoft.com/office/drawing/2014/main" id="{B6D3C5DF-813C-3A42-41B6-96821D36DD83}"/>
              </a:ext>
            </a:extLst>
          </p:cNvPr>
          <p:cNvGrpSpPr/>
          <p:nvPr/>
        </p:nvGrpSpPr>
        <p:grpSpPr>
          <a:xfrm>
            <a:off x="5538169" y="3260251"/>
            <a:ext cx="1945428" cy="2724912"/>
            <a:chOff x="8146093" y="2136426"/>
            <a:chExt cx="1997521" cy="2927823"/>
          </a:xfrm>
        </p:grpSpPr>
        <p:pic>
          <p:nvPicPr>
            <p:cNvPr id="39" name="Picture 38" descr="Logo&#10;&#10;Description automatically generated with medium confidence">
              <a:extLst>
                <a:ext uri="{FF2B5EF4-FFF2-40B4-BE49-F238E27FC236}">
                  <a16:creationId xmlns:a16="http://schemas.microsoft.com/office/drawing/2014/main" id="{B6FB644E-1DF9-3AEE-92EA-91CBB19C4B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21834" y="2136426"/>
              <a:ext cx="1344843" cy="753112"/>
            </a:xfrm>
            <a:prstGeom prst="rect">
              <a:avLst/>
            </a:prstGeom>
          </p:spPr>
        </p:pic>
        <p:pic>
          <p:nvPicPr>
            <p:cNvPr id="40" name="Picture 39" descr="Funnel chart&#10;&#10;Description automatically generated">
              <a:extLst>
                <a:ext uri="{FF2B5EF4-FFF2-40B4-BE49-F238E27FC236}">
                  <a16:creationId xmlns:a16="http://schemas.microsoft.com/office/drawing/2014/main" id="{B0C3E9EF-DD8F-9361-B66C-D4E8293C5BEF}"/>
                </a:ext>
              </a:extLst>
            </p:cNvPr>
            <p:cNvPicPr>
              <a:picLocks noChangeAspect="1"/>
            </p:cNvPicPr>
            <p:nvPr/>
          </p:nvPicPr>
          <p:blipFill rotWithShape="1">
            <a:blip r:embed="rId3">
              <a:extLst>
                <a:ext uri="{28A0092B-C50C-407E-A947-70E740481C1C}">
                  <a14:useLocalDpi xmlns:a14="http://schemas.microsoft.com/office/drawing/2010/main" val="0"/>
                </a:ext>
              </a:extLst>
            </a:blip>
            <a:srcRect b="22335"/>
            <a:stretch/>
          </p:blipFill>
          <p:spPr>
            <a:xfrm>
              <a:off x="8146093" y="4088473"/>
              <a:ext cx="1997521" cy="975776"/>
            </a:xfrm>
            <a:prstGeom prst="rect">
              <a:avLst/>
            </a:prstGeom>
          </p:spPr>
        </p:pic>
      </p:grpSp>
      <p:sp>
        <p:nvSpPr>
          <p:cNvPr id="42" name="TextBox 41">
            <a:extLst>
              <a:ext uri="{FF2B5EF4-FFF2-40B4-BE49-F238E27FC236}">
                <a16:creationId xmlns:a16="http://schemas.microsoft.com/office/drawing/2014/main" id="{F8357E71-3606-5560-CF83-56F3B8022EC9}"/>
              </a:ext>
            </a:extLst>
          </p:cNvPr>
          <p:cNvSpPr txBox="1"/>
          <p:nvPr/>
        </p:nvSpPr>
        <p:spPr>
          <a:xfrm>
            <a:off x="5396879" y="2539299"/>
            <a:ext cx="2354413" cy="1077218"/>
          </a:xfrm>
          <a:prstGeom prst="rect">
            <a:avLst/>
          </a:prstGeom>
          <a:noFill/>
        </p:spPr>
        <p:txBody>
          <a:bodyPr wrap="square" rtlCol="0">
            <a:spAutoFit/>
          </a:bodyPr>
          <a:lstStyle/>
          <a:p>
            <a:pPr algn="ctr"/>
            <a:r>
              <a:rPr lang="en-AU" sz="1600" b="1" dirty="0"/>
              <a:t>Randomised Filter for HTML</a:t>
            </a:r>
          </a:p>
          <a:p>
            <a:pPr algn="ctr"/>
            <a:endParaRPr lang="en-AU" sz="1600" b="1" dirty="0"/>
          </a:p>
          <a:p>
            <a:pPr marL="285750" indent="-285750" algn="ctr">
              <a:buFont typeface="Arial" panose="020B0604020202020204" pitchFamily="34" charset="0"/>
              <a:buChar char="•"/>
            </a:pPr>
            <a:endParaRPr lang="en-AU" sz="1600" b="1" dirty="0"/>
          </a:p>
        </p:txBody>
      </p:sp>
      <p:pic>
        <p:nvPicPr>
          <p:cNvPr id="17" name="Picture 16" descr="A picture containing text, clipart, vector graphics&#10;&#10;Description automatically generated">
            <a:extLst>
              <a:ext uri="{FF2B5EF4-FFF2-40B4-BE49-F238E27FC236}">
                <a16:creationId xmlns:a16="http://schemas.microsoft.com/office/drawing/2014/main" id="{54EC0E0D-6C7F-0377-2B68-B4AFAF078CA3}"/>
              </a:ext>
            </a:extLst>
          </p:cNvPr>
          <p:cNvPicPr>
            <a:picLocks noChangeAspect="1"/>
          </p:cNvPicPr>
          <p:nvPr/>
        </p:nvPicPr>
        <p:blipFill rotWithShape="1">
          <a:blip r:embed="rId7">
            <a:extLst>
              <a:ext uri="{28A0092B-C50C-407E-A947-70E740481C1C}">
                <a14:useLocalDpi xmlns:a14="http://schemas.microsoft.com/office/drawing/2010/main" val="0"/>
              </a:ext>
            </a:extLst>
          </a:blip>
          <a:srcRect l="18843" r="18640"/>
          <a:stretch/>
        </p:blipFill>
        <p:spPr>
          <a:xfrm>
            <a:off x="6141770" y="4292754"/>
            <a:ext cx="696714" cy="606549"/>
          </a:xfrm>
          <a:prstGeom prst="rect">
            <a:avLst/>
          </a:prstGeom>
        </p:spPr>
      </p:pic>
      <p:sp>
        <p:nvSpPr>
          <p:cNvPr id="21" name="Arrow: Chevron 20">
            <a:extLst>
              <a:ext uri="{FF2B5EF4-FFF2-40B4-BE49-F238E27FC236}">
                <a16:creationId xmlns:a16="http://schemas.microsoft.com/office/drawing/2014/main" id="{002B5557-15F9-0131-0353-6DCA1FB17B08}"/>
              </a:ext>
            </a:extLst>
          </p:cNvPr>
          <p:cNvSpPr/>
          <p:nvPr/>
        </p:nvSpPr>
        <p:spPr>
          <a:xfrm rot="5400000">
            <a:off x="6324084" y="4034947"/>
            <a:ext cx="296248" cy="152971"/>
          </a:xfrm>
          <a:prstGeom prst="chevron">
            <a:avLst/>
          </a:prstGeom>
          <a:solidFill>
            <a:srgbClr val="A0353A"/>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3" name="Arrow: Chevron 22">
            <a:extLst>
              <a:ext uri="{FF2B5EF4-FFF2-40B4-BE49-F238E27FC236}">
                <a16:creationId xmlns:a16="http://schemas.microsoft.com/office/drawing/2014/main" id="{1A81EE1C-2C30-52E7-67F3-32FCC4E53DFB}"/>
              </a:ext>
            </a:extLst>
          </p:cNvPr>
          <p:cNvSpPr/>
          <p:nvPr/>
        </p:nvSpPr>
        <p:spPr>
          <a:xfrm rot="5400000">
            <a:off x="6324084" y="4991857"/>
            <a:ext cx="296248" cy="152971"/>
          </a:xfrm>
          <a:prstGeom prst="chevron">
            <a:avLst/>
          </a:prstGeom>
          <a:solidFill>
            <a:srgbClr val="A0353A"/>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Tree>
    <p:extLst>
      <p:ext uri="{BB962C8B-B14F-4D97-AF65-F5344CB8AC3E}">
        <p14:creationId xmlns:p14="http://schemas.microsoft.com/office/powerpoint/2010/main" val="2906593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22F120-FE22-8818-C83F-CF96CA67604D}"/>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CAF643F8-4C99-16C5-D619-2B1F528CA884}"/>
              </a:ext>
            </a:extLst>
          </p:cNvPr>
          <p:cNvSpPr/>
          <p:nvPr/>
        </p:nvSpPr>
        <p:spPr>
          <a:xfrm>
            <a:off x="0" y="0"/>
            <a:ext cx="12192000" cy="606490"/>
          </a:xfrm>
          <a:prstGeom prst="rect">
            <a:avLst/>
          </a:prstGeom>
          <a:solidFill>
            <a:srgbClr val="A0353A"/>
          </a:solidFill>
          <a:ln>
            <a:solidFill>
              <a:srgbClr val="A035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BB52B911-E95E-F58E-30B7-AF239F57CAB7}"/>
              </a:ext>
            </a:extLst>
          </p:cNvPr>
          <p:cNvSpPr txBox="1"/>
          <p:nvPr/>
        </p:nvSpPr>
        <p:spPr>
          <a:xfrm>
            <a:off x="167952" y="118579"/>
            <a:ext cx="849085" cy="369332"/>
          </a:xfrm>
          <a:prstGeom prst="rect">
            <a:avLst/>
          </a:prstGeom>
          <a:noFill/>
        </p:spPr>
        <p:txBody>
          <a:bodyPr wrap="square" rtlCol="0">
            <a:spAutoFit/>
          </a:bodyPr>
          <a:lstStyle/>
          <a:p>
            <a:r>
              <a:rPr lang="en-AU" b="1" dirty="0">
                <a:solidFill>
                  <a:schemeClr val="bg1"/>
                </a:solidFill>
              </a:rPr>
              <a:t>CACE</a:t>
            </a:r>
          </a:p>
        </p:txBody>
      </p:sp>
      <p:sp>
        <p:nvSpPr>
          <p:cNvPr id="7" name="TextBox 6">
            <a:extLst>
              <a:ext uri="{FF2B5EF4-FFF2-40B4-BE49-F238E27FC236}">
                <a16:creationId xmlns:a16="http://schemas.microsoft.com/office/drawing/2014/main" id="{5EFA03D8-FE73-652B-27DB-D941859DD6FC}"/>
              </a:ext>
            </a:extLst>
          </p:cNvPr>
          <p:cNvSpPr txBox="1"/>
          <p:nvPr/>
        </p:nvSpPr>
        <p:spPr>
          <a:xfrm>
            <a:off x="1017037" y="186879"/>
            <a:ext cx="849085" cy="307777"/>
          </a:xfrm>
          <a:prstGeom prst="rect">
            <a:avLst/>
          </a:prstGeom>
          <a:noFill/>
        </p:spPr>
        <p:txBody>
          <a:bodyPr wrap="square" rtlCol="0">
            <a:spAutoFit/>
          </a:bodyPr>
          <a:lstStyle/>
          <a:p>
            <a:r>
              <a:rPr lang="en-AU" sz="1400" b="1" dirty="0">
                <a:solidFill>
                  <a:schemeClr val="bg1"/>
                </a:solidFill>
              </a:rPr>
              <a:t>Home</a:t>
            </a:r>
          </a:p>
        </p:txBody>
      </p:sp>
      <p:sp>
        <p:nvSpPr>
          <p:cNvPr id="8" name="TextBox 7">
            <a:extLst>
              <a:ext uri="{FF2B5EF4-FFF2-40B4-BE49-F238E27FC236}">
                <a16:creationId xmlns:a16="http://schemas.microsoft.com/office/drawing/2014/main" id="{B2FB7095-144B-AD7B-972F-D93D5861AC10}"/>
              </a:ext>
            </a:extLst>
          </p:cNvPr>
          <p:cNvSpPr txBox="1"/>
          <p:nvPr/>
        </p:nvSpPr>
        <p:spPr>
          <a:xfrm>
            <a:off x="1609531" y="186879"/>
            <a:ext cx="1366934" cy="307777"/>
          </a:xfrm>
          <a:prstGeom prst="rect">
            <a:avLst/>
          </a:prstGeom>
          <a:noFill/>
        </p:spPr>
        <p:txBody>
          <a:bodyPr wrap="square" rtlCol="0">
            <a:spAutoFit/>
          </a:bodyPr>
          <a:lstStyle/>
          <a:p>
            <a:r>
              <a:rPr lang="en-AU" sz="1400" b="1" dirty="0">
                <a:solidFill>
                  <a:schemeClr val="bg1"/>
                </a:solidFill>
              </a:rPr>
              <a:t>Visualisations</a:t>
            </a:r>
          </a:p>
        </p:txBody>
      </p:sp>
      <p:sp>
        <p:nvSpPr>
          <p:cNvPr id="9" name="Rectangle 8">
            <a:extLst>
              <a:ext uri="{FF2B5EF4-FFF2-40B4-BE49-F238E27FC236}">
                <a16:creationId xmlns:a16="http://schemas.microsoft.com/office/drawing/2014/main" id="{F419D6F3-FCC2-F73D-4BC5-847891C490B3}"/>
              </a:ext>
            </a:extLst>
          </p:cNvPr>
          <p:cNvSpPr/>
          <p:nvPr/>
        </p:nvSpPr>
        <p:spPr>
          <a:xfrm>
            <a:off x="886409" y="998376"/>
            <a:ext cx="10384972" cy="55797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8C2C3E84-2D9C-AA21-CB1D-A53C3B2EE1F6}"/>
              </a:ext>
            </a:extLst>
          </p:cNvPr>
          <p:cNvSpPr/>
          <p:nvPr/>
        </p:nvSpPr>
        <p:spPr>
          <a:xfrm>
            <a:off x="886409" y="998376"/>
            <a:ext cx="10384972" cy="1240971"/>
          </a:xfrm>
          <a:prstGeom prst="rect">
            <a:avLst/>
          </a:prstGeom>
          <a:solidFill>
            <a:srgbClr val="A0353A"/>
          </a:solidFill>
          <a:ln>
            <a:solidFill>
              <a:srgbClr val="A035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600" b="1" dirty="0">
              <a:solidFill>
                <a:sysClr val="windowText" lastClr="000000"/>
              </a:solidFill>
            </a:endParaRPr>
          </a:p>
        </p:txBody>
      </p:sp>
      <p:sp>
        <p:nvSpPr>
          <p:cNvPr id="11" name="TextBox 10">
            <a:extLst>
              <a:ext uri="{FF2B5EF4-FFF2-40B4-BE49-F238E27FC236}">
                <a16:creationId xmlns:a16="http://schemas.microsoft.com/office/drawing/2014/main" id="{1510FEFD-4626-9A81-B08F-6AB1D5EB82C0}"/>
              </a:ext>
            </a:extLst>
          </p:cNvPr>
          <p:cNvSpPr txBox="1"/>
          <p:nvPr/>
        </p:nvSpPr>
        <p:spPr>
          <a:xfrm>
            <a:off x="3530082" y="1151379"/>
            <a:ext cx="5467739" cy="646331"/>
          </a:xfrm>
          <a:prstGeom prst="rect">
            <a:avLst/>
          </a:prstGeom>
          <a:noFill/>
        </p:spPr>
        <p:txBody>
          <a:bodyPr wrap="square" rtlCol="0">
            <a:spAutoFit/>
          </a:bodyPr>
          <a:lstStyle/>
          <a:p>
            <a:r>
              <a:rPr lang="en-AU" sz="3600" b="1" dirty="0"/>
              <a:t>LET ME PICK YOUR MOVIE</a:t>
            </a:r>
          </a:p>
        </p:txBody>
      </p:sp>
      <p:sp>
        <p:nvSpPr>
          <p:cNvPr id="12" name="TextBox 11">
            <a:extLst>
              <a:ext uri="{FF2B5EF4-FFF2-40B4-BE49-F238E27FC236}">
                <a16:creationId xmlns:a16="http://schemas.microsoft.com/office/drawing/2014/main" id="{87CACC08-A2F3-2D1D-A01B-303F0BC0F170}"/>
              </a:ext>
            </a:extLst>
          </p:cNvPr>
          <p:cNvSpPr txBox="1"/>
          <p:nvPr/>
        </p:nvSpPr>
        <p:spPr>
          <a:xfrm>
            <a:off x="4044821" y="1713647"/>
            <a:ext cx="5430416" cy="307777"/>
          </a:xfrm>
          <a:prstGeom prst="rect">
            <a:avLst/>
          </a:prstGeom>
          <a:noFill/>
        </p:spPr>
        <p:txBody>
          <a:bodyPr wrap="square" rtlCol="0">
            <a:spAutoFit/>
          </a:bodyPr>
          <a:lstStyle/>
          <a:p>
            <a:r>
              <a:rPr lang="en-AU" sz="1400" b="1" dirty="0">
                <a:solidFill>
                  <a:schemeClr val="bg1"/>
                </a:solidFill>
              </a:rPr>
              <a:t>Be our guest, be our guest. Put our service to the test</a:t>
            </a:r>
            <a:r>
              <a:rPr lang="en-AU" sz="1400" dirty="0">
                <a:solidFill>
                  <a:schemeClr val="bg1"/>
                </a:solidFill>
              </a:rPr>
              <a:t>.</a:t>
            </a:r>
          </a:p>
        </p:txBody>
      </p:sp>
      <p:sp>
        <p:nvSpPr>
          <p:cNvPr id="15" name="TextBox 14">
            <a:extLst>
              <a:ext uri="{FF2B5EF4-FFF2-40B4-BE49-F238E27FC236}">
                <a16:creationId xmlns:a16="http://schemas.microsoft.com/office/drawing/2014/main" id="{95B98C3A-6277-A5EB-0599-8E0FD65350B8}"/>
              </a:ext>
            </a:extLst>
          </p:cNvPr>
          <p:cNvSpPr txBox="1"/>
          <p:nvPr/>
        </p:nvSpPr>
        <p:spPr>
          <a:xfrm>
            <a:off x="2740090" y="2515172"/>
            <a:ext cx="7271657" cy="3108543"/>
          </a:xfrm>
          <a:prstGeom prst="rect">
            <a:avLst/>
          </a:prstGeom>
          <a:noFill/>
        </p:spPr>
        <p:txBody>
          <a:bodyPr wrap="square" rtlCol="0">
            <a:spAutoFit/>
          </a:bodyPr>
          <a:lstStyle/>
          <a:p>
            <a:r>
              <a:rPr lang="en-AU" sz="2400" b="1" dirty="0"/>
              <a:t>Data Story:</a:t>
            </a:r>
          </a:p>
          <a:p>
            <a:endParaRPr lang="en-AU" b="1" dirty="0"/>
          </a:p>
          <a:p>
            <a:r>
              <a:rPr lang="en-US" sz="1400" b="0" i="0" dirty="0">
                <a:effectLst/>
                <a:latin typeface="-apple-system"/>
              </a:rPr>
              <a:t>When was the last time on a rainy day, you curled up on the couch ready to watch a movie finding yourself overwhelmed by the sheer amount of movie choices spending ages figuring out what movie to watch? </a:t>
            </a:r>
          </a:p>
          <a:p>
            <a:endParaRPr lang="en-US" sz="1400" b="0" i="0" dirty="0">
              <a:effectLst/>
              <a:latin typeface="-apple-system"/>
            </a:endParaRPr>
          </a:p>
          <a:p>
            <a:r>
              <a:rPr lang="en-US" sz="1400" b="0" i="0" dirty="0">
                <a:effectLst/>
                <a:latin typeface="-apple-system"/>
              </a:rPr>
              <a:t>Well, gone are the times of endless scrolling through movies to find the one to watch. </a:t>
            </a:r>
          </a:p>
          <a:p>
            <a:endParaRPr lang="en-US" sz="1400" b="0" i="0" dirty="0">
              <a:effectLst/>
              <a:latin typeface="-apple-system"/>
            </a:endParaRPr>
          </a:p>
          <a:p>
            <a:r>
              <a:rPr lang="en-US" sz="1400" b="0" i="0" dirty="0">
                <a:effectLst/>
                <a:latin typeface="-apple-system"/>
              </a:rPr>
              <a:t>Enter your mood, the movie genre, release year of the movie </a:t>
            </a:r>
            <a:r>
              <a:rPr lang="en-US" sz="1400" dirty="0">
                <a:latin typeface="-apple-system"/>
              </a:rPr>
              <a:t>or</a:t>
            </a:r>
            <a:r>
              <a:rPr lang="en-US" sz="1400" b="0" i="0" dirty="0">
                <a:effectLst/>
                <a:latin typeface="-apple-system"/>
              </a:rPr>
              <a:t> the tim</a:t>
            </a:r>
            <a:r>
              <a:rPr lang="en-US" sz="1400" dirty="0">
                <a:latin typeface="-apple-system"/>
              </a:rPr>
              <a:t>e you have available to watch the movie</a:t>
            </a:r>
            <a:r>
              <a:rPr lang="en-US" sz="1400" b="0" i="0" dirty="0">
                <a:effectLst/>
                <a:latin typeface="-apple-system"/>
              </a:rPr>
              <a:t> in the interactive dashboard and it will give you a top 5 movie recommendation.</a:t>
            </a:r>
          </a:p>
          <a:p>
            <a:endParaRPr lang="en-US" sz="1400" dirty="0">
              <a:latin typeface="-apple-system"/>
            </a:endParaRPr>
          </a:p>
          <a:p>
            <a:r>
              <a:rPr lang="en-US" sz="1400" b="1" dirty="0">
                <a:latin typeface="-apple-system"/>
              </a:rPr>
              <a:t>Project Link: </a:t>
            </a:r>
            <a:r>
              <a:rPr lang="en-US" sz="1400" b="1" dirty="0">
                <a:latin typeface="-apple-system"/>
                <a:hlinkClick r:id="rId2"/>
              </a:rPr>
              <a:t>https://movie-pick-uwa-project.herokuapp.com/</a:t>
            </a:r>
            <a:endParaRPr lang="en-US" sz="1400" b="1" dirty="0">
              <a:latin typeface="-apple-system"/>
            </a:endParaRPr>
          </a:p>
          <a:p>
            <a:endParaRPr lang="en-AU" sz="1400" b="1" dirty="0"/>
          </a:p>
        </p:txBody>
      </p:sp>
      <p:pic>
        <p:nvPicPr>
          <p:cNvPr id="2" name="Picture 1" descr="A picture containing text, vector graphics&#10;&#10;Description automatically generated">
            <a:extLst>
              <a:ext uri="{FF2B5EF4-FFF2-40B4-BE49-F238E27FC236}">
                <a16:creationId xmlns:a16="http://schemas.microsoft.com/office/drawing/2014/main" id="{13E929E3-C901-B644-DE02-3D5F5B9D30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5133" y="2372167"/>
            <a:ext cx="1116233" cy="1056833"/>
          </a:xfrm>
          <a:prstGeom prst="rect">
            <a:avLst/>
          </a:prstGeom>
        </p:spPr>
      </p:pic>
    </p:spTree>
    <p:extLst>
      <p:ext uri="{BB962C8B-B14F-4D97-AF65-F5344CB8AC3E}">
        <p14:creationId xmlns:p14="http://schemas.microsoft.com/office/powerpoint/2010/main" val="920716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22F120-FE22-8818-C83F-CF96CA67604D}"/>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CAF643F8-4C99-16C5-D619-2B1F528CA884}"/>
              </a:ext>
            </a:extLst>
          </p:cNvPr>
          <p:cNvSpPr/>
          <p:nvPr/>
        </p:nvSpPr>
        <p:spPr>
          <a:xfrm>
            <a:off x="0" y="0"/>
            <a:ext cx="12192000" cy="606490"/>
          </a:xfrm>
          <a:prstGeom prst="rect">
            <a:avLst/>
          </a:prstGeom>
          <a:solidFill>
            <a:srgbClr val="A0353A"/>
          </a:solidFill>
          <a:ln>
            <a:solidFill>
              <a:srgbClr val="A035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BB52B911-E95E-F58E-30B7-AF239F57CAB7}"/>
              </a:ext>
            </a:extLst>
          </p:cNvPr>
          <p:cNvSpPr txBox="1"/>
          <p:nvPr/>
        </p:nvSpPr>
        <p:spPr>
          <a:xfrm>
            <a:off x="167952" y="118579"/>
            <a:ext cx="849085" cy="369332"/>
          </a:xfrm>
          <a:prstGeom prst="rect">
            <a:avLst/>
          </a:prstGeom>
          <a:noFill/>
        </p:spPr>
        <p:txBody>
          <a:bodyPr wrap="square" rtlCol="0">
            <a:spAutoFit/>
          </a:bodyPr>
          <a:lstStyle/>
          <a:p>
            <a:r>
              <a:rPr lang="en-AU" b="1" dirty="0">
                <a:solidFill>
                  <a:schemeClr val="bg1"/>
                </a:solidFill>
              </a:rPr>
              <a:t>CACE</a:t>
            </a:r>
          </a:p>
        </p:txBody>
      </p:sp>
      <p:sp>
        <p:nvSpPr>
          <p:cNvPr id="7" name="TextBox 6">
            <a:extLst>
              <a:ext uri="{FF2B5EF4-FFF2-40B4-BE49-F238E27FC236}">
                <a16:creationId xmlns:a16="http://schemas.microsoft.com/office/drawing/2014/main" id="{5EFA03D8-FE73-652B-27DB-D941859DD6FC}"/>
              </a:ext>
            </a:extLst>
          </p:cNvPr>
          <p:cNvSpPr txBox="1"/>
          <p:nvPr/>
        </p:nvSpPr>
        <p:spPr>
          <a:xfrm>
            <a:off x="1017037" y="186879"/>
            <a:ext cx="849085" cy="307777"/>
          </a:xfrm>
          <a:prstGeom prst="rect">
            <a:avLst/>
          </a:prstGeom>
          <a:noFill/>
        </p:spPr>
        <p:txBody>
          <a:bodyPr wrap="square" rtlCol="0">
            <a:spAutoFit/>
          </a:bodyPr>
          <a:lstStyle/>
          <a:p>
            <a:r>
              <a:rPr lang="en-AU" sz="1400" b="1" dirty="0">
                <a:solidFill>
                  <a:schemeClr val="bg1"/>
                </a:solidFill>
              </a:rPr>
              <a:t>Home</a:t>
            </a:r>
          </a:p>
        </p:txBody>
      </p:sp>
      <p:sp>
        <p:nvSpPr>
          <p:cNvPr id="8" name="TextBox 7">
            <a:extLst>
              <a:ext uri="{FF2B5EF4-FFF2-40B4-BE49-F238E27FC236}">
                <a16:creationId xmlns:a16="http://schemas.microsoft.com/office/drawing/2014/main" id="{B2FB7095-144B-AD7B-972F-D93D5861AC10}"/>
              </a:ext>
            </a:extLst>
          </p:cNvPr>
          <p:cNvSpPr txBox="1"/>
          <p:nvPr/>
        </p:nvSpPr>
        <p:spPr>
          <a:xfrm>
            <a:off x="1609531" y="186879"/>
            <a:ext cx="1366934" cy="307777"/>
          </a:xfrm>
          <a:prstGeom prst="rect">
            <a:avLst/>
          </a:prstGeom>
          <a:noFill/>
        </p:spPr>
        <p:txBody>
          <a:bodyPr wrap="square" rtlCol="0">
            <a:spAutoFit/>
          </a:bodyPr>
          <a:lstStyle/>
          <a:p>
            <a:r>
              <a:rPr lang="en-AU" sz="1400" b="1" dirty="0">
                <a:solidFill>
                  <a:schemeClr val="bg1"/>
                </a:solidFill>
              </a:rPr>
              <a:t>Visualisations</a:t>
            </a:r>
          </a:p>
        </p:txBody>
      </p:sp>
      <p:sp>
        <p:nvSpPr>
          <p:cNvPr id="9" name="Rectangle 8">
            <a:extLst>
              <a:ext uri="{FF2B5EF4-FFF2-40B4-BE49-F238E27FC236}">
                <a16:creationId xmlns:a16="http://schemas.microsoft.com/office/drawing/2014/main" id="{F419D6F3-FCC2-F73D-4BC5-847891C490B3}"/>
              </a:ext>
            </a:extLst>
          </p:cNvPr>
          <p:cNvSpPr/>
          <p:nvPr/>
        </p:nvSpPr>
        <p:spPr>
          <a:xfrm>
            <a:off x="886409" y="998376"/>
            <a:ext cx="10384972" cy="55797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8C2C3E84-2D9C-AA21-CB1D-A53C3B2EE1F6}"/>
              </a:ext>
            </a:extLst>
          </p:cNvPr>
          <p:cNvSpPr/>
          <p:nvPr/>
        </p:nvSpPr>
        <p:spPr>
          <a:xfrm>
            <a:off x="886409" y="998376"/>
            <a:ext cx="10384972" cy="1240971"/>
          </a:xfrm>
          <a:prstGeom prst="rect">
            <a:avLst/>
          </a:prstGeom>
          <a:solidFill>
            <a:srgbClr val="A0353A"/>
          </a:solidFill>
          <a:ln>
            <a:solidFill>
              <a:srgbClr val="A035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600" b="1" dirty="0">
              <a:solidFill>
                <a:sysClr val="windowText" lastClr="000000"/>
              </a:solidFill>
            </a:endParaRPr>
          </a:p>
        </p:txBody>
      </p:sp>
      <p:sp>
        <p:nvSpPr>
          <p:cNvPr id="11" name="TextBox 10">
            <a:extLst>
              <a:ext uri="{FF2B5EF4-FFF2-40B4-BE49-F238E27FC236}">
                <a16:creationId xmlns:a16="http://schemas.microsoft.com/office/drawing/2014/main" id="{1510FEFD-4626-9A81-B08F-6AB1D5EB82C0}"/>
              </a:ext>
            </a:extLst>
          </p:cNvPr>
          <p:cNvSpPr txBox="1"/>
          <p:nvPr/>
        </p:nvSpPr>
        <p:spPr>
          <a:xfrm>
            <a:off x="3530082" y="1151379"/>
            <a:ext cx="5467739" cy="646331"/>
          </a:xfrm>
          <a:prstGeom prst="rect">
            <a:avLst/>
          </a:prstGeom>
          <a:noFill/>
        </p:spPr>
        <p:txBody>
          <a:bodyPr wrap="square" rtlCol="0">
            <a:spAutoFit/>
          </a:bodyPr>
          <a:lstStyle/>
          <a:p>
            <a:r>
              <a:rPr lang="en-AU" sz="3600" b="1" dirty="0"/>
              <a:t>LET ME PICK YOUR MOVIE</a:t>
            </a:r>
          </a:p>
        </p:txBody>
      </p:sp>
      <p:sp>
        <p:nvSpPr>
          <p:cNvPr id="12" name="TextBox 11">
            <a:extLst>
              <a:ext uri="{FF2B5EF4-FFF2-40B4-BE49-F238E27FC236}">
                <a16:creationId xmlns:a16="http://schemas.microsoft.com/office/drawing/2014/main" id="{87CACC08-A2F3-2D1D-A01B-303F0BC0F170}"/>
              </a:ext>
            </a:extLst>
          </p:cNvPr>
          <p:cNvSpPr txBox="1"/>
          <p:nvPr/>
        </p:nvSpPr>
        <p:spPr>
          <a:xfrm>
            <a:off x="4044821" y="1713647"/>
            <a:ext cx="5430416" cy="307777"/>
          </a:xfrm>
          <a:prstGeom prst="rect">
            <a:avLst/>
          </a:prstGeom>
          <a:noFill/>
        </p:spPr>
        <p:txBody>
          <a:bodyPr wrap="square" rtlCol="0">
            <a:spAutoFit/>
          </a:bodyPr>
          <a:lstStyle/>
          <a:p>
            <a:r>
              <a:rPr lang="en-AU" sz="1400" b="1" dirty="0">
                <a:solidFill>
                  <a:schemeClr val="bg1"/>
                </a:solidFill>
              </a:rPr>
              <a:t>Be our guest, be our guest. Put our service to the test.</a:t>
            </a:r>
          </a:p>
        </p:txBody>
      </p:sp>
      <p:sp>
        <p:nvSpPr>
          <p:cNvPr id="2" name="TextBox 1">
            <a:extLst>
              <a:ext uri="{FF2B5EF4-FFF2-40B4-BE49-F238E27FC236}">
                <a16:creationId xmlns:a16="http://schemas.microsoft.com/office/drawing/2014/main" id="{3CEC816D-2068-3FAE-87F2-B285C9BFD21A}"/>
              </a:ext>
            </a:extLst>
          </p:cNvPr>
          <p:cNvSpPr txBox="1"/>
          <p:nvPr/>
        </p:nvSpPr>
        <p:spPr>
          <a:xfrm>
            <a:off x="2740090" y="2751966"/>
            <a:ext cx="7436249" cy="2954655"/>
          </a:xfrm>
          <a:prstGeom prst="rect">
            <a:avLst/>
          </a:prstGeom>
          <a:noFill/>
        </p:spPr>
        <p:txBody>
          <a:bodyPr wrap="square" rtlCol="0">
            <a:spAutoFit/>
          </a:bodyPr>
          <a:lstStyle/>
          <a:p>
            <a:r>
              <a:rPr lang="en-AU" sz="2400" b="1" dirty="0"/>
              <a:t>How did we get there?</a:t>
            </a:r>
          </a:p>
          <a:p>
            <a:endParaRPr lang="en-AU" b="1" dirty="0"/>
          </a:p>
          <a:p>
            <a:r>
              <a:rPr lang="en-AU" b="1" dirty="0"/>
              <a:t>1.   Data sourcing including survey</a:t>
            </a:r>
          </a:p>
          <a:p>
            <a:r>
              <a:rPr lang="en-AU" b="1" dirty="0"/>
              <a:t>2.   ETL of movie data and survey data for Visualisation/ Machine Learning</a:t>
            </a:r>
          </a:p>
          <a:p>
            <a:r>
              <a:rPr lang="en-AU" b="1" dirty="0"/>
              <a:t>3.   Machine Learning – Naïve Bayes Model</a:t>
            </a:r>
          </a:p>
          <a:p>
            <a:pPr marL="342900" indent="-342900">
              <a:buAutoNum type="arabicPeriod" startAt="4"/>
            </a:pPr>
            <a:r>
              <a:rPr lang="en-AU" b="1" dirty="0"/>
              <a:t>Database creation for mood/movie filtering/randomisation</a:t>
            </a:r>
          </a:p>
          <a:p>
            <a:pPr marL="342900" indent="-342900">
              <a:buAutoNum type="arabicPeriod" startAt="4"/>
            </a:pPr>
            <a:r>
              <a:rPr lang="en-AU" b="1" dirty="0"/>
              <a:t>Flask and Heroku deployment</a:t>
            </a:r>
          </a:p>
          <a:p>
            <a:r>
              <a:rPr lang="en-AU" b="1" dirty="0"/>
              <a:t>6.   Summary - What we could have done with more time</a:t>
            </a:r>
          </a:p>
          <a:p>
            <a:r>
              <a:rPr lang="en-AU" b="1" dirty="0"/>
              <a:t>7.   Questions </a:t>
            </a:r>
            <a:r>
              <a:rPr lang="en-AU" b="1" dirty="0">
                <a:sym typeface="Wingdings" panose="05000000000000000000" pitchFamily="2" charset="2"/>
              </a:rPr>
              <a:t></a:t>
            </a:r>
            <a:endParaRPr lang="en-AU" b="1" dirty="0"/>
          </a:p>
          <a:p>
            <a:endParaRPr lang="en-AU" b="1" dirty="0"/>
          </a:p>
        </p:txBody>
      </p:sp>
      <p:pic>
        <p:nvPicPr>
          <p:cNvPr id="3" name="Picture 2" descr="A picture containing text, vector graphics&#10;&#10;Description automatically generated">
            <a:extLst>
              <a:ext uri="{FF2B5EF4-FFF2-40B4-BE49-F238E27FC236}">
                <a16:creationId xmlns:a16="http://schemas.microsoft.com/office/drawing/2014/main" id="{C94A4234-D0F8-E464-4560-8A48CD0DA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133" y="2372167"/>
            <a:ext cx="1116233" cy="1056833"/>
          </a:xfrm>
          <a:prstGeom prst="rect">
            <a:avLst/>
          </a:prstGeom>
        </p:spPr>
      </p:pic>
    </p:spTree>
    <p:extLst>
      <p:ext uri="{BB962C8B-B14F-4D97-AF65-F5344CB8AC3E}">
        <p14:creationId xmlns:p14="http://schemas.microsoft.com/office/powerpoint/2010/main" val="420522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22F120-FE22-8818-C83F-CF96CA67604D}"/>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CAF643F8-4C99-16C5-D619-2B1F528CA884}"/>
              </a:ext>
            </a:extLst>
          </p:cNvPr>
          <p:cNvSpPr/>
          <p:nvPr/>
        </p:nvSpPr>
        <p:spPr>
          <a:xfrm>
            <a:off x="0" y="0"/>
            <a:ext cx="12192000" cy="606490"/>
          </a:xfrm>
          <a:prstGeom prst="rect">
            <a:avLst/>
          </a:prstGeom>
          <a:solidFill>
            <a:srgbClr val="A0353A"/>
          </a:solidFill>
          <a:ln>
            <a:solidFill>
              <a:srgbClr val="A035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BB52B911-E95E-F58E-30B7-AF239F57CAB7}"/>
              </a:ext>
            </a:extLst>
          </p:cNvPr>
          <p:cNvSpPr txBox="1"/>
          <p:nvPr/>
        </p:nvSpPr>
        <p:spPr>
          <a:xfrm>
            <a:off x="167952" y="118579"/>
            <a:ext cx="849085" cy="369332"/>
          </a:xfrm>
          <a:prstGeom prst="rect">
            <a:avLst/>
          </a:prstGeom>
          <a:noFill/>
        </p:spPr>
        <p:txBody>
          <a:bodyPr wrap="square" rtlCol="0">
            <a:spAutoFit/>
          </a:bodyPr>
          <a:lstStyle/>
          <a:p>
            <a:r>
              <a:rPr lang="en-AU" b="1" dirty="0">
                <a:solidFill>
                  <a:schemeClr val="bg1"/>
                </a:solidFill>
              </a:rPr>
              <a:t>CACE</a:t>
            </a:r>
          </a:p>
        </p:txBody>
      </p:sp>
      <p:sp>
        <p:nvSpPr>
          <p:cNvPr id="7" name="TextBox 6">
            <a:extLst>
              <a:ext uri="{FF2B5EF4-FFF2-40B4-BE49-F238E27FC236}">
                <a16:creationId xmlns:a16="http://schemas.microsoft.com/office/drawing/2014/main" id="{5EFA03D8-FE73-652B-27DB-D941859DD6FC}"/>
              </a:ext>
            </a:extLst>
          </p:cNvPr>
          <p:cNvSpPr txBox="1"/>
          <p:nvPr/>
        </p:nvSpPr>
        <p:spPr>
          <a:xfrm>
            <a:off x="1017037" y="186879"/>
            <a:ext cx="849085" cy="307777"/>
          </a:xfrm>
          <a:prstGeom prst="rect">
            <a:avLst/>
          </a:prstGeom>
          <a:noFill/>
        </p:spPr>
        <p:txBody>
          <a:bodyPr wrap="square" rtlCol="0">
            <a:spAutoFit/>
          </a:bodyPr>
          <a:lstStyle/>
          <a:p>
            <a:r>
              <a:rPr lang="en-AU" sz="1400" b="1" dirty="0">
                <a:solidFill>
                  <a:schemeClr val="bg1"/>
                </a:solidFill>
              </a:rPr>
              <a:t>Home</a:t>
            </a:r>
          </a:p>
        </p:txBody>
      </p:sp>
      <p:sp>
        <p:nvSpPr>
          <p:cNvPr id="8" name="TextBox 7">
            <a:extLst>
              <a:ext uri="{FF2B5EF4-FFF2-40B4-BE49-F238E27FC236}">
                <a16:creationId xmlns:a16="http://schemas.microsoft.com/office/drawing/2014/main" id="{B2FB7095-144B-AD7B-972F-D93D5861AC10}"/>
              </a:ext>
            </a:extLst>
          </p:cNvPr>
          <p:cNvSpPr txBox="1"/>
          <p:nvPr/>
        </p:nvSpPr>
        <p:spPr>
          <a:xfrm>
            <a:off x="1609531" y="186879"/>
            <a:ext cx="1366934" cy="307777"/>
          </a:xfrm>
          <a:prstGeom prst="rect">
            <a:avLst/>
          </a:prstGeom>
          <a:noFill/>
        </p:spPr>
        <p:txBody>
          <a:bodyPr wrap="square" rtlCol="0">
            <a:spAutoFit/>
          </a:bodyPr>
          <a:lstStyle/>
          <a:p>
            <a:r>
              <a:rPr lang="en-AU" sz="1400" b="1" dirty="0">
                <a:solidFill>
                  <a:schemeClr val="bg1"/>
                </a:solidFill>
              </a:rPr>
              <a:t>Visualisations</a:t>
            </a:r>
          </a:p>
        </p:txBody>
      </p:sp>
      <p:sp>
        <p:nvSpPr>
          <p:cNvPr id="9" name="Rectangle 8">
            <a:extLst>
              <a:ext uri="{FF2B5EF4-FFF2-40B4-BE49-F238E27FC236}">
                <a16:creationId xmlns:a16="http://schemas.microsoft.com/office/drawing/2014/main" id="{F419D6F3-FCC2-F73D-4BC5-847891C490B3}"/>
              </a:ext>
            </a:extLst>
          </p:cNvPr>
          <p:cNvSpPr/>
          <p:nvPr/>
        </p:nvSpPr>
        <p:spPr>
          <a:xfrm>
            <a:off x="886409" y="998376"/>
            <a:ext cx="10384972" cy="55797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8C2C3E84-2D9C-AA21-CB1D-A53C3B2EE1F6}"/>
              </a:ext>
            </a:extLst>
          </p:cNvPr>
          <p:cNvSpPr/>
          <p:nvPr/>
        </p:nvSpPr>
        <p:spPr>
          <a:xfrm>
            <a:off x="886409" y="998376"/>
            <a:ext cx="10384972" cy="1240971"/>
          </a:xfrm>
          <a:prstGeom prst="rect">
            <a:avLst/>
          </a:prstGeom>
          <a:solidFill>
            <a:srgbClr val="A0353A"/>
          </a:solidFill>
          <a:ln>
            <a:solidFill>
              <a:srgbClr val="A035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600" b="1" dirty="0">
              <a:solidFill>
                <a:sysClr val="windowText" lastClr="000000"/>
              </a:solidFill>
            </a:endParaRPr>
          </a:p>
        </p:txBody>
      </p:sp>
      <p:sp>
        <p:nvSpPr>
          <p:cNvPr id="11" name="TextBox 10">
            <a:extLst>
              <a:ext uri="{FF2B5EF4-FFF2-40B4-BE49-F238E27FC236}">
                <a16:creationId xmlns:a16="http://schemas.microsoft.com/office/drawing/2014/main" id="{1510FEFD-4626-9A81-B08F-6AB1D5EB82C0}"/>
              </a:ext>
            </a:extLst>
          </p:cNvPr>
          <p:cNvSpPr txBox="1"/>
          <p:nvPr/>
        </p:nvSpPr>
        <p:spPr>
          <a:xfrm>
            <a:off x="3530082" y="1151379"/>
            <a:ext cx="5467739" cy="646331"/>
          </a:xfrm>
          <a:prstGeom prst="rect">
            <a:avLst/>
          </a:prstGeom>
          <a:noFill/>
        </p:spPr>
        <p:txBody>
          <a:bodyPr wrap="square" rtlCol="0">
            <a:spAutoFit/>
          </a:bodyPr>
          <a:lstStyle/>
          <a:p>
            <a:r>
              <a:rPr lang="en-AU" sz="3600" b="1" dirty="0"/>
              <a:t>LET ME PICK YOUR MOVIE</a:t>
            </a:r>
          </a:p>
        </p:txBody>
      </p:sp>
      <p:sp>
        <p:nvSpPr>
          <p:cNvPr id="12" name="TextBox 11">
            <a:extLst>
              <a:ext uri="{FF2B5EF4-FFF2-40B4-BE49-F238E27FC236}">
                <a16:creationId xmlns:a16="http://schemas.microsoft.com/office/drawing/2014/main" id="{87CACC08-A2F3-2D1D-A01B-303F0BC0F170}"/>
              </a:ext>
            </a:extLst>
          </p:cNvPr>
          <p:cNvSpPr txBox="1"/>
          <p:nvPr/>
        </p:nvSpPr>
        <p:spPr>
          <a:xfrm>
            <a:off x="4044821" y="1713647"/>
            <a:ext cx="5430416" cy="307777"/>
          </a:xfrm>
          <a:prstGeom prst="rect">
            <a:avLst/>
          </a:prstGeom>
          <a:noFill/>
        </p:spPr>
        <p:txBody>
          <a:bodyPr wrap="square" rtlCol="0">
            <a:spAutoFit/>
          </a:bodyPr>
          <a:lstStyle/>
          <a:p>
            <a:r>
              <a:rPr lang="en-AU" sz="1400" b="1" dirty="0">
                <a:solidFill>
                  <a:schemeClr val="bg1"/>
                </a:solidFill>
              </a:rPr>
              <a:t>Be our guest, be our guest. Put our service to the test.</a:t>
            </a:r>
          </a:p>
        </p:txBody>
      </p:sp>
      <p:pic>
        <p:nvPicPr>
          <p:cNvPr id="14" name="Picture 13" descr="A picture containing text, vector graphics&#10;&#10;Description automatically generated">
            <a:extLst>
              <a:ext uri="{FF2B5EF4-FFF2-40B4-BE49-F238E27FC236}">
                <a16:creationId xmlns:a16="http://schemas.microsoft.com/office/drawing/2014/main" id="{A4E1E8EF-6800-3AD1-640B-5AB65E2FC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133" y="2372167"/>
            <a:ext cx="1116233" cy="1056833"/>
          </a:xfrm>
          <a:prstGeom prst="rect">
            <a:avLst/>
          </a:prstGeom>
        </p:spPr>
      </p:pic>
      <p:sp>
        <p:nvSpPr>
          <p:cNvPr id="2" name="TextBox 1">
            <a:extLst>
              <a:ext uri="{FF2B5EF4-FFF2-40B4-BE49-F238E27FC236}">
                <a16:creationId xmlns:a16="http://schemas.microsoft.com/office/drawing/2014/main" id="{3CEC816D-2068-3FAE-87F2-B285C9BFD21A}"/>
              </a:ext>
            </a:extLst>
          </p:cNvPr>
          <p:cNvSpPr txBox="1"/>
          <p:nvPr/>
        </p:nvSpPr>
        <p:spPr>
          <a:xfrm>
            <a:off x="2598411" y="2583692"/>
            <a:ext cx="4872780" cy="1292662"/>
          </a:xfrm>
          <a:prstGeom prst="rect">
            <a:avLst/>
          </a:prstGeom>
          <a:noFill/>
        </p:spPr>
        <p:txBody>
          <a:bodyPr wrap="square" rtlCol="0">
            <a:spAutoFit/>
          </a:bodyPr>
          <a:lstStyle/>
          <a:p>
            <a:r>
              <a:rPr lang="en-AU" sz="2400" b="1" dirty="0"/>
              <a:t>Data Sourcing</a:t>
            </a:r>
          </a:p>
          <a:p>
            <a:endParaRPr lang="en-AU" b="1" dirty="0"/>
          </a:p>
          <a:p>
            <a:pPr marL="285750" indent="-285750">
              <a:buFont typeface="Arial" panose="020B0604020202020204" pitchFamily="34" charset="0"/>
              <a:buChar char="•"/>
            </a:pPr>
            <a:r>
              <a:rPr lang="en-AU" b="1" dirty="0"/>
              <a:t>Two csv datasets from Kaggle</a:t>
            </a:r>
          </a:p>
          <a:p>
            <a:pPr marL="285750" indent="-285750">
              <a:buFont typeface="Arial" panose="020B0604020202020204" pitchFamily="34" charset="0"/>
              <a:buChar char="•"/>
            </a:pPr>
            <a:r>
              <a:rPr lang="en-AU" b="1" dirty="0"/>
              <a:t>Created survey to link mood to movie titles</a:t>
            </a:r>
          </a:p>
        </p:txBody>
      </p:sp>
      <p:pic>
        <p:nvPicPr>
          <p:cNvPr id="13" name="Picture 12" descr="Graphical user interface, text, application, website&#10;&#10;Description automatically generated">
            <a:extLst>
              <a:ext uri="{FF2B5EF4-FFF2-40B4-BE49-F238E27FC236}">
                <a16:creationId xmlns:a16="http://schemas.microsoft.com/office/drawing/2014/main" id="{6AE7B3A0-B031-2BC0-068F-65CDD76F96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3460" y="2386249"/>
            <a:ext cx="2795654" cy="2006972"/>
          </a:xfrm>
          <a:prstGeom prst="rect">
            <a:avLst/>
          </a:prstGeom>
        </p:spPr>
      </p:pic>
      <p:pic>
        <p:nvPicPr>
          <p:cNvPr id="16" name="Picture 15" descr="Graphical user interface, text, application, email&#10;&#10;Description automatically generated">
            <a:extLst>
              <a:ext uri="{FF2B5EF4-FFF2-40B4-BE49-F238E27FC236}">
                <a16:creationId xmlns:a16="http://schemas.microsoft.com/office/drawing/2014/main" id="{58B314D2-C7C0-39A2-9F07-802F16B8D7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3458" y="4400721"/>
            <a:ext cx="2795656" cy="1728341"/>
          </a:xfrm>
          <a:prstGeom prst="rect">
            <a:avLst/>
          </a:prstGeom>
        </p:spPr>
      </p:pic>
      <p:pic>
        <p:nvPicPr>
          <p:cNvPr id="20" name="Picture 19" descr="Graphical user interface, application&#10;&#10;Description automatically generated">
            <a:extLst>
              <a:ext uri="{FF2B5EF4-FFF2-40B4-BE49-F238E27FC236}">
                <a16:creationId xmlns:a16="http://schemas.microsoft.com/office/drawing/2014/main" id="{91E6A769-09E1-16F1-6907-E2A5EB8572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1359" y="4199205"/>
            <a:ext cx="3029819" cy="1929857"/>
          </a:xfrm>
          <a:prstGeom prst="rect">
            <a:avLst/>
          </a:prstGeom>
        </p:spPr>
      </p:pic>
      <p:pic>
        <p:nvPicPr>
          <p:cNvPr id="22" name="Picture 21" descr="Graphical user interface, application&#10;&#10;Description automatically generated">
            <a:extLst>
              <a:ext uri="{FF2B5EF4-FFF2-40B4-BE49-F238E27FC236}">
                <a16:creationId xmlns:a16="http://schemas.microsoft.com/office/drawing/2014/main" id="{B44521F9-8C71-1427-F4CF-A98E8781E6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41579" y="4233543"/>
            <a:ext cx="3214397" cy="1635667"/>
          </a:xfrm>
          <a:prstGeom prst="rect">
            <a:avLst/>
          </a:prstGeom>
        </p:spPr>
      </p:pic>
    </p:spTree>
    <p:extLst>
      <p:ext uri="{BB962C8B-B14F-4D97-AF65-F5344CB8AC3E}">
        <p14:creationId xmlns:p14="http://schemas.microsoft.com/office/powerpoint/2010/main" val="719031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22F120-FE22-8818-C83F-CF96CA67604D}"/>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CAF643F8-4C99-16C5-D619-2B1F528CA884}"/>
              </a:ext>
            </a:extLst>
          </p:cNvPr>
          <p:cNvSpPr/>
          <p:nvPr/>
        </p:nvSpPr>
        <p:spPr>
          <a:xfrm>
            <a:off x="0" y="0"/>
            <a:ext cx="12192000" cy="606490"/>
          </a:xfrm>
          <a:prstGeom prst="rect">
            <a:avLst/>
          </a:prstGeom>
          <a:solidFill>
            <a:srgbClr val="A0353A"/>
          </a:solidFill>
          <a:ln>
            <a:solidFill>
              <a:srgbClr val="A035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BB52B911-E95E-F58E-30B7-AF239F57CAB7}"/>
              </a:ext>
            </a:extLst>
          </p:cNvPr>
          <p:cNvSpPr txBox="1"/>
          <p:nvPr/>
        </p:nvSpPr>
        <p:spPr>
          <a:xfrm>
            <a:off x="167952" y="118579"/>
            <a:ext cx="849085" cy="369332"/>
          </a:xfrm>
          <a:prstGeom prst="rect">
            <a:avLst/>
          </a:prstGeom>
          <a:noFill/>
        </p:spPr>
        <p:txBody>
          <a:bodyPr wrap="square" rtlCol="0">
            <a:spAutoFit/>
          </a:bodyPr>
          <a:lstStyle/>
          <a:p>
            <a:r>
              <a:rPr lang="en-AU" b="1" dirty="0">
                <a:solidFill>
                  <a:schemeClr val="bg1"/>
                </a:solidFill>
              </a:rPr>
              <a:t>CACE</a:t>
            </a:r>
          </a:p>
        </p:txBody>
      </p:sp>
      <p:sp>
        <p:nvSpPr>
          <p:cNvPr id="7" name="TextBox 6">
            <a:extLst>
              <a:ext uri="{FF2B5EF4-FFF2-40B4-BE49-F238E27FC236}">
                <a16:creationId xmlns:a16="http://schemas.microsoft.com/office/drawing/2014/main" id="{5EFA03D8-FE73-652B-27DB-D941859DD6FC}"/>
              </a:ext>
            </a:extLst>
          </p:cNvPr>
          <p:cNvSpPr txBox="1"/>
          <p:nvPr/>
        </p:nvSpPr>
        <p:spPr>
          <a:xfrm>
            <a:off x="1017037" y="186879"/>
            <a:ext cx="849085" cy="307777"/>
          </a:xfrm>
          <a:prstGeom prst="rect">
            <a:avLst/>
          </a:prstGeom>
          <a:noFill/>
        </p:spPr>
        <p:txBody>
          <a:bodyPr wrap="square" rtlCol="0">
            <a:spAutoFit/>
          </a:bodyPr>
          <a:lstStyle/>
          <a:p>
            <a:r>
              <a:rPr lang="en-AU" sz="1400" b="1" dirty="0">
                <a:solidFill>
                  <a:schemeClr val="bg1"/>
                </a:solidFill>
              </a:rPr>
              <a:t>Home</a:t>
            </a:r>
          </a:p>
        </p:txBody>
      </p:sp>
      <p:sp>
        <p:nvSpPr>
          <p:cNvPr id="8" name="TextBox 7">
            <a:extLst>
              <a:ext uri="{FF2B5EF4-FFF2-40B4-BE49-F238E27FC236}">
                <a16:creationId xmlns:a16="http://schemas.microsoft.com/office/drawing/2014/main" id="{B2FB7095-144B-AD7B-972F-D93D5861AC10}"/>
              </a:ext>
            </a:extLst>
          </p:cNvPr>
          <p:cNvSpPr txBox="1"/>
          <p:nvPr/>
        </p:nvSpPr>
        <p:spPr>
          <a:xfrm>
            <a:off x="1609531" y="186879"/>
            <a:ext cx="1366934" cy="307777"/>
          </a:xfrm>
          <a:prstGeom prst="rect">
            <a:avLst/>
          </a:prstGeom>
          <a:noFill/>
        </p:spPr>
        <p:txBody>
          <a:bodyPr wrap="square" rtlCol="0">
            <a:spAutoFit/>
          </a:bodyPr>
          <a:lstStyle/>
          <a:p>
            <a:r>
              <a:rPr lang="en-AU" sz="1400" b="1" dirty="0">
                <a:solidFill>
                  <a:schemeClr val="bg1"/>
                </a:solidFill>
              </a:rPr>
              <a:t>Visualisations</a:t>
            </a:r>
          </a:p>
        </p:txBody>
      </p:sp>
      <p:sp>
        <p:nvSpPr>
          <p:cNvPr id="9" name="Rectangle 8">
            <a:extLst>
              <a:ext uri="{FF2B5EF4-FFF2-40B4-BE49-F238E27FC236}">
                <a16:creationId xmlns:a16="http://schemas.microsoft.com/office/drawing/2014/main" id="{F419D6F3-FCC2-F73D-4BC5-847891C490B3}"/>
              </a:ext>
            </a:extLst>
          </p:cNvPr>
          <p:cNvSpPr/>
          <p:nvPr/>
        </p:nvSpPr>
        <p:spPr>
          <a:xfrm>
            <a:off x="886409" y="998376"/>
            <a:ext cx="10384972" cy="55797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8C2C3E84-2D9C-AA21-CB1D-A53C3B2EE1F6}"/>
              </a:ext>
            </a:extLst>
          </p:cNvPr>
          <p:cNvSpPr/>
          <p:nvPr/>
        </p:nvSpPr>
        <p:spPr>
          <a:xfrm>
            <a:off x="886409" y="998376"/>
            <a:ext cx="10384972" cy="1240971"/>
          </a:xfrm>
          <a:prstGeom prst="rect">
            <a:avLst/>
          </a:prstGeom>
          <a:solidFill>
            <a:srgbClr val="A0353A"/>
          </a:solidFill>
          <a:ln>
            <a:solidFill>
              <a:srgbClr val="A035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600" b="1" dirty="0">
              <a:solidFill>
                <a:sysClr val="windowText" lastClr="000000"/>
              </a:solidFill>
            </a:endParaRPr>
          </a:p>
        </p:txBody>
      </p:sp>
      <p:sp>
        <p:nvSpPr>
          <p:cNvPr id="11" name="TextBox 10">
            <a:extLst>
              <a:ext uri="{FF2B5EF4-FFF2-40B4-BE49-F238E27FC236}">
                <a16:creationId xmlns:a16="http://schemas.microsoft.com/office/drawing/2014/main" id="{1510FEFD-4626-9A81-B08F-6AB1D5EB82C0}"/>
              </a:ext>
            </a:extLst>
          </p:cNvPr>
          <p:cNvSpPr txBox="1"/>
          <p:nvPr/>
        </p:nvSpPr>
        <p:spPr>
          <a:xfrm>
            <a:off x="3530082" y="1151379"/>
            <a:ext cx="5467739" cy="646331"/>
          </a:xfrm>
          <a:prstGeom prst="rect">
            <a:avLst/>
          </a:prstGeom>
          <a:noFill/>
        </p:spPr>
        <p:txBody>
          <a:bodyPr wrap="square" rtlCol="0">
            <a:spAutoFit/>
          </a:bodyPr>
          <a:lstStyle/>
          <a:p>
            <a:r>
              <a:rPr lang="en-AU" sz="3600" b="1" dirty="0"/>
              <a:t>LET ME PICK YOUR MOVIE</a:t>
            </a:r>
          </a:p>
        </p:txBody>
      </p:sp>
      <p:sp>
        <p:nvSpPr>
          <p:cNvPr id="12" name="TextBox 11">
            <a:extLst>
              <a:ext uri="{FF2B5EF4-FFF2-40B4-BE49-F238E27FC236}">
                <a16:creationId xmlns:a16="http://schemas.microsoft.com/office/drawing/2014/main" id="{87CACC08-A2F3-2D1D-A01B-303F0BC0F170}"/>
              </a:ext>
            </a:extLst>
          </p:cNvPr>
          <p:cNvSpPr txBox="1"/>
          <p:nvPr/>
        </p:nvSpPr>
        <p:spPr>
          <a:xfrm>
            <a:off x="4044821" y="1713647"/>
            <a:ext cx="5430416" cy="307777"/>
          </a:xfrm>
          <a:prstGeom prst="rect">
            <a:avLst/>
          </a:prstGeom>
          <a:noFill/>
        </p:spPr>
        <p:txBody>
          <a:bodyPr wrap="square" rtlCol="0">
            <a:spAutoFit/>
          </a:bodyPr>
          <a:lstStyle/>
          <a:p>
            <a:r>
              <a:rPr lang="en-AU" sz="1400" b="1" dirty="0">
                <a:solidFill>
                  <a:schemeClr val="bg1"/>
                </a:solidFill>
              </a:rPr>
              <a:t>Be our guest, be our guest. Put our service to the test.</a:t>
            </a:r>
          </a:p>
        </p:txBody>
      </p:sp>
      <p:pic>
        <p:nvPicPr>
          <p:cNvPr id="14" name="Picture 13" descr="A picture containing text, vector graphics&#10;&#10;Description automatically generated">
            <a:extLst>
              <a:ext uri="{FF2B5EF4-FFF2-40B4-BE49-F238E27FC236}">
                <a16:creationId xmlns:a16="http://schemas.microsoft.com/office/drawing/2014/main" id="{A4E1E8EF-6800-3AD1-640B-5AB65E2FC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133" y="2372167"/>
            <a:ext cx="1116233" cy="1056833"/>
          </a:xfrm>
          <a:prstGeom prst="rect">
            <a:avLst/>
          </a:prstGeom>
        </p:spPr>
      </p:pic>
      <p:sp>
        <p:nvSpPr>
          <p:cNvPr id="2" name="TextBox 1">
            <a:extLst>
              <a:ext uri="{FF2B5EF4-FFF2-40B4-BE49-F238E27FC236}">
                <a16:creationId xmlns:a16="http://schemas.microsoft.com/office/drawing/2014/main" id="{3CEC816D-2068-3FAE-87F2-B285C9BFD21A}"/>
              </a:ext>
            </a:extLst>
          </p:cNvPr>
          <p:cNvSpPr txBox="1"/>
          <p:nvPr/>
        </p:nvSpPr>
        <p:spPr>
          <a:xfrm>
            <a:off x="2537838" y="2413310"/>
            <a:ext cx="4616846" cy="3016210"/>
          </a:xfrm>
          <a:prstGeom prst="rect">
            <a:avLst/>
          </a:prstGeom>
          <a:noFill/>
          <a:ln>
            <a:noFill/>
          </a:ln>
        </p:spPr>
        <p:txBody>
          <a:bodyPr wrap="square" rtlCol="0">
            <a:spAutoFit/>
          </a:bodyPr>
          <a:lstStyle/>
          <a:p>
            <a:r>
              <a:rPr lang="en-AU" sz="2400" b="1" dirty="0"/>
              <a:t>Data ETL</a:t>
            </a:r>
          </a:p>
          <a:p>
            <a:endParaRPr lang="en-AU" sz="800" b="1" dirty="0"/>
          </a:p>
          <a:p>
            <a:r>
              <a:rPr lang="en-AU" b="1" dirty="0">
                <a:solidFill>
                  <a:srgbClr val="A0353A"/>
                </a:solidFill>
              </a:rPr>
              <a:t>CSV datasets from Kaggle</a:t>
            </a:r>
          </a:p>
          <a:p>
            <a:pPr marL="285750" indent="-285750">
              <a:buFont typeface="Arial" panose="020B0604020202020204" pitchFamily="34" charset="0"/>
              <a:buChar char="•"/>
            </a:pPr>
            <a:r>
              <a:rPr lang="en-AU" sz="1400" b="1" dirty="0"/>
              <a:t>Used pandas to for data cleaning</a:t>
            </a:r>
          </a:p>
          <a:p>
            <a:pPr marL="285750" indent="-285750">
              <a:buFont typeface="Arial" panose="020B0604020202020204" pitchFamily="34" charset="0"/>
              <a:buChar char="•"/>
            </a:pPr>
            <a:r>
              <a:rPr lang="en-AU" sz="1400" b="1" dirty="0"/>
              <a:t>Merged and Dropped null values, duplicates, columns</a:t>
            </a:r>
          </a:p>
          <a:p>
            <a:pPr marL="285750" indent="-285750">
              <a:buFont typeface="Arial" panose="020B0604020202020204" pitchFamily="34" charset="0"/>
              <a:buChar char="•"/>
            </a:pPr>
            <a:r>
              <a:rPr lang="en-AU" sz="1400" b="1" dirty="0"/>
              <a:t>Extracted lists of objects for various columns</a:t>
            </a:r>
          </a:p>
          <a:p>
            <a:pPr marL="285750" indent="-285750">
              <a:buFont typeface="Arial" panose="020B0604020202020204" pitchFamily="34" charset="0"/>
              <a:buChar char="•"/>
            </a:pPr>
            <a:r>
              <a:rPr lang="en-AU" sz="1400" b="1" dirty="0"/>
              <a:t>Extracted release year from release date</a:t>
            </a:r>
          </a:p>
          <a:p>
            <a:pPr marL="285750" indent="-285750">
              <a:buFont typeface="Arial" panose="020B0604020202020204" pitchFamily="34" charset="0"/>
              <a:buChar char="•"/>
            </a:pPr>
            <a:r>
              <a:rPr lang="en-AU" sz="1400" b="1" dirty="0"/>
              <a:t>Saved as csv</a:t>
            </a:r>
          </a:p>
          <a:p>
            <a:pPr marL="285750" indent="-285750">
              <a:buFont typeface="Arial" panose="020B0604020202020204" pitchFamily="34" charset="0"/>
              <a:buChar char="•"/>
            </a:pPr>
            <a:r>
              <a:rPr lang="en-AU" sz="1400" b="1" dirty="0"/>
              <a:t>Stored in AWS for online access</a:t>
            </a:r>
          </a:p>
          <a:p>
            <a:pPr marL="285750" indent="-285750">
              <a:buFont typeface="Arial" panose="020B0604020202020204" pitchFamily="34" charset="0"/>
              <a:buChar char="•"/>
            </a:pPr>
            <a:r>
              <a:rPr lang="en-AU" sz="1400" b="1" dirty="0"/>
              <a:t>Pushed file into </a:t>
            </a:r>
            <a:r>
              <a:rPr lang="en-AU" sz="1400" b="1" dirty="0" err="1"/>
              <a:t>pdAdmin</a:t>
            </a:r>
            <a:r>
              <a:rPr lang="en-AU" sz="1400" b="1" dirty="0"/>
              <a:t> to create database using CO</a:t>
            </a:r>
          </a:p>
          <a:p>
            <a:pPr marL="285750" indent="-285750">
              <a:buFont typeface="Arial" panose="020B0604020202020204" pitchFamily="34" charset="0"/>
              <a:buChar char="•"/>
            </a:pPr>
            <a:r>
              <a:rPr lang="en-AU" sz="1400" b="1" dirty="0"/>
              <a:t>Imported database into Tableau for data visualisation</a:t>
            </a:r>
          </a:p>
          <a:p>
            <a:pPr marL="285750" indent="-285750">
              <a:buFont typeface="Arial" panose="020B0604020202020204" pitchFamily="34" charset="0"/>
              <a:buChar char="•"/>
            </a:pPr>
            <a:endParaRPr lang="en-AU" sz="1400" b="1" dirty="0"/>
          </a:p>
          <a:p>
            <a:pPr marL="285750" indent="-285750">
              <a:buFont typeface="Arial" panose="020B0604020202020204" pitchFamily="34" charset="0"/>
              <a:buChar char="•"/>
            </a:pPr>
            <a:endParaRPr lang="en-AU" sz="1400" b="1" dirty="0"/>
          </a:p>
        </p:txBody>
      </p:sp>
      <p:sp>
        <p:nvSpPr>
          <p:cNvPr id="15" name="TextBox 14">
            <a:extLst>
              <a:ext uri="{FF2B5EF4-FFF2-40B4-BE49-F238E27FC236}">
                <a16:creationId xmlns:a16="http://schemas.microsoft.com/office/drawing/2014/main" id="{A5833336-4C15-4613-8B34-26017CB28302}"/>
              </a:ext>
            </a:extLst>
          </p:cNvPr>
          <p:cNvSpPr txBox="1"/>
          <p:nvPr/>
        </p:nvSpPr>
        <p:spPr>
          <a:xfrm>
            <a:off x="2537838" y="5059405"/>
            <a:ext cx="4953283" cy="800219"/>
          </a:xfrm>
          <a:prstGeom prst="rect">
            <a:avLst/>
          </a:prstGeom>
          <a:noFill/>
          <a:ln>
            <a:noFill/>
          </a:ln>
        </p:spPr>
        <p:txBody>
          <a:bodyPr wrap="square" rtlCol="0">
            <a:spAutoFit/>
          </a:bodyPr>
          <a:lstStyle/>
          <a:p>
            <a:r>
              <a:rPr lang="en-AU" b="1" dirty="0">
                <a:solidFill>
                  <a:srgbClr val="A0353A"/>
                </a:solidFill>
              </a:rPr>
              <a:t>Challenges:</a:t>
            </a:r>
            <a:endParaRPr lang="en-AU" sz="1800" b="1" dirty="0">
              <a:solidFill>
                <a:srgbClr val="A0353A"/>
              </a:solidFill>
            </a:endParaRPr>
          </a:p>
          <a:p>
            <a:pPr marL="285750" indent="-285750">
              <a:buFont typeface="Arial" panose="020B0604020202020204" pitchFamily="34" charset="0"/>
              <a:buChar char="•"/>
            </a:pPr>
            <a:r>
              <a:rPr lang="en-AU" sz="1400" b="1" dirty="0"/>
              <a:t>Extraction of lists of objects</a:t>
            </a:r>
          </a:p>
          <a:p>
            <a:pPr marL="285750" indent="-285750">
              <a:buFont typeface="Arial" panose="020B0604020202020204" pitchFamily="34" charset="0"/>
              <a:buChar char="•"/>
            </a:pPr>
            <a:r>
              <a:rPr lang="en-AU" sz="1400" b="1" dirty="0"/>
              <a:t>Pushing data from AWS into </a:t>
            </a:r>
            <a:r>
              <a:rPr lang="en-AU" sz="1400" b="1" dirty="0" err="1"/>
              <a:t>pgAdmin</a:t>
            </a:r>
            <a:r>
              <a:rPr lang="en-AU" sz="1400" b="1" dirty="0"/>
              <a:t> – due to characters</a:t>
            </a:r>
          </a:p>
        </p:txBody>
      </p:sp>
      <p:grpSp>
        <p:nvGrpSpPr>
          <p:cNvPr id="35" name="Group 34">
            <a:extLst>
              <a:ext uri="{FF2B5EF4-FFF2-40B4-BE49-F238E27FC236}">
                <a16:creationId xmlns:a16="http://schemas.microsoft.com/office/drawing/2014/main" id="{BA7F265F-215E-FDD9-7E7C-CC08F9F8A0CA}"/>
              </a:ext>
            </a:extLst>
          </p:cNvPr>
          <p:cNvGrpSpPr/>
          <p:nvPr/>
        </p:nvGrpSpPr>
        <p:grpSpPr>
          <a:xfrm>
            <a:off x="7321156" y="2372167"/>
            <a:ext cx="3289408" cy="4004995"/>
            <a:chOff x="8086266" y="2255541"/>
            <a:chExt cx="2777478" cy="3381698"/>
          </a:xfrm>
        </p:grpSpPr>
        <p:pic>
          <p:nvPicPr>
            <p:cNvPr id="19" name="Picture 18" descr="Logo&#10;&#10;Description automatically generated with medium confidence">
              <a:extLst>
                <a:ext uri="{FF2B5EF4-FFF2-40B4-BE49-F238E27FC236}">
                  <a16:creationId xmlns:a16="http://schemas.microsoft.com/office/drawing/2014/main" id="{4846AEA1-DEEE-D6B6-43F1-24D012E57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266" y="2387853"/>
              <a:ext cx="1137168" cy="636814"/>
            </a:xfrm>
            <a:prstGeom prst="rect">
              <a:avLst/>
            </a:prstGeom>
          </p:spPr>
        </p:pic>
        <p:pic>
          <p:nvPicPr>
            <p:cNvPr id="23" name="Picture 22" descr="A picture containing text, clipart, vector graphics&#10;&#10;Description automatically generated">
              <a:extLst>
                <a:ext uri="{FF2B5EF4-FFF2-40B4-BE49-F238E27FC236}">
                  <a16:creationId xmlns:a16="http://schemas.microsoft.com/office/drawing/2014/main" id="{D3A3CC4A-D027-F3BD-AEAE-2D4AB394E296}"/>
                </a:ext>
              </a:extLst>
            </p:cNvPr>
            <p:cNvPicPr>
              <a:picLocks noChangeAspect="1"/>
            </p:cNvPicPr>
            <p:nvPr/>
          </p:nvPicPr>
          <p:blipFill rotWithShape="1">
            <a:blip r:embed="rId4">
              <a:extLst>
                <a:ext uri="{28A0092B-C50C-407E-A947-70E740481C1C}">
                  <a14:useLocalDpi xmlns:a14="http://schemas.microsoft.com/office/drawing/2010/main" val="0"/>
                </a:ext>
              </a:extLst>
            </a:blip>
            <a:srcRect l="18843" r="18640"/>
            <a:stretch/>
          </p:blipFill>
          <p:spPr>
            <a:xfrm>
              <a:off x="8172405" y="3325317"/>
              <a:ext cx="964888" cy="840017"/>
            </a:xfrm>
            <a:prstGeom prst="rect">
              <a:avLst/>
            </a:prstGeom>
          </p:spPr>
        </p:pic>
        <p:pic>
          <p:nvPicPr>
            <p:cNvPr id="26" name="Picture 25" descr="A picture containing text, clipart&#10;&#10;Description automatically generated">
              <a:extLst>
                <a:ext uri="{FF2B5EF4-FFF2-40B4-BE49-F238E27FC236}">
                  <a16:creationId xmlns:a16="http://schemas.microsoft.com/office/drawing/2014/main" id="{0DD6D9DE-D8C7-DF68-FC26-52F1294DFC69}"/>
                </a:ext>
              </a:extLst>
            </p:cNvPr>
            <p:cNvPicPr>
              <a:picLocks noChangeAspect="1"/>
            </p:cNvPicPr>
            <p:nvPr/>
          </p:nvPicPr>
          <p:blipFill rotWithShape="1">
            <a:blip r:embed="rId5">
              <a:extLst>
                <a:ext uri="{28A0092B-C50C-407E-A947-70E740481C1C}">
                  <a14:useLocalDpi xmlns:a14="http://schemas.microsoft.com/office/drawing/2010/main" val="0"/>
                </a:ext>
              </a:extLst>
            </a:blip>
            <a:srcRect l="31360" r="25761"/>
            <a:stretch/>
          </p:blipFill>
          <p:spPr>
            <a:xfrm>
              <a:off x="9815925" y="4637240"/>
              <a:ext cx="719322" cy="820497"/>
            </a:xfrm>
            <a:prstGeom prst="rect">
              <a:avLst/>
            </a:prstGeom>
          </p:spPr>
        </p:pic>
        <p:pic>
          <p:nvPicPr>
            <p:cNvPr id="29" name="Picture 28" descr="Chart, scatter chart&#10;&#10;Description automatically generated">
              <a:extLst>
                <a:ext uri="{FF2B5EF4-FFF2-40B4-BE49-F238E27FC236}">
                  <a16:creationId xmlns:a16="http://schemas.microsoft.com/office/drawing/2014/main" id="{A3442236-7124-4056-1E0D-4D03EA775A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40409" y="4672352"/>
              <a:ext cx="964887" cy="964887"/>
            </a:xfrm>
            <a:prstGeom prst="rect">
              <a:avLst/>
            </a:prstGeom>
          </p:spPr>
        </p:pic>
        <p:sp>
          <p:nvSpPr>
            <p:cNvPr id="27" name="Arrow: Chevron 26">
              <a:extLst>
                <a:ext uri="{FF2B5EF4-FFF2-40B4-BE49-F238E27FC236}">
                  <a16:creationId xmlns:a16="http://schemas.microsoft.com/office/drawing/2014/main" id="{4517509C-DFF4-BD57-5527-998452CD4BF5}"/>
                </a:ext>
              </a:extLst>
            </p:cNvPr>
            <p:cNvSpPr/>
            <p:nvPr/>
          </p:nvSpPr>
          <p:spPr>
            <a:xfrm rot="10800000">
              <a:off x="9414916" y="4971106"/>
              <a:ext cx="333263" cy="173247"/>
            </a:xfrm>
            <a:prstGeom prst="chevron">
              <a:avLst/>
            </a:prstGeom>
            <a:solidFill>
              <a:srgbClr val="A0353A"/>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1" name="Arrow: Chevron 20">
              <a:extLst>
                <a:ext uri="{FF2B5EF4-FFF2-40B4-BE49-F238E27FC236}">
                  <a16:creationId xmlns:a16="http://schemas.microsoft.com/office/drawing/2014/main" id="{56774D5A-3DEC-704F-E697-CFBFF81A1F76}"/>
                </a:ext>
              </a:extLst>
            </p:cNvPr>
            <p:cNvSpPr/>
            <p:nvPr/>
          </p:nvSpPr>
          <p:spPr>
            <a:xfrm>
              <a:off x="9101662" y="2574399"/>
              <a:ext cx="333263" cy="173247"/>
            </a:xfrm>
            <a:prstGeom prst="chevron">
              <a:avLst/>
            </a:prstGeom>
            <a:solidFill>
              <a:srgbClr val="A0353A"/>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pic>
          <p:nvPicPr>
            <p:cNvPr id="18" name="Picture 17" descr="A picture containing icon&#10;&#10;Description automatically generated">
              <a:extLst>
                <a:ext uri="{FF2B5EF4-FFF2-40B4-BE49-F238E27FC236}">
                  <a16:creationId xmlns:a16="http://schemas.microsoft.com/office/drawing/2014/main" id="{889DBA23-0F84-B545-262B-93BF5E8C1186}"/>
                </a:ext>
              </a:extLst>
            </p:cNvPr>
            <p:cNvPicPr>
              <a:picLocks noChangeAspect="1"/>
            </p:cNvPicPr>
            <p:nvPr/>
          </p:nvPicPr>
          <p:blipFill rotWithShape="1">
            <a:blip r:embed="rId7">
              <a:extLst>
                <a:ext uri="{28A0092B-C50C-407E-A947-70E740481C1C}">
                  <a14:useLocalDpi xmlns:a14="http://schemas.microsoft.com/office/drawing/2010/main" val="0"/>
                </a:ext>
              </a:extLst>
            </a:blip>
            <a:srcRect l="12152" r="14558"/>
            <a:stretch/>
          </p:blipFill>
          <p:spPr>
            <a:xfrm>
              <a:off x="9487430" y="3376866"/>
              <a:ext cx="1376314" cy="803323"/>
            </a:xfrm>
            <a:prstGeom prst="rect">
              <a:avLst/>
            </a:prstGeom>
          </p:spPr>
        </p:pic>
        <p:sp>
          <p:nvSpPr>
            <p:cNvPr id="24" name="Arrow: Chevron 23">
              <a:extLst>
                <a:ext uri="{FF2B5EF4-FFF2-40B4-BE49-F238E27FC236}">
                  <a16:creationId xmlns:a16="http://schemas.microsoft.com/office/drawing/2014/main" id="{4CDBC796-4BA2-6B4C-278D-2B9973489ECF}"/>
                </a:ext>
              </a:extLst>
            </p:cNvPr>
            <p:cNvSpPr/>
            <p:nvPr/>
          </p:nvSpPr>
          <p:spPr>
            <a:xfrm rot="5400000">
              <a:off x="8488218" y="3133986"/>
              <a:ext cx="333263" cy="173247"/>
            </a:xfrm>
            <a:prstGeom prst="chevron">
              <a:avLst/>
            </a:prstGeom>
            <a:solidFill>
              <a:srgbClr val="A0353A"/>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pic>
          <p:nvPicPr>
            <p:cNvPr id="28" name="Picture 27" descr="Logo, company name&#10;&#10;Description automatically generated">
              <a:extLst>
                <a:ext uri="{FF2B5EF4-FFF2-40B4-BE49-F238E27FC236}">
                  <a16:creationId xmlns:a16="http://schemas.microsoft.com/office/drawing/2014/main" id="{FE77F659-524D-5A9D-8C26-BEE03D7644E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08939" y="2255541"/>
              <a:ext cx="803324" cy="803324"/>
            </a:xfrm>
            <a:prstGeom prst="rect">
              <a:avLst/>
            </a:prstGeom>
          </p:spPr>
        </p:pic>
        <p:sp>
          <p:nvSpPr>
            <p:cNvPr id="32" name="Arrow: Chevron 31">
              <a:extLst>
                <a:ext uri="{FF2B5EF4-FFF2-40B4-BE49-F238E27FC236}">
                  <a16:creationId xmlns:a16="http://schemas.microsoft.com/office/drawing/2014/main" id="{889CB40F-1452-FFD2-B0AB-052063504853}"/>
                </a:ext>
              </a:extLst>
            </p:cNvPr>
            <p:cNvSpPr/>
            <p:nvPr/>
          </p:nvSpPr>
          <p:spPr>
            <a:xfrm rot="5400000">
              <a:off x="10008955" y="4322091"/>
              <a:ext cx="333263" cy="173247"/>
            </a:xfrm>
            <a:prstGeom prst="chevron">
              <a:avLst/>
            </a:prstGeom>
            <a:solidFill>
              <a:srgbClr val="A0353A"/>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34" name="Arrow: Chevron 33">
              <a:extLst>
                <a:ext uri="{FF2B5EF4-FFF2-40B4-BE49-F238E27FC236}">
                  <a16:creationId xmlns:a16="http://schemas.microsoft.com/office/drawing/2014/main" id="{D97B72F6-B42E-29FC-BFCC-BD14C0CEEBDD}"/>
                </a:ext>
              </a:extLst>
            </p:cNvPr>
            <p:cNvSpPr/>
            <p:nvPr/>
          </p:nvSpPr>
          <p:spPr>
            <a:xfrm>
              <a:off x="9174176" y="3558262"/>
              <a:ext cx="333263" cy="173247"/>
            </a:xfrm>
            <a:prstGeom prst="chevron">
              <a:avLst/>
            </a:prstGeom>
            <a:solidFill>
              <a:srgbClr val="A0353A"/>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Tree>
    <p:extLst>
      <p:ext uri="{BB962C8B-B14F-4D97-AF65-F5344CB8AC3E}">
        <p14:creationId xmlns:p14="http://schemas.microsoft.com/office/powerpoint/2010/main" val="492501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22F120-FE22-8818-C83F-CF96CA67604D}"/>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CAF643F8-4C99-16C5-D619-2B1F528CA884}"/>
              </a:ext>
            </a:extLst>
          </p:cNvPr>
          <p:cNvSpPr/>
          <p:nvPr/>
        </p:nvSpPr>
        <p:spPr>
          <a:xfrm>
            <a:off x="0" y="0"/>
            <a:ext cx="12192000" cy="606490"/>
          </a:xfrm>
          <a:prstGeom prst="rect">
            <a:avLst/>
          </a:prstGeom>
          <a:solidFill>
            <a:srgbClr val="A0353A"/>
          </a:solidFill>
          <a:ln>
            <a:solidFill>
              <a:srgbClr val="A035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BB52B911-E95E-F58E-30B7-AF239F57CAB7}"/>
              </a:ext>
            </a:extLst>
          </p:cNvPr>
          <p:cNvSpPr txBox="1"/>
          <p:nvPr/>
        </p:nvSpPr>
        <p:spPr>
          <a:xfrm>
            <a:off x="167952" y="118579"/>
            <a:ext cx="849085" cy="369332"/>
          </a:xfrm>
          <a:prstGeom prst="rect">
            <a:avLst/>
          </a:prstGeom>
          <a:noFill/>
        </p:spPr>
        <p:txBody>
          <a:bodyPr wrap="square" rtlCol="0">
            <a:spAutoFit/>
          </a:bodyPr>
          <a:lstStyle/>
          <a:p>
            <a:r>
              <a:rPr lang="en-AU" b="1" dirty="0">
                <a:solidFill>
                  <a:schemeClr val="bg1"/>
                </a:solidFill>
              </a:rPr>
              <a:t>CACE</a:t>
            </a:r>
          </a:p>
        </p:txBody>
      </p:sp>
      <p:sp>
        <p:nvSpPr>
          <p:cNvPr id="7" name="TextBox 6">
            <a:extLst>
              <a:ext uri="{FF2B5EF4-FFF2-40B4-BE49-F238E27FC236}">
                <a16:creationId xmlns:a16="http://schemas.microsoft.com/office/drawing/2014/main" id="{5EFA03D8-FE73-652B-27DB-D941859DD6FC}"/>
              </a:ext>
            </a:extLst>
          </p:cNvPr>
          <p:cNvSpPr txBox="1"/>
          <p:nvPr/>
        </p:nvSpPr>
        <p:spPr>
          <a:xfrm>
            <a:off x="1017037" y="186879"/>
            <a:ext cx="849085" cy="307777"/>
          </a:xfrm>
          <a:prstGeom prst="rect">
            <a:avLst/>
          </a:prstGeom>
          <a:noFill/>
        </p:spPr>
        <p:txBody>
          <a:bodyPr wrap="square" rtlCol="0">
            <a:spAutoFit/>
          </a:bodyPr>
          <a:lstStyle/>
          <a:p>
            <a:r>
              <a:rPr lang="en-AU" sz="1400" b="1" dirty="0">
                <a:solidFill>
                  <a:schemeClr val="bg1"/>
                </a:solidFill>
              </a:rPr>
              <a:t>Home</a:t>
            </a:r>
          </a:p>
        </p:txBody>
      </p:sp>
      <p:sp>
        <p:nvSpPr>
          <p:cNvPr id="8" name="TextBox 7">
            <a:extLst>
              <a:ext uri="{FF2B5EF4-FFF2-40B4-BE49-F238E27FC236}">
                <a16:creationId xmlns:a16="http://schemas.microsoft.com/office/drawing/2014/main" id="{B2FB7095-144B-AD7B-972F-D93D5861AC10}"/>
              </a:ext>
            </a:extLst>
          </p:cNvPr>
          <p:cNvSpPr txBox="1"/>
          <p:nvPr/>
        </p:nvSpPr>
        <p:spPr>
          <a:xfrm>
            <a:off x="1609531" y="186879"/>
            <a:ext cx="1366934" cy="307777"/>
          </a:xfrm>
          <a:prstGeom prst="rect">
            <a:avLst/>
          </a:prstGeom>
          <a:noFill/>
        </p:spPr>
        <p:txBody>
          <a:bodyPr wrap="square" rtlCol="0">
            <a:spAutoFit/>
          </a:bodyPr>
          <a:lstStyle/>
          <a:p>
            <a:r>
              <a:rPr lang="en-AU" sz="1400" b="1" dirty="0">
                <a:solidFill>
                  <a:schemeClr val="bg1"/>
                </a:solidFill>
              </a:rPr>
              <a:t>Visualisations</a:t>
            </a:r>
          </a:p>
        </p:txBody>
      </p:sp>
      <p:sp>
        <p:nvSpPr>
          <p:cNvPr id="9" name="Rectangle 8">
            <a:extLst>
              <a:ext uri="{FF2B5EF4-FFF2-40B4-BE49-F238E27FC236}">
                <a16:creationId xmlns:a16="http://schemas.microsoft.com/office/drawing/2014/main" id="{F419D6F3-FCC2-F73D-4BC5-847891C490B3}"/>
              </a:ext>
            </a:extLst>
          </p:cNvPr>
          <p:cNvSpPr/>
          <p:nvPr/>
        </p:nvSpPr>
        <p:spPr>
          <a:xfrm>
            <a:off x="886409" y="998376"/>
            <a:ext cx="10384972" cy="55797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8C2C3E84-2D9C-AA21-CB1D-A53C3B2EE1F6}"/>
              </a:ext>
            </a:extLst>
          </p:cNvPr>
          <p:cNvSpPr/>
          <p:nvPr/>
        </p:nvSpPr>
        <p:spPr>
          <a:xfrm>
            <a:off x="886409" y="998376"/>
            <a:ext cx="10384972" cy="1240971"/>
          </a:xfrm>
          <a:prstGeom prst="rect">
            <a:avLst/>
          </a:prstGeom>
          <a:solidFill>
            <a:srgbClr val="A0353A"/>
          </a:solidFill>
          <a:ln>
            <a:solidFill>
              <a:srgbClr val="A035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600" b="1" dirty="0">
              <a:solidFill>
                <a:sysClr val="windowText" lastClr="000000"/>
              </a:solidFill>
            </a:endParaRPr>
          </a:p>
        </p:txBody>
      </p:sp>
      <p:sp>
        <p:nvSpPr>
          <p:cNvPr id="11" name="TextBox 10">
            <a:extLst>
              <a:ext uri="{FF2B5EF4-FFF2-40B4-BE49-F238E27FC236}">
                <a16:creationId xmlns:a16="http://schemas.microsoft.com/office/drawing/2014/main" id="{1510FEFD-4626-9A81-B08F-6AB1D5EB82C0}"/>
              </a:ext>
            </a:extLst>
          </p:cNvPr>
          <p:cNvSpPr txBox="1"/>
          <p:nvPr/>
        </p:nvSpPr>
        <p:spPr>
          <a:xfrm>
            <a:off x="3530082" y="1151379"/>
            <a:ext cx="5467739" cy="646331"/>
          </a:xfrm>
          <a:prstGeom prst="rect">
            <a:avLst/>
          </a:prstGeom>
          <a:noFill/>
        </p:spPr>
        <p:txBody>
          <a:bodyPr wrap="square" rtlCol="0">
            <a:spAutoFit/>
          </a:bodyPr>
          <a:lstStyle/>
          <a:p>
            <a:r>
              <a:rPr lang="en-AU" sz="3600" b="1" dirty="0"/>
              <a:t>LET ME PICK YOUR MOVIE</a:t>
            </a:r>
          </a:p>
        </p:txBody>
      </p:sp>
      <p:sp>
        <p:nvSpPr>
          <p:cNvPr id="12" name="TextBox 11">
            <a:extLst>
              <a:ext uri="{FF2B5EF4-FFF2-40B4-BE49-F238E27FC236}">
                <a16:creationId xmlns:a16="http://schemas.microsoft.com/office/drawing/2014/main" id="{87CACC08-A2F3-2D1D-A01B-303F0BC0F170}"/>
              </a:ext>
            </a:extLst>
          </p:cNvPr>
          <p:cNvSpPr txBox="1"/>
          <p:nvPr/>
        </p:nvSpPr>
        <p:spPr>
          <a:xfrm>
            <a:off x="4044821" y="1713647"/>
            <a:ext cx="5430416" cy="307777"/>
          </a:xfrm>
          <a:prstGeom prst="rect">
            <a:avLst/>
          </a:prstGeom>
          <a:noFill/>
        </p:spPr>
        <p:txBody>
          <a:bodyPr wrap="square" rtlCol="0">
            <a:spAutoFit/>
          </a:bodyPr>
          <a:lstStyle/>
          <a:p>
            <a:r>
              <a:rPr lang="en-AU" sz="1400" b="1" dirty="0">
                <a:solidFill>
                  <a:schemeClr val="bg1"/>
                </a:solidFill>
              </a:rPr>
              <a:t>Be our guest, be our guest. Put our service to the test.</a:t>
            </a:r>
          </a:p>
        </p:txBody>
      </p:sp>
      <p:pic>
        <p:nvPicPr>
          <p:cNvPr id="14" name="Picture 13" descr="A picture containing text, vector graphics&#10;&#10;Description automatically generated">
            <a:extLst>
              <a:ext uri="{FF2B5EF4-FFF2-40B4-BE49-F238E27FC236}">
                <a16:creationId xmlns:a16="http://schemas.microsoft.com/office/drawing/2014/main" id="{A4E1E8EF-6800-3AD1-640B-5AB65E2FC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133" y="2372167"/>
            <a:ext cx="1116233" cy="1056833"/>
          </a:xfrm>
          <a:prstGeom prst="rect">
            <a:avLst/>
          </a:prstGeom>
        </p:spPr>
      </p:pic>
      <p:sp>
        <p:nvSpPr>
          <p:cNvPr id="2" name="TextBox 1">
            <a:extLst>
              <a:ext uri="{FF2B5EF4-FFF2-40B4-BE49-F238E27FC236}">
                <a16:creationId xmlns:a16="http://schemas.microsoft.com/office/drawing/2014/main" id="{3CEC816D-2068-3FAE-87F2-B285C9BFD21A}"/>
              </a:ext>
            </a:extLst>
          </p:cNvPr>
          <p:cNvSpPr txBox="1"/>
          <p:nvPr/>
        </p:nvSpPr>
        <p:spPr>
          <a:xfrm>
            <a:off x="2556952" y="2389941"/>
            <a:ext cx="4616846" cy="3231654"/>
          </a:xfrm>
          <a:prstGeom prst="rect">
            <a:avLst/>
          </a:prstGeom>
          <a:noFill/>
        </p:spPr>
        <p:txBody>
          <a:bodyPr wrap="square" rtlCol="0">
            <a:spAutoFit/>
          </a:bodyPr>
          <a:lstStyle/>
          <a:p>
            <a:r>
              <a:rPr lang="en-AU" sz="2400" b="1" dirty="0"/>
              <a:t>Data ETL</a:t>
            </a:r>
          </a:p>
          <a:p>
            <a:endParaRPr lang="en-AU" sz="800" b="1" dirty="0"/>
          </a:p>
          <a:p>
            <a:r>
              <a:rPr lang="en-AU" b="1" dirty="0">
                <a:solidFill>
                  <a:srgbClr val="A0353A"/>
                </a:solidFill>
              </a:rPr>
              <a:t>Survey to link mood to movie titles</a:t>
            </a:r>
          </a:p>
          <a:p>
            <a:pPr marL="285750" indent="-285750">
              <a:buFont typeface="Arial" panose="020B0604020202020204" pitchFamily="34" charset="0"/>
              <a:buChar char="•"/>
            </a:pPr>
            <a:r>
              <a:rPr lang="en-AU" sz="1400" b="1" dirty="0"/>
              <a:t>Data collection via Microsoft Forms</a:t>
            </a:r>
          </a:p>
          <a:p>
            <a:pPr marL="285750" indent="-285750">
              <a:buFont typeface="Arial" panose="020B0604020202020204" pitchFamily="34" charset="0"/>
              <a:buChar char="•"/>
            </a:pPr>
            <a:r>
              <a:rPr lang="en-AU" sz="1400" b="1" dirty="0"/>
              <a:t>Used pandas to for data cleaning</a:t>
            </a:r>
          </a:p>
          <a:p>
            <a:pPr marL="285750" indent="-285750">
              <a:buFont typeface="Arial" panose="020B0604020202020204" pitchFamily="34" charset="0"/>
              <a:buChar char="•"/>
            </a:pPr>
            <a:r>
              <a:rPr lang="en-AU" sz="1400" b="1" dirty="0"/>
              <a:t>Cleaning process: </a:t>
            </a:r>
          </a:p>
          <a:p>
            <a:pPr marL="742950" lvl="1" indent="-285750">
              <a:buFont typeface="Arial" panose="020B0604020202020204" pitchFamily="34" charset="0"/>
              <a:buChar char="•"/>
            </a:pPr>
            <a:r>
              <a:rPr lang="en-AU" sz="1400" b="1" dirty="0"/>
              <a:t>dropped incorrect data/null values </a:t>
            </a:r>
          </a:p>
          <a:p>
            <a:pPr marL="742950" lvl="1" indent="-285750">
              <a:buFont typeface="Arial" panose="020B0604020202020204" pitchFamily="34" charset="0"/>
              <a:buChar char="•"/>
            </a:pPr>
            <a:r>
              <a:rPr lang="en-AU" sz="1400" b="1" dirty="0"/>
              <a:t>corrected spelling to align with sourced movie data frame</a:t>
            </a:r>
          </a:p>
          <a:p>
            <a:pPr marL="742950" lvl="1" indent="-285750">
              <a:buFont typeface="Arial" panose="020B0604020202020204" pitchFamily="34" charset="0"/>
              <a:buChar char="•"/>
            </a:pPr>
            <a:r>
              <a:rPr lang="en-AU" sz="1400" b="1" dirty="0"/>
              <a:t>Merged survey and sourced movie data frame</a:t>
            </a:r>
          </a:p>
          <a:p>
            <a:pPr marL="285750" indent="-285750">
              <a:buFont typeface="Arial" panose="020B0604020202020204" pitchFamily="34" charset="0"/>
              <a:buChar char="•"/>
            </a:pPr>
            <a:r>
              <a:rPr lang="en-AU" sz="1400" b="1" dirty="0"/>
              <a:t>Uploaded cleaned data to AWS to use database in Google </a:t>
            </a:r>
            <a:r>
              <a:rPr lang="en-AU" sz="1400" b="1" dirty="0" err="1"/>
              <a:t>Colab</a:t>
            </a:r>
            <a:r>
              <a:rPr lang="en-AU" sz="1400" b="1" dirty="0"/>
              <a:t> for Machine Learning</a:t>
            </a:r>
          </a:p>
          <a:p>
            <a:pPr marL="285750" indent="-285750">
              <a:buFont typeface="Arial" panose="020B0604020202020204" pitchFamily="34" charset="0"/>
              <a:buChar char="•"/>
            </a:pPr>
            <a:endParaRPr lang="en-AU" sz="1400" b="1" dirty="0"/>
          </a:p>
          <a:p>
            <a:pPr marL="285750" indent="-285750">
              <a:buFont typeface="Arial" panose="020B0604020202020204" pitchFamily="34" charset="0"/>
              <a:buChar char="•"/>
            </a:pPr>
            <a:endParaRPr lang="en-AU" sz="1400" b="1" dirty="0"/>
          </a:p>
        </p:txBody>
      </p:sp>
      <p:sp>
        <p:nvSpPr>
          <p:cNvPr id="15" name="TextBox 14">
            <a:extLst>
              <a:ext uri="{FF2B5EF4-FFF2-40B4-BE49-F238E27FC236}">
                <a16:creationId xmlns:a16="http://schemas.microsoft.com/office/drawing/2014/main" id="{A5833336-4C15-4613-8B34-26017CB28302}"/>
              </a:ext>
            </a:extLst>
          </p:cNvPr>
          <p:cNvSpPr txBox="1"/>
          <p:nvPr/>
        </p:nvSpPr>
        <p:spPr>
          <a:xfrm>
            <a:off x="2556952" y="5331402"/>
            <a:ext cx="3877034" cy="800219"/>
          </a:xfrm>
          <a:prstGeom prst="rect">
            <a:avLst/>
          </a:prstGeom>
          <a:noFill/>
        </p:spPr>
        <p:txBody>
          <a:bodyPr wrap="square" rtlCol="0">
            <a:spAutoFit/>
          </a:bodyPr>
          <a:lstStyle/>
          <a:p>
            <a:r>
              <a:rPr lang="en-AU" sz="1800" b="1" dirty="0"/>
              <a:t>Challenges: </a:t>
            </a:r>
          </a:p>
          <a:p>
            <a:pPr marL="285750" indent="-285750">
              <a:buFont typeface="Arial" panose="020B0604020202020204" pitchFamily="34" charset="0"/>
              <a:buChar char="•"/>
            </a:pPr>
            <a:r>
              <a:rPr lang="en-AU" sz="1400" b="1" dirty="0"/>
              <a:t>Survey questions can be restructured and reworded </a:t>
            </a:r>
          </a:p>
        </p:txBody>
      </p:sp>
      <p:grpSp>
        <p:nvGrpSpPr>
          <p:cNvPr id="25" name="Group 24">
            <a:extLst>
              <a:ext uri="{FF2B5EF4-FFF2-40B4-BE49-F238E27FC236}">
                <a16:creationId xmlns:a16="http://schemas.microsoft.com/office/drawing/2014/main" id="{899AFFE4-290C-78DD-B81F-A9F13B9520FA}"/>
              </a:ext>
            </a:extLst>
          </p:cNvPr>
          <p:cNvGrpSpPr/>
          <p:nvPr/>
        </p:nvGrpSpPr>
        <p:grpSpPr>
          <a:xfrm>
            <a:off x="7346843" y="2400516"/>
            <a:ext cx="2585883" cy="3669422"/>
            <a:chOff x="7346843" y="2400516"/>
            <a:chExt cx="2585883" cy="3669422"/>
          </a:xfrm>
        </p:grpSpPr>
        <p:grpSp>
          <p:nvGrpSpPr>
            <p:cNvPr id="3" name="Group 2">
              <a:extLst>
                <a:ext uri="{FF2B5EF4-FFF2-40B4-BE49-F238E27FC236}">
                  <a16:creationId xmlns:a16="http://schemas.microsoft.com/office/drawing/2014/main" id="{643648CF-524C-851F-0464-C69B103BA9AF}"/>
                </a:ext>
              </a:extLst>
            </p:cNvPr>
            <p:cNvGrpSpPr/>
            <p:nvPr/>
          </p:nvGrpSpPr>
          <p:grpSpPr>
            <a:xfrm>
              <a:off x="8305063" y="2512981"/>
              <a:ext cx="1627663" cy="3556957"/>
              <a:chOff x="8378307" y="2801615"/>
              <a:chExt cx="1376314" cy="3007680"/>
            </a:xfrm>
          </p:grpSpPr>
          <p:pic>
            <p:nvPicPr>
              <p:cNvPr id="19" name="Picture 18" descr="Logo&#10;&#10;Description automatically generated with medium confidence">
                <a:extLst>
                  <a:ext uri="{FF2B5EF4-FFF2-40B4-BE49-F238E27FC236}">
                    <a16:creationId xmlns:a16="http://schemas.microsoft.com/office/drawing/2014/main" id="{4846AEA1-DEEE-D6B6-43F1-24D012E57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7880" y="2801615"/>
                <a:ext cx="1137168" cy="636814"/>
              </a:xfrm>
              <a:prstGeom prst="rect">
                <a:avLst/>
              </a:prstGeom>
            </p:spPr>
          </p:pic>
          <p:pic>
            <p:nvPicPr>
              <p:cNvPr id="23" name="Picture 22" descr="A picture containing text, clipart, vector graphics&#10;&#10;Description automatically generated">
                <a:extLst>
                  <a:ext uri="{FF2B5EF4-FFF2-40B4-BE49-F238E27FC236}">
                    <a16:creationId xmlns:a16="http://schemas.microsoft.com/office/drawing/2014/main" id="{D3A3CC4A-D027-F3BD-AEAE-2D4AB394E296}"/>
                  </a:ext>
                </a:extLst>
              </p:cNvPr>
              <p:cNvPicPr>
                <a:picLocks noChangeAspect="1"/>
              </p:cNvPicPr>
              <p:nvPr/>
            </p:nvPicPr>
            <p:blipFill rotWithShape="1">
              <a:blip r:embed="rId4">
                <a:extLst>
                  <a:ext uri="{28A0092B-C50C-407E-A947-70E740481C1C}">
                    <a14:useLocalDpi xmlns:a14="http://schemas.microsoft.com/office/drawing/2010/main" val="0"/>
                  </a:ext>
                </a:extLst>
              </a:blip>
              <a:srcRect l="18843" r="18640"/>
              <a:stretch/>
            </p:blipFill>
            <p:spPr>
              <a:xfrm>
                <a:off x="8584020" y="3802192"/>
                <a:ext cx="964888" cy="840017"/>
              </a:xfrm>
              <a:prstGeom prst="rect">
                <a:avLst/>
              </a:prstGeom>
            </p:spPr>
          </p:pic>
          <p:sp>
            <p:nvSpPr>
              <p:cNvPr id="21" name="Arrow: Chevron 20">
                <a:extLst>
                  <a:ext uri="{FF2B5EF4-FFF2-40B4-BE49-F238E27FC236}">
                    <a16:creationId xmlns:a16="http://schemas.microsoft.com/office/drawing/2014/main" id="{56774D5A-3DEC-704F-E697-CFBFF81A1F76}"/>
                  </a:ext>
                </a:extLst>
              </p:cNvPr>
              <p:cNvSpPr/>
              <p:nvPr/>
            </p:nvSpPr>
            <p:spPr>
              <a:xfrm rot="5400000">
                <a:off x="8882711" y="3577060"/>
                <a:ext cx="333263" cy="173247"/>
              </a:xfrm>
              <a:prstGeom prst="chevron">
                <a:avLst/>
              </a:prstGeom>
              <a:solidFill>
                <a:srgbClr val="A0353A"/>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pic>
            <p:nvPicPr>
              <p:cNvPr id="18" name="Picture 17" descr="A picture containing icon&#10;&#10;Description automatically generated">
                <a:extLst>
                  <a:ext uri="{FF2B5EF4-FFF2-40B4-BE49-F238E27FC236}">
                    <a16:creationId xmlns:a16="http://schemas.microsoft.com/office/drawing/2014/main" id="{889DBA23-0F84-B545-262B-93BF5E8C1186}"/>
                  </a:ext>
                </a:extLst>
              </p:cNvPr>
              <p:cNvPicPr>
                <a:picLocks noChangeAspect="1"/>
              </p:cNvPicPr>
              <p:nvPr/>
            </p:nvPicPr>
            <p:blipFill rotWithShape="1">
              <a:blip r:embed="rId5">
                <a:extLst>
                  <a:ext uri="{28A0092B-C50C-407E-A947-70E740481C1C}">
                    <a14:useLocalDpi xmlns:a14="http://schemas.microsoft.com/office/drawing/2010/main" val="0"/>
                  </a:ext>
                </a:extLst>
              </a:blip>
              <a:srcRect l="12152" r="14558"/>
              <a:stretch/>
            </p:blipFill>
            <p:spPr>
              <a:xfrm>
                <a:off x="8378307" y="5005972"/>
                <a:ext cx="1376314" cy="803323"/>
              </a:xfrm>
              <a:prstGeom prst="rect">
                <a:avLst/>
              </a:prstGeom>
            </p:spPr>
          </p:pic>
          <p:sp>
            <p:nvSpPr>
              <p:cNvPr id="24" name="Arrow: Chevron 23">
                <a:extLst>
                  <a:ext uri="{FF2B5EF4-FFF2-40B4-BE49-F238E27FC236}">
                    <a16:creationId xmlns:a16="http://schemas.microsoft.com/office/drawing/2014/main" id="{4CDBC796-4BA2-6B4C-278D-2B9973489ECF}"/>
                  </a:ext>
                </a:extLst>
              </p:cNvPr>
              <p:cNvSpPr/>
              <p:nvPr/>
            </p:nvSpPr>
            <p:spPr>
              <a:xfrm rot="5400000">
                <a:off x="8882710" y="4694094"/>
                <a:ext cx="333263" cy="173247"/>
              </a:xfrm>
              <a:prstGeom prst="chevron">
                <a:avLst/>
              </a:prstGeom>
              <a:solidFill>
                <a:srgbClr val="A0353A"/>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pic>
          <p:nvPicPr>
            <p:cNvPr id="16" name="Picture 15" descr="A picture containing icon&#10;&#10;Description automatically generated">
              <a:extLst>
                <a:ext uri="{FF2B5EF4-FFF2-40B4-BE49-F238E27FC236}">
                  <a16:creationId xmlns:a16="http://schemas.microsoft.com/office/drawing/2014/main" id="{ADD89CAE-A4DF-C9E4-8D7A-6E5D7D0674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46843" y="2400516"/>
              <a:ext cx="1028455" cy="876091"/>
            </a:xfrm>
            <a:prstGeom prst="rect">
              <a:avLst/>
            </a:prstGeom>
          </p:spPr>
        </p:pic>
        <p:sp>
          <p:nvSpPr>
            <p:cNvPr id="17" name="Arrow: Chevron 16">
              <a:extLst>
                <a:ext uri="{FF2B5EF4-FFF2-40B4-BE49-F238E27FC236}">
                  <a16:creationId xmlns:a16="http://schemas.microsoft.com/office/drawing/2014/main" id="{C9CC873C-A341-CEA6-ECC9-C3E48E432375}"/>
                </a:ext>
              </a:extLst>
            </p:cNvPr>
            <p:cNvSpPr/>
            <p:nvPr/>
          </p:nvSpPr>
          <p:spPr>
            <a:xfrm>
              <a:off x="8320238" y="2693589"/>
              <a:ext cx="394125" cy="204886"/>
            </a:xfrm>
            <a:prstGeom prst="chevron">
              <a:avLst/>
            </a:prstGeom>
            <a:solidFill>
              <a:srgbClr val="A0353A"/>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Tree>
    <p:extLst>
      <p:ext uri="{BB962C8B-B14F-4D97-AF65-F5344CB8AC3E}">
        <p14:creationId xmlns:p14="http://schemas.microsoft.com/office/powerpoint/2010/main" val="164406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22F120-FE22-8818-C83F-CF96CA67604D}"/>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CAF643F8-4C99-16C5-D619-2B1F528CA884}"/>
              </a:ext>
            </a:extLst>
          </p:cNvPr>
          <p:cNvSpPr/>
          <p:nvPr/>
        </p:nvSpPr>
        <p:spPr>
          <a:xfrm>
            <a:off x="0" y="0"/>
            <a:ext cx="12192000" cy="606490"/>
          </a:xfrm>
          <a:prstGeom prst="rect">
            <a:avLst/>
          </a:prstGeom>
          <a:solidFill>
            <a:srgbClr val="A0353A"/>
          </a:solidFill>
          <a:ln>
            <a:solidFill>
              <a:srgbClr val="A035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BB52B911-E95E-F58E-30B7-AF239F57CAB7}"/>
              </a:ext>
            </a:extLst>
          </p:cNvPr>
          <p:cNvSpPr txBox="1"/>
          <p:nvPr/>
        </p:nvSpPr>
        <p:spPr>
          <a:xfrm>
            <a:off x="167952" y="118579"/>
            <a:ext cx="849085" cy="369332"/>
          </a:xfrm>
          <a:prstGeom prst="rect">
            <a:avLst/>
          </a:prstGeom>
          <a:noFill/>
        </p:spPr>
        <p:txBody>
          <a:bodyPr wrap="square" rtlCol="0">
            <a:spAutoFit/>
          </a:bodyPr>
          <a:lstStyle/>
          <a:p>
            <a:r>
              <a:rPr lang="en-AU" b="1" dirty="0">
                <a:solidFill>
                  <a:schemeClr val="bg1"/>
                </a:solidFill>
              </a:rPr>
              <a:t>CACE</a:t>
            </a:r>
          </a:p>
        </p:txBody>
      </p:sp>
      <p:sp>
        <p:nvSpPr>
          <p:cNvPr id="7" name="TextBox 6">
            <a:extLst>
              <a:ext uri="{FF2B5EF4-FFF2-40B4-BE49-F238E27FC236}">
                <a16:creationId xmlns:a16="http://schemas.microsoft.com/office/drawing/2014/main" id="{5EFA03D8-FE73-652B-27DB-D941859DD6FC}"/>
              </a:ext>
            </a:extLst>
          </p:cNvPr>
          <p:cNvSpPr txBox="1"/>
          <p:nvPr/>
        </p:nvSpPr>
        <p:spPr>
          <a:xfrm>
            <a:off x="1017037" y="186879"/>
            <a:ext cx="849085" cy="307777"/>
          </a:xfrm>
          <a:prstGeom prst="rect">
            <a:avLst/>
          </a:prstGeom>
          <a:noFill/>
        </p:spPr>
        <p:txBody>
          <a:bodyPr wrap="square" rtlCol="0">
            <a:spAutoFit/>
          </a:bodyPr>
          <a:lstStyle/>
          <a:p>
            <a:r>
              <a:rPr lang="en-AU" sz="1400" b="1" dirty="0">
                <a:solidFill>
                  <a:schemeClr val="bg1"/>
                </a:solidFill>
              </a:rPr>
              <a:t>Home</a:t>
            </a:r>
          </a:p>
        </p:txBody>
      </p:sp>
      <p:sp>
        <p:nvSpPr>
          <p:cNvPr id="8" name="TextBox 7">
            <a:extLst>
              <a:ext uri="{FF2B5EF4-FFF2-40B4-BE49-F238E27FC236}">
                <a16:creationId xmlns:a16="http://schemas.microsoft.com/office/drawing/2014/main" id="{B2FB7095-144B-AD7B-972F-D93D5861AC10}"/>
              </a:ext>
            </a:extLst>
          </p:cNvPr>
          <p:cNvSpPr txBox="1"/>
          <p:nvPr/>
        </p:nvSpPr>
        <p:spPr>
          <a:xfrm>
            <a:off x="1609531" y="186879"/>
            <a:ext cx="1366934" cy="307777"/>
          </a:xfrm>
          <a:prstGeom prst="rect">
            <a:avLst/>
          </a:prstGeom>
          <a:noFill/>
        </p:spPr>
        <p:txBody>
          <a:bodyPr wrap="square" rtlCol="0">
            <a:spAutoFit/>
          </a:bodyPr>
          <a:lstStyle/>
          <a:p>
            <a:r>
              <a:rPr lang="en-AU" sz="1400" b="1" dirty="0">
                <a:solidFill>
                  <a:schemeClr val="bg1"/>
                </a:solidFill>
              </a:rPr>
              <a:t>Visualisations</a:t>
            </a:r>
          </a:p>
        </p:txBody>
      </p:sp>
      <p:sp>
        <p:nvSpPr>
          <p:cNvPr id="9" name="Rectangle 8">
            <a:extLst>
              <a:ext uri="{FF2B5EF4-FFF2-40B4-BE49-F238E27FC236}">
                <a16:creationId xmlns:a16="http://schemas.microsoft.com/office/drawing/2014/main" id="{F419D6F3-FCC2-F73D-4BC5-847891C490B3}"/>
              </a:ext>
            </a:extLst>
          </p:cNvPr>
          <p:cNvSpPr/>
          <p:nvPr/>
        </p:nvSpPr>
        <p:spPr>
          <a:xfrm>
            <a:off x="886409" y="998376"/>
            <a:ext cx="10384972" cy="55797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8C2C3E84-2D9C-AA21-CB1D-A53C3B2EE1F6}"/>
              </a:ext>
            </a:extLst>
          </p:cNvPr>
          <p:cNvSpPr/>
          <p:nvPr/>
        </p:nvSpPr>
        <p:spPr>
          <a:xfrm>
            <a:off x="886409" y="998376"/>
            <a:ext cx="10384972" cy="1240971"/>
          </a:xfrm>
          <a:prstGeom prst="rect">
            <a:avLst/>
          </a:prstGeom>
          <a:solidFill>
            <a:srgbClr val="A0353A"/>
          </a:solidFill>
          <a:ln>
            <a:solidFill>
              <a:srgbClr val="A035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600" b="1" dirty="0">
              <a:solidFill>
                <a:sysClr val="windowText" lastClr="000000"/>
              </a:solidFill>
            </a:endParaRPr>
          </a:p>
        </p:txBody>
      </p:sp>
      <p:sp>
        <p:nvSpPr>
          <p:cNvPr id="11" name="TextBox 10">
            <a:extLst>
              <a:ext uri="{FF2B5EF4-FFF2-40B4-BE49-F238E27FC236}">
                <a16:creationId xmlns:a16="http://schemas.microsoft.com/office/drawing/2014/main" id="{1510FEFD-4626-9A81-B08F-6AB1D5EB82C0}"/>
              </a:ext>
            </a:extLst>
          </p:cNvPr>
          <p:cNvSpPr txBox="1"/>
          <p:nvPr/>
        </p:nvSpPr>
        <p:spPr>
          <a:xfrm>
            <a:off x="3530082" y="1151379"/>
            <a:ext cx="5467739" cy="646331"/>
          </a:xfrm>
          <a:prstGeom prst="rect">
            <a:avLst/>
          </a:prstGeom>
          <a:noFill/>
        </p:spPr>
        <p:txBody>
          <a:bodyPr wrap="square" rtlCol="0">
            <a:spAutoFit/>
          </a:bodyPr>
          <a:lstStyle/>
          <a:p>
            <a:r>
              <a:rPr lang="en-AU" sz="3600" b="1" dirty="0"/>
              <a:t>LET ME PICK YOUR MOVIE</a:t>
            </a:r>
          </a:p>
        </p:txBody>
      </p:sp>
      <p:sp>
        <p:nvSpPr>
          <p:cNvPr id="12" name="TextBox 11">
            <a:extLst>
              <a:ext uri="{FF2B5EF4-FFF2-40B4-BE49-F238E27FC236}">
                <a16:creationId xmlns:a16="http://schemas.microsoft.com/office/drawing/2014/main" id="{87CACC08-A2F3-2D1D-A01B-303F0BC0F170}"/>
              </a:ext>
            </a:extLst>
          </p:cNvPr>
          <p:cNvSpPr txBox="1"/>
          <p:nvPr/>
        </p:nvSpPr>
        <p:spPr>
          <a:xfrm>
            <a:off x="4044821" y="1713647"/>
            <a:ext cx="5430416" cy="307777"/>
          </a:xfrm>
          <a:prstGeom prst="rect">
            <a:avLst/>
          </a:prstGeom>
          <a:noFill/>
        </p:spPr>
        <p:txBody>
          <a:bodyPr wrap="square" rtlCol="0">
            <a:spAutoFit/>
          </a:bodyPr>
          <a:lstStyle/>
          <a:p>
            <a:r>
              <a:rPr lang="en-AU" sz="1400" b="1" dirty="0">
                <a:solidFill>
                  <a:schemeClr val="bg1"/>
                </a:solidFill>
              </a:rPr>
              <a:t>Be our guest, be our guest. Put our service to the test.</a:t>
            </a:r>
          </a:p>
        </p:txBody>
      </p:sp>
      <p:pic>
        <p:nvPicPr>
          <p:cNvPr id="14" name="Picture 13" descr="A picture containing text, vector graphics&#10;&#10;Description automatically generated">
            <a:extLst>
              <a:ext uri="{FF2B5EF4-FFF2-40B4-BE49-F238E27FC236}">
                <a16:creationId xmlns:a16="http://schemas.microsoft.com/office/drawing/2014/main" id="{A4E1E8EF-6800-3AD1-640B-5AB65E2FC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133" y="2372167"/>
            <a:ext cx="1116233" cy="1056833"/>
          </a:xfrm>
          <a:prstGeom prst="rect">
            <a:avLst/>
          </a:prstGeom>
        </p:spPr>
      </p:pic>
      <p:sp>
        <p:nvSpPr>
          <p:cNvPr id="2" name="TextBox 1">
            <a:extLst>
              <a:ext uri="{FF2B5EF4-FFF2-40B4-BE49-F238E27FC236}">
                <a16:creationId xmlns:a16="http://schemas.microsoft.com/office/drawing/2014/main" id="{3CEC816D-2068-3FAE-87F2-B285C9BFD21A}"/>
              </a:ext>
            </a:extLst>
          </p:cNvPr>
          <p:cNvSpPr txBox="1"/>
          <p:nvPr/>
        </p:nvSpPr>
        <p:spPr>
          <a:xfrm>
            <a:off x="2556952" y="2389941"/>
            <a:ext cx="4616846" cy="3231654"/>
          </a:xfrm>
          <a:prstGeom prst="rect">
            <a:avLst/>
          </a:prstGeom>
          <a:noFill/>
        </p:spPr>
        <p:txBody>
          <a:bodyPr wrap="square" rtlCol="0">
            <a:spAutoFit/>
          </a:bodyPr>
          <a:lstStyle/>
          <a:p>
            <a:r>
              <a:rPr lang="en-AU" sz="2400" b="1" dirty="0"/>
              <a:t>Machine Learning  </a:t>
            </a:r>
          </a:p>
          <a:p>
            <a:endParaRPr lang="en-AU" sz="800" b="1" dirty="0"/>
          </a:p>
          <a:p>
            <a:r>
              <a:rPr lang="en-AU" b="1" dirty="0">
                <a:solidFill>
                  <a:srgbClr val="A0353A"/>
                </a:solidFill>
              </a:rPr>
              <a:t>Machine Learning Model – Naïve Bayes</a:t>
            </a:r>
          </a:p>
          <a:p>
            <a:pPr marL="285750" indent="-285750">
              <a:buFont typeface="Arial" panose="020B0604020202020204" pitchFamily="34" charset="0"/>
              <a:buChar char="•"/>
            </a:pPr>
            <a:r>
              <a:rPr lang="en-AU" sz="1400" b="1" dirty="0"/>
              <a:t>Created all features to the data set (data transformation: </a:t>
            </a:r>
          </a:p>
          <a:p>
            <a:pPr marL="742950" lvl="1" indent="-285750">
              <a:buFont typeface="Arial" panose="020B0604020202020204" pitchFamily="34" charset="0"/>
              <a:buChar char="•"/>
            </a:pPr>
            <a:r>
              <a:rPr lang="en-AU" sz="1400" b="1" dirty="0"/>
              <a:t>Positive/negative to number: mood, label</a:t>
            </a:r>
          </a:p>
          <a:p>
            <a:pPr marL="742950" lvl="1" indent="-285750">
              <a:buFont typeface="Arial" panose="020B0604020202020204" pitchFamily="34" charset="0"/>
              <a:buChar char="•"/>
            </a:pPr>
            <a:r>
              <a:rPr lang="en-AU" sz="1400" b="1" dirty="0"/>
              <a:t>Tokenizer: overview</a:t>
            </a:r>
          </a:p>
          <a:p>
            <a:pPr marL="285750" indent="-285750">
              <a:buFont typeface="Arial" panose="020B0604020202020204" pitchFamily="34" charset="0"/>
              <a:buChar char="•"/>
            </a:pPr>
            <a:r>
              <a:rPr lang="en-AU" sz="1400" b="1" dirty="0"/>
              <a:t>Created/fitted and transformed feature vectors and data processing pipeline</a:t>
            </a:r>
          </a:p>
          <a:p>
            <a:pPr marL="285750" indent="-285750">
              <a:buFont typeface="Arial" panose="020B0604020202020204" pitchFamily="34" charset="0"/>
              <a:buChar char="•"/>
            </a:pPr>
            <a:r>
              <a:rPr lang="en-AU" sz="1400" b="1" dirty="0"/>
              <a:t>Breakdown into training and testing dataset</a:t>
            </a:r>
          </a:p>
          <a:p>
            <a:pPr marL="285750" indent="-285750">
              <a:buFont typeface="Arial" panose="020B0604020202020204" pitchFamily="34" charset="0"/>
              <a:buChar char="•"/>
            </a:pPr>
            <a:r>
              <a:rPr lang="en-AU" sz="1400" b="1" dirty="0"/>
              <a:t>Accuracy of model: 0.167767</a:t>
            </a:r>
          </a:p>
          <a:p>
            <a:pPr marL="285750" indent="-285750">
              <a:buFont typeface="Arial" panose="020B0604020202020204" pitchFamily="34" charset="0"/>
              <a:buChar char="•"/>
            </a:pPr>
            <a:r>
              <a:rPr lang="en-AU" sz="1400" b="1" dirty="0"/>
              <a:t>Trained sourced movie data to predict mood to movie</a:t>
            </a:r>
          </a:p>
          <a:p>
            <a:pPr marL="285750" indent="-285750">
              <a:buFont typeface="Arial" panose="020B0604020202020204" pitchFamily="34" charset="0"/>
              <a:buChar char="•"/>
            </a:pPr>
            <a:r>
              <a:rPr lang="en-AU" sz="1400" b="1" dirty="0"/>
              <a:t>Saved data as csv</a:t>
            </a:r>
          </a:p>
          <a:p>
            <a:pPr marL="285750" indent="-285750">
              <a:buFont typeface="Arial" panose="020B0604020202020204" pitchFamily="34" charset="0"/>
              <a:buChar char="•"/>
            </a:pPr>
            <a:endParaRPr lang="en-AU" sz="1400" b="1" dirty="0"/>
          </a:p>
        </p:txBody>
      </p:sp>
      <p:sp>
        <p:nvSpPr>
          <p:cNvPr id="15" name="TextBox 14">
            <a:extLst>
              <a:ext uri="{FF2B5EF4-FFF2-40B4-BE49-F238E27FC236}">
                <a16:creationId xmlns:a16="http://schemas.microsoft.com/office/drawing/2014/main" id="{A5833336-4C15-4613-8B34-26017CB28302}"/>
              </a:ext>
            </a:extLst>
          </p:cNvPr>
          <p:cNvSpPr txBox="1"/>
          <p:nvPr/>
        </p:nvSpPr>
        <p:spPr>
          <a:xfrm>
            <a:off x="2556952" y="5479374"/>
            <a:ext cx="3877034" cy="1015663"/>
          </a:xfrm>
          <a:prstGeom prst="rect">
            <a:avLst/>
          </a:prstGeom>
          <a:noFill/>
        </p:spPr>
        <p:txBody>
          <a:bodyPr wrap="square" rtlCol="0">
            <a:spAutoFit/>
          </a:bodyPr>
          <a:lstStyle/>
          <a:p>
            <a:r>
              <a:rPr lang="en-AU" sz="1800" b="1" dirty="0"/>
              <a:t>Challenges: </a:t>
            </a:r>
          </a:p>
          <a:p>
            <a:pPr marL="285750" indent="-285750">
              <a:buFont typeface="Arial" panose="020B0604020202020204" pitchFamily="34" charset="0"/>
              <a:buChar char="•"/>
            </a:pPr>
            <a:r>
              <a:rPr lang="en-AU" sz="1400" b="1" dirty="0"/>
              <a:t>Limited amount of survey data</a:t>
            </a:r>
          </a:p>
          <a:p>
            <a:pPr marL="285750" indent="-285750">
              <a:buFont typeface="Arial" panose="020B0604020202020204" pitchFamily="34" charset="0"/>
              <a:buChar char="•"/>
            </a:pPr>
            <a:r>
              <a:rPr lang="en-AU" sz="1400" b="1" dirty="0"/>
              <a:t>Overview description not consistent</a:t>
            </a:r>
          </a:p>
          <a:p>
            <a:pPr marL="285750" indent="-285750">
              <a:buFont typeface="Arial" panose="020B0604020202020204" pitchFamily="34" charset="0"/>
              <a:buChar char="•"/>
            </a:pPr>
            <a:r>
              <a:rPr lang="en-AU" sz="1400" b="1" dirty="0"/>
              <a:t>Model accuracy</a:t>
            </a:r>
          </a:p>
        </p:txBody>
      </p:sp>
      <p:grpSp>
        <p:nvGrpSpPr>
          <p:cNvPr id="16" name="Group 15">
            <a:extLst>
              <a:ext uri="{FF2B5EF4-FFF2-40B4-BE49-F238E27FC236}">
                <a16:creationId xmlns:a16="http://schemas.microsoft.com/office/drawing/2014/main" id="{406F2203-AD16-84A0-3BF9-3413FEE3D2F5}"/>
              </a:ext>
            </a:extLst>
          </p:cNvPr>
          <p:cNvGrpSpPr/>
          <p:nvPr/>
        </p:nvGrpSpPr>
        <p:grpSpPr>
          <a:xfrm>
            <a:off x="8316440" y="2512981"/>
            <a:ext cx="1553424" cy="3551168"/>
            <a:chOff x="7158118" y="2291257"/>
            <a:chExt cx="1376314" cy="3146290"/>
          </a:xfrm>
        </p:grpSpPr>
        <p:pic>
          <p:nvPicPr>
            <p:cNvPr id="19" name="Picture 18" descr="Logo&#10;&#10;Description automatically generated with medium confidence">
              <a:extLst>
                <a:ext uri="{FF2B5EF4-FFF2-40B4-BE49-F238E27FC236}">
                  <a16:creationId xmlns:a16="http://schemas.microsoft.com/office/drawing/2014/main" id="{4846AEA1-DEEE-D6B6-43F1-24D012E57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7691" y="4800733"/>
              <a:ext cx="1137168" cy="636814"/>
            </a:xfrm>
            <a:prstGeom prst="rect">
              <a:avLst/>
            </a:prstGeom>
          </p:spPr>
        </p:pic>
        <p:pic>
          <p:nvPicPr>
            <p:cNvPr id="23" name="Picture 22" descr="A picture containing text, clipart, vector graphics&#10;&#10;Description automatically generated">
              <a:extLst>
                <a:ext uri="{FF2B5EF4-FFF2-40B4-BE49-F238E27FC236}">
                  <a16:creationId xmlns:a16="http://schemas.microsoft.com/office/drawing/2014/main" id="{D3A3CC4A-D027-F3BD-AEAE-2D4AB394E296}"/>
                </a:ext>
              </a:extLst>
            </p:cNvPr>
            <p:cNvPicPr>
              <a:picLocks noChangeAspect="1"/>
            </p:cNvPicPr>
            <p:nvPr/>
          </p:nvPicPr>
          <p:blipFill rotWithShape="1">
            <a:blip r:embed="rId4">
              <a:extLst>
                <a:ext uri="{28A0092B-C50C-407E-A947-70E740481C1C}">
                  <a14:useLocalDpi xmlns:a14="http://schemas.microsoft.com/office/drawing/2010/main" val="0"/>
                </a:ext>
              </a:extLst>
            </a:blip>
            <a:srcRect l="18843" r="18640"/>
            <a:stretch/>
          </p:blipFill>
          <p:spPr>
            <a:xfrm>
              <a:off x="7363831" y="2291257"/>
              <a:ext cx="964888" cy="840017"/>
            </a:xfrm>
            <a:prstGeom prst="rect">
              <a:avLst/>
            </a:prstGeom>
          </p:spPr>
        </p:pic>
        <p:sp>
          <p:nvSpPr>
            <p:cNvPr id="21" name="Arrow: Chevron 20">
              <a:extLst>
                <a:ext uri="{FF2B5EF4-FFF2-40B4-BE49-F238E27FC236}">
                  <a16:creationId xmlns:a16="http://schemas.microsoft.com/office/drawing/2014/main" id="{56774D5A-3DEC-704F-E697-CFBFF81A1F76}"/>
                </a:ext>
              </a:extLst>
            </p:cNvPr>
            <p:cNvSpPr/>
            <p:nvPr/>
          </p:nvSpPr>
          <p:spPr>
            <a:xfrm rot="5400000">
              <a:off x="7662520" y="4408868"/>
              <a:ext cx="333263" cy="173247"/>
            </a:xfrm>
            <a:prstGeom prst="chevron">
              <a:avLst/>
            </a:prstGeom>
            <a:solidFill>
              <a:srgbClr val="A0353A"/>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pic>
          <p:nvPicPr>
            <p:cNvPr id="18" name="Picture 17" descr="A picture containing icon&#10;&#10;Description automatically generated">
              <a:extLst>
                <a:ext uri="{FF2B5EF4-FFF2-40B4-BE49-F238E27FC236}">
                  <a16:creationId xmlns:a16="http://schemas.microsoft.com/office/drawing/2014/main" id="{889DBA23-0F84-B545-262B-93BF5E8C1186}"/>
                </a:ext>
              </a:extLst>
            </p:cNvPr>
            <p:cNvPicPr>
              <a:picLocks noChangeAspect="1"/>
            </p:cNvPicPr>
            <p:nvPr/>
          </p:nvPicPr>
          <p:blipFill rotWithShape="1">
            <a:blip r:embed="rId5">
              <a:extLst>
                <a:ext uri="{28A0092B-C50C-407E-A947-70E740481C1C}">
                  <a14:useLocalDpi xmlns:a14="http://schemas.microsoft.com/office/drawing/2010/main" val="0"/>
                </a:ext>
              </a:extLst>
            </a:blip>
            <a:srcRect l="12152" r="14558"/>
            <a:stretch/>
          </p:blipFill>
          <p:spPr>
            <a:xfrm>
              <a:off x="7158118" y="3495037"/>
              <a:ext cx="1376314" cy="803323"/>
            </a:xfrm>
            <a:prstGeom prst="rect">
              <a:avLst/>
            </a:prstGeom>
          </p:spPr>
        </p:pic>
        <p:sp>
          <p:nvSpPr>
            <p:cNvPr id="24" name="Arrow: Chevron 23">
              <a:extLst>
                <a:ext uri="{FF2B5EF4-FFF2-40B4-BE49-F238E27FC236}">
                  <a16:creationId xmlns:a16="http://schemas.microsoft.com/office/drawing/2014/main" id="{4CDBC796-4BA2-6B4C-278D-2B9973489ECF}"/>
                </a:ext>
              </a:extLst>
            </p:cNvPr>
            <p:cNvSpPr/>
            <p:nvPr/>
          </p:nvSpPr>
          <p:spPr>
            <a:xfrm rot="5400000">
              <a:off x="7662521" y="3183159"/>
              <a:ext cx="333263" cy="173247"/>
            </a:xfrm>
            <a:prstGeom prst="chevron">
              <a:avLst/>
            </a:prstGeom>
            <a:solidFill>
              <a:srgbClr val="A0353A"/>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Tree>
    <p:extLst>
      <p:ext uri="{BB962C8B-B14F-4D97-AF65-F5344CB8AC3E}">
        <p14:creationId xmlns:p14="http://schemas.microsoft.com/office/powerpoint/2010/main" val="3888831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22F120-FE22-8818-C83F-CF96CA67604D}"/>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CAF643F8-4C99-16C5-D619-2B1F528CA884}"/>
              </a:ext>
            </a:extLst>
          </p:cNvPr>
          <p:cNvSpPr/>
          <p:nvPr/>
        </p:nvSpPr>
        <p:spPr>
          <a:xfrm>
            <a:off x="0" y="0"/>
            <a:ext cx="12192000" cy="606490"/>
          </a:xfrm>
          <a:prstGeom prst="rect">
            <a:avLst/>
          </a:prstGeom>
          <a:solidFill>
            <a:srgbClr val="A0353A"/>
          </a:solidFill>
          <a:ln>
            <a:solidFill>
              <a:srgbClr val="A035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BB52B911-E95E-F58E-30B7-AF239F57CAB7}"/>
              </a:ext>
            </a:extLst>
          </p:cNvPr>
          <p:cNvSpPr txBox="1"/>
          <p:nvPr/>
        </p:nvSpPr>
        <p:spPr>
          <a:xfrm>
            <a:off x="167952" y="118579"/>
            <a:ext cx="849085" cy="369332"/>
          </a:xfrm>
          <a:prstGeom prst="rect">
            <a:avLst/>
          </a:prstGeom>
          <a:noFill/>
        </p:spPr>
        <p:txBody>
          <a:bodyPr wrap="square" rtlCol="0">
            <a:spAutoFit/>
          </a:bodyPr>
          <a:lstStyle/>
          <a:p>
            <a:r>
              <a:rPr lang="en-AU" b="1" dirty="0">
                <a:solidFill>
                  <a:schemeClr val="bg1"/>
                </a:solidFill>
              </a:rPr>
              <a:t>CACE</a:t>
            </a:r>
          </a:p>
        </p:txBody>
      </p:sp>
      <p:sp>
        <p:nvSpPr>
          <p:cNvPr id="7" name="TextBox 6">
            <a:extLst>
              <a:ext uri="{FF2B5EF4-FFF2-40B4-BE49-F238E27FC236}">
                <a16:creationId xmlns:a16="http://schemas.microsoft.com/office/drawing/2014/main" id="{5EFA03D8-FE73-652B-27DB-D941859DD6FC}"/>
              </a:ext>
            </a:extLst>
          </p:cNvPr>
          <p:cNvSpPr txBox="1"/>
          <p:nvPr/>
        </p:nvSpPr>
        <p:spPr>
          <a:xfrm>
            <a:off x="1017037" y="186879"/>
            <a:ext cx="849085" cy="307777"/>
          </a:xfrm>
          <a:prstGeom prst="rect">
            <a:avLst/>
          </a:prstGeom>
          <a:noFill/>
        </p:spPr>
        <p:txBody>
          <a:bodyPr wrap="square" rtlCol="0">
            <a:spAutoFit/>
          </a:bodyPr>
          <a:lstStyle/>
          <a:p>
            <a:r>
              <a:rPr lang="en-AU" sz="1400" b="1" dirty="0">
                <a:solidFill>
                  <a:schemeClr val="bg1"/>
                </a:solidFill>
              </a:rPr>
              <a:t>Home</a:t>
            </a:r>
          </a:p>
        </p:txBody>
      </p:sp>
      <p:sp>
        <p:nvSpPr>
          <p:cNvPr id="8" name="TextBox 7">
            <a:extLst>
              <a:ext uri="{FF2B5EF4-FFF2-40B4-BE49-F238E27FC236}">
                <a16:creationId xmlns:a16="http://schemas.microsoft.com/office/drawing/2014/main" id="{B2FB7095-144B-AD7B-972F-D93D5861AC10}"/>
              </a:ext>
            </a:extLst>
          </p:cNvPr>
          <p:cNvSpPr txBox="1"/>
          <p:nvPr/>
        </p:nvSpPr>
        <p:spPr>
          <a:xfrm>
            <a:off x="1609531" y="186879"/>
            <a:ext cx="1366934" cy="307777"/>
          </a:xfrm>
          <a:prstGeom prst="rect">
            <a:avLst/>
          </a:prstGeom>
          <a:noFill/>
        </p:spPr>
        <p:txBody>
          <a:bodyPr wrap="square" rtlCol="0">
            <a:spAutoFit/>
          </a:bodyPr>
          <a:lstStyle/>
          <a:p>
            <a:r>
              <a:rPr lang="en-AU" sz="1400" b="1" dirty="0">
                <a:solidFill>
                  <a:schemeClr val="bg1"/>
                </a:solidFill>
              </a:rPr>
              <a:t>Visualisations</a:t>
            </a:r>
          </a:p>
        </p:txBody>
      </p:sp>
      <p:sp>
        <p:nvSpPr>
          <p:cNvPr id="9" name="Rectangle 8">
            <a:extLst>
              <a:ext uri="{FF2B5EF4-FFF2-40B4-BE49-F238E27FC236}">
                <a16:creationId xmlns:a16="http://schemas.microsoft.com/office/drawing/2014/main" id="{F419D6F3-FCC2-F73D-4BC5-847891C490B3}"/>
              </a:ext>
            </a:extLst>
          </p:cNvPr>
          <p:cNvSpPr/>
          <p:nvPr/>
        </p:nvSpPr>
        <p:spPr>
          <a:xfrm>
            <a:off x="886409" y="998376"/>
            <a:ext cx="10384972" cy="55797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8C2C3E84-2D9C-AA21-CB1D-A53C3B2EE1F6}"/>
              </a:ext>
            </a:extLst>
          </p:cNvPr>
          <p:cNvSpPr/>
          <p:nvPr/>
        </p:nvSpPr>
        <p:spPr>
          <a:xfrm>
            <a:off x="886409" y="998376"/>
            <a:ext cx="10384972" cy="1240971"/>
          </a:xfrm>
          <a:prstGeom prst="rect">
            <a:avLst/>
          </a:prstGeom>
          <a:solidFill>
            <a:srgbClr val="A0353A"/>
          </a:solidFill>
          <a:ln>
            <a:solidFill>
              <a:srgbClr val="A035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600" b="1" dirty="0">
              <a:solidFill>
                <a:sysClr val="windowText" lastClr="000000"/>
              </a:solidFill>
            </a:endParaRPr>
          </a:p>
        </p:txBody>
      </p:sp>
      <p:sp>
        <p:nvSpPr>
          <p:cNvPr id="11" name="TextBox 10">
            <a:extLst>
              <a:ext uri="{FF2B5EF4-FFF2-40B4-BE49-F238E27FC236}">
                <a16:creationId xmlns:a16="http://schemas.microsoft.com/office/drawing/2014/main" id="{1510FEFD-4626-9A81-B08F-6AB1D5EB82C0}"/>
              </a:ext>
            </a:extLst>
          </p:cNvPr>
          <p:cNvSpPr txBox="1"/>
          <p:nvPr/>
        </p:nvSpPr>
        <p:spPr>
          <a:xfrm>
            <a:off x="3530082" y="1151379"/>
            <a:ext cx="5467739" cy="646331"/>
          </a:xfrm>
          <a:prstGeom prst="rect">
            <a:avLst/>
          </a:prstGeom>
          <a:noFill/>
        </p:spPr>
        <p:txBody>
          <a:bodyPr wrap="square" rtlCol="0">
            <a:spAutoFit/>
          </a:bodyPr>
          <a:lstStyle/>
          <a:p>
            <a:r>
              <a:rPr lang="en-AU" sz="3600" b="1" dirty="0"/>
              <a:t>LET ME PICK YOUR MOVIE</a:t>
            </a:r>
          </a:p>
        </p:txBody>
      </p:sp>
      <p:sp>
        <p:nvSpPr>
          <p:cNvPr id="12" name="TextBox 11">
            <a:extLst>
              <a:ext uri="{FF2B5EF4-FFF2-40B4-BE49-F238E27FC236}">
                <a16:creationId xmlns:a16="http://schemas.microsoft.com/office/drawing/2014/main" id="{87CACC08-A2F3-2D1D-A01B-303F0BC0F170}"/>
              </a:ext>
            </a:extLst>
          </p:cNvPr>
          <p:cNvSpPr txBox="1"/>
          <p:nvPr/>
        </p:nvSpPr>
        <p:spPr>
          <a:xfrm>
            <a:off x="4044821" y="1713647"/>
            <a:ext cx="5430416" cy="307777"/>
          </a:xfrm>
          <a:prstGeom prst="rect">
            <a:avLst/>
          </a:prstGeom>
          <a:noFill/>
        </p:spPr>
        <p:txBody>
          <a:bodyPr wrap="square" rtlCol="0">
            <a:spAutoFit/>
          </a:bodyPr>
          <a:lstStyle/>
          <a:p>
            <a:r>
              <a:rPr lang="en-AU" sz="1400" b="1" dirty="0">
                <a:solidFill>
                  <a:schemeClr val="bg1"/>
                </a:solidFill>
              </a:rPr>
              <a:t>Be our guest, be our guest. Put our service to the test.</a:t>
            </a:r>
          </a:p>
        </p:txBody>
      </p:sp>
      <p:pic>
        <p:nvPicPr>
          <p:cNvPr id="14" name="Picture 13" descr="A picture containing text, vector graphics&#10;&#10;Description automatically generated">
            <a:extLst>
              <a:ext uri="{FF2B5EF4-FFF2-40B4-BE49-F238E27FC236}">
                <a16:creationId xmlns:a16="http://schemas.microsoft.com/office/drawing/2014/main" id="{A4E1E8EF-6800-3AD1-640B-5AB65E2FC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133" y="2372167"/>
            <a:ext cx="1116233" cy="1056833"/>
          </a:xfrm>
          <a:prstGeom prst="rect">
            <a:avLst/>
          </a:prstGeom>
        </p:spPr>
      </p:pic>
      <p:sp>
        <p:nvSpPr>
          <p:cNvPr id="2" name="TextBox 1">
            <a:extLst>
              <a:ext uri="{FF2B5EF4-FFF2-40B4-BE49-F238E27FC236}">
                <a16:creationId xmlns:a16="http://schemas.microsoft.com/office/drawing/2014/main" id="{3CEC816D-2068-3FAE-87F2-B285C9BFD21A}"/>
              </a:ext>
            </a:extLst>
          </p:cNvPr>
          <p:cNvSpPr txBox="1"/>
          <p:nvPr/>
        </p:nvSpPr>
        <p:spPr>
          <a:xfrm>
            <a:off x="2556952" y="2389941"/>
            <a:ext cx="4616846" cy="3016210"/>
          </a:xfrm>
          <a:prstGeom prst="rect">
            <a:avLst/>
          </a:prstGeom>
          <a:noFill/>
        </p:spPr>
        <p:txBody>
          <a:bodyPr wrap="square" rtlCol="0">
            <a:spAutoFit/>
          </a:bodyPr>
          <a:lstStyle/>
          <a:p>
            <a:r>
              <a:rPr lang="en-AU" sz="2400" b="1" dirty="0"/>
              <a:t>Movie Recommendation in HTML</a:t>
            </a:r>
          </a:p>
          <a:p>
            <a:endParaRPr lang="en-AU" sz="800" b="1" dirty="0"/>
          </a:p>
          <a:p>
            <a:r>
              <a:rPr lang="en-AU" b="1" dirty="0">
                <a:solidFill>
                  <a:srgbClr val="A0353A"/>
                </a:solidFill>
              </a:rPr>
              <a:t>Randomised Filter creation</a:t>
            </a:r>
          </a:p>
          <a:p>
            <a:pPr marL="285750" indent="-285750">
              <a:buFont typeface="Arial" panose="020B0604020202020204" pitchFamily="34" charset="0"/>
              <a:buChar char="•"/>
            </a:pPr>
            <a:r>
              <a:rPr lang="en-AU" sz="1400" b="1" dirty="0"/>
              <a:t>Used pandas to for data cleaning</a:t>
            </a:r>
          </a:p>
          <a:p>
            <a:pPr marL="285750" indent="-285750">
              <a:buFont typeface="Arial" panose="020B0604020202020204" pitchFamily="34" charset="0"/>
              <a:buChar char="•"/>
            </a:pPr>
            <a:r>
              <a:rPr lang="en-AU" sz="1400" b="1" dirty="0"/>
              <a:t>Uploaded CSV into AWS</a:t>
            </a:r>
          </a:p>
          <a:p>
            <a:pPr marL="285750" indent="-285750">
              <a:buFont typeface="Arial" panose="020B0604020202020204" pitchFamily="34" charset="0"/>
              <a:buChar char="•"/>
            </a:pPr>
            <a:r>
              <a:rPr lang="en-AU" sz="1400" b="1" dirty="0"/>
              <a:t>Using Flask, the data was transformed into JSON and parsed into </a:t>
            </a:r>
            <a:r>
              <a:rPr lang="en-AU" sz="1400" b="1" dirty="0" err="1"/>
              <a:t>Javascript</a:t>
            </a:r>
            <a:endParaRPr lang="en-AU" sz="1400" b="1" dirty="0"/>
          </a:p>
          <a:p>
            <a:pPr marL="285750" indent="-285750">
              <a:buFont typeface="Arial" panose="020B0604020202020204" pitchFamily="34" charset="0"/>
              <a:buChar char="•"/>
            </a:pPr>
            <a:r>
              <a:rPr lang="en-AU" sz="1400" b="1" dirty="0"/>
              <a:t>Created filters in </a:t>
            </a:r>
            <a:r>
              <a:rPr lang="en-AU" sz="1400" b="1" dirty="0" err="1"/>
              <a:t>Javascript</a:t>
            </a:r>
            <a:endParaRPr lang="en-AU" sz="1400" b="1" dirty="0"/>
          </a:p>
          <a:p>
            <a:pPr marL="285750" indent="-285750">
              <a:buFont typeface="Arial" panose="020B0604020202020204" pitchFamily="34" charset="0"/>
              <a:buChar char="•"/>
            </a:pPr>
            <a:r>
              <a:rPr lang="en-AU" sz="1400" b="1" dirty="0"/>
              <a:t>Randomization of movie recommendation is done using </a:t>
            </a:r>
            <a:r>
              <a:rPr lang="en-AU" sz="1400" b="1" dirty="0" err="1"/>
              <a:t>Math.random</a:t>
            </a:r>
            <a:endParaRPr lang="en-AU" sz="1400" b="1" dirty="0"/>
          </a:p>
          <a:p>
            <a:pPr marL="285750" indent="-285750">
              <a:buFont typeface="Arial" panose="020B0604020202020204" pitchFamily="34" charset="0"/>
              <a:buChar char="•"/>
            </a:pPr>
            <a:endParaRPr lang="en-AU" sz="1400" b="1" dirty="0"/>
          </a:p>
          <a:p>
            <a:pPr marL="285750" indent="-285750">
              <a:buFont typeface="Arial" panose="020B0604020202020204" pitchFamily="34" charset="0"/>
              <a:buChar char="•"/>
            </a:pPr>
            <a:endParaRPr lang="en-AU" sz="1400" b="1" dirty="0"/>
          </a:p>
          <a:p>
            <a:pPr marL="285750" indent="-285750">
              <a:buFont typeface="Arial" panose="020B0604020202020204" pitchFamily="34" charset="0"/>
              <a:buChar char="•"/>
            </a:pPr>
            <a:endParaRPr lang="en-AU" sz="1400" b="1" dirty="0"/>
          </a:p>
        </p:txBody>
      </p:sp>
      <p:sp>
        <p:nvSpPr>
          <p:cNvPr id="15" name="TextBox 14">
            <a:extLst>
              <a:ext uri="{FF2B5EF4-FFF2-40B4-BE49-F238E27FC236}">
                <a16:creationId xmlns:a16="http://schemas.microsoft.com/office/drawing/2014/main" id="{A5833336-4C15-4613-8B34-26017CB28302}"/>
              </a:ext>
            </a:extLst>
          </p:cNvPr>
          <p:cNvSpPr txBox="1"/>
          <p:nvPr/>
        </p:nvSpPr>
        <p:spPr>
          <a:xfrm>
            <a:off x="2556952" y="4850630"/>
            <a:ext cx="3877034" cy="584775"/>
          </a:xfrm>
          <a:prstGeom prst="rect">
            <a:avLst/>
          </a:prstGeom>
          <a:noFill/>
        </p:spPr>
        <p:txBody>
          <a:bodyPr wrap="square" rtlCol="0">
            <a:spAutoFit/>
          </a:bodyPr>
          <a:lstStyle/>
          <a:p>
            <a:r>
              <a:rPr lang="en-AU" sz="1800" b="1" dirty="0"/>
              <a:t>Challenges: </a:t>
            </a:r>
          </a:p>
          <a:p>
            <a:pPr marL="285750" indent="-285750">
              <a:buFont typeface="Arial" panose="020B0604020202020204" pitchFamily="34" charset="0"/>
              <a:buChar char="•"/>
            </a:pPr>
            <a:r>
              <a:rPr lang="en-AU" sz="1400" b="1" dirty="0"/>
              <a:t>Pulling data from SQLite into </a:t>
            </a:r>
            <a:r>
              <a:rPr lang="en-AU" sz="1400" b="1" dirty="0" err="1"/>
              <a:t>Javascript</a:t>
            </a:r>
            <a:endParaRPr lang="en-AU" sz="1400" b="1" dirty="0"/>
          </a:p>
        </p:txBody>
      </p:sp>
      <p:grpSp>
        <p:nvGrpSpPr>
          <p:cNvPr id="30" name="Group 29">
            <a:extLst>
              <a:ext uri="{FF2B5EF4-FFF2-40B4-BE49-F238E27FC236}">
                <a16:creationId xmlns:a16="http://schemas.microsoft.com/office/drawing/2014/main" id="{9AAC019D-35C7-EB39-D446-5498EAA6333D}"/>
              </a:ext>
            </a:extLst>
          </p:cNvPr>
          <p:cNvGrpSpPr/>
          <p:nvPr/>
        </p:nvGrpSpPr>
        <p:grpSpPr>
          <a:xfrm>
            <a:off x="7853923" y="2627832"/>
            <a:ext cx="1997521" cy="3231792"/>
            <a:chOff x="8145265" y="2065620"/>
            <a:chExt cx="1997521" cy="3231792"/>
          </a:xfrm>
        </p:grpSpPr>
        <p:pic>
          <p:nvPicPr>
            <p:cNvPr id="13" name="Picture 12" descr="Logo&#10;&#10;Description automatically generated with medium confidence">
              <a:extLst>
                <a:ext uri="{FF2B5EF4-FFF2-40B4-BE49-F238E27FC236}">
                  <a16:creationId xmlns:a16="http://schemas.microsoft.com/office/drawing/2014/main" id="{56FB641D-DC57-D2C6-6B96-597B252D17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3249" y="2065620"/>
              <a:ext cx="1344843" cy="753112"/>
            </a:xfrm>
            <a:prstGeom prst="rect">
              <a:avLst/>
            </a:prstGeom>
          </p:spPr>
        </p:pic>
        <p:pic>
          <p:nvPicPr>
            <p:cNvPr id="27" name="Picture 26" descr="Funnel chart&#10;&#10;Description automatically generated">
              <a:extLst>
                <a:ext uri="{FF2B5EF4-FFF2-40B4-BE49-F238E27FC236}">
                  <a16:creationId xmlns:a16="http://schemas.microsoft.com/office/drawing/2014/main" id="{17DB5758-74F9-9057-9C17-A13AD126C633}"/>
                </a:ext>
              </a:extLst>
            </p:cNvPr>
            <p:cNvPicPr>
              <a:picLocks noChangeAspect="1"/>
            </p:cNvPicPr>
            <p:nvPr/>
          </p:nvPicPr>
          <p:blipFill rotWithShape="1">
            <a:blip r:embed="rId4">
              <a:extLst>
                <a:ext uri="{28A0092B-C50C-407E-A947-70E740481C1C}">
                  <a14:useLocalDpi xmlns:a14="http://schemas.microsoft.com/office/drawing/2010/main" val="0"/>
                </a:ext>
              </a:extLst>
            </a:blip>
            <a:srcRect b="22335"/>
            <a:stretch/>
          </p:blipFill>
          <p:spPr>
            <a:xfrm>
              <a:off x="8145265" y="4321636"/>
              <a:ext cx="1997521" cy="975776"/>
            </a:xfrm>
            <a:prstGeom prst="rect">
              <a:avLst/>
            </a:prstGeom>
          </p:spPr>
        </p:pic>
        <p:sp>
          <p:nvSpPr>
            <p:cNvPr id="20" name="Arrow: Chevron 19">
              <a:extLst>
                <a:ext uri="{FF2B5EF4-FFF2-40B4-BE49-F238E27FC236}">
                  <a16:creationId xmlns:a16="http://schemas.microsoft.com/office/drawing/2014/main" id="{CBBFD3B6-53A0-8B3C-C7C0-798F110BAB48}"/>
                </a:ext>
              </a:extLst>
            </p:cNvPr>
            <p:cNvSpPr/>
            <p:nvPr/>
          </p:nvSpPr>
          <p:spPr>
            <a:xfrm rot="5400000">
              <a:off x="8875651" y="4128999"/>
              <a:ext cx="394125" cy="204886"/>
            </a:xfrm>
            <a:prstGeom prst="chevron">
              <a:avLst/>
            </a:prstGeom>
            <a:solidFill>
              <a:srgbClr val="A0353A"/>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pic>
        <p:nvPicPr>
          <p:cNvPr id="3" name="Picture 2" descr="A picture containing text, clipart, vector graphics&#10;&#10;Description automatically generated">
            <a:extLst>
              <a:ext uri="{FF2B5EF4-FFF2-40B4-BE49-F238E27FC236}">
                <a16:creationId xmlns:a16="http://schemas.microsoft.com/office/drawing/2014/main" id="{996D6907-14BE-6496-B901-9F5D6D57B1DB}"/>
              </a:ext>
            </a:extLst>
          </p:cNvPr>
          <p:cNvPicPr>
            <a:picLocks noChangeAspect="1"/>
          </p:cNvPicPr>
          <p:nvPr/>
        </p:nvPicPr>
        <p:blipFill rotWithShape="1">
          <a:blip r:embed="rId5">
            <a:extLst>
              <a:ext uri="{28A0092B-C50C-407E-A947-70E740481C1C}">
                <a14:useLocalDpi xmlns:a14="http://schemas.microsoft.com/office/drawing/2010/main" val="0"/>
              </a:ext>
            </a:extLst>
          </a:blip>
          <a:srcRect l="18843" r="18640"/>
          <a:stretch/>
        </p:blipFill>
        <p:spPr>
          <a:xfrm>
            <a:off x="8317924" y="3802205"/>
            <a:ext cx="926893" cy="806940"/>
          </a:xfrm>
          <a:prstGeom prst="rect">
            <a:avLst/>
          </a:prstGeom>
        </p:spPr>
      </p:pic>
      <p:sp>
        <p:nvSpPr>
          <p:cNvPr id="16" name="Arrow: Chevron 15">
            <a:extLst>
              <a:ext uri="{FF2B5EF4-FFF2-40B4-BE49-F238E27FC236}">
                <a16:creationId xmlns:a16="http://schemas.microsoft.com/office/drawing/2014/main" id="{74519354-1635-E522-F02D-3FF450732779}"/>
              </a:ext>
            </a:extLst>
          </p:cNvPr>
          <p:cNvSpPr/>
          <p:nvPr/>
        </p:nvSpPr>
        <p:spPr>
          <a:xfrm rot="5400000">
            <a:off x="8637265" y="3537536"/>
            <a:ext cx="394125" cy="204886"/>
          </a:xfrm>
          <a:prstGeom prst="chevron">
            <a:avLst/>
          </a:prstGeom>
          <a:solidFill>
            <a:srgbClr val="A0353A"/>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Tree>
    <p:extLst>
      <p:ext uri="{BB962C8B-B14F-4D97-AF65-F5344CB8AC3E}">
        <p14:creationId xmlns:p14="http://schemas.microsoft.com/office/powerpoint/2010/main" val="2253534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22F120-FE22-8818-C83F-CF96CA67604D}"/>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CAF643F8-4C99-16C5-D619-2B1F528CA884}"/>
              </a:ext>
            </a:extLst>
          </p:cNvPr>
          <p:cNvSpPr/>
          <p:nvPr/>
        </p:nvSpPr>
        <p:spPr>
          <a:xfrm>
            <a:off x="0" y="0"/>
            <a:ext cx="12192000" cy="606490"/>
          </a:xfrm>
          <a:prstGeom prst="rect">
            <a:avLst/>
          </a:prstGeom>
          <a:solidFill>
            <a:srgbClr val="A0353A"/>
          </a:solidFill>
          <a:ln>
            <a:solidFill>
              <a:srgbClr val="A035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BB52B911-E95E-F58E-30B7-AF239F57CAB7}"/>
              </a:ext>
            </a:extLst>
          </p:cNvPr>
          <p:cNvSpPr txBox="1"/>
          <p:nvPr/>
        </p:nvSpPr>
        <p:spPr>
          <a:xfrm>
            <a:off x="167952" y="118579"/>
            <a:ext cx="849085" cy="369332"/>
          </a:xfrm>
          <a:prstGeom prst="rect">
            <a:avLst/>
          </a:prstGeom>
          <a:noFill/>
        </p:spPr>
        <p:txBody>
          <a:bodyPr wrap="square" rtlCol="0">
            <a:spAutoFit/>
          </a:bodyPr>
          <a:lstStyle/>
          <a:p>
            <a:r>
              <a:rPr lang="en-AU" b="1" dirty="0">
                <a:solidFill>
                  <a:schemeClr val="bg1"/>
                </a:solidFill>
              </a:rPr>
              <a:t>CACE</a:t>
            </a:r>
          </a:p>
        </p:txBody>
      </p:sp>
      <p:sp>
        <p:nvSpPr>
          <p:cNvPr id="7" name="TextBox 6">
            <a:extLst>
              <a:ext uri="{FF2B5EF4-FFF2-40B4-BE49-F238E27FC236}">
                <a16:creationId xmlns:a16="http://schemas.microsoft.com/office/drawing/2014/main" id="{5EFA03D8-FE73-652B-27DB-D941859DD6FC}"/>
              </a:ext>
            </a:extLst>
          </p:cNvPr>
          <p:cNvSpPr txBox="1"/>
          <p:nvPr/>
        </p:nvSpPr>
        <p:spPr>
          <a:xfrm>
            <a:off x="1017037" y="186879"/>
            <a:ext cx="849085" cy="307777"/>
          </a:xfrm>
          <a:prstGeom prst="rect">
            <a:avLst/>
          </a:prstGeom>
          <a:noFill/>
        </p:spPr>
        <p:txBody>
          <a:bodyPr wrap="square" rtlCol="0">
            <a:spAutoFit/>
          </a:bodyPr>
          <a:lstStyle/>
          <a:p>
            <a:r>
              <a:rPr lang="en-AU" sz="1400" b="1" dirty="0">
                <a:solidFill>
                  <a:schemeClr val="bg1"/>
                </a:solidFill>
              </a:rPr>
              <a:t>Home</a:t>
            </a:r>
          </a:p>
        </p:txBody>
      </p:sp>
      <p:sp>
        <p:nvSpPr>
          <p:cNvPr id="8" name="TextBox 7">
            <a:extLst>
              <a:ext uri="{FF2B5EF4-FFF2-40B4-BE49-F238E27FC236}">
                <a16:creationId xmlns:a16="http://schemas.microsoft.com/office/drawing/2014/main" id="{B2FB7095-144B-AD7B-972F-D93D5861AC10}"/>
              </a:ext>
            </a:extLst>
          </p:cNvPr>
          <p:cNvSpPr txBox="1"/>
          <p:nvPr/>
        </p:nvSpPr>
        <p:spPr>
          <a:xfrm>
            <a:off x="1609531" y="186879"/>
            <a:ext cx="1366934" cy="307777"/>
          </a:xfrm>
          <a:prstGeom prst="rect">
            <a:avLst/>
          </a:prstGeom>
          <a:noFill/>
        </p:spPr>
        <p:txBody>
          <a:bodyPr wrap="square" rtlCol="0">
            <a:spAutoFit/>
          </a:bodyPr>
          <a:lstStyle/>
          <a:p>
            <a:r>
              <a:rPr lang="en-AU" sz="1400" b="1" dirty="0">
                <a:solidFill>
                  <a:schemeClr val="bg1"/>
                </a:solidFill>
              </a:rPr>
              <a:t>Visualisations</a:t>
            </a:r>
          </a:p>
        </p:txBody>
      </p:sp>
      <p:sp>
        <p:nvSpPr>
          <p:cNvPr id="9" name="Rectangle 8">
            <a:extLst>
              <a:ext uri="{FF2B5EF4-FFF2-40B4-BE49-F238E27FC236}">
                <a16:creationId xmlns:a16="http://schemas.microsoft.com/office/drawing/2014/main" id="{F419D6F3-FCC2-F73D-4BC5-847891C490B3}"/>
              </a:ext>
            </a:extLst>
          </p:cNvPr>
          <p:cNvSpPr/>
          <p:nvPr/>
        </p:nvSpPr>
        <p:spPr>
          <a:xfrm>
            <a:off x="886409" y="998376"/>
            <a:ext cx="10384972" cy="55797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8C2C3E84-2D9C-AA21-CB1D-A53C3B2EE1F6}"/>
              </a:ext>
            </a:extLst>
          </p:cNvPr>
          <p:cNvSpPr/>
          <p:nvPr/>
        </p:nvSpPr>
        <p:spPr>
          <a:xfrm>
            <a:off x="886409" y="998376"/>
            <a:ext cx="10384972" cy="1240971"/>
          </a:xfrm>
          <a:prstGeom prst="rect">
            <a:avLst/>
          </a:prstGeom>
          <a:solidFill>
            <a:srgbClr val="A0353A"/>
          </a:solidFill>
          <a:ln>
            <a:solidFill>
              <a:srgbClr val="A035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600" b="1" dirty="0">
              <a:solidFill>
                <a:sysClr val="windowText" lastClr="000000"/>
              </a:solidFill>
            </a:endParaRPr>
          </a:p>
        </p:txBody>
      </p:sp>
      <p:sp>
        <p:nvSpPr>
          <p:cNvPr id="11" name="TextBox 10">
            <a:extLst>
              <a:ext uri="{FF2B5EF4-FFF2-40B4-BE49-F238E27FC236}">
                <a16:creationId xmlns:a16="http://schemas.microsoft.com/office/drawing/2014/main" id="{1510FEFD-4626-9A81-B08F-6AB1D5EB82C0}"/>
              </a:ext>
            </a:extLst>
          </p:cNvPr>
          <p:cNvSpPr txBox="1"/>
          <p:nvPr/>
        </p:nvSpPr>
        <p:spPr>
          <a:xfrm>
            <a:off x="3530082" y="1151379"/>
            <a:ext cx="5467739" cy="646331"/>
          </a:xfrm>
          <a:prstGeom prst="rect">
            <a:avLst/>
          </a:prstGeom>
          <a:noFill/>
        </p:spPr>
        <p:txBody>
          <a:bodyPr wrap="square" rtlCol="0">
            <a:spAutoFit/>
          </a:bodyPr>
          <a:lstStyle/>
          <a:p>
            <a:r>
              <a:rPr lang="en-AU" sz="3600" b="1" dirty="0"/>
              <a:t>LET ME PICK YOUR MOVIE</a:t>
            </a:r>
          </a:p>
        </p:txBody>
      </p:sp>
      <p:sp>
        <p:nvSpPr>
          <p:cNvPr id="12" name="TextBox 11">
            <a:extLst>
              <a:ext uri="{FF2B5EF4-FFF2-40B4-BE49-F238E27FC236}">
                <a16:creationId xmlns:a16="http://schemas.microsoft.com/office/drawing/2014/main" id="{87CACC08-A2F3-2D1D-A01B-303F0BC0F170}"/>
              </a:ext>
            </a:extLst>
          </p:cNvPr>
          <p:cNvSpPr txBox="1"/>
          <p:nvPr/>
        </p:nvSpPr>
        <p:spPr>
          <a:xfrm>
            <a:off x="4044821" y="1713647"/>
            <a:ext cx="5430416" cy="307777"/>
          </a:xfrm>
          <a:prstGeom prst="rect">
            <a:avLst/>
          </a:prstGeom>
          <a:noFill/>
        </p:spPr>
        <p:txBody>
          <a:bodyPr wrap="square" rtlCol="0">
            <a:spAutoFit/>
          </a:bodyPr>
          <a:lstStyle/>
          <a:p>
            <a:r>
              <a:rPr lang="en-AU" sz="1400" b="1" dirty="0">
                <a:solidFill>
                  <a:schemeClr val="bg1"/>
                </a:solidFill>
              </a:rPr>
              <a:t>Be our guest, be our guest. Put our service to the test.</a:t>
            </a:r>
          </a:p>
        </p:txBody>
      </p:sp>
      <p:pic>
        <p:nvPicPr>
          <p:cNvPr id="14" name="Picture 13" descr="A picture containing text, vector graphics&#10;&#10;Description automatically generated">
            <a:extLst>
              <a:ext uri="{FF2B5EF4-FFF2-40B4-BE49-F238E27FC236}">
                <a16:creationId xmlns:a16="http://schemas.microsoft.com/office/drawing/2014/main" id="{A4E1E8EF-6800-3AD1-640B-5AB65E2FC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133" y="2372167"/>
            <a:ext cx="1116233" cy="1056833"/>
          </a:xfrm>
          <a:prstGeom prst="rect">
            <a:avLst/>
          </a:prstGeom>
        </p:spPr>
      </p:pic>
      <p:sp>
        <p:nvSpPr>
          <p:cNvPr id="2" name="TextBox 1">
            <a:extLst>
              <a:ext uri="{FF2B5EF4-FFF2-40B4-BE49-F238E27FC236}">
                <a16:creationId xmlns:a16="http://schemas.microsoft.com/office/drawing/2014/main" id="{3CEC816D-2068-3FAE-87F2-B285C9BFD21A}"/>
              </a:ext>
            </a:extLst>
          </p:cNvPr>
          <p:cNvSpPr txBox="1"/>
          <p:nvPr/>
        </p:nvSpPr>
        <p:spPr>
          <a:xfrm>
            <a:off x="2556952" y="2548568"/>
            <a:ext cx="4616846" cy="2308324"/>
          </a:xfrm>
          <a:prstGeom prst="rect">
            <a:avLst/>
          </a:prstGeom>
          <a:noFill/>
        </p:spPr>
        <p:txBody>
          <a:bodyPr wrap="square" rtlCol="0">
            <a:spAutoFit/>
          </a:bodyPr>
          <a:lstStyle/>
          <a:p>
            <a:r>
              <a:rPr lang="en-AU" sz="2400" b="1" dirty="0"/>
              <a:t>Flask and Heroku Deployment</a:t>
            </a:r>
          </a:p>
          <a:p>
            <a:endParaRPr lang="en-AU" sz="800" b="1" dirty="0"/>
          </a:p>
          <a:p>
            <a:pPr marL="285750" indent="-285750">
              <a:buFont typeface="Arial" panose="020B0604020202020204" pitchFamily="34" charset="0"/>
              <a:buChar char="•"/>
            </a:pPr>
            <a:r>
              <a:rPr lang="en-AU" sz="1400" b="1" dirty="0"/>
              <a:t>Created flask environment including flask, jinja2, pandas, </a:t>
            </a:r>
            <a:r>
              <a:rPr lang="en-AU" sz="1400" b="1" dirty="0" err="1"/>
              <a:t>SQLAlchemy</a:t>
            </a:r>
            <a:r>
              <a:rPr lang="en-AU" sz="1400" b="1" dirty="0"/>
              <a:t>, </a:t>
            </a:r>
            <a:r>
              <a:rPr lang="en-AU" sz="1400" b="1" dirty="0" err="1"/>
              <a:t>gunicorn</a:t>
            </a:r>
            <a:r>
              <a:rPr lang="en-AU" sz="1400" b="1" dirty="0"/>
              <a:t>, </a:t>
            </a:r>
            <a:r>
              <a:rPr lang="en-AU" sz="1400" b="1" dirty="0" err="1"/>
              <a:t>flask_sqlalchemy</a:t>
            </a:r>
            <a:r>
              <a:rPr lang="en-AU" sz="1400" b="1" dirty="0"/>
              <a:t>, psycopg2-binary</a:t>
            </a:r>
          </a:p>
          <a:p>
            <a:pPr marL="285750" indent="-285750">
              <a:buFont typeface="Arial" panose="020B0604020202020204" pitchFamily="34" charset="0"/>
              <a:buChar char="•"/>
            </a:pPr>
            <a:r>
              <a:rPr lang="en-AU" sz="1400" b="1" dirty="0"/>
              <a:t>Rendering of html pages including link to S3 bucket to extract csv file for filter function in Java Script</a:t>
            </a:r>
          </a:p>
          <a:p>
            <a:pPr marL="285750" indent="-285750">
              <a:buFont typeface="Arial" panose="020B0604020202020204" pitchFamily="34" charset="0"/>
              <a:buChar char="•"/>
            </a:pPr>
            <a:r>
              <a:rPr lang="en-AU" sz="1400" b="1" dirty="0"/>
              <a:t>Deployment to Heroku</a:t>
            </a:r>
          </a:p>
          <a:p>
            <a:pPr marL="285750" indent="-285750">
              <a:buFont typeface="Arial" panose="020B0604020202020204" pitchFamily="34" charset="0"/>
              <a:buChar char="•"/>
            </a:pPr>
            <a:endParaRPr lang="en-AU" sz="1400" b="1" dirty="0"/>
          </a:p>
          <a:p>
            <a:endParaRPr lang="en-AU" sz="1400" b="1" dirty="0"/>
          </a:p>
        </p:txBody>
      </p:sp>
      <p:sp>
        <p:nvSpPr>
          <p:cNvPr id="15" name="TextBox 14">
            <a:extLst>
              <a:ext uri="{FF2B5EF4-FFF2-40B4-BE49-F238E27FC236}">
                <a16:creationId xmlns:a16="http://schemas.microsoft.com/office/drawing/2014/main" id="{A5833336-4C15-4613-8B34-26017CB28302}"/>
              </a:ext>
            </a:extLst>
          </p:cNvPr>
          <p:cNvSpPr txBox="1"/>
          <p:nvPr/>
        </p:nvSpPr>
        <p:spPr>
          <a:xfrm>
            <a:off x="2556952" y="4850630"/>
            <a:ext cx="3877034" cy="1015663"/>
          </a:xfrm>
          <a:prstGeom prst="rect">
            <a:avLst/>
          </a:prstGeom>
          <a:noFill/>
        </p:spPr>
        <p:txBody>
          <a:bodyPr wrap="square" rtlCol="0">
            <a:spAutoFit/>
          </a:bodyPr>
          <a:lstStyle/>
          <a:p>
            <a:r>
              <a:rPr lang="en-AU" sz="1800" b="1" dirty="0"/>
              <a:t>Challenges: </a:t>
            </a:r>
          </a:p>
          <a:p>
            <a:pPr marL="285750" indent="-285750">
              <a:buFont typeface="Arial" panose="020B0604020202020204" pitchFamily="34" charset="0"/>
              <a:buChar char="•"/>
            </a:pPr>
            <a:r>
              <a:rPr lang="en-AU" sz="1400" b="1" dirty="0"/>
              <a:t>Couldn’t get </a:t>
            </a:r>
            <a:r>
              <a:rPr lang="en-AU" sz="1400" b="1" dirty="0" err="1"/>
              <a:t>sqlite</a:t>
            </a:r>
            <a:r>
              <a:rPr lang="en-AU" sz="1400" b="1" dirty="0"/>
              <a:t> date base to work for the filter function</a:t>
            </a:r>
          </a:p>
          <a:p>
            <a:pPr marL="285750" indent="-285750">
              <a:buFont typeface="Arial" panose="020B0604020202020204" pitchFamily="34" charset="0"/>
              <a:buChar char="•"/>
            </a:pPr>
            <a:r>
              <a:rPr lang="en-AU" sz="1400" b="1" dirty="0"/>
              <a:t>Heroku deployment – having all environments</a:t>
            </a:r>
          </a:p>
        </p:txBody>
      </p:sp>
      <p:grpSp>
        <p:nvGrpSpPr>
          <p:cNvPr id="23" name="Group 22">
            <a:extLst>
              <a:ext uri="{FF2B5EF4-FFF2-40B4-BE49-F238E27FC236}">
                <a16:creationId xmlns:a16="http://schemas.microsoft.com/office/drawing/2014/main" id="{9BD4EEE8-4B1E-42B9-B8FB-425A7607A83A}"/>
              </a:ext>
            </a:extLst>
          </p:cNvPr>
          <p:cNvGrpSpPr/>
          <p:nvPr/>
        </p:nvGrpSpPr>
        <p:grpSpPr>
          <a:xfrm>
            <a:off x="8126911" y="2401678"/>
            <a:ext cx="1997521" cy="3897123"/>
            <a:chOff x="8126911" y="2401678"/>
            <a:chExt cx="1997521" cy="3897123"/>
          </a:xfrm>
        </p:grpSpPr>
        <p:pic>
          <p:nvPicPr>
            <p:cNvPr id="27" name="Picture 26" descr="Funnel chart&#10;&#10;Description automatically generated">
              <a:extLst>
                <a:ext uri="{FF2B5EF4-FFF2-40B4-BE49-F238E27FC236}">
                  <a16:creationId xmlns:a16="http://schemas.microsoft.com/office/drawing/2014/main" id="{17DB5758-74F9-9057-9C17-A13AD126C633}"/>
                </a:ext>
              </a:extLst>
            </p:cNvPr>
            <p:cNvPicPr>
              <a:picLocks noChangeAspect="1"/>
            </p:cNvPicPr>
            <p:nvPr/>
          </p:nvPicPr>
          <p:blipFill rotWithShape="1">
            <a:blip r:embed="rId3">
              <a:extLst>
                <a:ext uri="{28A0092B-C50C-407E-A947-70E740481C1C}">
                  <a14:useLocalDpi xmlns:a14="http://schemas.microsoft.com/office/drawing/2010/main" val="0"/>
                </a:ext>
              </a:extLst>
            </a:blip>
            <a:srcRect b="22335"/>
            <a:stretch/>
          </p:blipFill>
          <p:spPr>
            <a:xfrm>
              <a:off x="8126911" y="2401678"/>
              <a:ext cx="1997521" cy="975776"/>
            </a:xfrm>
            <a:prstGeom prst="rect">
              <a:avLst/>
            </a:prstGeom>
          </p:spPr>
        </p:pic>
        <p:pic>
          <p:nvPicPr>
            <p:cNvPr id="18" name="Picture 17" descr="Text&#10;&#10;Description automatically generated">
              <a:extLst>
                <a:ext uri="{FF2B5EF4-FFF2-40B4-BE49-F238E27FC236}">
                  <a16:creationId xmlns:a16="http://schemas.microsoft.com/office/drawing/2014/main" id="{28DF12B4-2F5A-1A97-EA59-0F0023016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2720" y="3727492"/>
              <a:ext cx="1474280" cy="825597"/>
            </a:xfrm>
            <a:prstGeom prst="rect">
              <a:avLst/>
            </a:prstGeom>
          </p:spPr>
        </p:pic>
        <p:sp>
          <p:nvSpPr>
            <p:cNvPr id="20" name="Arrow: Chevron 19">
              <a:extLst>
                <a:ext uri="{FF2B5EF4-FFF2-40B4-BE49-F238E27FC236}">
                  <a16:creationId xmlns:a16="http://schemas.microsoft.com/office/drawing/2014/main" id="{CBBFD3B6-53A0-8B3C-C7C0-798F110BAB48}"/>
                </a:ext>
              </a:extLst>
            </p:cNvPr>
            <p:cNvSpPr/>
            <p:nvPr/>
          </p:nvSpPr>
          <p:spPr>
            <a:xfrm rot="5400000">
              <a:off x="8901584" y="3448899"/>
              <a:ext cx="394125" cy="204886"/>
            </a:xfrm>
            <a:prstGeom prst="chevron">
              <a:avLst/>
            </a:prstGeom>
            <a:solidFill>
              <a:srgbClr val="A0353A"/>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9" name="Arrow: Chevron 18">
              <a:extLst>
                <a:ext uri="{FF2B5EF4-FFF2-40B4-BE49-F238E27FC236}">
                  <a16:creationId xmlns:a16="http://schemas.microsoft.com/office/drawing/2014/main" id="{5AD27E73-30A4-773F-5B7B-C7995154B890}"/>
                </a:ext>
              </a:extLst>
            </p:cNvPr>
            <p:cNvSpPr/>
            <p:nvPr/>
          </p:nvSpPr>
          <p:spPr>
            <a:xfrm rot="5400000">
              <a:off x="8901584" y="4748187"/>
              <a:ext cx="394125" cy="204886"/>
            </a:xfrm>
            <a:prstGeom prst="chevron">
              <a:avLst/>
            </a:prstGeom>
            <a:solidFill>
              <a:srgbClr val="A0353A"/>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pic>
          <p:nvPicPr>
            <p:cNvPr id="22" name="Picture 21" descr="Icon&#10;&#10;Description automatically generated">
              <a:extLst>
                <a:ext uri="{FF2B5EF4-FFF2-40B4-BE49-F238E27FC236}">
                  <a16:creationId xmlns:a16="http://schemas.microsoft.com/office/drawing/2014/main" id="{62AA71EB-56A4-650A-CB57-3A1109E591EC}"/>
                </a:ext>
              </a:extLst>
            </p:cNvPr>
            <p:cNvPicPr>
              <a:picLocks noChangeAspect="1"/>
            </p:cNvPicPr>
            <p:nvPr/>
          </p:nvPicPr>
          <p:blipFill rotWithShape="1">
            <a:blip r:embed="rId5">
              <a:extLst>
                <a:ext uri="{28A0092B-C50C-407E-A947-70E740481C1C}">
                  <a14:useLocalDpi xmlns:a14="http://schemas.microsoft.com/office/drawing/2010/main" val="0"/>
                </a:ext>
              </a:extLst>
            </a:blip>
            <a:srcRect l="19479" r="20364"/>
            <a:stretch/>
          </p:blipFill>
          <p:spPr>
            <a:xfrm>
              <a:off x="8480956" y="5114441"/>
              <a:ext cx="1224960" cy="1184360"/>
            </a:xfrm>
            <a:prstGeom prst="rect">
              <a:avLst/>
            </a:prstGeom>
          </p:spPr>
        </p:pic>
      </p:grpSp>
    </p:spTree>
    <p:extLst>
      <p:ext uri="{BB962C8B-B14F-4D97-AF65-F5344CB8AC3E}">
        <p14:creationId xmlns:p14="http://schemas.microsoft.com/office/powerpoint/2010/main" val="3737325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1511</TotalTime>
  <Words>1009</Words>
  <Application>Microsoft Office PowerPoint</Application>
  <PresentationFormat>Widescreen</PresentationFormat>
  <Paragraphs>171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Aline</dc:creator>
  <cp:lastModifiedBy>Luke Evangelista</cp:lastModifiedBy>
  <cp:revision>27</cp:revision>
  <dcterms:created xsi:type="dcterms:W3CDTF">2022-08-25T13:11:31Z</dcterms:created>
  <dcterms:modified xsi:type="dcterms:W3CDTF">2022-08-28T01:43:44Z</dcterms:modified>
</cp:coreProperties>
</file>