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35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2AB4A-9547-D052-8A88-DD63C83A7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E12AB2-0AA7-F58C-FD6D-06BDFD489C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C9510-8B44-9CC9-C899-F0627320B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88D8-D857-4E94-9881-DCD8DDF136FC}" type="datetimeFigureOut">
              <a:rPr lang="en-AU" smtClean="0"/>
              <a:t>27/08/2022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58C14-6A08-08B7-8B54-6D20C0B4C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523D5-7690-83F3-ED12-ED1C25006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B385-FEC0-4574-954C-7CCC2B6F0B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7827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46617-1B80-F38A-67A1-82E018A9F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47BA81-E2F6-ED0D-81DD-1ADF10D42E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41CE6-EBEB-9D9A-D3AB-706B708FE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88D8-D857-4E94-9881-DCD8DDF136FC}" type="datetimeFigureOut">
              <a:rPr lang="en-AU" smtClean="0"/>
              <a:t>27/08/2022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BE3CF-A69A-3857-060C-3A37C5A14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24CBF-99E7-E731-C366-15834FACE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B385-FEC0-4574-954C-7CCC2B6F0B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4162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FD8EF4-A1A9-7BB5-F961-903ED1C6A9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4DC8A4-A361-A6DE-47F8-7C6BD63FF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33F30-5A09-CD7D-41BF-4C40F4A1C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88D8-D857-4E94-9881-DCD8DDF136FC}" type="datetimeFigureOut">
              <a:rPr lang="en-AU" smtClean="0"/>
              <a:t>27/08/2022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7C18F-2939-3C6D-9EEE-EAA2BBB4F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A2D87-AF6E-0116-5163-252C3CC29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B385-FEC0-4574-954C-7CCC2B6F0B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8149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529B0-4C44-057D-3FCD-77142AD81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4382D-8A9C-6CF0-58D6-F4427E0F4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5DD84-A2E5-EE20-1147-7B56D8D8F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88D8-D857-4E94-9881-DCD8DDF136FC}" type="datetimeFigureOut">
              <a:rPr lang="en-AU" smtClean="0"/>
              <a:t>27/08/2022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27BC6-6875-6D56-8169-3CDEDA01A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BDAE6-63B9-F710-8FA6-63933C3B4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B385-FEC0-4574-954C-7CCC2B6F0B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1679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9D733-5535-1669-E858-667D18E89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424A8-24F0-798C-CB81-16E708FB5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AD596-ACBE-C13D-4E67-B327756F8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88D8-D857-4E94-9881-DCD8DDF136FC}" type="datetimeFigureOut">
              <a:rPr lang="en-AU" smtClean="0"/>
              <a:t>27/08/2022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38BCD-AC4B-769A-BC56-9880C6594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A01CB-19E4-3EF8-F0FE-599355182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B385-FEC0-4574-954C-7CCC2B6F0B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2296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BC7FF-47B2-B0CB-C17C-8A6D88EF3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3CC8A-20FC-D5F3-420E-F537CE612A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1059D5-3620-F4D3-A0D8-DDD15EB95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BCA19-EC07-14A4-A6D1-EF7404759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88D8-D857-4E94-9881-DCD8DDF136FC}" type="datetimeFigureOut">
              <a:rPr lang="en-AU" smtClean="0"/>
              <a:t>27/08/2022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ADDF1-B501-B18C-44C7-23861F54B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E8A50-F8A3-9627-2DBD-814B6F955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B385-FEC0-4574-954C-7CCC2B6F0B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5276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69ECC-D2F9-3A38-58CD-6B50D503F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6FE36-8531-BF6A-B4A0-D394E37DC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880534-47E3-B7C6-78D1-4790DC6A8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6EAFF5-DFA4-C9DD-3B53-D298445C3C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AF0835-E1F4-0E43-A14A-7573A1BE6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22300-F2AD-6A96-C832-75E28109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88D8-D857-4E94-9881-DCD8DDF136FC}" type="datetimeFigureOut">
              <a:rPr lang="en-AU" smtClean="0"/>
              <a:t>27/08/2022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4CD09E-4CAD-0BAF-FCA6-F8FEF7E96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6E132F-26A9-A327-733C-9445D8DDA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B385-FEC0-4574-954C-7CCC2B6F0B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6739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49462-0CF0-7C87-E3F6-7FCAE0030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46F81A-410A-B4D5-6C6C-347F9FAB3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88D8-D857-4E94-9881-DCD8DDF136FC}" type="datetimeFigureOut">
              <a:rPr lang="en-AU" smtClean="0"/>
              <a:t>27/08/2022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04B1ED-EC9E-A32C-7BA0-338997679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B844D0-A8F8-D930-C9EE-9E2EDD786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B385-FEC0-4574-954C-7CCC2B6F0B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0554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455866-5069-C6F6-172F-8F6F00FD7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88D8-D857-4E94-9881-DCD8DDF136FC}" type="datetimeFigureOut">
              <a:rPr lang="en-AU" smtClean="0"/>
              <a:t>27/08/2022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6A127F-D52A-003E-F67F-7AE78C1C4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7CF315-8D46-646A-B2C6-0B6BCEB40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B385-FEC0-4574-954C-7CCC2B6F0B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2906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467AF-DB28-1FC0-658C-9DA7AC210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0F3DD-A2F2-B15C-FADB-D93427D61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B51DD-1F8A-8D48-CEB3-A92CDF41D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0BB8A8-944D-F195-4280-4F3F0C8C6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88D8-D857-4E94-9881-DCD8DDF136FC}" type="datetimeFigureOut">
              <a:rPr lang="en-AU" smtClean="0"/>
              <a:t>27/08/2022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E33C52-F0A4-E769-72B4-D1F11349D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D2C01E-464A-E93B-C25F-745C0466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B385-FEC0-4574-954C-7CCC2B6F0B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6545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CFDCC-F38C-45F1-E5D3-C99932754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B06767-F698-2B98-329E-949A98378F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0C738C-FCF1-E1A2-D9E3-B881CF771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6203D3-B831-0CB3-6BD6-E0AF86AB8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88D8-D857-4E94-9881-DCD8DDF136FC}" type="datetimeFigureOut">
              <a:rPr lang="en-AU" smtClean="0"/>
              <a:t>27/08/2022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8D4A88-5272-EDAB-19CA-E3F5F3C80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D052D7-EAD1-B861-EFE1-00D130360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B385-FEC0-4574-954C-7CCC2B6F0B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3443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A2AEA7-9E56-2144-A651-5B1E80515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08B86-C32E-9ADA-DE6A-9B58BDFE2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9AF59-A588-0946-DD3C-FD8A959DB6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D88D8-D857-4E94-9881-DCD8DDF136FC}" type="datetimeFigureOut">
              <a:rPr lang="en-AU" smtClean="0"/>
              <a:t>27/08/2022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FC0FE-3A67-C28D-2663-CA80A63354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B1F8B-713B-47F3-5122-0E941E9512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4B385-FEC0-4574-954C-7CCC2B6F0B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6035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movie-pick-uwa-project.herokuapp.com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22F120-FE22-8818-C83F-CF96CA6760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643F8-4C99-16C5-D619-2B1F528CA884}"/>
              </a:ext>
            </a:extLst>
          </p:cNvPr>
          <p:cNvSpPr/>
          <p:nvPr/>
        </p:nvSpPr>
        <p:spPr>
          <a:xfrm>
            <a:off x="0" y="0"/>
            <a:ext cx="12192000" cy="606490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52B911-E95E-F58E-30B7-AF239F57CAB7}"/>
              </a:ext>
            </a:extLst>
          </p:cNvPr>
          <p:cNvSpPr txBox="1"/>
          <p:nvPr/>
        </p:nvSpPr>
        <p:spPr>
          <a:xfrm>
            <a:off x="167952" y="118579"/>
            <a:ext cx="84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CACE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FA03D8-FE73-652B-27DB-D941859DD6FC}"/>
              </a:ext>
            </a:extLst>
          </p:cNvPr>
          <p:cNvSpPr txBox="1"/>
          <p:nvPr/>
        </p:nvSpPr>
        <p:spPr>
          <a:xfrm>
            <a:off x="1017037" y="186879"/>
            <a:ext cx="84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FB7095-144B-AD7B-972F-D93D5861AC10}"/>
              </a:ext>
            </a:extLst>
          </p:cNvPr>
          <p:cNvSpPr txBox="1"/>
          <p:nvPr/>
        </p:nvSpPr>
        <p:spPr>
          <a:xfrm>
            <a:off x="1609531" y="186879"/>
            <a:ext cx="1366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Visualisations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19D6F3-FCC2-F73D-4BC5-847891C490B3}"/>
              </a:ext>
            </a:extLst>
          </p:cNvPr>
          <p:cNvSpPr/>
          <p:nvPr/>
        </p:nvSpPr>
        <p:spPr>
          <a:xfrm>
            <a:off x="886409" y="998376"/>
            <a:ext cx="10384972" cy="5579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2C3E84-2D9C-AA21-CB1D-A53C3B2EE1F6}"/>
              </a:ext>
            </a:extLst>
          </p:cNvPr>
          <p:cNvSpPr/>
          <p:nvPr/>
        </p:nvSpPr>
        <p:spPr>
          <a:xfrm>
            <a:off x="886409" y="998376"/>
            <a:ext cx="10384972" cy="1240971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10FEFD-4626-9A81-B08F-6AB1D5EB82C0}"/>
              </a:ext>
            </a:extLst>
          </p:cNvPr>
          <p:cNvSpPr txBox="1"/>
          <p:nvPr/>
        </p:nvSpPr>
        <p:spPr>
          <a:xfrm>
            <a:off x="3530082" y="1151379"/>
            <a:ext cx="5467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/>
              <a:t>LET ME PICK YOUR MOVIE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CACC08-A2F3-2D1D-A01B-303F0BC0F170}"/>
              </a:ext>
            </a:extLst>
          </p:cNvPr>
          <p:cNvSpPr txBox="1"/>
          <p:nvPr/>
        </p:nvSpPr>
        <p:spPr>
          <a:xfrm>
            <a:off x="4044821" y="1713647"/>
            <a:ext cx="5430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Be our guest, be our guest. Put our service to the test.</a:t>
            </a:r>
          </a:p>
        </p:txBody>
      </p:sp>
      <p:pic>
        <p:nvPicPr>
          <p:cNvPr id="14" name="Picture 13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A4E1E8EF-6800-3AD1-640B-5AB65E2FC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305" y="2869324"/>
            <a:ext cx="3205066" cy="303450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5B98C3A-6277-A5EB-0599-8E0FD65350B8}"/>
              </a:ext>
            </a:extLst>
          </p:cNvPr>
          <p:cNvSpPr txBox="1"/>
          <p:nvPr/>
        </p:nvSpPr>
        <p:spPr>
          <a:xfrm>
            <a:off x="5355773" y="3142956"/>
            <a:ext cx="320506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Team members:</a:t>
            </a:r>
          </a:p>
          <a:p>
            <a:endParaRPr lang="en-AU" b="1" dirty="0"/>
          </a:p>
          <a:p>
            <a:r>
              <a:rPr lang="en-AU" b="1" dirty="0"/>
              <a:t>	Camille Evangelista</a:t>
            </a:r>
          </a:p>
          <a:p>
            <a:r>
              <a:rPr lang="en-AU" b="1" dirty="0"/>
              <a:t>	Aline Hornoff</a:t>
            </a:r>
          </a:p>
          <a:p>
            <a:r>
              <a:rPr lang="en-AU" b="1" dirty="0"/>
              <a:t>	</a:t>
            </a:r>
            <a:r>
              <a:rPr lang="en-AU" b="1" dirty="0" err="1"/>
              <a:t>Edbert</a:t>
            </a:r>
            <a:r>
              <a:rPr lang="en-AU" b="1" dirty="0"/>
              <a:t> </a:t>
            </a:r>
            <a:r>
              <a:rPr lang="en-AU" b="1" dirty="0" err="1"/>
              <a:t>Widjaja</a:t>
            </a:r>
            <a:endParaRPr lang="en-AU" b="1" dirty="0"/>
          </a:p>
          <a:p>
            <a:r>
              <a:rPr lang="en-AU" b="1" dirty="0"/>
              <a:t>	Carmen Sin</a:t>
            </a:r>
          </a:p>
        </p:txBody>
      </p:sp>
    </p:spTree>
    <p:extLst>
      <p:ext uri="{BB962C8B-B14F-4D97-AF65-F5344CB8AC3E}">
        <p14:creationId xmlns:p14="http://schemas.microsoft.com/office/powerpoint/2010/main" val="4110106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22F120-FE22-8818-C83F-CF96CA6760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643F8-4C99-16C5-D619-2B1F528CA884}"/>
              </a:ext>
            </a:extLst>
          </p:cNvPr>
          <p:cNvSpPr/>
          <p:nvPr/>
        </p:nvSpPr>
        <p:spPr>
          <a:xfrm>
            <a:off x="0" y="0"/>
            <a:ext cx="12192000" cy="606490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52B911-E95E-F58E-30B7-AF239F57CAB7}"/>
              </a:ext>
            </a:extLst>
          </p:cNvPr>
          <p:cNvSpPr txBox="1"/>
          <p:nvPr/>
        </p:nvSpPr>
        <p:spPr>
          <a:xfrm>
            <a:off x="167952" y="118579"/>
            <a:ext cx="84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CACE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FA03D8-FE73-652B-27DB-D941859DD6FC}"/>
              </a:ext>
            </a:extLst>
          </p:cNvPr>
          <p:cNvSpPr txBox="1"/>
          <p:nvPr/>
        </p:nvSpPr>
        <p:spPr>
          <a:xfrm>
            <a:off x="1017037" y="186879"/>
            <a:ext cx="84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FB7095-144B-AD7B-972F-D93D5861AC10}"/>
              </a:ext>
            </a:extLst>
          </p:cNvPr>
          <p:cNvSpPr txBox="1"/>
          <p:nvPr/>
        </p:nvSpPr>
        <p:spPr>
          <a:xfrm>
            <a:off x="1609531" y="186879"/>
            <a:ext cx="1366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Visualisations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19D6F3-FCC2-F73D-4BC5-847891C490B3}"/>
              </a:ext>
            </a:extLst>
          </p:cNvPr>
          <p:cNvSpPr/>
          <p:nvPr/>
        </p:nvSpPr>
        <p:spPr>
          <a:xfrm>
            <a:off x="886409" y="998376"/>
            <a:ext cx="10384972" cy="5579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2C3E84-2D9C-AA21-CB1D-A53C3B2EE1F6}"/>
              </a:ext>
            </a:extLst>
          </p:cNvPr>
          <p:cNvSpPr/>
          <p:nvPr/>
        </p:nvSpPr>
        <p:spPr>
          <a:xfrm>
            <a:off x="886409" y="998376"/>
            <a:ext cx="10384972" cy="1240971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10FEFD-4626-9A81-B08F-6AB1D5EB82C0}"/>
              </a:ext>
            </a:extLst>
          </p:cNvPr>
          <p:cNvSpPr txBox="1"/>
          <p:nvPr/>
        </p:nvSpPr>
        <p:spPr>
          <a:xfrm>
            <a:off x="3530082" y="1151379"/>
            <a:ext cx="5467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/>
              <a:t>LET ME PICK YOUR MOVIE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CACC08-A2F3-2D1D-A01B-303F0BC0F170}"/>
              </a:ext>
            </a:extLst>
          </p:cNvPr>
          <p:cNvSpPr txBox="1"/>
          <p:nvPr/>
        </p:nvSpPr>
        <p:spPr>
          <a:xfrm>
            <a:off x="4044821" y="1713647"/>
            <a:ext cx="5430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Be our guest, be our guest. Put our service to the test.</a:t>
            </a:r>
          </a:p>
        </p:txBody>
      </p:sp>
      <p:pic>
        <p:nvPicPr>
          <p:cNvPr id="14" name="Picture 13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A4E1E8EF-6800-3AD1-640B-5AB65E2FC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133" y="2372167"/>
            <a:ext cx="1116233" cy="10568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EC816D-2068-3FAE-87F2-B285C9BFD21A}"/>
              </a:ext>
            </a:extLst>
          </p:cNvPr>
          <p:cNvSpPr txBox="1"/>
          <p:nvPr/>
        </p:nvSpPr>
        <p:spPr>
          <a:xfrm>
            <a:off x="2556951" y="2736695"/>
            <a:ext cx="743546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Summary</a:t>
            </a:r>
            <a:endParaRPr lang="en-AU" sz="800" b="1" dirty="0"/>
          </a:p>
          <a:p>
            <a:endParaRPr lang="en-AU" sz="1400" b="1" dirty="0"/>
          </a:p>
          <a:p>
            <a:r>
              <a:rPr lang="en-AU" sz="1400" b="1" dirty="0"/>
              <a:t>The model we’ve build using the naïve bayes machine learning model to predict movies to a user based on the mood they enter into the filter has a very low accuracy. This is due to the quality of the survey data which is to small and not extensive enough to provide data for the model achieve a better accuracy. In addition the overview section which describes the movie content was vague for some of the movies which added to the low accuracy of the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833336-4C15-4613-8B34-26017CB28302}"/>
              </a:ext>
            </a:extLst>
          </p:cNvPr>
          <p:cNvSpPr txBox="1"/>
          <p:nvPr/>
        </p:nvSpPr>
        <p:spPr>
          <a:xfrm>
            <a:off x="2556951" y="4850630"/>
            <a:ext cx="624768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800" b="1" dirty="0"/>
              <a:t>If we had more time…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Spend more time on developing the survey to get cleaner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Harvest the data input of users to predict user trends of movie genres and preferred movie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Revise the movie overview to get a better movie description</a:t>
            </a:r>
          </a:p>
          <a:p>
            <a:r>
              <a:rPr lang="en-AU" sz="1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38827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22F120-FE22-8818-C83F-CF96CA6760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643F8-4C99-16C5-D619-2B1F528CA884}"/>
              </a:ext>
            </a:extLst>
          </p:cNvPr>
          <p:cNvSpPr/>
          <p:nvPr/>
        </p:nvSpPr>
        <p:spPr>
          <a:xfrm>
            <a:off x="0" y="0"/>
            <a:ext cx="12192000" cy="606490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52B911-E95E-F58E-30B7-AF239F57CAB7}"/>
              </a:ext>
            </a:extLst>
          </p:cNvPr>
          <p:cNvSpPr txBox="1"/>
          <p:nvPr/>
        </p:nvSpPr>
        <p:spPr>
          <a:xfrm>
            <a:off x="167952" y="118579"/>
            <a:ext cx="84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CACE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FA03D8-FE73-652B-27DB-D941859DD6FC}"/>
              </a:ext>
            </a:extLst>
          </p:cNvPr>
          <p:cNvSpPr txBox="1"/>
          <p:nvPr/>
        </p:nvSpPr>
        <p:spPr>
          <a:xfrm>
            <a:off x="1017037" y="186879"/>
            <a:ext cx="84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FB7095-144B-AD7B-972F-D93D5861AC10}"/>
              </a:ext>
            </a:extLst>
          </p:cNvPr>
          <p:cNvSpPr txBox="1"/>
          <p:nvPr/>
        </p:nvSpPr>
        <p:spPr>
          <a:xfrm>
            <a:off x="1609531" y="186879"/>
            <a:ext cx="1366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Visualisations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19D6F3-FCC2-F73D-4BC5-847891C490B3}"/>
              </a:ext>
            </a:extLst>
          </p:cNvPr>
          <p:cNvSpPr/>
          <p:nvPr/>
        </p:nvSpPr>
        <p:spPr>
          <a:xfrm>
            <a:off x="886409" y="998376"/>
            <a:ext cx="10384972" cy="5579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2C3E84-2D9C-AA21-CB1D-A53C3B2EE1F6}"/>
              </a:ext>
            </a:extLst>
          </p:cNvPr>
          <p:cNvSpPr/>
          <p:nvPr/>
        </p:nvSpPr>
        <p:spPr>
          <a:xfrm>
            <a:off x="886409" y="998376"/>
            <a:ext cx="10384972" cy="1240971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10FEFD-4626-9A81-B08F-6AB1D5EB82C0}"/>
              </a:ext>
            </a:extLst>
          </p:cNvPr>
          <p:cNvSpPr txBox="1"/>
          <p:nvPr/>
        </p:nvSpPr>
        <p:spPr>
          <a:xfrm>
            <a:off x="3530082" y="1151379"/>
            <a:ext cx="5467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/>
              <a:t>LET ME PICK YOUR MOVIE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CACC08-A2F3-2D1D-A01B-303F0BC0F170}"/>
              </a:ext>
            </a:extLst>
          </p:cNvPr>
          <p:cNvSpPr txBox="1"/>
          <p:nvPr/>
        </p:nvSpPr>
        <p:spPr>
          <a:xfrm>
            <a:off x="4044821" y="1713647"/>
            <a:ext cx="5430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Be our guest, be our guest. Put our service to the test.</a:t>
            </a:r>
          </a:p>
        </p:txBody>
      </p:sp>
      <p:pic>
        <p:nvPicPr>
          <p:cNvPr id="14" name="Picture 13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A4E1E8EF-6800-3AD1-640B-5AB65E2FC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75" y="2583692"/>
            <a:ext cx="3282980" cy="31082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EC816D-2068-3FAE-87F2-B285C9BFD21A}"/>
              </a:ext>
            </a:extLst>
          </p:cNvPr>
          <p:cNvSpPr txBox="1"/>
          <p:nvPr/>
        </p:nvSpPr>
        <p:spPr>
          <a:xfrm>
            <a:off x="4380975" y="3568292"/>
            <a:ext cx="46168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400" b="1" dirty="0">
                <a:solidFill>
                  <a:srgbClr val="A0353A"/>
                </a:solidFill>
              </a:rPr>
              <a:t>THANK YOU! </a:t>
            </a:r>
            <a:r>
              <a:rPr lang="en-AU" sz="4400" b="1" dirty="0">
                <a:solidFill>
                  <a:srgbClr val="A0353A"/>
                </a:solidFill>
                <a:sym typeface="Wingdings" panose="05000000000000000000" pitchFamily="2" charset="2"/>
              </a:rPr>
              <a:t></a:t>
            </a:r>
            <a:endParaRPr lang="en-AU" sz="4400" b="1" dirty="0">
              <a:solidFill>
                <a:srgbClr val="A0353A"/>
              </a:solidFill>
            </a:endParaRPr>
          </a:p>
          <a:p>
            <a:endParaRPr lang="en-AU" sz="2400" b="1" dirty="0"/>
          </a:p>
          <a:p>
            <a:pPr algn="ctr"/>
            <a:r>
              <a:rPr lang="en-AU" sz="2400" b="1" dirty="0"/>
              <a:t>Any Questions? </a:t>
            </a:r>
            <a:endParaRPr lang="en-AU" sz="800" b="1" dirty="0"/>
          </a:p>
          <a:p>
            <a:endParaRPr lang="en-AU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b="1" dirty="0"/>
          </a:p>
        </p:txBody>
      </p:sp>
    </p:spTree>
    <p:extLst>
      <p:ext uri="{BB962C8B-B14F-4D97-AF65-F5344CB8AC3E}">
        <p14:creationId xmlns:p14="http://schemas.microsoft.com/office/powerpoint/2010/main" val="4137529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22F120-FE22-8818-C83F-CF96CA6760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643F8-4C99-16C5-D619-2B1F528CA884}"/>
              </a:ext>
            </a:extLst>
          </p:cNvPr>
          <p:cNvSpPr/>
          <p:nvPr/>
        </p:nvSpPr>
        <p:spPr>
          <a:xfrm>
            <a:off x="0" y="0"/>
            <a:ext cx="12192000" cy="606490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52B911-E95E-F58E-30B7-AF239F57CAB7}"/>
              </a:ext>
            </a:extLst>
          </p:cNvPr>
          <p:cNvSpPr txBox="1"/>
          <p:nvPr/>
        </p:nvSpPr>
        <p:spPr>
          <a:xfrm>
            <a:off x="167952" y="118579"/>
            <a:ext cx="84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CACE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FA03D8-FE73-652B-27DB-D941859DD6FC}"/>
              </a:ext>
            </a:extLst>
          </p:cNvPr>
          <p:cNvSpPr txBox="1"/>
          <p:nvPr/>
        </p:nvSpPr>
        <p:spPr>
          <a:xfrm>
            <a:off x="1017037" y="186879"/>
            <a:ext cx="84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FB7095-144B-AD7B-972F-D93D5861AC10}"/>
              </a:ext>
            </a:extLst>
          </p:cNvPr>
          <p:cNvSpPr txBox="1"/>
          <p:nvPr/>
        </p:nvSpPr>
        <p:spPr>
          <a:xfrm>
            <a:off x="1609531" y="186879"/>
            <a:ext cx="1366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Visualisations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19D6F3-FCC2-F73D-4BC5-847891C490B3}"/>
              </a:ext>
            </a:extLst>
          </p:cNvPr>
          <p:cNvSpPr/>
          <p:nvPr/>
        </p:nvSpPr>
        <p:spPr>
          <a:xfrm>
            <a:off x="886409" y="998376"/>
            <a:ext cx="10384972" cy="5579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2C3E84-2D9C-AA21-CB1D-A53C3B2EE1F6}"/>
              </a:ext>
            </a:extLst>
          </p:cNvPr>
          <p:cNvSpPr/>
          <p:nvPr/>
        </p:nvSpPr>
        <p:spPr>
          <a:xfrm>
            <a:off x="886409" y="998376"/>
            <a:ext cx="10384972" cy="1240971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10FEFD-4626-9A81-B08F-6AB1D5EB82C0}"/>
              </a:ext>
            </a:extLst>
          </p:cNvPr>
          <p:cNvSpPr txBox="1"/>
          <p:nvPr/>
        </p:nvSpPr>
        <p:spPr>
          <a:xfrm>
            <a:off x="3530082" y="1151379"/>
            <a:ext cx="5467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/>
              <a:t>LET ME PICK YOUR MOVIE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CACC08-A2F3-2D1D-A01B-303F0BC0F170}"/>
              </a:ext>
            </a:extLst>
          </p:cNvPr>
          <p:cNvSpPr txBox="1"/>
          <p:nvPr/>
        </p:nvSpPr>
        <p:spPr>
          <a:xfrm>
            <a:off x="4044821" y="1713647"/>
            <a:ext cx="5430416" cy="307777"/>
          </a:xfrm>
          <a:prstGeom prst="rect">
            <a:avLst/>
          </a:prstGeom>
          <a:noFill/>
          <a:ln>
            <a:solidFill>
              <a:srgbClr val="A0353A"/>
            </a:solidFill>
          </a:ln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Be our guest, be our guest. Put our service to the test.</a:t>
            </a:r>
          </a:p>
        </p:txBody>
      </p:sp>
      <p:pic>
        <p:nvPicPr>
          <p:cNvPr id="14" name="Picture 13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A4E1E8EF-6800-3AD1-640B-5AB65E2FC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133" y="2372167"/>
            <a:ext cx="1116233" cy="10568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EC816D-2068-3FAE-87F2-B285C9BFD21A}"/>
              </a:ext>
            </a:extLst>
          </p:cNvPr>
          <p:cNvSpPr txBox="1"/>
          <p:nvPr/>
        </p:nvSpPr>
        <p:spPr>
          <a:xfrm>
            <a:off x="7473860" y="2577999"/>
            <a:ext cx="23544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b="1" dirty="0"/>
              <a:t>Survey dataset ETL</a:t>
            </a:r>
          </a:p>
          <a:p>
            <a:pPr algn="ctr"/>
            <a:endParaRPr lang="en-AU" sz="1400" b="1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AU" sz="1400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5B3DD4F-DA73-546A-0D82-DF314391B13F}"/>
              </a:ext>
            </a:extLst>
          </p:cNvPr>
          <p:cNvGrpSpPr/>
          <p:nvPr/>
        </p:nvGrpSpPr>
        <p:grpSpPr>
          <a:xfrm>
            <a:off x="2930146" y="3036378"/>
            <a:ext cx="2644610" cy="3219926"/>
            <a:chOff x="8086266" y="2255541"/>
            <a:chExt cx="2777478" cy="3381698"/>
          </a:xfrm>
        </p:grpSpPr>
        <p:pic>
          <p:nvPicPr>
            <p:cNvPr id="21" name="Picture 20" descr="Logo&#10;&#10;Description automatically generated with medium confidence">
              <a:extLst>
                <a:ext uri="{FF2B5EF4-FFF2-40B4-BE49-F238E27FC236}">
                  <a16:creationId xmlns:a16="http://schemas.microsoft.com/office/drawing/2014/main" id="{9C6E7DE3-6012-B388-07C2-49D89F268E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6266" y="2387853"/>
              <a:ext cx="1137168" cy="636814"/>
            </a:xfrm>
            <a:prstGeom prst="rect">
              <a:avLst/>
            </a:prstGeom>
          </p:spPr>
        </p:pic>
        <p:pic>
          <p:nvPicPr>
            <p:cNvPr id="23" name="Picture 22" descr="A picture containing text, clipart, vector graphics&#10;&#10;Description automatically generated">
              <a:extLst>
                <a:ext uri="{FF2B5EF4-FFF2-40B4-BE49-F238E27FC236}">
                  <a16:creationId xmlns:a16="http://schemas.microsoft.com/office/drawing/2014/main" id="{938F2C44-E5B4-22DE-46AD-4D111C76C0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43" r="18640"/>
            <a:stretch/>
          </p:blipFill>
          <p:spPr>
            <a:xfrm>
              <a:off x="8172405" y="3325317"/>
              <a:ext cx="964888" cy="840017"/>
            </a:xfrm>
            <a:prstGeom prst="rect">
              <a:avLst/>
            </a:prstGeom>
          </p:spPr>
        </p:pic>
        <p:pic>
          <p:nvPicPr>
            <p:cNvPr id="24" name="Picture 23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DA874A8D-A9CE-3826-C299-7EE10143FF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360" r="25761"/>
            <a:stretch/>
          </p:blipFill>
          <p:spPr>
            <a:xfrm>
              <a:off x="9815925" y="4637240"/>
              <a:ext cx="719322" cy="820497"/>
            </a:xfrm>
            <a:prstGeom prst="rect">
              <a:avLst/>
            </a:prstGeom>
          </p:spPr>
        </p:pic>
        <p:pic>
          <p:nvPicPr>
            <p:cNvPr id="25" name="Picture 24" descr="Chart, scatter chart&#10;&#10;Description automatically generated">
              <a:extLst>
                <a:ext uri="{FF2B5EF4-FFF2-40B4-BE49-F238E27FC236}">
                  <a16:creationId xmlns:a16="http://schemas.microsoft.com/office/drawing/2014/main" id="{2582128B-AF11-CE66-0748-1E99DE4E71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0409" y="4672352"/>
              <a:ext cx="964887" cy="964887"/>
            </a:xfrm>
            <a:prstGeom prst="rect">
              <a:avLst/>
            </a:prstGeom>
          </p:spPr>
        </p:pic>
        <p:sp>
          <p:nvSpPr>
            <p:cNvPr id="26" name="Arrow: Chevron 25">
              <a:extLst>
                <a:ext uri="{FF2B5EF4-FFF2-40B4-BE49-F238E27FC236}">
                  <a16:creationId xmlns:a16="http://schemas.microsoft.com/office/drawing/2014/main" id="{0FDE3291-EDAC-8DF9-A7E1-470CAA502469}"/>
                </a:ext>
              </a:extLst>
            </p:cNvPr>
            <p:cNvSpPr/>
            <p:nvPr/>
          </p:nvSpPr>
          <p:spPr>
            <a:xfrm rot="10800000">
              <a:off x="9414916" y="4971106"/>
              <a:ext cx="333263" cy="173247"/>
            </a:xfrm>
            <a:prstGeom prst="chevron">
              <a:avLst/>
            </a:prstGeom>
            <a:solidFill>
              <a:srgbClr val="A0353A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28" name="Arrow: Chevron 27">
              <a:extLst>
                <a:ext uri="{FF2B5EF4-FFF2-40B4-BE49-F238E27FC236}">
                  <a16:creationId xmlns:a16="http://schemas.microsoft.com/office/drawing/2014/main" id="{CE996B29-CD96-071D-D453-330A389A4469}"/>
                </a:ext>
              </a:extLst>
            </p:cNvPr>
            <p:cNvSpPr/>
            <p:nvPr/>
          </p:nvSpPr>
          <p:spPr>
            <a:xfrm>
              <a:off x="9101662" y="2574399"/>
              <a:ext cx="333263" cy="173247"/>
            </a:xfrm>
            <a:prstGeom prst="chevron">
              <a:avLst/>
            </a:prstGeom>
            <a:solidFill>
              <a:srgbClr val="A0353A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pic>
          <p:nvPicPr>
            <p:cNvPr id="29" name="Picture 28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676440FB-A267-F0C6-55A0-A743061A35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52" r="14558"/>
            <a:stretch/>
          </p:blipFill>
          <p:spPr>
            <a:xfrm>
              <a:off x="9487430" y="3376866"/>
              <a:ext cx="1376314" cy="803323"/>
            </a:xfrm>
            <a:prstGeom prst="rect">
              <a:avLst/>
            </a:prstGeom>
          </p:spPr>
        </p:pic>
        <p:sp>
          <p:nvSpPr>
            <p:cNvPr id="30" name="Arrow: Chevron 29">
              <a:extLst>
                <a:ext uri="{FF2B5EF4-FFF2-40B4-BE49-F238E27FC236}">
                  <a16:creationId xmlns:a16="http://schemas.microsoft.com/office/drawing/2014/main" id="{86EB303E-F027-9120-83E7-218F1572882D}"/>
                </a:ext>
              </a:extLst>
            </p:cNvPr>
            <p:cNvSpPr/>
            <p:nvPr/>
          </p:nvSpPr>
          <p:spPr>
            <a:xfrm rot="5400000">
              <a:off x="8488218" y="3133986"/>
              <a:ext cx="333263" cy="173247"/>
            </a:xfrm>
            <a:prstGeom prst="chevron">
              <a:avLst/>
            </a:prstGeom>
            <a:solidFill>
              <a:srgbClr val="A0353A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pic>
          <p:nvPicPr>
            <p:cNvPr id="31" name="Picture 30" descr="Logo, company name&#10;&#10;Description automatically generated">
              <a:extLst>
                <a:ext uri="{FF2B5EF4-FFF2-40B4-BE49-F238E27FC236}">
                  <a16:creationId xmlns:a16="http://schemas.microsoft.com/office/drawing/2014/main" id="{F0DAB865-F30B-0337-D446-280B957D3A8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08939" y="2255541"/>
              <a:ext cx="803324" cy="803324"/>
            </a:xfrm>
            <a:prstGeom prst="rect">
              <a:avLst/>
            </a:prstGeom>
          </p:spPr>
        </p:pic>
        <p:sp>
          <p:nvSpPr>
            <p:cNvPr id="32" name="Arrow: Chevron 31">
              <a:extLst>
                <a:ext uri="{FF2B5EF4-FFF2-40B4-BE49-F238E27FC236}">
                  <a16:creationId xmlns:a16="http://schemas.microsoft.com/office/drawing/2014/main" id="{2F0AE851-7A3F-1DB3-16A1-8AE79102F084}"/>
                </a:ext>
              </a:extLst>
            </p:cNvPr>
            <p:cNvSpPr/>
            <p:nvPr/>
          </p:nvSpPr>
          <p:spPr>
            <a:xfrm rot="5400000">
              <a:off x="10008955" y="4322091"/>
              <a:ext cx="333263" cy="173247"/>
            </a:xfrm>
            <a:prstGeom prst="chevron">
              <a:avLst/>
            </a:prstGeom>
            <a:solidFill>
              <a:srgbClr val="A0353A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33" name="Arrow: Chevron 32">
              <a:extLst>
                <a:ext uri="{FF2B5EF4-FFF2-40B4-BE49-F238E27FC236}">
                  <a16:creationId xmlns:a16="http://schemas.microsoft.com/office/drawing/2014/main" id="{7A3A2493-DB47-648F-392F-81316BD69811}"/>
                </a:ext>
              </a:extLst>
            </p:cNvPr>
            <p:cNvSpPr/>
            <p:nvPr/>
          </p:nvSpPr>
          <p:spPr>
            <a:xfrm>
              <a:off x="9174176" y="3558262"/>
              <a:ext cx="333263" cy="173247"/>
            </a:xfrm>
            <a:prstGeom prst="chevron">
              <a:avLst/>
            </a:prstGeom>
            <a:solidFill>
              <a:srgbClr val="A0353A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B02B5181-96F9-A922-84F9-BBB5CA0098A1}"/>
              </a:ext>
            </a:extLst>
          </p:cNvPr>
          <p:cNvSpPr txBox="1"/>
          <p:nvPr/>
        </p:nvSpPr>
        <p:spPr>
          <a:xfrm>
            <a:off x="3133643" y="2577999"/>
            <a:ext cx="235441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Kaggle dataset ETL</a:t>
            </a:r>
          </a:p>
          <a:p>
            <a:pPr algn="ctr"/>
            <a:endParaRPr lang="en-AU" sz="1400" b="1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AU" sz="1400" b="1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56D8052-19A7-9DA4-AF0B-283255F8A67E}"/>
              </a:ext>
            </a:extLst>
          </p:cNvPr>
          <p:cNvCxnSpPr/>
          <p:nvPr/>
        </p:nvCxnSpPr>
        <p:spPr>
          <a:xfrm>
            <a:off x="6711582" y="3295788"/>
            <a:ext cx="0" cy="2318355"/>
          </a:xfrm>
          <a:prstGeom prst="line">
            <a:avLst/>
          </a:prstGeom>
          <a:ln w="28575">
            <a:solidFill>
              <a:srgbClr val="A035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F724FF4-79CA-2E85-EF15-65A7F8C760C8}"/>
              </a:ext>
            </a:extLst>
          </p:cNvPr>
          <p:cNvGrpSpPr/>
          <p:nvPr/>
        </p:nvGrpSpPr>
        <p:grpSpPr>
          <a:xfrm>
            <a:off x="7606888" y="3118931"/>
            <a:ext cx="2121605" cy="3010602"/>
            <a:chOff x="7346843" y="2400516"/>
            <a:chExt cx="2585883" cy="3669422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F0C28DBA-642D-33FA-DD30-2C41C8572F8E}"/>
                </a:ext>
              </a:extLst>
            </p:cNvPr>
            <p:cNvGrpSpPr/>
            <p:nvPr/>
          </p:nvGrpSpPr>
          <p:grpSpPr>
            <a:xfrm>
              <a:off x="8305063" y="2512981"/>
              <a:ext cx="1627663" cy="3556957"/>
              <a:chOff x="8378307" y="2801615"/>
              <a:chExt cx="1376314" cy="3007680"/>
            </a:xfrm>
          </p:grpSpPr>
          <p:pic>
            <p:nvPicPr>
              <p:cNvPr id="52" name="Picture 51" descr="Logo&#10;&#10;Description automatically generated with medium confidence">
                <a:extLst>
                  <a:ext uri="{FF2B5EF4-FFF2-40B4-BE49-F238E27FC236}">
                    <a16:creationId xmlns:a16="http://schemas.microsoft.com/office/drawing/2014/main" id="{AF32175E-0D6B-0F5F-7C65-753D5E8D30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97880" y="2801615"/>
                <a:ext cx="1137168" cy="636814"/>
              </a:xfrm>
              <a:prstGeom prst="rect">
                <a:avLst/>
              </a:prstGeom>
            </p:spPr>
          </p:pic>
          <p:pic>
            <p:nvPicPr>
              <p:cNvPr id="53" name="Picture 52" descr="A picture containing text, clipart, vector graphics&#10;&#10;Description automatically generated">
                <a:extLst>
                  <a:ext uri="{FF2B5EF4-FFF2-40B4-BE49-F238E27FC236}">
                    <a16:creationId xmlns:a16="http://schemas.microsoft.com/office/drawing/2014/main" id="{3FBDE43C-A23F-E3E0-8D2D-329C406E5BE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843" r="18640"/>
              <a:stretch/>
            </p:blipFill>
            <p:spPr>
              <a:xfrm>
                <a:off x="8584020" y="3802192"/>
                <a:ext cx="964888" cy="840017"/>
              </a:xfrm>
              <a:prstGeom prst="rect">
                <a:avLst/>
              </a:prstGeom>
            </p:spPr>
          </p:pic>
          <p:sp>
            <p:nvSpPr>
              <p:cNvPr id="54" name="Arrow: Chevron 53">
                <a:extLst>
                  <a:ext uri="{FF2B5EF4-FFF2-40B4-BE49-F238E27FC236}">
                    <a16:creationId xmlns:a16="http://schemas.microsoft.com/office/drawing/2014/main" id="{B274F855-AB53-8AF7-B79D-5D90F2F8A0A2}"/>
                  </a:ext>
                </a:extLst>
              </p:cNvPr>
              <p:cNvSpPr/>
              <p:nvPr/>
            </p:nvSpPr>
            <p:spPr>
              <a:xfrm rot="5400000">
                <a:off x="8882711" y="3577060"/>
                <a:ext cx="333263" cy="173247"/>
              </a:xfrm>
              <a:prstGeom prst="chevron">
                <a:avLst/>
              </a:prstGeom>
              <a:solidFill>
                <a:srgbClr val="A0353A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p:pic>
            <p:nvPicPr>
              <p:cNvPr id="55" name="Picture 54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D85C66F6-9CE8-ECF0-38CD-9838CB3FB1E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152" r="14558"/>
              <a:stretch/>
            </p:blipFill>
            <p:spPr>
              <a:xfrm>
                <a:off x="8378307" y="5005972"/>
                <a:ext cx="1376314" cy="803323"/>
              </a:xfrm>
              <a:prstGeom prst="rect">
                <a:avLst/>
              </a:prstGeom>
            </p:spPr>
          </p:pic>
          <p:sp>
            <p:nvSpPr>
              <p:cNvPr id="56" name="Arrow: Chevron 55">
                <a:extLst>
                  <a:ext uri="{FF2B5EF4-FFF2-40B4-BE49-F238E27FC236}">
                    <a16:creationId xmlns:a16="http://schemas.microsoft.com/office/drawing/2014/main" id="{95CE5B64-0B9F-3082-B034-DC36792B66B8}"/>
                  </a:ext>
                </a:extLst>
              </p:cNvPr>
              <p:cNvSpPr/>
              <p:nvPr/>
            </p:nvSpPr>
            <p:spPr>
              <a:xfrm rot="5400000">
                <a:off x="8882710" y="4694094"/>
                <a:ext cx="333263" cy="173247"/>
              </a:xfrm>
              <a:prstGeom prst="chevron">
                <a:avLst/>
              </a:prstGeom>
              <a:solidFill>
                <a:srgbClr val="A0353A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50" name="Picture 49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D0653890-009E-CD80-290E-7AFBB038EFB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6843" y="2400516"/>
              <a:ext cx="1028455" cy="876091"/>
            </a:xfrm>
            <a:prstGeom prst="rect">
              <a:avLst/>
            </a:prstGeom>
          </p:spPr>
        </p:pic>
        <p:sp>
          <p:nvSpPr>
            <p:cNvPr id="51" name="Arrow: Chevron 50">
              <a:extLst>
                <a:ext uri="{FF2B5EF4-FFF2-40B4-BE49-F238E27FC236}">
                  <a16:creationId xmlns:a16="http://schemas.microsoft.com/office/drawing/2014/main" id="{553A0627-E0B7-ADD1-12DA-CC9AEBA2583D}"/>
                </a:ext>
              </a:extLst>
            </p:cNvPr>
            <p:cNvSpPr/>
            <p:nvPr/>
          </p:nvSpPr>
          <p:spPr>
            <a:xfrm>
              <a:off x="8320238" y="2693589"/>
              <a:ext cx="394125" cy="204886"/>
            </a:xfrm>
            <a:prstGeom prst="chevron">
              <a:avLst/>
            </a:prstGeom>
            <a:solidFill>
              <a:srgbClr val="A0353A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1383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22F120-FE22-8818-C83F-CF96CA6760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643F8-4C99-16C5-D619-2B1F528CA884}"/>
              </a:ext>
            </a:extLst>
          </p:cNvPr>
          <p:cNvSpPr/>
          <p:nvPr/>
        </p:nvSpPr>
        <p:spPr>
          <a:xfrm>
            <a:off x="0" y="0"/>
            <a:ext cx="12192000" cy="606490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52B911-E95E-F58E-30B7-AF239F57CAB7}"/>
              </a:ext>
            </a:extLst>
          </p:cNvPr>
          <p:cNvSpPr txBox="1"/>
          <p:nvPr/>
        </p:nvSpPr>
        <p:spPr>
          <a:xfrm>
            <a:off x="167952" y="118579"/>
            <a:ext cx="84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CACE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FA03D8-FE73-652B-27DB-D941859DD6FC}"/>
              </a:ext>
            </a:extLst>
          </p:cNvPr>
          <p:cNvSpPr txBox="1"/>
          <p:nvPr/>
        </p:nvSpPr>
        <p:spPr>
          <a:xfrm>
            <a:off x="1017037" y="186879"/>
            <a:ext cx="84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FB7095-144B-AD7B-972F-D93D5861AC10}"/>
              </a:ext>
            </a:extLst>
          </p:cNvPr>
          <p:cNvSpPr txBox="1"/>
          <p:nvPr/>
        </p:nvSpPr>
        <p:spPr>
          <a:xfrm>
            <a:off x="1609531" y="186879"/>
            <a:ext cx="1366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Visualisations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19D6F3-FCC2-F73D-4BC5-847891C490B3}"/>
              </a:ext>
            </a:extLst>
          </p:cNvPr>
          <p:cNvSpPr/>
          <p:nvPr/>
        </p:nvSpPr>
        <p:spPr>
          <a:xfrm>
            <a:off x="886409" y="998376"/>
            <a:ext cx="10384972" cy="5579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2C3E84-2D9C-AA21-CB1D-A53C3B2EE1F6}"/>
              </a:ext>
            </a:extLst>
          </p:cNvPr>
          <p:cNvSpPr/>
          <p:nvPr/>
        </p:nvSpPr>
        <p:spPr>
          <a:xfrm>
            <a:off x="886409" y="998376"/>
            <a:ext cx="10384972" cy="1240971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10FEFD-4626-9A81-B08F-6AB1D5EB82C0}"/>
              </a:ext>
            </a:extLst>
          </p:cNvPr>
          <p:cNvSpPr txBox="1"/>
          <p:nvPr/>
        </p:nvSpPr>
        <p:spPr>
          <a:xfrm>
            <a:off x="3530082" y="1151379"/>
            <a:ext cx="5467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/>
              <a:t>LET ME PICK YOUR MOVIE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CACC08-A2F3-2D1D-A01B-303F0BC0F170}"/>
              </a:ext>
            </a:extLst>
          </p:cNvPr>
          <p:cNvSpPr txBox="1"/>
          <p:nvPr/>
        </p:nvSpPr>
        <p:spPr>
          <a:xfrm>
            <a:off x="4044821" y="1713647"/>
            <a:ext cx="5430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Be our guest, be our guest. Put our service to the test.</a:t>
            </a:r>
          </a:p>
        </p:txBody>
      </p:sp>
      <p:pic>
        <p:nvPicPr>
          <p:cNvPr id="14" name="Picture 13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A4E1E8EF-6800-3AD1-640B-5AB65E2FC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133" y="2372167"/>
            <a:ext cx="1116233" cy="10568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EC816D-2068-3FAE-87F2-B285C9BFD21A}"/>
              </a:ext>
            </a:extLst>
          </p:cNvPr>
          <p:cNvSpPr txBox="1"/>
          <p:nvPr/>
        </p:nvSpPr>
        <p:spPr>
          <a:xfrm>
            <a:off x="8198102" y="2533492"/>
            <a:ext cx="23544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b="1" dirty="0"/>
              <a:t>Flask and Heroku Deployment</a:t>
            </a:r>
          </a:p>
          <a:p>
            <a:pPr algn="ctr"/>
            <a:endParaRPr lang="en-AU" sz="1600" b="1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AU" sz="16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0D1B461-B9F8-96D1-6772-A1D6EE31C66A}"/>
              </a:ext>
            </a:extLst>
          </p:cNvPr>
          <p:cNvGrpSpPr/>
          <p:nvPr/>
        </p:nvGrpSpPr>
        <p:grpSpPr>
          <a:xfrm>
            <a:off x="8768925" y="3133020"/>
            <a:ext cx="1349186" cy="2632235"/>
            <a:chOff x="8056043" y="2401678"/>
            <a:chExt cx="1997521" cy="3897123"/>
          </a:xfrm>
        </p:grpSpPr>
        <p:pic>
          <p:nvPicPr>
            <p:cNvPr id="27" name="Picture 26" descr="Funnel chart&#10;&#10;Description automatically generated">
              <a:extLst>
                <a:ext uri="{FF2B5EF4-FFF2-40B4-BE49-F238E27FC236}">
                  <a16:creationId xmlns:a16="http://schemas.microsoft.com/office/drawing/2014/main" id="{17DB5758-74F9-9057-9C17-A13AD126C6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335"/>
            <a:stretch/>
          </p:blipFill>
          <p:spPr>
            <a:xfrm>
              <a:off x="8056043" y="2401678"/>
              <a:ext cx="1997521" cy="975776"/>
            </a:xfrm>
            <a:prstGeom prst="rect">
              <a:avLst/>
            </a:prstGeom>
          </p:spPr>
        </p:pic>
        <p:pic>
          <p:nvPicPr>
            <p:cNvPr id="18" name="Picture 17" descr="Text&#10;&#10;Description automatically generated">
              <a:extLst>
                <a:ext uri="{FF2B5EF4-FFF2-40B4-BE49-F238E27FC236}">
                  <a16:creationId xmlns:a16="http://schemas.microsoft.com/office/drawing/2014/main" id="{28DF12B4-2F5A-1A97-EA59-0F0023016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1852" y="3727492"/>
              <a:ext cx="1474280" cy="825597"/>
            </a:xfrm>
            <a:prstGeom prst="rect">
              <a:avLst/>
            </a:prstGeom>
          </p:spPr>
        </p:pic>
        <p:sp>
          <p:nvSpPr>
            <p:cNvPr id="20" name="Arrow: Chevron 19">
              <a:extLst>
                <a:ext uri="{FF2B5EF4-FFF2-40B4-BE49-F238E27FC236}">
                  <a16:creationId xmlns:a16="http://schemas.microsoft.com/office/drawing/2014/main" id="{CBBFD3B6-53A0-8B3C-C7C0-798F110BAB48}"/>
                </a:ext>
              </a:extLst>
            </p:cNvPr>
            <p:cNvSpPr/>
            <p:nvPr/>
          </p:nvSpPr>
          <p:spPr>
            <a:xfrm rot="5400000">
              <a:off x="8830716" y="3448899"/>
              <a:ext cx="394125" cy="204886"/>
            </a:xfrm>
            <a:prstGeom prst="chevron">
              <a:avLst/>
            </a:prstGeom>
            <a:solidFill>
              <a:srgbClr val="A0353A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19" name="Arrow: Chevron 18">
              <a:extLst>
                <a:ext uri="{FF2B5EF4-FFF2-40B4-BE49-F238E27FC236}">
                  <a16:creationId xmlns:a16="http://schemas.microsoft.com/office/drawing/2014/main" id="{5AD27E73-30A4-773F-5B7B-C7995154B890}"/>
                </a:ext>
              </a:extLst>
            </p:cNvPr>
            <p:cNvSpPr/>
            <p:nvPr/>
          </p:nvSpPr>
          <p:spPr>
            <a:xfrm rot="5400000">
              <a:off x="8830716" y="4748187"/>
              <a:ext cx="394125" cy="204886"/>
            </a:xfrm>
            <a:prstGeom prst="chevron">
              <a:avLst/>
            </a:prstGeom>
            <a:solidFill>
              <a:srgbClr val="A0353A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62AA71EB-56A4-650A-CB57-3A1109E591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479" r="20364"/>
            <a:stretch/>
          </p:blipFill>
          <p:spPr>
            <a:xfrm>
              <a:off x="8410088" y="5114441"/>
              <a:ext cx="1224960" cy="1184360"/>
            </a:xfrm>
            <a:prstGeom prst="rect">
              <a:avLst/>
            </a:prstGeom>
          </p:spPr>
        </p:pic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48CD3C7-7189-7D42-3E87-0DC2F9C29AFB}"/>
              </a:ext>
            </a:extLst>
          </p:cNvPr>
          <p:cNvCxnSpPr/>
          <p:nvPr/>
        </p:nvCxnSpPr>
        <p:spPr>
          <a:xfrm>
            <a:off x="7965638" y="3100379"/>
            <a:ext cx="0" cy="2318355"/>
          </a:xfrm>
          <a:prstGeom prst="line">
            <a:avLst/>
          </a:prstGeom>
          <a:ln w="28575">
            <a:solidFill>
              <a:srgbClr val="A035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02B5181-96F9-A922-84F9-BBB5CA0098A1}"/>
              </a:ext>
            </a:extLst>
          </p:cNvPr>
          <p:cNvSpPr txBox="1"/>
          <p:nvPr/>
        </p:nvSpPr>
        <p:spPr>
          <a:xfrm>
            <a:off x="2424201" y="2488211"/>
            <a:ext cx="23544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b="1" dirty="0"/>
              <a:t>Machine Learning – </a:t>
            </a:r>
          </a:p>
          <a:p>
            <a:pPr algn="ctr"/>
            <a:r>
              <a:rPr lang="en-AU" sz="1600" b="1" dirty="0"/>
              <a:t>Naïve Bayes Model</a:t>
            </a:r>
          </a:p>
          <a:p>
            <a:pPr algn="ctr"/>
            <a:endParaRPr lang="en-AU" sz="1600" b="1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AU" sz="1600" b="1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56D8052-19A7-9DA4-AF0B-283255F8A67E}"/>
              </a:ext>
            </a:extLst>
          </p:cNvPr>
          <p:cNvCxnSpPr/>
          <p:nvPr/>
        </p:nvCxnSpPr>
        <p:spPr>
          <a:xfrm>
            <a:off x="5110897" y="3072101"/>
            <a:ext cx="0" cy="2318355"/>
          </a:xfrm>
          <a:prstGeom prst="line">
            <a:avLst/>
          </a:prstGeom>
          <a:ln w="28575">
            <a:solidFill>
              <a:srgbClr val="A035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003A24A-6751-7B41-AEE6-B04CBDD924B1}"/>
              </a:ext>
            </a:extLst>
          </p:cNvPr>
          <p:cNvGrpSpPr/>
          <p:nvPr/>
        </p:nvGrpSpPr>
        <p:grpSpPr>
          <a:xfrm>
            <a:off x="2956358" y="3298802"/>
            <a:ext cx="1201969" cy="2747733"/>
            <a:chOff x="7158118" y="2291257"/>
            <a:chExt cx="1376314" cy="3146290"/>
          </a:xfrm>
        </p:grpSpPr>
        <p:pic>
          <p:nvPicPr>
            <p:cNvPr id="15" name="Picture 14" descr="Logo&#10;&#10;Description automatically generated with medium confidence">
              <a:extLst>
                <a:ext uri="{FF2B5EF4-FFF2-40B4-BE49-F238E27FC236}">
                  <a16:creationId xmlns:a16="http://schemas.microsoft.com/office/drawing/2014/main" id="{84F9E530-9BE8-AF69-22DB-203788A6D3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7691" y="4800733"/>
              <a:ext cx="1137168" cy="636814"/>
            </a:xfrm>
            <a:prstGeom prst="rect">
              <a:avLst/>
            </a:prstGeom>
          </p:spPr>
        </p:pic>
        <p:pic>
          <p:nvPicPr>
            <p:cNvPr id="34" name="Picture 33" descr="A picture containing text, clipart, vector graphics&#10;&#10;Description automatically generated">
              <a:extLst>
                <a:ext uri="{FF2B5EF4-FFF2-40B4-BE49-F238E27FC236}">
                  <a16:creationId xmlns:a16="http://schemas.microsoft.com/office/drawing/2014/main" id="{2D0475C5-6C1F-8267-DC1D-71C59B00E3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43" r="18640"/>
            <a:stretch/>
          </p:blipFill>
          <p:spPr>
            <a:xfrm>
              <a:off x="7363831" y="2291257"/>
              <a:ext cx="964888" cy="840017"/>
            </a:xfrm>
            <a:prstGeom prst="rect">
              <a:avLst/>
            </a:prstGeom>
          </p:spPr>
        </p:pic>
        <p:sp>
          <p:nvSpPr>
            <p:cNvPr id="35" name="Arrow: Chevron 34">
              <a:extLst>
                <a:ext uri="{FF2B5EF4-FFF2-40B4-BE49-F238E27FC236}">
                  <a16:creationId xmlns:a16="http://schemas.microsoft.com/office/drawing/2014/main" id="{0542E9FB-B752-BE70-B1B4-8D51C9003BD3}"/>
                </a:ext>
              </a:extLst>
            </p:cNvPr>
            <p:cNvSpPr/>
            <p:nvPr/>
          </p:nvSpPr>
          <p:spPr>
            <a:xfrm rot="5400000">
              <a:off x="7662520" y="4408868"/>
              <a:ext cx="333263" cy="173247"/>
            </a:xfrm>
            <a:prstGeom prst="chevron">
              <a:avLst/>
            </a:prstGeom>
            <a:solidFill>
              <a:srgbClr val="A0353A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pic>
          <p:nvPicPr>
            <p:cNvPr id="36" name="Picture 35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036245CA-FA02-4570-DD62-F51C61104A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52" r="14558"/>
            <a:stretch/>
          </p:blipFill>
          <p:spPr>
            <a:xfrm>
              <a:off x="7158118" y="3495037"/>
              <a:ext cx="1376314" cy="803323"/>
            </a:xfrm>
            <a:prstGeom prst="rect">
              <a:avLst/>
            </a:prstGeom>
          </p:spPr>
        </p:pic>
        <p:sp>
          <p:nvSpPr>
            <p:cNvPr id="37" name="Arrow: Chevron 36">
              <a:extLst>
                <a:ext uri="{FF2B5EF4-FFF2-40B4-BE49-F238E27FC236}">
                  <a16:creationId xmlns:a16="http://schemas.microsoft.com/office/drawing/2014/main" id="{FED9D200-051D-0977-1C45-DAC7E2444BC1}"/>
                </a:ext>
              </a:extLst>
            </p:cNvPr>
            <p:cNvSpPr/>
            <p:nvPr/>
          </p:nvSpPr>
          <p:spPr>
            <a:xfrm rot="5400000">
              <a:off x="7662521" y="3183159"/>
              <a:ext cx="333263" cy="173247"/>
            </a:xfrm>
            <a:prstGeom prst="chevron">
              <a:avLst/>
            </a:prstGeom>
            <a:solidFill>
              <a:srgbClr val="A0353A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6D3C5DF-813C-3A42-41B6-96821D36DD83}"/>
              </a:ext>
            </a:extLst>
          </p:cNvPr>
          <p:cNvGrpSpPr/>
          <p:nvPr/>
        </p:nvGrpSpPr>
        <p:grpSpPr>
          <a:xfrm>
            <a:off x="5519486" y="3465213"/>
            <a:ext cx="1997521" cy="2099386"/>
            <a:chOff x="8126911" y="2512981"/>
            <a:chExt cx="1997521" cy="2099386"/>
          </a:xfrm>
        </p:grpSpPr>
        <p:pic>
          <p:nvPicPr>
            <p:cNvPr id="39" name="Picture 38" descr="Logo&#10;&#10;Description automatically generated with medium confidence">
              <a:extLst>
                <a:ext uri="{FF2B5EF4-FFF2-40B4-BE49-F238E27FC236}">
                  <a16:creationId xmlns:a16="http://schemas.microsoft.com/office/drawing/2014/main" id="{B6FB644E-1DF9-3AEE-92EA-91CBB19C4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6473" y="2512981"/>
              <a:ext cx="1344843" cy="753112"/>
            </a:xfrm>
            <a:prstGeom prst="rect">
              <a:avLst/>
            </a:prstGeom>
          </p:spPr>
        </p:pic>
        <p:pic>
          <p:nvPicPr>
            <p:cNvPr id="40" name="Picture 39" descr="Funnel chart&#10;&#10;Description automatically generated">
              <a:extLst>
                <a:ext uri="{FF2B5EF4-FFF2-40B4-BE49-F238E27FC236}">
                  <a16:creationId xmlns:a16="http://schemas.microsoft.com/office/drawing/2014/main" id="{B0C3E9EF-DD8F-9361-B66C-D4E8293C5B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335"/>
            <a:stretch/>
          </p:blipFill>
          <p:spPr>
            <a:xfrm>
              <a:off x="8126911" y="3636591"/>
              <a:ext cx="1997521" cy="975776"/>
            </a:xfrm>
            <a:prstGeom prst="rect">
              <a:avLst/>
            </a:prstGeom>
          </p:spPr>
        </p:pic>
        <p:sp>
          <p:nvSpPr>
            <p:cNvPr id="41" name="Arrow: Chevron 40">
              <a:extLst>
                <a:ext uri="{FF2B5EF4-FFF2-40B4-BE49-F238E27FC236}">
                  <a16:creationId xmlns:a16="http://schemas.microsoft.com/office/drawing/2014/main" id="{D26DB24D-FB86-E659-FF33-E71EFAED16BB}"/>
                </a:ext>
              </a:extLst>
            </p:cNvPr>
            <p:cNvSpPr/>
            <p:nvPr/>
          </p:nvSpPr>
          <p:spPr>
            <a:xfrm rot="5400000">
              <a:off x="8901584" y="3430042"/>
              <a:ext cx="394125" cy="204886"/>
            </a:xfrm>
            <a:prstGeom prst="chevron">
              <a:avLst/>
            </a:prstGeom>
            <a:solidFill>
              <a:srgbClr val="A0353A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8357E71-3606-5560-CF83-56F3B8022EC9}"/>
              </a:ext>
            </a:extLst>
          </p:cNvPr>
          <p:cNvSpPr txBox="1"/>
          <p:nvPr/>
        </p:nvSpPr>
        <p:spPr>
          <a:xfrm>
            <a:off x="5396879" y="2539299"/>
            <a:ext cx="23544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b="1" dirty="0"/>
              <a:t>Randomised Filter for HTML</a:t>
            </a:r>
          </a:p>
          <a:p>
            <a:pPr algn="ctr"/>
            <a:endParaRPr lang="en-AU" sz="1600" b="1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AU" sz="1600" b="1" dirty="0"/>
          </a:p>
        </p:txBody>
      </p:sp>
    </p:spTree>
    <p:extLst>
      <p:ext uri="{BB962C8B-B14F-4D97-AF65-F5344CB8AC3E}">
        <p14:creationId xmlns:p14="http://schemas.microsoft.com/office/powerpoint/2010/main" val="2906593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22F120-FE22-8818-C83F-CF96CA6760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643F8-4C99-16C5-D619-2B1F528CA884}"/>
              </a:ext>
            </a:extLst>
          </p:cNvPr>
          <p:cNvSpPr/>
          <p:nvPr/>
        </p:nvSpPr>
        <p:spPr>
          <a:xfrm>
            <a:off x="0" y="0"/>
            <a:ext cx="12192000" cy="606490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52B911-E95E-F58E-30B7-AF239F57CAB7}"/>
              </a:ext>
            </a:extLst>
          </p:cNvPr>
          <p:cNvSpPr txBox="1"/>
          <p:nvPr/>
        </p:nvSpPr>
        <p:spPr>
          <a:xfrm>
            <a:off x="167952" y="118579"/>
            <a:ext cx="84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CACE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FA03D8-FE73-652B-27DB-D941859DD6FC}"/>
              </a:ext>
            </a:extLst>
          </p:cNvPr>
          <p:cNvSpPr txBox="1"/>
          <p:nvPr/>
        </p:nvSpPr>
        <p:spPr>
          <a:xfrm>
            <a:off x="1017037" y="186879"/>
            <a:ext cx="84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FB7095-144B-AD7B-972F-D93D5861AC10}"/>
              </a:ext>
            </a:extLst>
          </p:cNvPr>
          <p:cNvSpPr txBox="1"/>
          <p:nvPr/>
        </p:nvSpPr>
        <p:spPr>
          <a:xfrm>
            <a:off x="1609531" y="186879"/>
            <a:ext cx="1366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Visualisations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19D6F3-FCC2-F73D-4BC5-847891C490B3}"/>
              </a:ext>
            </a:extLst>
          </p:cNvPr>
          <p:cNvSpPr/>
          <p:nvPr/>
        </p:nvSpPr>
        <p:spPr>
          <a:xfrm>
            <a:off x="886409" y="998376"/>
            <a:ext cx="10384972" cy="5579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2C3E84-2D9C-AA21-CB1D-A53C3B2EE1F6}"/>
              </a:ext>
            </a:extLst>
          </p:cNvPr>
          <p:cNvSpPr/>
          <p:nvPr/>
        </p:nvSpPr>
        <p:spPr>
          <a:xfrm>
            <a:off x="886409" y="998376"/>
            <a:ext cx="10384972" cy="1240971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10FEFD-4626-9A81-B08F-6AB1D5EB82C0}"/>
              </a:ext>
            </a:extLst>
          </p:cNvPr>
          <p:cNvSpPr txBox="1"/>
          <p:nvPr/>
        </p:nvSpPr>
        <p:spPr>
          <a:xfrm>
            <a:off x="3530082" y="1151379"/>
            <a:ext cx="5467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/>
              <a:t>LET ME PICK YOUR MOVIE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CACC08-A2F3-2D1D-A01B-303F0BC0F170}"/>
              </a:ext>
            </a:extLst>
          </p:cNvPr>
          <p:cNvSpPr txBox="1"/>
          <p:nvPr/>
        </p:nvSpPr>
        <p:spPr>
          <a:xfrm>
            <a:off x="4044821" y="1713647"/>
            <a:ext cx="5430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Be our guest, be our guest. Put our service to the test</a:t>
            </a:r>
            <a:r>
              <a:rPr lang="en-AU" sz="1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B98C3A-6277-A5EB-0599-8E0FD65350B8}"/>
              </a:ext>
            </a:extLst>
          </p:cNvPr>
          <p:cNvSpPr txBox="1"/>
          <p:nvPr/>
        </p:nvSpPr>
        <p:spPr>
          <a:xfrm>
            <a:off x="2740090" y="2515172"/>
            <a:ext cx="727165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Scope of this project:</a:t>
            </a:r>
          </a:p>
          <a:p>
            <a:endParaRPr lang="en-AU" b="1" dirty="0"/>
          </a:p>
          <a:p>
            <a:r>
              <a:rPr lang="en-US" sz="1400" b="0" i="0" dirty="0">
                <a:effectLst/>
                <a:latin typeface="-apple-system"/>
              </a:rPr>
              <a:t>When was the last time on a rainy day, you curled up on the couch ready to watch a movie finding yourself overwhelmed by the sheer amount of movie choices spending ages figuring out what movie to watch? </a:t>
            </a:r>
          </a:p>
          <a:p>
            <a:endParaRPr lang="en-US" sz="1400" b="0" i="0" dirty="0">
              <a:effectLst/>
              <a:latin typeface="-apple-system"/>
            </a:endParaRPr>
          </a:p>
          <a:p>
            <a:r>
              <a:rPr lang="en-US" sz="1400" b="0" i="0" dirty="0">
                <a:effectLst/>
                <a:latin typeface="-apple-system"/>
              </a:rPr>
              <a:t>Well, gone are the times of endless scrolling through movies to find the one to watch. </a:t>
            </a:r>
          </a:p>
          <a:p>
            <a:endParaRPr lang="en-US" sz="1400" b="0" i="0" dirty="0">
              <a:effectLst/>
              <a:latin typeface="-apple-system"/>
            </a:endParaRPr>
          </a:p>
          <a:p>
            <a:r>
              <a:rPr lang="en-US" sz="1400" b="0" i="0" dirty="0">
                <a:effectLst/>
                <a:latin typeface="-apple-system"/>
              </a:rPr>
              <a:t>Enter your mood, the movie genre and the tim</a:t>
            </a:r>
            <a:r>
              <a:rPr lang="en-US" sz="1400" dirty="0">
                <a:latin typeface="-apple-system"/>
              </a:rPr>
              <a:t>e you have available to watch the movie</a:t>
            </a:r>
            <a:r>
              <a:rPr lang="en-US" sz="1400" b="0" i="0" dirty="0">
                <a:effectLst/>
                <a:latin typeface="-apple-system"/>
              </a:rPr>
              <a:t> in the interactive dashboard and it will give you a top 5 movie recommendation to watch based on the mood your in.</a:t>
            </a:r>
          </a:p>
          <a:p>
            <a:endParaRPr lang="en-US" sz="1400" dirty="0">
              <a:latin typeface="-apple-system"/>
            </a:endParaRPr>
          </a:p>
          <a:p>
            <a:r>
              <a:rPr lang="en-US" sz="1400" b="1" dirty="0">
                <a:latin typeface="-apple-system"/>
              </a:rPr>
              <a:t>Project Link: </a:t>
            </a:r>
            <a:r>
              <a:rPr lang="en-US" sz="1400" b="1" dirty="0">
                <a:latin typeface="-apple-system"/>
                <a:hlinkClick r:id="rId2"/>
              </a:rPr>
              <a:t>https://movie-pick-uwa-project.herokuapp.com/</a:t>
            </a:r>
            <a:endParaRPr lang="en-US" sz="1400" b="1" dirty="0">
              <a:latin typeface="-apple-system"/>
            </a:endParaRPr>
          </a:p>
          <a:p>
            <a:endParaRPr lang="en-AU" sz="1400" b="1" dirty="0"/>
          </a:p>
        </p:txBody>
      </p:sp>
      <p:pic>
        <p:nvPicPr>
          <p:cNvPr id="2" name="Picture 1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13E929E3-C901-B644-DE02-3D5F5B9D30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133" y="2372167"/>
            <a:ext cx="1116233" cy="105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716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22F120-FE22-8818-C83F-CF96CA6760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643F8-4C99-16C5-D619-2B1F528CA884}"/>
              </a:ext>
            </a:extLst>
          </p:cNvPr>
          <p:cNvSpPr/>
          <p:nvPr/>
        </p:nvSpPr>
        <p:spPr>
          <a:xfrm>
            <a:off x="0" y="0"/>
            <a:ext cx="12192000" cy="606490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52B911-E95E-F58E-30B7-AF239F57CAB7}"/>
              </a:ext>
            </a:extLst>
          </p:cNvPr>
          <p:cNvSpPr txBox="1"/>
          <p:nvPr/>
        </p:nvSpPr>
        <p:spPr>
          <a:xfrm>
            <a:off x="167952" y="118579"/>
            <a:ext cx="84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CACE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FA03D8-FE73-652B-27DB-D941859DD6FC}"/>
              </a:ext>
            </a:extLst>
          </p:cNvPr>
          <p:cNvSpPr txBox="1"/>
          <p:nvPr/>
        </p:nvSpPr>
        <p:spPr>
          <a:xfrm>
            <a:off x="1017037" y="186879"/>
            <a:ext cx="84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FB7095-144B-AD7B-972F-D93D5861AC10}"/>
              </a:ext>
            </a:extLst>
          </p:cNvPr>
          <p:cNvSpPr txBox="1"/>
          <p:nvPr/>
        </p:nvSpPr>
        <p:spPr>
          <a:xfrm>
            <a:off x="1609531" y="186879"/>
            <a:ext cx="1366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Visualisations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19D6F3-FCC2-F73D-4BC5-847891C490B3}"/>
              </a:ext>
            </a:extLst>
          </p:cNvPr>
          <p:cNvSpPr/>
          <p:nvPr/>
        </p:nvSpPr>
        <p:spPr>
          <a:xfrm>
            <a:off x="886409" y="998376"/>
            <a:ext cx="10384972" cy="5579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2C3E84-2D9C-AA21-CB1D-A53C3B2EE1F6}"/>
              </a:ext>
            </a:extLst>
          </p:cNvPr>
          <p:cNvSpPr/>
          <p:nvPr/>
        </p:nvSpPr>
        <p:spPr>
          <a:xfrm>
            <a:off x="886409" y="998376"/>
            <a:ext cx="10384972" cy="1240971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10FEFD-4626-9A81-B08F-6AB1D5EB82C0}"/>
              </a:ext>
            </a:extLst>
          </p:cNvPr>
          <p:cNvSpPr txBox="1"/>
          <p:nvPr/>
        </p:nvSpPr>
        <p:spPr>
          <a:xfrm>
            <a:off x="3530082" y="1151379"/>
            <a:ext cx="5467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/>
              <a:t>LET ME PICK YOUR MOVIE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CACC08-A2F3-2D1D-A01B-303F0BC0F170}"/>
              </a:ext>
            </a:extLst>
          </p:cNvPr>
          <p:cNvSpPr txBox="1"/>
          <p:nvPr/>
        </p:nvSpPr>
        <p:spPr>
          <a:xfrm>
            <a:off x="4044821" y="1713647"/>
            <a:ext cx="5430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Be our guest, be our guest. Put our service to the test.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EC816D-2068-3FAE-87F2-B285C9BFD21A}"/>
              </a:ext>
            </a:extLst>
          </p:cNvPr>
          <p:cNvSpPr txBox="1"/>
          <p:nvPr/>
        </p:nvSpPr>
        <p:spPr>
          <a:xfrm>
            <a:off x="2740090" y="2751966"/>
            <a:ext cx="743624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How did we get there?</a:t>
            </a:r>
          </a:p>
          <a:p>
            <a:endParaRPr lang="en-AU" b="1" dirty="0"/>
          </a:p>
          <a:p>
            <a:r>
              <a:rPr lang="en-AU" b="1" dirty="0"/>
              <a:t>1.   Data sourcing including survey</a:t>
            </a:r>
          </a:p>
          <a:p>
            <a:r>
              <a:rPr lang="en-AU" b="1" dirty="0"/>
              <a:t>2.   ETL of movie data and survey data for Visualisation/ Machine Learning</a:t>
            </a:r>
          </a:p>
          <a:p>
            <a:r>
              <a:rPr lang="en-AU" b="1" dirty="0"/>
              <a:t>3.   Machine Learning – Naïve Bayes Model</a:t>
            </a:r>
          </a:p>
          <a:p>
            <a:pPr marL="342900" indent="-342900">
              <a:buAutoNum type="arabicPeriod" startAt="4"/>
            </a:pPr>
            <a:r>
              <a:rPr lang="en-AU" b="1" dirty="0"/>
              <a:t>Database creation for mood/movie filtering/randomisation</a:t>
            </a:r>
          </a:p>
          <a:p>
            <a:pPr marL="342900" indent="-342900">
              <a:buAutoNum type="arabicPeriod" startAt="4"/>
            </a:pPr>
            <a:r>
              <a:rPr lang="en-AU" b="1" dirty="0"/>
              <a:t>Flask and Heroku deployment</a:t>
            </a:r>
          </a:p>
          <a:p>
            <a:r>
              <a:rPr lang="en-AU" b="1" dirty="0"/>
              <a:t>6.   Summary - What we could have done with more time</a:t>
            </a:r>
          </a:p>
          <a:p>
            <a:r>
              <a:rPr lang="en-AU" b="1" dirty="0"/>
              <a:t>7.   Questions </a:t>
            </a:r>
            <a:r>
              <a:rPr lang="en-AU" b="1" dirty="0">
                <a:sym typeface="Wingdings" panose="05000000000000000000" pitchFamily="2" charset="2"/>
              </a:rPr>
              <a:t></a:t>
            </a:r>
            <a:endParaRPr lang="en-AU" b="1" dirty="0"/>
          </a:p>
          <a:p>
            <a:endParaRPr lang="en-AU" b="1" dirty="0"/>
          </a:p>
        </p:txBody>
      </p:sp>
      <p:pic>
        <p:nvPicPr>
          <p:cNvPr id="3" name="Picture 2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C94A4234-D0F8-E464-4560-8A48CD0DA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133" y="2372167"/>
            <a:ext cx="1116233" cy="105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226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22F120-FE22-8818-C83F-CF96CA6760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643F8-4C99-16C5-D619-2B1F528CA884}"/>
              </a:ext>
            </a:extLst>
          </p:cNvPr>
          <p:cNvSpPr/>
          <p:nvPr/>
        </p:nvSpPr>
        <p:spPr>
          <a:xfrm>
            <a:off x="0" y="0"/>
            <a:ext cx="12192000" cy="606490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52B911-E95E-F58E-30B7-AF239F57CAB7}"/>
              </a:ext>
            </a:extLst>
          </p:cNvPr>
          <p:cNvSpPr txBox="1"/>
          <p:nvPr/>
        </p:nvSpPr>
        <p:spPr>
          <a:xfrm>
            <a:off x="167952" y="118579"/>
            <a:ext cx="84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CACE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FA03D8-FE73-652B-27DB-D941859DD6FC}"/>
              </a:ext>
            </a:extLst>
          </p:cNvPr>
          <p:cNvSpPr txBox="1"/>
          <p:nvPr/>
        </p:nvSpPr>
        <p:spPr>
          <a:xfrm>
            <a:off x="1017037" y="186879"/>
            <a:ext cx="84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FB7095-144B-AD7B-972F-D93D5861AC10}"/>
              </a:ext>
            </a:extLst>
          </p:cNvPr>
          <p:cNvSpPr txBox="1"/>
          <p:nvPr/>
        </p:nvSpPr>
        <p:spPr>
          <a:xfrm>
            <a:off x="1609531" y="186879"/>
            <a:ext cx="1366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Visualisations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19D6F3-FCC2-F73D-4BC5-847891C490B3}"/>
              </a:ext>
            </a:extLst>
          </p:cNvPr>
          <p:cNvSpPr/>
          <p:nvPr/>
        </p:nvSpPr>
        <p:spPr>
          <a:xfrm>
            <a:off x="886409" y="998376"/>
            <a:ext cx="10384972" cy="5579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2C3E84-2D9C-AA21-CB1D-A53C3B2EE1F6}"/>
              </a:ext>
            </a:extLst>
          </p:cNvPr>
          <p:cNvSpPr/>
          <p:nvPr/>
        </p:nvSpPr>
        <p:spPr>
          <a:xfrm>
            <a:off x="886409" y="998376"/>
            <a:ext cx="10384972" cy="1240971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10FEFD-4626-9A81-B08F-6AB1D5EB82C0}"/>
              </a:ext>
            </a:extLst>
          </p:cNvPr>
          <p:cNvSpPr txBox="1"/>
          <p:nvPr/>
        </p:nvSpPr>
        <p:spPr>
          <a:xfrm>
            <a:off x="3530082" y="1151379"/>
            <a:ext cx="5467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/>
              <a:t>LET ME PICK YOUR MOVIE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CACC08-A2F3-2D1D-A01B-303F0BC0F170}"/>
              </a:ext>
            </a:extLst>
          </p:cNvPr>
          <p:cNvSpPr txBox="1"/>
          <p:nvPr/>
        </p:nvSpPr>
        <p:spPr>
          <a:xfrm>
            <a:off x="4044821" y="1713647"/>
            <a:ext cx="5430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Be our guest, be our guest. Put our service to the test.</a:t>
            </a:r>
          </a:p>
        </p:txBody>
      </p:sp>
      <p:pic>
        <p:nvPicPr>
          <p:cNvPr id="14" name="Picture 13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A4E1E8EF-6800-3AD1-640B-5AB65E2FC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133" y="2372167"/>
            <a:ext cx="1116233" cy="10568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EC816D-2068-3FAE-87F2-B285C9BFD21A}"/>
              </a:ext>
            </a:extLst>
          </p:cNvPr>
          <p:cNvSpPr txBox="1"/>
          <p:nvPr/>
        </p:nvSpPr>
        <p:spPr>
          <a:xfrm>
            <a:off x="2598411" y="2583692"/>
            <a:ext cx="487278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Data Sourcing</a:t>
            </a:r>
          </a:p>
          <a:p>
            <a:endParaRPr lang="en-A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Two csv datasets from Kaggle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Created survey to link mood to movie titles</a:t>
            </a:r>
          </a:p>
        </p:txBody>
      </p:sp>
      <p:pic>
        <p:nvPicPr>
          <p:cNvPr id="13" name="Picture 12" descr="Graphical user interface, text, application, website&#10;&#10;Description automatically generated">
            <a:extLst>
              <a:ext uri="{FF2B5EF4-FFF2-40B4-BE49-F238E27FC236}">
                <a16:creationId xmlns:a16="http://schemas.microsoft.com/office/drawing/2014/main" id="{6AE7B3A0-B031-2BC0-068F-65CDD76F96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460" y="2386249"/>
            <a:ext cx="2795654" cy="2006972"/>
          </a:xfrm>
          <a:prstGeom prst="rect">
            <a:avLst/>
          </a:prstGeom>
        </p:spPr>
      </p:pic>
      <p:pic>
        <p:nvPicPr>
          <p:cNvPr id="16" name="Picture 1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8B314D2-C7C0-39A2-9F07-802F16B8D7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458" y="4400721"/>
            <a:ext cx="2795656" cy="1728341"/>
          </a:xfrm>
          <a:prstGeom prst="rect">
            <a:avLst/>
          </a:prstGeom>
        </p:spPr>
      </p:pic>
      <p:pic>
        <p:nvPicPr>
          <p:cNvPr id="20" name="Picture 1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1E6A769-09E1-16F1-6907-E2A5EB8572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359" y="4199205"/>
            <a:ext cx="3029819" cy="1929857"/>
          </a:xfrm>
          <a:prstGeom prst="rect">
            <a:avLst/>
          </a:prstGeom>
        </p:spPr>
      </p:pic>
      <p:pic>
        <p:nvPicPr>
          <p:cNvPr id="22" name="Picture 2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44521F9-8C71-1427-F4CF-A98E8781E6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579" y="4233543"/>
            <a:ext cx="3214397" cy="163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031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22F120-FE22-8818-C83F-CF96CA6760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643F8-4C99-16C5-D619-2B1F528CA884}"/>
              </a:ext>
            </a:extLst>
          </p:cNvPr>
          <p:cNvSpPr/>
          <p:nvPr/>
        </p:nvSpPr>
        <p:spPr>
          <a:xfrm>
            <a:off x="0" y="0"/>
            <a:ext cx="12192000" cy="606490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52B911-E95E-F58E-30B7-AF239F57CAB7}"/>
              </a:ext>
            </a:extLst>
          </p:cNvPr>
          <p:cNvSpPr txBox="1"/>
          <p:nvPr/>
        </p:nvSpPr>
        <p:spPr>
          <a:xfrm>
            <a:off x="167952" y="118579"/>
            <a:ext cx="84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CACE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FA03D8-FE73-652B-27DB-D941859DD6FC}"/>
              </a:ext>
            </a:extLst>
          </p:cNvPr>
          <p:cNvSpPr txBox="1"/>
          <p:nvPr/>
        </p:nvSpPr>
        <p:spPr>
          <a:xfrm>
            <a:off x="1017037" y="186879"/>
            <a:ext cx="84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FB7095-144B-AD7B-972F-D93D5861AC10}"/>
              </a:ext>
            </a:extLst>
          </p:cNvPr>
          <p:cNvSpPr txBox="1"/>
          <p:nvPr/>
        </p:nvSpPr>
        <p:spPr>
          <a:xfrm>
            <a:off x="1609531" y="186879"/>
            <a:ext cx="1366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Visualisations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19D6F3-FCC2-F73D-4BC5-847891C490B3}"/>
              </a:ext>
            </a:extLst>
          </p:cNvPr>
          <p:cNvSpPr/>
          <p:nvPr/>
        </p:nvSpPr>
        <p:spPr>
          <a:xfrm>
            <a:off x="886409" y="998376"/>
            <a:ext cx="10384972" cy="5579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2C3E84-2D9C-AA21-CB1D-A53C3B2EE1F6}"/>
              </a:ext>
            </a:extLst>
          </p:cNvPr>
          <p:cNvSpPr/>
          <p:nvPr/>
        </p:nvSpPr>
        <p:spPr>
          <a:xfrm>
            <a:off x="886409" y="998376"/>
            <a:ext cx="10384972" cy="1240971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10FEFD-4626-9A81-B08F-6AB1D5EB82C0}"/>
              </a:ext>
            </a:extLst>
          </p:cNvPr>
          <p:cNvSpPr txBox="1"/>
          <p:nvPr/>
        </p:nvSpPr>
        <p:spPr>
          <a:xfrm>
            <a:off x="3530082" y="1151379"/>
            <a:ext cx="5467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/>
              <a:t>LET ME PICK YOUR MOVIE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CACC08-A2F3-2D1D-A01B-303F0BC0F170}"/>
              </a:ext>
            </a:extLst>
          </p:cNvPr>
          <p:cNvSpPr txBox="1"/>
          <p:nvPr/>
        </p:nvSpPr>
        <p:spPr>
          <a:xfrm>
            <a:off x="4044821" y="1713647"/>
            <a:ext cx="5430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Be our guest, be our guest. Put our service to the test.</a:t>
            </a:r>
          </a:p>
        </p:txBody>
      </p:sp>
      <p:pic>
        <p:nvPicPr>
          <p:cNvPr id="14" name="Picture 13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A4E1E8EF-6800-3AD1-640B-5AB65E2FC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133" y="2372167"/>
            <a:ext cx="1116233" cy="10568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EC816D-2068-3FAE-87F2-B285C9BFD21A}"/>
              </a:ext>
            </a:extLst>
          </p:cNvPr>
          <p:cNvSpPr txBox="1"/>
          <p:nvPr/>
        </p:nvSpPr>
        <p:spPr>
          <a:xfrm>
            <a:off x="2537838" y="2413310"/>
            <a:ext cx="4616846" cy="30162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2400" b="1" dirty="0"/>
              <a:t>Data ETL</a:t>
            </a:r>
          </a:p>
          <a:p>
            <a:endParaRPr lang="en-AU" sz="800" b="1" dirty="0"/>
          </a:p>
          <a:p>
            <a:r>
              <a:rPr lang="en-AU" b="1" dirty="0">
                <a:solidFill>
                  <a:srgbClr val="A0353A"/>
                </a:solidFill>
              </a:rPr>
              <a:t>CSV datasets from Kaggle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Used pandas to for data cleaning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Merged and Dropped null values, duplicates,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Extracted lists of objects for various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Extracted release year from release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Saved as 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Stored in AWS for online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Pushed file into </a:t>
            </a:r>
            <a:r>
              <a:rPr lang="en-AU" sz="1400" b="1" dirty="0" err="1"/>
              <a:t>pdAdmin</a:t>
            </a:r>
            <a:r>
              <a:rPr lang="en-AU" sz="1400" b="1" dirty="0"/>
              <a:t> to create database using 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Imported database into Tableau for data visualisation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833336-4C15-4613-8B34-26017CB28302}"/>
              </a:ext>
            </a:extLst>
          </p:cNvPr>
          <p:cNvSpPr txBox="1"/>
          <p:nvPr/>
        </p:nvSpPr>
        <p:spPr>
          <a:xfrm>
            <a:off x="2537838" y="5059405"/>
            <a:ext cx="4953283" cy="8002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A0353A"/>
                </a:solidFill>
              </a:rPr>
              <a:t>Challenges:</a:t>
            </a:r>
            <a:endParaRPr lang="en-AU" sz="1800" b="1" dirty="0">
              <a:solidFill>
                <a:srgbClr val="A0353A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Extraction of lists of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Pushing data from AWS into </a:t>
            </a:r>
            <a:r>
              <a:rPr lang="en-AU" sz="1400" b="1" dirty="0" err="1"/>
              <a:t>pgAdmin</a:t>
            </a:r>
            <a:r>
              <a:rPr lang="en-AU" sz="1400" b="1" dirty="0"/>
              <a:t> – due to characters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A7F265F-215E-FDD9-7E7C-CC08F9F8A0CA}"/>
              </a:ext>
            </a:extLst>
          </p:cNvPr>
          <p:cNvGrpSpPr/>
          <p:nvPr/>
        </p:nvGrpSpPr>
        <p:grpSpPr>
          <a:xfrm>
            <a:off x="7321156" y="2372167"/>
            <a:ext cx="3289408" cy="4004995"/>
            <a:chOff x="8086266" y="2255541"/>
            <a:chExt cx="2777478" cy="3381698"/>
          </a:xfrm>
        </p:grpSpPr>
        <p:pic>
          <p:nvPicPr>
            <p:cNvPr id="19" name="Picture 18" descr="Logo&#10;&#10;Description automatically generated with medium confidence">
              <a:extLst>
                <a:ext uri="{FF2B5EF4-FFF2-40B4-BE49-F238E27FC236}">
                  <a16:creationId xmlns:a16="http://schemas.microsoft.com/office/drawing/2014/main" id="{4846AEA1-DEEE-D6B6-43F1-24D012E575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6266" y="2387853"/>
              <a:ext cx="1137168" cy="636814"/>
            </a:xfrm>
            <a:prstGeom prst="rect">
              <a:avLst/>
            </a:prstGeom>
          </p:spPr>
        </p:pic>
        <p:pic>
          <p:nvPicPr>
            <p:cNvPr id="23" name="Picture 22" descr="A picture containing text, clipart, vector graphics&#10;&#10;Description automatically generated">
              <a:extLst>
                <a:ext uri="{FF2B5EF4-FFF2-40B4-BE49-F238E27FC236}">
                  <a16:creationId xmlns:a16="http://schemas.microsoft.com/office/drawing/2014/main" id="{D3A3CC4A-D027-F3BD-AEAE-2D4AB394E2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43" r="18640"/>
            <a:stretch/>
          </p:blipFill>
          <p:spPr>
            <a:xfrm>
              <a:off x="8172405" y="3325317"/>
              <a:ext cx="964888" cy="840017"/>
            </a:xfrm>
            <a:prstGeom prst="rect">
              <a:avLst/>
            </a:prstGeom>
          </p:spPr>
        </p:pic>
        <p:pic>
          <p:nvPicPr>
            <p:cNvPr id="26" name="Picture 25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0DD6D9DE-D8C7-DF68-FC26-52F1294DFC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360" r="25761"/>
            <a:stretch/>
          </p:blipFill>
          <p:spPr>
            <a:xfrm>
              <a:off x="9815925" y="4637240"/>
              <a:ext cx="719322" cy="820497"/>
            </a:xfrm>
            <a:prstGeom prst="rect">
              <a:avLst/>
            </a:prstGeom>
          </p:spPr>
        </p:pic>
        <p:pic>
          <p:nvPicPr>
            <p:cNvPr id="29" name="Picture 28" descr="Chart, scatter chart&#10;&#10;Description automatically generated">
              <a:extLst>
                <a:ext uri="{FF2B5EF4-FFF2-40B4-BE49-F238E27FC236}">
                  <a16:creationId xmlns:a16="http://schemas.microsoft.com/office/drawing/2014/main" id="{A3442236-7124-4056-1E0D-4D03EA775A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0409" y="4672352"/>
              <a:ext cx="964887" cy="964887"/>
            </a:xfrm>
            <a:prstGeom prst="rect">
              <a:avLst/>
            </a:prstGeom>
          </p:spPr>
        </p:pic>
        <p:sp>
          <p:nvSpPr>
            <p:cNvPr id="27" name="Arrow: Chevron 26">
              <a:extLst>
                <a:ext uri="{FF2B5EF4-FFF2-40B4-BE49-F238E27FC236}">
                  <a16:creationId xmlns:a16="http://schemas.microsoft.com/office/drawing/2014/main" id="{4517509C-DFF4-BD57-5527-998452CD4BF5}"/>
                </a:ext>
              </a:extLst>
            </p:cNvPr>
            <p:cNvSpPr/>
            <p:nvPr/>
          </p:nvSpPr>
          <p:spPr>
            <a:xfrm rot="10800000">
              <a:off x="9414916" y="4971106"/>
              <a:ext cx="333263" cy="173247"/>
            </a:xfrm>
            <a:prstGeom prst="chevron">
              <a:avLst/>
            </a:prstGeom>
            <a:solidFill>
              <a:srgbClr val="A0353A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21" name="Arrow: Chevron 20">
              <a:extLst>
                <a:ext uri="{FF2B5EF4-FFF2-40B4-BE49-F238E27FC236}">
                  <a16:creationId xmlns:a16="http://schemas.microsoft.com/office/drawing/2014/main" id="{56774D5A-3DEC-704F-E697-CFBFF81A1F76}"/>
                </a:ext>
              </a:extLst>
            </p:cNvPr>
            <p:cNvSpPr/>
            <p:nvPr/>
          </p:nvSpPr>
          <p:spPr>
            <a:xfrm>
              <a:off x="9101662" y="2574399"/>
              <a:ext cx="333263" cy="173247"/>
            </a:xfrm>
            <a:prstGeom prst="chevron">
              <a:avLst/>
            </a:prstGeom>
            <a:solidFill>
              <a:srgbClr val="A0353A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pic>
          <p:nvPicPr>
            <p:cNvPr id="18" name="Picture 17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889DBA23-0F84-B545-262B-93BF5E8C11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52" r="14558"/>
            <a:stretch/>
          </p:blipFill>
          <p:spPr>
            <a:xfrm>
              <a:off x="9487430" y="3376866"/>
              <a:ext cx="1376314" cy="803323"/>
            </a:xfrm>
            <a:prstGeom prst="rect">
              <a:avLst/>
            </a:prstGeom>
          </p:spPr>
        </p:pic>
        <p:sp>
          <p:nvSpPr>
            <p:cNvPr id="24" name="Arrow: Chevron 23">
              <a:extLst>
                <a:ext uri="{FF2B5EF4-FFF2-40B4-BE49-F238E27FC236}">
                  <a16:creationId xmlns:a16="http://schemas.microsoft.com/office/drawing/2014/main" id="{4CDBC796-4BA2-6B4C-278D-2B9973489ECF}"/>
                </a:ext>
              </a:extLst>
            </p:cNvPr>
            <p:cNvSpPr/>
            <p:nvPr/>
          </p:nvSpPr>
          <p:spPr>
            <a:xfrm rot="5400000">
              <a:off x="8488218" y="3133986"/>
              <a:ext cx="333263" cy="173247"/>
            </a:xfrm>
            <a:prstGeom prst="chevron">
              <a:avLst/>
            </a:prstGeom>
            <a:solidFill>
              <a:srgbClr val="A0353A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pic>
          <p:nvPicPr>
            <p:cNvPr id="28" name="Picture 27" descr="Logo, company name&#10;&#10;Description automatically generated">
              <a:extLst>
                <a:ext uri="{FF2B5EF4-FFF2-40B4-BE49-F238E27FC236}">
                  <a16:creationId xmlns:a16="http://schemas.microsoft.com/office/drawing/2014/main" id="{FE77F659-524D-5A9D-8C26-BEE03D764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08939" y="2255541"/>
              <a:ext cx="803324" cy="803324"/>
            </a:xfrm>
            <a:prstGeom prst="rect">
              <a:avLst/>
            </a:prstGeom>
          </p:spPr>
        </p:pic>
        <p:sp>
          <p:nvSpPr>
            <p:cNvPr id="32" name="Arrow: Chevron 31">
              <a:extLst>
                <a:ext uri="{FF2B5EF4-FFF2-40B4-BE49-F238E27FC236}">
                  <a16:creationId xmlns:a16="http://schemas.microsoft.com/office/drawing/2014/main" id="{889CB40F-1452-FFD2-B0AB-052063504853}"/>
                </a:ext>
              </a:extLst>
            </p:cNvPr>
            <p:cNvSpPr/>
            <p:nvPr/>
          </p:nvSpPr>
          <p:spPr>
            <a:xfrm rot="5400000">
              <a:off x="10008955" y="4322091"/>
              <a:ext cx="333263" cy="173247"/>
            </a:xfrm>
            <a:prstGeom prst="chevron">
              <a:avLst/>
            </a:prstGeom>
            <a:solidFill>
              <a:srgbClr val="A0353A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34" name="Arrow: Chevron 33">
              <a:extLst>
                <a:ext uri="{FF2B5EF4-FFF2-40B4-BE49-F238E27FC236}">
                  <a16:creationId xmlns:a16="http://schemas.microsoft.com/office/drawing/2014/main" id="{D97B72F6-B42E-29FC-BFCC-BD14C0CEEBDD}"/>
                </a:ext>
              </a:extLst>
            </p:cNvPr>
            <p:cNvSpPr/>
            <p:nvPr/>
          </p:nvSpPr>
          <p:spPr>
            <a:xfrm>
              <a:off x="9174176" y="3558262"/>
              <a:ext cx="333263" cy="173247"/>
            </a:xfrm>
            <a:prstGeom prst="chevron">
              <a:avLst/>
            </a:prstGeom>
            <a:solidFill>
              <a:srgbClr val="A0353A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2501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22F120-FE22-8818-C83F-CF96CA6760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643F8-4C99-16C5-D619-2B1F528CA884}"/>
              </a:ext>
            </a:extLst>
          </p:cNvPr>
          <p:cNvSpPr/>
          <p:nvPr/>
        </p:nvSpPr>
        <p:spPr>
          <a:xfrm>
            <a:off x="0" y="0"/>
            <a:ext cx="12192000" cy="606490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52B911-E95E-F58E-30B7-AF239F57CAB7}"/>
              </a:ext>
            </a:extLst>
          </p:cNvPr>
          <p:cNvSpPr txBox="1"/>
          <p:nvPr/>
        </p:nvSpPr>
        <p:spPr>
          <a:xfrm>
            <a:off x="167952" y="118579"/>
            <a:ext cx="84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CACE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FA03D8-FE73-652B-27DB-D941859DD6FC}"/>
              </a:ext>
            </a:extLst>
          </p:cNvPr>
          <p:cNvSpPr txBox="1"/>
          <p:nvPr/>
        </p:nvSpPr>
        <p:spPr>
          <a:xfrm>
            <a:off x="1017037" y="186879"/>
            <a:ext cx="84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FB7095-144B-AD7B-972F-D93D5861AC10}"/>
              </a:ext>
            </a:extLst>
          </p:cNvPr>
          <p:cNvSpPr txBox="1"/>
          <p:nvPr/>
        </p:nvSpPr>
        <p:spPr>
          <a:xfrm>
            <a:off x="1609531" y="186879"/>
            <a:ext cx="1366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Visualisations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19D6F3-FCC2-F73D-4BC5-847891C490B3}"/>
              </a:ext>
            </a:extLst>
          </p:cNvPr>
          <p:cNvSpPr/>
          <p:nvPr/>
        </p:nvSpPr>
        <p:spPr>
          <a:xfrm>
            <a:off x="886409" y="998376"/>
            <a:ext cx="10384972" cy="5579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2C3E84-2D9C-AA21-CB1D-A53C3B2EE1F6}"/>
              </a:ext>
            </a:extLst>
          </p:cNvPr>
          <p:cNvSpPr/>
          <p:nvPr/>
        </p:nvSpPr>
        <p:spPr>
          <a:xfrm>
            <a:off x="886409" y="998376"/>
            <a:ext cx="10384972" cy="1240971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10FEFD-4626-9A81-B08F-6AB1D5EB82C0}"/>
              </a:ext>
            </a:extLst>
          </p:cNvPr>
          <p:cNvSpPr txBox="1"/>
          <p:nvPr/>
        </p:nvSpPr>
        <p:spPr>
          <a:xfrm>
            <a:off x="3530082" y="1151379"/>
            <a:ext cx="5467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/>
              <a:t>LET ME PICK YOUR MOVIE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CACC08-A2F3-2D1D-A01B-303F0BC0F170}"/>
              </a:ext>
            </a:extLst>
          </p:cNvPr>
          <p:cNvSpPr txBox="1"/>
          <p:nvPr/>
        </p:nvSpPr>
        <p:spPr>
          <a:xfrm>
            <a:off x="4044821" y="1713647"/>
            <a:ext cx="5430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Be our guest, be our guest. Put our service to the test.</a:t>
            </a:r>
          </a:p>
        </p:txBody>
      </p:sp>
      <p:pic>
        <p:nvPicPr>
          <p:cNvPr id="14" name="Picture 13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A4E1E8EF-6800-3AD1-640B-5AB65E2FC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133" y="2372167"/>
            <a:ext cx="1116233" cy="10568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EC816D-2068-3FAE-87F2-B285C9BFD21A}"/>
              </a:ext>
            </a:extLst>
          </p:cNvPr>
          <p:cNvSpPr txBox="1"/>
          <p:nvPr/>
        </p:nvSpPr>
        <p:spPr>
          <a:xfrm>
            <a:off x="2556952" y="2389941"/>
            <a:ext cx="461684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Data ETL</a:t>
            </a:r>
          </a:p>
          <a:p>
            <a:endParaRPr lang="en-AU" sz="800" b="1" dirty="0"/>
          </a:p>
          <a:p>
            <a:r>
              <a:rPr lang="en-AU" b="1" dirty="0">
                <a:solidFill>
                  <a:srgbClr val="A0353A"/>
                </a:solidFill>
              </a:rPr>
              <a:t>Survey to link mood to movie titles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Data collection via Microsoft Forms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Used pandas to for data cleaning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Cleaning process: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400" b="1" dirty="0"/>
              <a:t>dropped incorrect data/null values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400" b="1" dirty="0"/>
              <a:t>corrected spelling to align with sourced movie data frame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400" b="1" dirty="0"/>
              <a:t>Merged survey and sourced movie data 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Uploaded cleaned data to AWS to use database in Google </a:t>
            </a:r>
            <a:r>
              <a:rPr lang="en-AU" sz="1400" b="1" dirty="0" err="1"/>
              <a:t>Colab</a:t>
            </a:r>
            <a:r>
              <a:rPr lang="en-AU" sz="1400" b="1" dirty="0"/>
              <a:t> for Machine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833336-4C15-4613-8B34-26017CB28302}"/>
              </a:ext>
            </a:extLst>
          </p:cNvPr>
          <p:cNvSpPr txBox="1"/>
          <p:nvPr/>
        </p:nvSpPr>
        <p:spPr>
          <a:xfrm>
            <a:off x="2556952" y="5331402"/>
            <a:ext cx="3877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800" b="1" dirty="0"/>
              <a:t>Challenges: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Extraction of lists of objects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99AFFE4-290C-78DD-B81F-A9F13B9520FA}"/>
              </a:ext>
            </a:extLst>
          </p:cNvPr>
          <p:cNvGrpSpPr/>
          <p:nvPr/>
        </p:nvGrpSpPr>
        <p:grpSpPr>
          <a:xfrm>
            <a:off x="7346843" y="2400516"/>
            <a:ext cx="2585883" cy="3669422"/>
            <a:chOff x="7346843" y="2400516"/>
            <a:chExt cx="2585883" cy="366942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43648CF-524C-851F-0464-C69B103BA9AF}"/>
                </a:ext>
              </a:extLst>
            </p:cNvPr>
            <p:cNvGrpSpPr/>
            <p:nvPr/>
          </p:nvGrpSpPr>
          <p:grpSpPr>
            <a:xfrm>
              <a:off x="8305063" y="2512981"/>
              <a:ext cx="1627663" cy="3556957"/>
              <a:chOff x="8378307" y="2801615"/>
              <a:chExt cx="1376314" cy="3007680"/>
            </a:xfrm>
          </p:grpSpPr>
          <p:pic>
            <p:nvPicPr>
              <p:cNvPr id="19" name="Picture 18" descr="Logo&#10;&#10;Description automatically generated with medium confidence">
                <a:extLst>
                  <a:ext uri="{FF2B5EF4-FFF2-40B4-BE49-F238E27FC236}">
                    <a16:creationId xmlns:a16="http://schemas.microsoft.com/office/drawing/2014/main" id="{4846AEA1-DEEE-D6B6-43F1-24D012E575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97880" y="2801615"/>
                <a:ext cx="1137168" cy="636814"/>
              </a:xfrm>
              <a:prstGeom prst="rect">
                <a:avLst/>
              </a:prstGeom>
            </p:spPr>
          </p:pic>
          <p:pic>
            <p:nvPicPr>
              <p:cNvPr id="23" name="Picture 22" descr="A picture containing text, clipart, vector graphics&#10;&#10;Description automatically generated">
                <a:extLst>
                  <a:ext uri="{FF2B5EF4-FFF2-40B4-BE49-F238E27FC236}">
                    <a16:creationId xmlns:a16="http://schemas.microsoft.com/office/drawing/2014/main" id="{D3A3CC4A-D027-F3BD-AEAE-2D4AB394E29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843" r="18640"/>
              <a:stretch/>
            </p:blipFill>
            <p:spPr>
              <a:xfrm>
                <a:off x="8584020" y="3802192"/>
                <a:ext cx="964888" cy="840017"/>
              </a:xfrm>
              <a:prstGeom prst="rect">
                <a:avLst/>
              </a:prstGeom>
            </p:spPr>
          </p:pic>
          <p:sp>
            <p:nvSpPr>
              <p:cNvPr id="21" name="Arrow: Chevron 20">
                <a:extLst>
                  <a:ext uri="{FF2B5EF4-FFF2-40B4-BE49-F238E27FC236}">
                    <a16:creationId xmlns:a16="http://schemas.microsoft.com/office/drawing/2014/main" id="{56774D5A-3DEC-704F-E697-CFBFF81A1F76}"/>
                  </a:ext>
                </a:extLst>
              </p:cNvPr>
              <p:cNvSpPr/>
              <p:nvPr/>
            </p:nvSpPr>
            <p:spPr>
              <a:xfrm rot="5400000">
                <a:off x="8882711" y="3577060"/>
                <a:ext cx="333263" cy="173247"/>
              </a:xfrm>
              <a:prstGeom prst="chevron">
                <a:avLst/>
              </a:prstGeom>
              <a:solidFill>
                <a:srgbClr val="A0353A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p:pic>
            <p:nvPicPr>
              <p:cNvPr id="18" name="Picture 17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889DBA23-0F84-B545-262B-93BF5E8C118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152" r="14558"/>
              <a:stretch/>
            </p:blipFill>
            <p:spPr>
              <a:xfrm>
                <a:off x="8378307" y="5005972"/>
                <a:ext cx="1376314" cy="803323"/>
              </a:xfrm>
              <a:prstGeom prst="rect">
                <a:avLst/>
              </a:prstGeom>
            </p:spPr>
          </p:pic>
          <p:sp>
            <p:nvSpPr>
              <p:cNvPr id="24" name="Arrow: Chevron 23">
                <a:extLst>
                  <a:ext uri="{FF2B5EF4-FFF2-40B4-BE49-F238E27FC236}">
                    <a16:creationId xmlns:a16="http://schemas.microsoft.com/office/drawing/2014/main" id="{4CDBC796-4BA2-6B4C-278D-2B9973489ECF}"/>
                  </a:ext>
                </a:extLst>
              </p:cNvPr>
              <p:cNvSpPr/>
              <p:nvPr/>
            </p:nvSpPr>
            <p:spPr>
              <a:xfrm rot="5400000">
                <a:off x="8882710" y="4694094"/>
                <a:ext cx="333263" cy="173247"/>
              </a:xfrm>
              <a:prstGeom prst="chevron">
                <a:avLst/>
              </a:prstGeom>
              <a:solidFill>
                <a:srgbClr val="A0353A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16" name="Picture 15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ADD89CAE-A4DF-C9E4-8D7A-6E5D7D067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6843" y="2400516"/>
              <a:ext cx="1028455" cy="876091"/>
            </a:xfrm>
            <a:prstGeom prst="rect">
              <a:avLst/>
            </a:prstGeom>
          </p:spPr>
        </p:pic>
        <p:sp>
          <p:nvSpPr>
            <p:cNvPr id="17" name="Arrow: Chevron 16">
              <a:extLst>
                <a:ext uri="{FF2B5EF4-FFF2-40B4-BE49-F238E27FC236}">
                  <a16:creationId xmlns:a16="http://schemas.microsoft.com/office/drawing/2014/main" id="{C9CC873C-A341-CEA6-ECC9-C3E48E432375}"/>
                </a:ext>
              </a:extLst>
            </p:cNvPr>
            <p:cNvSpPr/>
            <p:nvPr/>
          </p:nvSpPr>
          <p:spPr>
            <a:xfrm>
              <a:off x="8320238" y="2693589"/>
              <a:ext cx="394125" cy="204886"/>
            </a:xfrm>
            <a:prstGeom prst="chevron">
              <a:avLst/>
            </a:prstGeom>
            <a:solidFill>
              <a:srgbClr val="A0353A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406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22F120-FE22-8818-C83F-CF96CA6760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643F8-4C99-16C5-D619-2B1F528CA884}"/>
              </a:ext>
            </a:extLst>
          </p:cNvPr>
          <p:cNvSpPr/>
          <p:nvPr/>
        </p:nvSpPr>
        <p:spPr>
          <a:xfrm>
            <a:off x="0" y="0"/>
            <a:ext cx="12192000" cy="606490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52B911-E95E-F58E-30B7-AF239F57CAB7}"/>
              </a:ext>
            </a:extLst>
          </p:cNvPr>
          <p:cNvSpPr txBox="1"/>
          <p:nvPr/>
        </p:nvSpPr>
        <p:spPr>
          <a:xfrm>
            <a:off x="167952" y="118579"/>
            <a:ext cx="84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CACE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FA03D8-FE73-652B-27DB-D941859DD6FC}"/>
              </a:ext>
            </a:extLst>
          </p:cNvPr>
          <p:cNvSpPr txBox="1"/>
          <p:nvPr/>
        </p:nvSpPr>
        <p:spPr>
          <a:xfrm>
            <a:off x="1017037" y="186879"/>
            <a:ext cx="84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FB7095-144B-AD7B-972F-D93D5861AC10}"/>
              </a:ext>
            </a:extLst>
          </p:cNvPr>
          <p:cNvSpPr txBox="1"/>
          <p:nvPr/>
        </p:nvSpPr>
        <p:spPr>
          <a:xfrm>
            <a:off x="1609531" y="186879"/>
            <a:ext cx="1366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Visualisations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19D6F3-FCC2-F73D-4BC5-847891C490B3}"/>
              </a:ext>
            </a:extLst>
          </p:cNvPr>
          <p:cNvSpPr/>
          <p:nvPr/>
        </p:nvSpPr>
        <p:spPr>
          <a:xfrm>
            <a:off x="886409" y="998376"/>
            <a:ext cx="10384972" cy="5579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2C3E84-2D9C-AA21-CB1D-A53C3B2EE1F6}"/>
              </a:ext>
            </a:extLst>
          </p:cNvPr>
          <p:cNvSpPr/>
          <p:nvPr/>
        </p:nvSpPr>
        <p:spPr>
          <a:xfrm>
            <a:off x="886409" y="998376"/>
            <a:ext cx="10384972" cy="1240971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10FEFD-4626-9A81-B08F-6AB1D5EB82C0}"/>
              </a:ext>
            </a:extLst>
          </p:cNvPr>
          <p:cNvSpPr txBox="1"/>
          <p:nvPr/>
        </p:nvSpPr>
        <p:spPr>
          <a:xfrm>
            <a:off x="3530082" y="1151379"/>
            <a:ext cx="5467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/>
              <a:t>LET ME PICK YOUR MOVIE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CACC08-A2F3-2D1D-A01B-303F0BC0F170}"/>
              </a:ext>
            </a:extLst>
          </p:cNvPr>
          <p:cNvSpPr txBox="1"/>
          <p:nvPr/>
        </p:nvSpPr>
        <p:spPr>
          <a:xfrm>
            <a:off x="4044821" y="1713647"/>
            <a:ext cx="5430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Be our guest, be our guest. Put our service to the test.</a:t>
            </a:r>
          </a:p>
        </p:txBody>
      </p:sp>
      <p:pic>
        <p:nvPicPr>
          <p:cNvPr id="14" name="Picture 13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A4E1E8EF-6800-3AD1-640B-5AB65E2FC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133" y="2372167"/>
            <a:ext cx="1116233" cy="10568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EC816D-2068-3FAE-87F2-B285C9BFD21A}"/>
              </a:ext>
            </a:extLst>
          </p:cNvPr>
          <p:cNvSpPr txBox="1"/>
          <p:nvPr/>
        </p:nvSpPr>
        <p:spPr>
          <a:xfrm>
            <a:off x="2556952" y="2389941"/>
            <a:ext cx="461684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Machine Learning  </a:t>
            </a:r>
          </a:p>
          <a:p>
            <a:endParaRPr lang="en-AU" sz="800" b="1" dirty="0"/>
          </a:p>
          <a:p>
            <a:r>
              <a:rPr lang="en-AU" b="1" dirty="0">
                <a:solidFill>
                  <a:srgbClr val="A0353A"/>
                </a:solidFill>
              </a:rPr>
              <a:t>Machine Learning Model – Naïve Bayes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Created all features to the data set (data transformation: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400" b="1" dirty="0"/>
              <a:t>Positive/negative to number: mood, label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400" b="1" dirty="0"/>
              <a:t>Tokenizer: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Created/fitted and transformed feature vectors and data processing pipeline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Breakdown into training and testing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Accuracy of model: 0.167767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Trained sourced movie data to predict mood to movie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Saved data as 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833336-4C15-4613-8B34-26017CB28302}"/>
              </a:ext>
            </a:extLst>
          </p:cNvPr>
          <p:cNvSpPr txBox="1"/>
          <p:nvPr/>
        </p:nvSpPr>
        <p:spPr>
          <a:xfrm>
            <a:off x="2556952" y="5479374"/>
            <a:ext cx="387703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800" b="1" dirty="0"/>
              <a:t>Challenges: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Limited amount of survey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Model accuracy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06F2203-AD16-84A0-3BF9-3413FEE3D2F5}"/>
              </a:ext>
            </a:extLst>
          </p:cNvPr>
          <p:cNvGrpSpPr/>
          <p:nvPr/>
        </p:nvGrpSpPr>
        <p:grpSpPr>
          <a:xfrm>
            <a:off x="8316440" y="2512981"/>
            <a:ext cx="1553424" cy="3551168"/>
            <a:chOff x="7158118" y="2291257"/>
            <a:chExt cx="1376314" cy="3146290"/>
          </a:xfrm>
        </p:grpSpPr>
        <p:pic>
          <p:nvPicPr>
            <p:cNvPr id="19" name="Picture 18" descr="Logo&#10;&#10;Description automatically generated with medium confidence">
              <a:extLst>
                <a:ext uri="{FF2B5EF4-FFF2-40B4-BE49-F238E27FC236}">
                  <a16:creationId xmlns:a16="http://schemas.microsoft.com/office/drawing/2014/main" id="{4846AEA1-DEEE-D6B6-43F1-24D012E575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7691" y="4800733"/>
              <a:ext cx="1137168" cy="636814"/>
            </a:xfrm>
            <a:prstGeom prst="rect">
              <a:avLst/>
            </a:prstGeom>
          </p:spPr>
        </p:pic>
        <p:pic>
          <p:nvPicPr>
            <p:cNvPr id="23" name="Picture 22" descr="A picture containing text, clipart, vector graphics&#10;&#10;Description automatically generated">
              <a:extLst>
                <a:ext uri="{FF2B5EF4-FFF2-40B4-BE49-F238E27FC236}">
                  <a16:creationId xmlns:a16="http://schemas.microsoft.com/office/drawing/2014/main" id="{D3A3CC4A-D027-F3BD-AEAE-2D4AB394E2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43" r="18640"/>
            <a:stretch/>
          </p:blipFill>
          <p:spPr>
            <a:xfrm>
              <a:off x="7363831" y="2291257"/>
              <a:ext cx="964888" cy="840017"/>
            </a:xfrm>
            <a:prstGeom prst="rect">
              <a:avLst/>
            </a:prstGeom>
          </p:spPr>
        </p:pic>
        <p:sp>
          <p:nvSpPr>
            <p:cNvPr id="21" name="Arrow: Chevron 20">
              <a:extLst>
                <a:ext uri="{FF2B5EF4-FFF2-40B4-BE49-F238E27FC236}">
                  <a16:creationId xmlns:a16="http://schemas.microsoft.com/office/drawing/2014/main" id="{56774D5A-3DEC-704F-E697-CFBFF81A1F76}"/>
                </a:ext>
              </a:extLst>
            </p:cNvPr>
            <p:cNvSpPr/>
            <p:nvPr/>
          </p:nvSpPr>
          <p:spPr>
            <a:xfrm rot="5400000">
              <a:off x="7662520" y="4408868"/>
              <a:ext cx="333263" cy="173247"/>
            </a:xfrm>
            <a:prstGeom prst="chevron">
              <a:avLst/>
            </a:prstGeom>
            <a:solidFill>
              <a:srgbClr val="A0353A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pic>
          <p:nvPicPr>
            <p:cNvPr id="18" name="Picture 17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889DBA23-0F84-B545-262B-93BF5E8C11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52" r="14558"/>
            <a:stretch/>
          </p:blipFill>
          <p:spPr>
            <a:xfrm>
              <a:off x="7158118" y="3495037"/>
              <a:ext cx="1376314" cy="803323"/>
            </a:xfrm>
            <a:prstGeom prst="rect">
              <a:avLst/>
            </a:prstGeom>
          </p:spPr>
        </p:pic>
        <p:sp>
          <p:nvSpPr>
            <p:cNvPr id="24" name="Arrow: Chevron 23">
              <a:extLst>
                <a:ext uri="{FF2B5EF4-FFF2-40B4-BE49-F238E27FC236}">
                  <a16:creationId xmlns:a16="http://schemas.microsoft.com/office/drawing/2014/main" id="{4CDBC796-4BA2-6B4C-278D-2B9973489ECF}"/>
                </a:ext>
              </a:extLst>
            </p:cNvPr>
            <p:cNvSpPr/>
            <p:nvPr/>
          </p:nvSpPr>
          <p:spPr>
            <a:xfrm rot="5400000">
              <a:off x="7662521" y="3183159"/>
              <a:ext cx="333263" cy="173247"/>
            </a:xfrm>
            <a:prstGeom prst="chevron">
              <a:avLst/>
            </a:prstGeom>
            <a:solidFill>
              <a:srgbClr val="A0353A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8831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22F120-FE22-8818-C83F-CF96CA6760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643F8-4C99-16C5-D619-2B1F528CA884}"/>
              </a:ext>
            </a:extLst>
          </p:cNvPr>
          <p:cNvSpPr/>
          <p:nvPr/>
        </p:nvSpPr>
        <p:spPr>
          <a:xfrm>
            <a:off x="0" y="0"/>
            <a:ext cx="12192000" cy="606490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52B911-E95E-F58E-30B7-AF239F57CAB7}"/>
              </a:ext>
            </a:extLst>
          </p:cNvPr>
          <p:cNvSpPr txBox="1"/>
          <p:nvPr/>
        </p:nvSpPr>
        <p:spPr>
          <a:xfrm>
            <a:off x="167952" y="118579"/>
            <a:ext cx="84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CACE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FA03D8-FE73-652B-27DB-D941859DD6FC}"/>
              </a:ext>
            </a:extLst>
          </p:cNvPr>
          <p:cNvSpPr txBox="1"/>
          <p:nvPr/>
        </p:nvSpPr>
        <p:spPr>
          <a:xfrm>
            <a:off x="1017037" y="186879"/>
            <a:ext cx="84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FB7095-144B-AD7B-972F-D93D5861AC10}"/>
              </a:ext>
            </a:extLst>
          </p:cNvPr>
          <p:cNvSpPr txBox="1"/>
          <p:nvPr/>
        </p:nvSpPr>
        <p:spPr>
          <a:xfrm>
            <a:off x="1609531" y="186879"/>
            <a:ext cx="1366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Visualisations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19D6F3-FCC2-F73D-4BC5-847891C490B3}"/>
              </a:ext>
            </a:extLst>
          </p:cNvPr>
          <p:cNvSpPr/>
          <p:nvPr/>
        </p:nvSpPr>
        <p:spPr>
          <a:xfrm>
            <a:off x="886409" y="998376"/>
            <a:ext cx="10384972" cy="5579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2C3E84-2D9C-AA21-CB1D-A53C3B2EE1F6}"/>
              </a:ext>
            </a:extLst>
          </p:cNvPr>
          <p:cNvSpPr/>
          <p:nvPr/>
        </p:nvSpPr>
        <p:spPr>
          <a:xfrm>
            <a:off x="886409" y="998376"/>
            <a:ext cx="10384972" cy="1240971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10FEFD-4626-9A81-B08F-6AB1D5EB82C0}"/>
              </a:ext>
            </a:extLst>
          </p:cNvPr>
          <p:cNvSpPr txBox="1"/>
          <p:nvPr/>
        </p:nvSpPr>
        <p:spPr>
          <a:xfrm>
            <a:off x="3530082" y="1151379"/>
            <a:ext cx="5467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/>
              <a:t>LET ME PICK YOUR MOVIE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CACC08-A2F3-2D1D-A01B-303F0BC0F170}"/>
              </a:ext>
            </a:extLst>
          </p:cNvPr>
          <p:cNvSpPr txBox="1"/>
          <p:nvPr/>
        </p:nvSpPr>
        <p:spPr>
          <a:xfrm>
            <a:off x="4044821" y="1713647"/>
            <a:ext cx="5430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Be our guest, be our guest. Put our service to the test.</a:t>
            </a:r>
          </a:p>
        </p:txBody>
      </p:sp>
      <p:pic>
        <p:nvPicPr>
          <p:cNvPr id="14" name="Picture 13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A4E1E8EF-6800-3AD1-640B-5AB65E2FC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133" y="2372167"/>
            <a:ext cx="1116233" cy="10568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EC816D-2068-3FAE-87F2-B285C9BFD21A}"/>
              </a:ext>
            </a:extLst>
          </p:cNvPr>
          <p:cNvSpPr txBox="1"/>
          <p:nvPr/>
        </p:nvSpPr>
        <p:spPr>
          <a:xfrm>
            <a:off x="2556952" y="2389941"/>
            <a:ext cx="461684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Randomised Filter for HTML</a:t>
            </a:r>
          </a:p>
          <a:p>
            <a:endParaRPr lang="en-AU" sz="800" b="1" dirty="0"/>
          </a:p>
          <a:p>
            <a:r>
              <a:rPr lang="en-AU" b="1" dirty="0">
                <a:solidFill>
                  <a:srgbClr val="A0353A"/>
                </a:solidFill>
              </a:rPr>
              <a:t>Randomised Filter creation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Used pandas to for data cleaning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833336-4C15-4613-8B34-26017CB28302}"/>
              </a:ext>
            </a:extLst>
          </p:cNvPr>
          <p:cNvSpPr txBox="1"/>
          <p:nvPr/>
        </p:nvSpPr>
        <p:spPr>
          <a:xfrm>
            <a:off x="2556952" y="4850630"/>
            <a:ext cx="3877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800" b="1" dirty="0"/>
              <a:t>Challenges: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Extraction of lists of objects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AAC019D-35C7-EB39-D446-5498EAA6333D}"/>
              </a:ext>
            </a:extLst>
          </p:cNvPr>
          <p:cNvGrpSpPr/>
          <p:nvPr/>
        </p:nvGrpSpPr>
        <p:grpSpPr>
          <a:xfrm>
            <a:off x="8126911" y="3078594"/>
            <a:ext cx="1997521" cy="2099386"/>
            <a:chOff x="8126911" y="2512981"/>
            <a:chExt cx="1997521" cy="2099386"/>
          </a:xfrm>
        </p:grpSpPr>
        <p:pic>
          <p:nvPicPr>
            <p:cNvPr id="13" name="Picture 12" descr="Logo&#10;&#10;Description automatically generated with medium confidence">
              <a:extLst>
                <a:ext uri="{FF2B5EF4-FFF2-40B4-BE49-F238E27FC236}">
                  <a16:creationId xmlns:a16="http://schemas.microsoft.com/office/drawing/2014/main" id="{56FB641D-DC57-D2C6-6B96-597B252D17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6473" y="2512981"/>
              <a:ext cx="1344843" cy="753112"/>
            </a:xfrm>
            <a:prstGeom prst="rect">
              <a:avLst/>
            </a:prstGeom>
          </p:spPr>
        </p:pic>
        <p:pic>
          <p:nvPicPr>
            <p:cNvPr id="27" name="Picture 26" descr="Funnel chart&#10;&#10;Description automatically generated">
              <a:extLst>
                <a:ext uri="{FF2B5EF4-FFF2-40B4-BE49-F238E27FC236}">
                  <a16:creationId xmlns:a16="http://schemas.microsoft.com/office/drawing/2014/main" id="{17DB5758-74F9-9057-9C17-A13AD126C6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335"/>
            <a:stretch/>
          </p:blipFill>
          <p:spPr>
            <a:xfrm>
              <a:off x="8126911" y="3636591"/>
              <a:ext cx="1997521" cy="975776"/>
            </a:xfrm>
            <a:prstGeom prst="rect">
              <a:avLst/>
            </a:prstGeom>
          </p:spPr>
        </p:pic>
        <p:sp>
          <p:nvSpPr>
            <p:cNvPr id="20" name="Arrow: Chevron 19">
              <a:extLst>
                <a:ext uri="{FF2B5EF4-FFF2-40B4-BE49-F238E27FC236}">
                  <a16:creationId xmlns:a16="http://schemas.microsoft.com/office/drawing/2014/main" id="{CBBFD3B6-53A0-8B3C-C7C0-798F110BAB48}"/>
                </a:ext>
              </a:extLst>
            </p:cNvPr>
            <p:cNvSpPr/>
            <p:nvPr/>
          </p:nvSpPr>
          <p:spPr>
            <a:xfrm rot="5400000">
              <a:off x="8901584" y="3430042"/>
              <a:ext cx="394125" cy="204886"/>
            </a:xfrm>
            <a:prstGeom prst="chevron">
              <a:avLst/>
            </a:prstGeom>
            <a:solidFill>
              <a:srgbClr val="A0353A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3534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22F120-FE22-8818-C83F-CF96CA6760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643F8-4C99-16C5-D619-2B1F528CA884}"/>
              </a:ext>
            </a:extLst>
          </p:cNvPr>
          <p:cNvSpPr/>
          <p:nvPr/>
        </p:nvSpPr>
        <p:spPr>
          <a:xfrm>
            <a:off x="0" y="0"/>
            <a:ext cx="12192000" cy="606490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52B911-E95E-F58E-30B7-AF239F57CAB7}"/>
              </a:ext>
            </a:extLst>
          </p:cNvPr>
          <p:cNvSpPr txBox="1"/>
          <p:nvPr/>
        </p:nvSpPr>
        <p:spPr>
          <a:xfrm>
            <a:off x="167952" y="118579"/>
            <a:ext cx="84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CACE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FA03D8-FE73-652B-27DB-D941859DD6FC}"/>
              </a:ext>
            </a:extLst>
          </p:cNvPr>
          <p:cNvSpPr txBox="1"/>
          <p:nvPr/>
        </p:nvSpPr>
        <p:spPr>
          <a:xfrm>
            <a:off x="1017037" y="186879"/>
            <a:ext cx="84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FB7095-144B-AD7B-972F-D93D5861AC10}"/>
              </a:ext>
            </a:extLst>
          </p:cNvPr>
          <p:cNvSpPr txBox="1"/>
          <p:nvPr/>
        </p:nvSpPr>
        <p:spPr>
          <a:xfrm>
            <a:off x="1609531" y="186879"/>
            <a:ext cx="1366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Visualisations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19D6F3-FCC2-F73D-4BC5-847891C490B3}"/>
              </a:ext>
            </a:extLst>
          </p:cNvPr>
          <p:cNvSpPr/>
          <p:nvPr/>
        </p:nvSpPr>
        <p:spPr>
          <a:xfrm>
            <a:off x="886409" y="998376"/>
            <a:ext cx="10384972" cy="5579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2C3E84-2D9C-AA21-CB1D-A53C3B2EE1F6}"/>
              </a:ext>
            </a:extLst>
          </p:cNvPr>
          <p:cNvSpPr/>
          <p:nvPr/>
        </p:nvSpPr>
        <p:spPr>
          <a:xfrm>
            <a:off x="886409" y="998376"/>
            <a:ext cx="10384972" cy="1240971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10FEFD-4626-9A81-B08F-6AB1D5EB82C0}"/>
              </a:ext>
            </a:extLst>
          </p:cNvPr>
          <p:cNvSpPr txBox="1"/>
          <p:nvPr/>
        </p:nvSpPr>
        <p:spPr>
          <a:xfrm>
            <a:off x="3530082" y="1151379"/>
            <a:ext cx="5467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/>
              <a:t>LET ME PICK YOUR MOVIE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CACC08-A2F3-2D1D-A01B-303F0BC0F170}"/>
              </a:ext>
            </a:extLst>
          </p:cNvPr>
          <p:cNvSpPr txBox="1"/>
          <p:nvPr/>
        </p:nvSpPr>
        <p:spPr>
          <a:xfrm>
            <a:off x="4044821" y="1713647"/>
            <a:ext cx="5430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Be our guest, be our guest. Put our service to the test.</a:t>
            </a:r>
          </a:p>
        </p:txBody>
      </p:sp>
      <p:pic>
        <p:nvPicPr>
          <p:cNvPr id="14" name="Picture 13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A4E1E8EF-6800-3AD1-640B-5AB65E2FC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133" y="2372167"/>
            <a:ext cx="1116233" cy="10568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EC816D-2068-3FAE-87F2-B285C9BFD21A}"/>
              </a:ext>
            </a:extLst>
          </p:cNvPr>
          <p:cNvSpPr txBox="1"/>
          <p:nvPr/>
        </p:nvSpPr>
        <p:spPr>
          <a:xfrm>
            <a:off x="2556952" y="2389941"/>
            <a:ext cx="46168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Flask and Heroku Deployment</a:t>
            </a:r>
          </a:p>
          <a:p>
            <a:endParaRPr lang="en-AU" sz="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Created flask environment including flask, jinja2, </a:t>
            </a:r>
            <a:r>
              <a:rPr lang="en-AU" sz="1400" b="1" dirty="0" err="1"/>
              <a:t>SQLAlchemy</a:t>
            </a:r>
            <a:r>
              <a:rPr lang="en-AU" sz="1400" b="1" dirty="0"/>
              <a:t>, </a:t>
            </a:r>
            <a:r>
              <a:rPr lang="en-AU" sz="1400" b="1" dirty="0" err="1"/>
              <a:t>gunicorn</a:t>
            </a:r>
            <a:r>
              <a:rPr lang="en-AU" sz="1400" b="1" dirty="0"/>
              <a:t>, </a:t>
            </a:r>
            <a:r>
              <a:rPr lang="en-AU" sz="1400" b="1" dirty="0" err="1"/>
              <a:t>flask_sqlalchemy</a:t>
            </a:r>
            <a:r>
              <a:rPr lang="en-AU" sz="1400" b="1" dirty="0"/>
              <a:t>, psycopg2-binary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Rendering of html pages and </a:t>
            </a:r>
            <a:r>
              <a:rPr lang="en-AU" sz="1400" b="1" dirty="0" err="1"/>
              <a:t>sqlite</a:t>
            </a:r>
            <a:r>
              <a:rPr lang="en-AU" sz="1400" b="1" dirty="0"/>
              <a:t>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Deployment to Heroku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833336-4C15-4613-8B34-26017CB28302}"/>
              </a:ext>
            </a:extLst>
          </p:cNvPr>
          <p:cNvSpPr txBox="1"/>
          <p:nvPr/>
        </p:nvSpPr>
        <p:spPr>
          <a:xfrm>
            <a:off x="2556952" y="4850630"/>
            <a:ext cx="3877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800" b="1" dirty="0"/>
              <a:t>Challenges: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b="1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BD4EEE8-4B1E-42B9-B8FB-425A7607A83A}"/>
              </a:ext>
            </a:extLst>
          </p:cNvPr>
          <p:cNvGrpSpPr/>
          <p:nvPr/>
        </p:nvGrpSpPr>
        <p:grpSpPr>
          <a:xfrm>
            <a:off x="8126911" y="2401678"/>
            <a:ext cx="1997521" cy="3897123"/>
            <a:chOff x="8126911" y="2401678"/>
            <a:chExt cx="1997521" cy="3897123"/>
          </a:xfrm>
        </p:grpSpPr>
        <p:pic>
          <p:nvPicPr>
            <p:cNvPr id="27" name="Picture 26" descr="Funnel chart&#10;&#10;Description automatically generated">
              <a:extLst>
                <a:ext uri="{FF2B5EF4-FFF2-40B4-BE49-F238E27FC236}">
                  <a16:creationId xmlns:a16="http://schemas.microsoft.com/office/drawing/2014/main" id="{17DB5758-74F9-9057-9C17-A13AD126C6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335"/>
            <a:stretch/>
          </p:blipFill>
          <p:spPr>
            <a:xfrm>
              <a:off x="8126911" y="2401678"/>
              <a:ext cx="1997521" cy="975776"/>
            </a:xfrm>
            <a:prstGeom prst="rect">
              <a:avLst/>
            </a:prstGeom>
          </p:spPr>
        </p:pic>
        <p:pic>
          <p:nvPicPr>
            <p:cNvPr id="18" name="Picture 17" descr="Text&#10;&#10;Description automatically generated">
              <a:extLst>
                <a:ext uri="{FF2B5EF4-FFF2-40B4-BE49-F238E27FC236}">
                  <a16:creationId xmlns:a16="http://schemas.microsoft.com/office/drawing/2014/main" id="{28DF12B4-2F5A-1A97-EA59-0F0023016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720" y="3727492"/>
              <a:ext cx="1474280" cy="825597"/>
            </a:xfrm>
            <a:prstGeom prst="rect">
              <a:avLst/>
            </a:prstGeom>
          </p:spPr>
        </p:pic>
        <p:sp>
          <p:nvSpPr>
            <p:cNvPr id="20" name="Arrow: Chevron 19">
              <a:extLst>
                <a:ext uri="{FF2B5EF4-FFF2-40B4-BE49-F238E27FC236}">
                  <a16:creationId xmlns:a16="http://schemas.microsoft.com/office/drawing/2014/main" id="{CBBFD3B6-53A0-8B3C-C7C0-798F110BAB48}"/>
                </a:ext>
              </a:extLst>
            </p:cNvPr>
            <p:cNvSpPr/>
            <p:nvPr/>
          </p:nvSpPr>
          <p:spPr>
            <a:xfrm rot="5400000">
              <a:off x="8901584" y="3448899"/>
              <a:ext cx="394125" cy="204886"/>
            </a:xfrm>
            <a:prstGeom prst="chevron">
              <a:avLst/>
            </a:prstGeom>
            <a:solidFill>
              <a:srgbClr val="A0353A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19" name="Arrow: Chevron 18">
              <a:extLst>
                <a:ext uri="{FF2B5EF4-FFF2-40B4-BE49-F238E27FC236}">
                  <a16:creationId xmlns:a16="http://schemas.microsoft.com/office/drawing/2014/main" id="{5AD27E73-30A4-773F-5B7B-C7995154B890}"/>
                </a:ext>
              </a:extLst>
            </p:cNvPr>
            <p:cNvSpPr/>
            <p:nvPr/>
          </p:nvSpPr>
          <p:spPr>
            <a:xfrm rot="5400000">
              <a:off x="8901584" y="4748187"/>
              <a:ext cx="394125" cy="204886"/>
            </a:xfrm>
            <a:prstGeom prst="chevron">
              <a:avLst/>
            </a:prstGeom>
            <a:solidFill>
              <a:srgbClr val="A0353A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62AA71EB-56A4-650A-CB57-3A1109E591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479" r="20364"/>
            <a:stretch/>
          </p:blipFill>
          <p:spPr>
            <a:xfrm>
              <a:off x="8480956" y="5114441"/>
              <a:ext cx="1224960" cy="11843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37325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1452</TotalTime>
  <Words>937</Words>
  <Application>Microsoft Office PowerPoint</Application>
  <PresentationFormat>Widescreen</PresentationFormat>
  <Paragraphs>163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Aline</dc:creator>
  <cp:lastModifiedBy>Aline</cp:lastModifiedBy>
  <cp:revision>20</cp:revision>
  <dcterms:created xsi:type="dcterms:W3CDTF">2022-08-25T13:11:31Z</dcterms:created>
  <dcterms:modified xsi:type="dcterms:W3CDTF">2022-08-27T07:25:13Z</dcterms:modified>
</cp:coreProperties>
</file>