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1"/>
  </p:notesMasterIdLst>
  <p:sldIdLst>
    <p:sldId id="333" r:id="rId5"/>
    <p:sldId id="486" r:id="rId6"/>
    <p:sldId id="488" r:id="rId7"/>
    <p:sldId id="487" r:id="rId8"/>
    <p:sldId id="273" r:id="rId9"/>
    <p:sldId id="275" r:id="rId10"/>
    <p:sldId id="375" r:id="rId11"/>
    <p:sldId id="276" r:id="rId12"/>
    <p:sldId id="341" r:id="rId13"/>
    <p:sldId id="489" r:id="rId14"/>
    <p:sldId id="490" r:id="rId15"/>
    <p:sldId id="383" r:id="rId16"/>
    <p:sldId id="384" r:id="rId17"/>
    <p:sldId id="491" r:id="rId18"/>
    <p:sldId id="492" r:id="rId19"/>
    <p:sldId id="374" r:id="rId20"/>
  </p:sldIdLst>
  <p:sldSz cx="9144000" cy="6858000" type="screen4x3"/>
  <p:notesSz cx="6711950" cy="9845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白附 晶英(発本 発業・企画)" initials="白附" lastIdx="9" clrIdx="0">
    <p:extLst>
      <p:ext uri="{19B8F6BF-5375-455C-9EA6-DF929625EA0E}">
        <p15:presenceInfo xmlns:p15="http://schemas.microsoft.com/office/powerpoint/2012/main" userId="S-1-5-21-1645522239-1972579041-682003330-1759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99"/>
    <a:srgbClr val="CCECFF"/>
    <a:srgbClr val="1F497D"/>
    <a:srgbClr val="FFFFFF"/>
    <a:srgbClr val="0000CC"/>
    <a:srgbClr val="5777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15" autoAdjust="0"/>
    <p:restoredTop sz="96353" autoAdjust="0"/>
  </p:normalViewPr>
  <p:slideViewPr>
    <p:cSldViewPr snapToGrid="0">
      <p:cViewPr varScale="1">
        <p:scale>
          <a:sx n="78" d="100"/>
          <a:sy n="78" d="100"/>
        </p:scale>
        <p:origin x="78" y="1098"/>
      </p:cViewPr>
      <p:guideLst>
        <p:guide orient="horz" pos="2160"/>
        <p:guide pos="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eoka Shota/亀岡 翔太(MELCO/先端総研 自律プロ（運転）)" userId="8cf6dcaf-d45f-4ecf-95fb-37d70b3093b3" providerId="ADAL" clId="{2CF2952B-D384-4BE7-BB09-35885B9E59FC}"/>
    <pc:docChg chg="modSld">
      <pc:chgData name="Kameoka Shota/亀岡 翔太(MELCO/先端総研 自律プロ（運転）)" userId="8cf6dcaf-d45f-4ecf-95fb-37d70b3093b3" providerId="ADAL" clId="{2CF2952B-D384-4BE7-BB09-35885B9E59FC}" dt="2021-04-27T04:37:48.782" v="1" actId="688"/>
      <pc:docMkLst>
        <pc:docMk/>
      </pc:docMkLst>
      <pc:sldChg chg="modSp mod">
        <pc:chgData name="Kameoka Shota/亀岡 翔太(MELCO/先端総研 自律プロ（運転）)" userId="8cf6dcaf-d45f-4ecf-95fb-37d70b3093b3" providerId="ADAL" clId="{2CF2952B-D384-4BE7-BB09-35885B9E59FC}" dt="2021-04-27T04:37:48.782" v="1" actId="688"/>
        <pc:sldMkLst>
          <pc:docMk/>
          <pc:sldMk cId="1472559476" sldId="492"/>
        </pc:sldMkLst>
        <pc:spChg chg="mod">
          <ac:chgData name="Kameoka Shota/亀岡 翔太(MELCO/先端総研 自律プロ（運転）)" userId="8cf6dcaf-d45f-4ecf-95fb-37d70b3093b3" providerId="ADAL" clId="{2CF2952B-D384-4BE7-BB09-35885B9E59FC}" dt="2021-04-27T04:37:48.782" v="1" actId="688"/>
          <ac:spMkLst>
            <pc:docMk/>
            <pc:sldMk cId="1472559476" sldId="492"/>
            <ac:spMk id="7" creationId="{1766CFC5-1F5F-4CD9-961D-B83BF7F5FB58}"/>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08512" cy="4939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01885" y="0"/>
            <a:ext cx="2908512" cy="493994"/>
          </a:xfrm>
          <a:prstGeom prst="rect">
            <a:avLst/>
          </a:prstGeom>
        </p:spPr>
        <p:txBody>
          <a:bodyPr vert="horz" lIns="91440" tIns="45720" rIns="91440" bIns="45720" rtlCol="0"/>
          <a:lstStyle>
            <a:lvl1pPr algn="r">
              <a:defRPr sz="1200"/>
            </a:lvl1pPr>
          </a:lstStyle>
          <a:p>
            <a:fld id="{F53C6A87-0CB4-4B33-888F-FE748B35F2AF}" type="datetimeFigureOut">
              <a:rPr kumimoji="1" lang="ja-JP" altLang="en-US" smtClean="0"/>
              <a:t>2021/4/27</a:t>
            </a:fld>
            <a:endParaRPr kumimoji="1" lang="ja-JP" altLang="en-US"/>
          </a:p>
        </p:txBody>
      </p:sp>
      <p:sp>
        <p:nvSpPr>
          <p:cNvPr id="4" name="スライド イメージ プレースホルダー 3"/>
          <p:cNvSpPr>
            <a:spLocks noGrp="1" noRot="1" noChangeAspect="1"/>
          </p:cNvSpPr>
          <p:nvPr>
            <p:ph type="sldImg" idx="2"/>
          </p:nvPr>
        </p:nvSpPr>
        <p:spPr>
          <a:xfrm>
            <a:off x="1141413" y="1230313"/>
            <a:ext cx="4429125" cy="332263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1195" y="4738231"/>
            <a:ext cx="5369560" cy="38767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51683"/>
            <a:ext cx="2908512" cy="49399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01885" y="9351683"/>
            <a:ext cx="2908512" cy="493993"/>
          </a:xfrm>
          <a:prstGeom prst="rect">
            <a:avLst/>
          </a:prstGeom>
        </p:spPr>
        <p:txBody>
          <a:bodyPr vert="horz" lIns="91440" tIns="45720" rIns="91440" bIns="45720" rtlCol="0" anchor="b"/>
          <a:lstStyle>
            <a:lvl1pPr algn="r">
              <a:defRPr sz="1200"/>
            </a:lvl1pPr>
          </a:lstStyle>
          <a:p>
            <a:fld id="{ECD966E3-32AA-4192-8277-5DEFE8D199C1}" type="slidenum">
              <a:rPr kumimoji="1" lang="ja-JP" altLang="en-US" smtClean="0"/>
              <a:t>‹#›</a:t>
            </a:fld>
            <a:endParaRPr kumimoji="1" lang="ja-JP" altLang="en-US"/>
          </a:p>
        </p:txBody>
      </p:sp>
    </p:spTree>
    <p:extLst>
      <p:ext uri="{BB962C8B-B14F-4D97-AF65-F5344CB8AC3E}">
        <p14:creationId xmlns:p14="http://schemas.microsoft.com/office/powerpoint/2010/main" val="2016285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pic>
        <p:nvPicPr>
          <p:cNvPr id="4" name="図 3" descr="J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タイトル 1"/>
          <p:cNvSpPr>
            <a:spLocks noGrp="1"/>
          </p:cNvSpPr>
          <p:nvPr>
            <p:ph type="ctrTitle"/>
          </p:nvPr>
        </p:nvSpPr>
        <p:spPr>
          <a:xfrm>
            <a:off x="685800" y="2003899"/>
            <a:ext cx="7772400" cy="1596552"/>
          </a:xfrm>
        </p:spPr>
        <p:txBody>
          <a:bodyPr tIns="216000" bIns="216000">
            <a:normAutofit/>
          </a:bodyPr>
          <a:lstStyle>
            <a:lvl1pPr marL="0" indent="0" algn="ctr" defTabSz="914400" rtl="0" eaLnBrk="1" latinLnBrk="0" hangingPunct="1">
              <a:lnSpc>
                <a:spcPct val="100000"/>
              </a:lnSpc>
              <a:spcBef>
                <a:spcPct val="20000"/>
              </a:spcBef>
              <a:buFont typeface="Arial" panose="020B0604020202020204" pitchFamily="34" charset="0"/>
              <a:buNone/>
              <a:defRPr kumimoji="1" lang="ja-JP" altLang="en-US" sz="3200" kern="1200" dirty="0">
                <a:solidFill>
                  <a:schemeClr val="tx1"/>
                </a:solidFill>
                <a:latin typeface="Meiryo UI" panose="020B0604030504040204" pitchFamily="50" charset="-128"/>
                <a:ea typeface="Meiryo UI" panose="020B0604030504040204" pitchFamily="50" charset="-128"/>
                <a:cs typeface="+mn-cs"/>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Tree>
    <p:extLst>
      <p:ext uri="{BB962C8B-B14F-4D97-AF65-F5344CB8AC3E}">
        <p14:creationId xmlns:p14="http://schemas.microsoft.com/office/powerpoint/2010/main" val="197614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5" name="テキスト プレースホルダー 19"/>
          <p:cNvSpPr>
            <a:spLocks noGrp="1"/>
          </p:cNvSpPr>
          <p:nvPr>
            <p:ph type="body" sz="quarter" idx="13"/>
          </p:nvPr>
        </p:nvSpPr>
        <p:spPr>
          <a:xfrm>
            <a:off x="0" y="764704"/>
            <a:ext cx="9144000" cy="5843158"/>
          </a:xfrm>
          <a:prstGeom prst="rect">
            <a:avLst/>
          </a:prstGeom>
        </p:spPr>
        <p:txBody>
          <a:bodyPr>
            <a:normAutofit/>
          </a:bodyPr>
          <a:lstStyle>
            <a:lvl1pPr marL="0" indent="0">
              <a:spcBef>
                <a:spcPts val="0"/>
              </a:spcBef>
              <a:buFontTx/>
              <a:buNone/>
              <a:defRPr sz="1600"/>
            </a:lvl1pPr>
            <a:lvl2pPr marL="216000" indent="0">
              <a:spcBef>
                <a:spcPts val="0"/>
              </a:spcBef>
              <a:buFontTx/>
              <a:buNone/>
              <a:defRPr/>
            </a:lvl2pPr>
            <a:lvl3pPr marL="648000" indent="0">
              <a:spcBef>
                <a:spcPts val="0"/>
              </a:spcBef>
              <a:buFontTx/>
              <a:buNone/>
              <a:defRPr/>
            </a:lvl3pPr>
            <a:lvl4pPr marL="1188000" indent="0">
              <a:spcBef>
                <a:spcPts val="0"/>
              </a:spcBef>
              <a:buFontTx/>
              <a:buNone/>
              <a:defRPr/>
            </a:lvl4pPr>
            <a:lvl5pPr marL="1728000" indent="0">
              <a:spcBef>
                <a:spcPts val="0"/>
              </a:spcBef>
              <a:buFontTx/>
              <a:buNone/>
              <a:defRPr/>
            </a:lvl5pPr>
          </a:lstStyle>
          <a:p>
            <a:pPr lvl="0"/>
            <a:r>
              <a:rPr kumimoji="1" lang="ja-JP" altLang="en-US" dirty="0"/>
              <a:t>マスター テキストの書式設定</a:t>
            </a:r>
          </a:p>
        </p:txBody>
      </p:sp>
      <p:sp>
        <p:nvSpPr>
          <p:cNvPr id="6" name="タイトル 5"/>
          <p:cNvSpPr>
            <a:spLocks noGrp="1"/>
          </p:cNvSpPr>
          <p:nvPr>
            <p:ph type="title"/>
          </p:nvPr>
        </p:nvSpPr>
        <p:spPr>
          <a:xfrm>
            <a:off x="1512000" y="288000"/>
            <a:ext cx="7632000" cy="476704"/>
          </a:xfrm>
          <a:prstGeom prst="rect">
            <a:avLst/>
          </a:prstGeom>
        </p:spPr>
        <p:txBody>
          <a:bodyPr lIns="72000" tIns="36000" rIns="72000" bIns="36000" anchor="t">
            <a:normAutofit/>
          </a:bodyPr>
          <a:lstStyle>
            <a:lvl1pPr>
              <a:defRPr sz="2000" b="1"/>
            </a:lvl1pPr>
          </a:lstStyle>
          <a:p>
            <a:r>
              <a:rPr kumimoji="1" lang="ja-JP" altLang="en-US" dirty="0"/>
              <a:t>マスター タイトルの書式設定</a:t>
            </a:r>
          </a:p>
        </p:txBody>
      </p:sp>
    </p:spTree>
    <p:extLst>
      <p:ext uri="{BB962C8B-B14F-4D97-AF65-F5344CB8AC3E}">
        <p14:creationId xmlns:p14="http://schemas.microsoft.com/office/powerpoint/2010/main" val="256442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nges for the Better">
    <p:spTree>
      <p:nvGrpSpPr>
        <p:cNvPr id="1" name=""/>
        <p:cNvGrpSpPr/>
        <p:nvPr/>
      </p:nvGrpSpPr>
      <p:grpSpPr>
        <a:xfrm>
          <a:off x="0" y="0"/>
          <a:ext cx="0" cy="0"/>
          <a:chOff x="0" y="0"/>
          <a:chExt cx="0" cy="0"/>
        </a:xfrm>
      </p:grpSpPr>
      <p:sp>
        <p:nvSpPr>
          <p:cNvPr id="2" name="正方形/長方形 1"/>
          <p:cNvSpPr/>
          <p:nvPr userDrawn="1"/>
        </p:nvSpPr>
        <p:spPr bwMode="auto">
          <a:xfrm>
            <a:off x="0" y="0"/>
            <a:ext cx="9144000" cy="6858000"/>
          </a:xfrm>
          <a:prstGeom prst="rect">
            <a:avLst/>
          </a:prstGeom>
          <a:solidFill>
            <a:schemeClr val="bg1"/>
          </a:solidFill>
          <a:ln w="9525">
            <a:no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pic>
        <p:nvPicPr>
          <p:cNvPr id="3" name="Picture 8" descr="http://adv.dpt.hq.melco.co.jp/rule_temp/hyouji/jpg/s_07.jpg"/>
          <p:cNvPicPr>
            <a:picLocks noChangeAspect="1" noChangeArrowheads="1"/>
          </p:cNvPicPr>
          <p:nvPr userDrawn="1"/>
        </p:nvPicPr>
        <p:blipFill>
          <a:blip r:embed="rId2" cstate="screen"/>
          <a:srcRect/>
          <a:stretch>
            <a:fillRect/>
          </a:stretch>
        </p:blipFill>
        <p:spPr bwMode="auto">
          <a:xfrm>
            <a:off x="1609725" y="2192338"/>
            <a:ext cx="5924550" cy="2473325"/>
          </a:xfrm>
          <a:prstGeom prst="rect">
            <a:avLst/>
          </a:prstGeom>
          <a:noFill/>
          <a:ln w="9525">
            <a:noFill/>
            <a:miter lim="800000"/>
            <a:headEnd/>
            <a:tailEnd/>
          </a:ln>
        </p:spPr>
      </p:pic>
    </p:spTree>
    <p:extLst>
      <p:ext uri="{BB962C8B-B14F-4D97-AF65-F5344CB8AC3E}">
        <p14:creationId xmlns:p14="http://schemas.microsoft.com/office/powerpoint/2010/main" val="310541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5F74CEC-02CD-47CB-AC66-EC4C08E9B3F7}" type="datetimeFigureOut">
              <a:rPr lang="ja-JP" altLang="en-US" smtClean="0">
                <a:solidFill>
                  <a:prstClr val="black">
                    <a:tint val="75000"/>
                  </a:prstClr>
                </a:solidFill>
              </a:rPr>
              <a:pPr/>
              <a:t>2021/4/27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A7629EA9-4D13-462A-A59D-7C9AFE3C522B}"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2821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図 10" descr="E0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350" y="0"/>
            <a:ext cx="9144000" cy="6858000"/>
          </a:xfrm>
          <a:prstGeom prst="rect">
            <a:avLst/>
          </a:prstGeom>
        </p:spPr>
      </p:pic>
      <p:sp>
        <p:nvSpPr>
          <p:cNvPr id="12" name="Rectangle 6"/>
          <p:cNvSpPr txBox="1">
            <a:spLocks noChangeArrowheads="1"/>
          </p:cNvSpPr>
          <p:nvPr userDrawn="1"/>
        </p:nvSpPr>
        <p:spPr bwMode="auto">
          <a:xfrm>
            <a:off x="7245821" y="6486103"/>
            <a:ext cx="1905000" cy="23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ja-JP"/>
            </a:defPPr>
            <a:lvl1pPr marL="0" algn="r" defTabSz="914400" rtl="0" eaLnBrk="1" latinLnBrk="0" hangingPunct="1">
              <a:defRPr kumimoji="1" sz="14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DBEFF64-15C5-4CED-B87A-5A348AA72764}" type="slidenum">
              <a:rPr lang="en-US" altLang="ja-JP" sz="1050" smtClean="0">
                <a:solidFill>
                  <a:prstClr val="black"/>
                </a:solidFill>
                <a:latin typeface="Meiryo UI" panose="020B0604030504040204" pitchFamily="50" charset="-128"/>
                <a:ea typeface="Meiryo UI" panose="020B0604030504040204" pitchFamily="50" charset="-128"/>
                <a:cs typeface="Arial" panose="020B0604020202020204" pitchFamily="34" charset="0"/>
              </a:rPr>
              <a:pPr/>
              <a:t>‹#›</a:t>
            </a:fld>
            <a:endParaRPr lang="en-US" altLang="ja-JP" sz="1050" dirty="0">
              <a:solidFill>
                <a:prstClr val="black"/>
              </a:solidFill>
              <a:latin typeface="Meiryo UI" panose="020B0604030504040204" pitchFamily="50" charset="-128"/>
              <a:ea typeface="Meiryo UI" panose="020B0604030504040204" pitchFamily="50" charset="-128"/>
              <a:cs typeface="Arial" panose="020B0604020202020204" pitchFamily="34" charset="0"/>
            </a:endParaRPr>
          </a:p>
        </p:txBody>
      </p:sp>
      <p:sp>
        <p:nvSpPr>
          <p:cNvPr id="13" name="フッター プレースホルダー 1"/>
          <p:cNvSpPr txBox="1">
            <a:spLocks/>
          </p:cNvSpPr>
          <p:nvPr userDrawn="1"/>
        </p:nvSpPr>
        <p:spPr>
          <a:xfrm>
            <a:off x="7687570" y="6687751"/>
            <a:ext cx="1214435" cy="138499"/>
          </a:xfrm>
          <a:prstGeom prst="rect">
            <a:avLst/>
          </a:prstGeom>
        </p:spPr>
        <p:txBody>
          <a:bodyPr vert="horz" wrap="none" lIns="91440" tIns="45720" rIns="0" bIns="0" rtlCol="0" anchor="b" anchorCtr="0">
            <a:spAutoFit/>
          </a:bodyPr>
          <a:lstStyle>
            <a:defPPr>
              <a:defRPr lang="ja-JP"/>
            </a:defPPr>
            <a:lvl1pPr marL="0" algn="r" defTabSz="914400" rtl="0" eaLnBrk="1" fontAlgn="b" latinLnBrk="0" hangingPunct="1">
              <a:defRPr kumimoji="1" sz="600" kern="1200">
                <a:solidFill>
                  <a:schemeClr val="tx1"/>
                </a:solidFill>
                <a:latin typeface="Arial"/>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prstClr val="black"/>
                </a:solidFill>
              </a:rPr>
              <a:t>© Mitsubishi Electric Corporation</a:t>
            </a:r>
            <a:endParaRPr lang="ja-JP" altLang="en-US" dirty="0">
              <a:solidFill>
                <a:prstClr val="black"/>
              </a:solidFill>
            </a:endParaRPr>
          </a:p>
        </p:txBody>
      </p:sp>
      <p:sp>
        <p:nvSpPr>
          <p:cNvPr id="2" name="タイトル プレースホルダー 1"/>
          <p:cNvSpPr>
            <a:spLocks noGrp="1"/>
          </p:cNvSpPr>
          <p:nvPr>
            <p:ph type="title"/>
          </p:nvPr>
        </p:nvSpPr>
        <p:spPr>
          <a:xfrm>
            <a:off x="1510725" y="288000"/>
            <a:ext cx="7632000" cy="435900"/>
          </a:xfrm>
          <a:prstGeom prst="rect">
            <a:avLst/>
          </a:prstGeom>
        </p:spPr>
        <p:txBody>
          <a:bodyPr vert="horz" lIns="72000" tIns="36000" rIns="72000" bIns="36000" rtlCol="0" anchor="t">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64695" y="980070"/>
            <a:ext cx="863731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994788123"/>
      </p:ext>
    </p:extLst>
  </p:cSld>
  <p:clrMap bg1="lt1" tx1="dk1" bg2="lt2" tx2="dk2" accent1="accent1" accent2="accent2" accent3="accent3" accent4="accent4" accent5="accent5" accent6="accent6" hlink="hlink" folHlink="folHlink"/>
  <p:sldLayoutIdLst>
    <p:sldLayoutId id="2147483673" r:id="rId1"/>
    <p:sldLayoutId id="2147483679" r:id="rId2"/>
    <p:sldLayoutId id="2147483680" r:id="rId3"/>
    <p:sldLayoutId id="2147483681" r:id="rId4"/>
  </p:sldLayoutIdLst>
  <p:txStyles>
    <p:titleStyle>
      <a:lvl1pPr algn="l" defTabSz="914400" rtl="0" eaLnBrk="1" latinLnBrk="0" hangingPunct="1">
        <a:lnSpc>
          <a:spcPts val="2000"/>
        </a:lnSpc>
        <a:spcBef>
          <a:spcPct val="0"/>
        </a:spcBef>
        <a:buNone/>
        <a:defRPr kumimoji="1" lang="ja-JP" altLang="en-US" sz="2000" b="1" kern="1200">
          <a:solidFill>
            <a:schemeClr val="tx1"/>
          </a:solidFill>
          <a:latin typeface="Meiryo UI" panose="020B0604030504040204" pitchFamily="50" charset="-128"/>
          <a:ea typeface="Meiryo UI"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eiryo UI" panose="020B0604030504040204" pitchFamily="50" charset="-128"/>
          <a:ea typeface="Meiryo UI"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
            <a:extLst>
              <a:ext uri="{FF2B5EF4-FFF2-40B4-BE49-F238E27FC236}">
                <a16:creationId xmlns:a16="http://schemas.microsoft.com/office/drawing/2014/main" id="{16598EF8-5E7D-43F8-95E6-EF05A3E2F798}"/>
              </a:ext>
            </a:extLst>
          </p:cNvPr>
          <p:cNvSpPr>
            <a:spLocks noGrp="1"/>
          </p:cNvSpPr>
          <p:nvPr>
            <p:ph type="ctrTitle"/>
          </p:nvPr>
        </p:nvSpPr>
        <p:spPr>
          <a:xfrm>
            <a:off x="611560" y="1556792"/>
            <a:ext cx="7772400" cy="1470025"/>
          </a:xfrm>
        </p:spPr>
        <p:txBody>
          <a:bodyPr>
            <a:normAutofit/>
          </a:bodyPr>
          <a:lstStyle/>
          <a:p>
            <a:r>
              <a:rPr lang="ja-JP" altLang="en-US" sz="4000" dirty="0"/>
              <a:t>全体キックオフ会議</a:t>
            </a:r>
            <a:endParaRPr kumimoji="1" lang="ja-JP" altLang="en-US" sz="4000" dirty="0"/>
          </a:p>
        </p:txBody>
      </p:sp>
      <p:sp>
        <p:nvSpPr>
          <p:cNvPr id="16" name="サブタイトル 2">
            <a:extLst>
              <a:ext uri="{FF2B5EF4-FFF2-40B4-BE49-F238E27FC236}">
                <a16:creationId xmlns:a16="http://schemas.microsoft.com/office/drawing/2014/main" id="{F532E3D7-2EF9-4757-813C-D5F97C2B2881}"/>
              </a:ext>
            </a:extLst>
          </p:cNvPr>
          <p:cNvSpPr>
            <a:spLocks noGrp="1"/>
          </p:cNvSpPr>
          <p:nvPr>
            <p:ph type="subTitle" idx="1"/>
          </p:nvPr>
        </p:nvSpPr>
        <p:spPr>
          <a:xfrm>
            <a:off x="1371600" y="4168774"/>
            <a:ext cx="6400800" cy="1470025"/>
          </a:xfrm>
        </p:spPr>
        <p:txBody>
          <a:bodyPr>
            <a:normAutofit/>
          </a:bodyPr>
          <a:lstStyle/>
          <a:p>
            <a:r>
              <a:rPr kumimoji="1" lang="ja-JP" altLang="en-US" sz="2400" dirty="0">
                <a:solidFill>
                  <a:schemeClr val="tx1"/>
                </a:solidFill>
              </a:rPr>
              <a:t>メカトロ（機力）</a:t>
            </a:r>
            <a:endParaRPr kumimoji="1" lang="en-US" altLang="ja-JP" sz="2400" dirty="0">
              <a:solidFill>
                <a:schemeClr val="tx1"/>
              </a:solidFill>
            </a:endParaRPr>
          </a:p>
          <a:p>
            <a:endParaRPr lang="en-US" altLang="ja-JP" sz="2400" dirty="0">
              <a:solidFill>
                <a:schemeClr val="tx1"/>
              </a:solidFill>
            </a:endParaRPr>
          </a:p>
          <a:p>
            <a:r>
              <a:rPr kumimoji="1" lang="en-US" altLang="ja-JP" sz="2400" dirty="0">
                <a:solidFill>
                  <a:schemeClr val="tx1"/>
                </a:solidFill>
              </a:rPr>
              <a:t>2021/4/19</a:t>
            </a:r>
            <a:endParaRPr kumimoji="1" lang="ja-JP" altLang="en-US" sz="2400" dirty="0">
              <a:solidFill>
                <a:schemeClr val="tx1"/>
              </a:solidFill>
            </a:endParaRPr>
          </a:p>
        </p:txBody>
      </p:sp>
      <p:sp>
        <p:nvSpPr>
          <p:cNvPr id="17" name="タイトル 1">
            <a:extLst>
              <a:ext uri="{FF2B5EF4-FFF2-40B4-BE49-F238E27FC236}">
                <a16:creationId xmlns:a16="http://schemas.microsoft.com/office/drawing/2014/main" id="{1A76C660-DB85-42C6-8695-26F05CEBFCAA}"/>
              </a:ext>
            </a:extLst>
          </p:cNvPr>
          <p:cNvSpPr txBox="1">
            <a:spLocks/>
          </p:cNvSpPr>
          <p:nvPr/>
        </p:nvSpPr>
        <p:spPr>
          <a:xfrm>
            <a:off x="838200" y="2852936"/>
            <a:ext cx="7772400" cy="89991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2800" dirty="0"/>
              <a:t>重点基盤「遠隔操作サービス向け基盤技術強化」</a:t>
            </a:r>
            <a:br>
              <a:rPr lang="en-US" altLang="ja-JP" sz="2800" dirty="0"/>
            </a:br>
            <a:r>
              <a:rPr lang="ja-JP" altLang="en-US" sz="2800" dirty="0"/>
              <a:t>一般基盤「遠隔操作向け基盤技術開発」</a:t>
            </a:r>
          </a:p>
        </p:txBody>
      </p:sp>
    </p:spTree>
    <p:extLst>
      <p:ext uri="{BB962C8B-B14F-4D97-AF65-F5344CB8AC3E}">
        <p14:creationId xmlns:p14="http://schemas.microsoft.com/office/powerpoint/2010/main" val="167076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5DD1101-5C8B-4D96-B22C-9643E6D48A1F}"/>
              </a:ext>
            </a:extLst>
          </p:cNvPr>
          <p:cNvSpPr>
            <a:spLocks noGrp="1"/>
          </p:cNvSpPr>
          <p:nvPr>
            <p:ph type="body" sz="quarter" idx="13"/>
          </p:nvPr>
        </p:nvSpPr>
        <p:spPr>
          <a:xfrm>
            <a:off x="217282" y="764704"/>
            <a:ext cx="8926718" cy="5930334"/>
          </a:xfrm>
        </p:spPr>
        <p:txBody>
          <a:bodyPr>
            <a:normAutofit fontScale="92500" lnSpcReduction="20000"/>
          </a:bodyPr>
          <a:lstStyle/>
          <a:p>
            <a:r>
              <a:rPr lang="en-US" altLang="ja-JP" sz="2000" b="1" dirty="0"/>
              <a:t>【</a:t>
            </a:r>
            <a:r>
              <a:rPr lang="ja-JP" altLang="en-US" sz="2000" b="1" dirty="0"/>
              <a:t>全体開発方針</a:t>
            </a:r>
            <a:r>
              <a:rPr lang="en-US" altLang="ja-JP" sz="2000" b="1" dirty="0"/>
              <a:t>】</a:t>
            </a:r>
          </a:p>
          <a:p>
            <a:r>
              <a:rPr lang="ja-JP" altLang="en-US" sz="2000" dirty="0"/>
              <a:t>・</a:t>
            </a:r>
            <a:r>
              <a:rPr lang="en-US" altLang="ja-JP" sz="2000" b="1" dirty="0">
                <a:solidFill>
                  <a:srgbClr val="FF0000"/>
                </a:solidFill>
              </a:rPr>
              <a:t>FY22</a:t>
            </a:r>
            <a:r>
              <a:rPr lang="ja-JP" altLang="en-US" sz="2000" b="1" dirty="0">
                <a:solidFill>
                  <a:srgbClr val="FF0000"/>
                </a:solidFill>
              </a:rPr>
              <a:t>からの先行開発化を目指し、以下を実施</a:t>
            </a:r>
            <a:endParaRPr lang="en-US" altLang="ja-JP" sz="2000" b="1" dirty="0">
              <a:solidFill>
                <a:srgbClr val="FF0000"/>
              </a:solidFill>
            </a:endParaRPr>
          </a:p>
          <a:p>
            <a:r>
              <a:rPr lang="ja-JP" altLang="en-US" sz="2000" dirty="0"/>
              <a:t>　ただし、</a:t>
            </a:r>
            <a:r>
              <a:rPr lang="en-US" altLang="ja-JP" sz="2000" u="sng" dirty="0">
                <a:solidFill>
                  <a:srgbClr val="0000FF"/>
                </a:solidFill>
              </a:rPr>
              <a:t>VE</a:t>
            </a:r>
            <a:r>
              <a:rPr lang="ja-JP" altLang="en-US" sz="2000" u="sng" dirty="0">
                <a:solidFill>
                  <a:srgbClr val="0000FF"/>
                </a:solidFill>
              </a:rPr>
              <a:t>活動結果及び上期進捗によっては先行開発立案は本重点・一般完了後の</a:t>
            </a:r>
            <a:endParaRPr lang="en-US" altLang="ja-JP" sz="2000" u="sng" dirty="0">
              <a:solidFill>
                <a:srgbClr val="0000FF"/>
              </a:solidFill>
            </a:endParaRPr>
          </a:p>
          <a:p>
            <a:r>
              <a:rPr lang="ja-JP" altLang="en-US" sz="2000" dirty="0">
                <a:solidFill>
                  <a:srgbClr val="0000FF"/>
                </a:solidFill>
              </a:rPr>
              <a:t>　</a:t>
            </a:r>
            <a:r>
              <a:rPr lang="en-US" altLang="ja-JP" sz="2000" u="sng" dirty="0">
                <a:solidFill>
                  <a:srgbClr val="0000FF"/>
                </a:solidFill>
              </a:rPr>
              <a:t>FY23</a:t>
            </a:r>
            <a:r>
              <a:rPr lang="ja-JP" altLang="en-US" sz="2000" u="sng" dirty="0">
                <a:solidFill>
                  <a:srgbClr val="0000FF"/>
                </a:solidFill>
              </a:rPr>
              <a:t>開始のタイミングに延期する</a:t>
            </a:r>
            <a:endParaRPr lang="en-US" altLang="ja-JP" sz="2000" u="sng" dirty="0">
              <a:solidFill>
                <a:srgbClr val="0000FF"/>
              </a:solidFill>
            </a:endParaRPr>
          </a:p>
          <a:p>
            <a:r>
              <a:rPr lang="ja-JP" altLang="en-US" sz="2000" dirty="0"/>
              <a:t>　（判断タイミング：</a:t>
            </a:r>
            <a:r>
              <a:rPr lang="en-US" altLang="ja-JP" sz="2000" b="1" dirty="0">
                <a:solidFill>
                  <a:srgbClr val="00B050"/>
                </a:solidFill>
              </a:rPr>
              <a:t>7/E</a:t>
            </a:r>
            <a:r>
              <a:rPr lang="ja-JP" altLang="en-US" sz="2000" b="1" dirty="0">
                <a:solidFill>
                  <a:srgbClr val="00B050"/>
                </a:solidFill>
              </a:rPr>
              <a:t>の</a:t>
            </a:r>
            <a:r>
              <a:rPr lang="en-US" altLang="ja-JP" sz="2000" b="1" dirty="0">
                <a:solidFill>
                  <a:srgbClr val="00B050"/>
                </a:solidFill>
              </a:rPr>
              <a:t>VE</a:t>
            </a:r>
            <a:r>
              <a:rPr lang="ja-JP" altLang="en-US" sz="2000" b="1" dirty="0">
                <a:solidFill>
                  <a:srgbClr val="00B050"/>
                </a:solidFill>
              </a:rPr>
              <a:t>活動完了時点</a:t>
            </a:r>
            <a:r>
              <a:rPr lang="ja-JP" altLang="en-US" sz="2000" dirty="0"/>
              <a:t>）</a:t>
            </a:r>
            <a:endParaRPr lang="en-US" altLang="ja-JP" sz="2000" dirty="0"/>
          </a:p>
          <a:p>
            <a:endParaRPr lang="en-US" altLang="ja-JP" sz="2000" dirty="0"/>
          </a:p>
          <a:p>
            <a:r>
              <a:rPr lang="ja-JP" altLang="en-US" sz="2000" dirty="0"/>
              <a:t>　</a:t>
            </a:r>
            <a:r>
              <a:rPr lang="ja-JP" altLang="en-US" sz="2000" b="1" dirty="0"/>
              <a:t>（</a:t>
            </a:r>
            <a:r>
              <a:rPr lang="en-US" altLang="ja-JP" sz="2000" b="1" dirty="0"/>
              <a:t>1</a:t>
            </a:r>
            <a:r>
              <a:rPr lang="ja-JP" altLang="en-US" sz="2000" b="1" dirty="0"/>
              <a:t>）</a:t>
            </a:r>
            <a:r>
              <a:rPr lang="en-US" altLang="ja-JP" sz="2000" b="1" dirty="0"/>
              <a:t>VE</a:t>
            </a:r>
            <a:r>
              <a:rPr lang="ja-JP" altLang="en-US" sz="2000" b="1" dirty="0"/>
              <a:t>活動（</a:t>
            </a:r>
            <a:r>
              <a:rPr lang="en-US" altLang="ja-JP" sz="2000" b="1" dirty="0"/>
              <a:t>FY22</a:t>
            </a:r>
            <a:r>
              <a:rPr lang="ja-JP" altLang="en-US" sz="2000" b="1" dirty="0"/>
              <a:t>先行開発狙いとしてエントリー済）</a:t>
            </a:r>
            <a:endParaRPr lang="en-US" altLang="ja-JP" sz="2000" b="1" dirty="0"/>
          </a:p>
          <a:p>
            <a:r>
              <a:rPr lang="ja-JP" altLang="en-US" sz="2000" dirty="0"/>
              <a:t>　　　　　昨年度も実施済みのため、体制・進め方を変更予定</a:t>
            </a:r>
            <a:endParaRPr lang="en-US" altLang="ja-JP" sz="2000" dirty="0"/>
          </a:p>
          <a:p>
            <a:r>
              <a:rPr lang="ja-JP" altLang="en-US" sz="2000" dirty="0"/>
              <a:t>　　　　（昨年度：ゼロルック</a:t>
            </a:r>
            <a:r>
              <a:rPr lang="en-US" altLang="ja-JP" sz="2000" dirty="0"/>
              <a:t>VE</a:t>
            </a:r>
            <a:r>
              <a:rPr lang="ja-JP" altLang="en-US" sz="2000" dirty="0"/>
              <a:t>として、ゼロベースで遠隔操作ニーズを探索、</a:t>
            </a:r>
            <a:endParaRPr lang="en-US" altLang="ja-JP" sz="2000" dirty="0"/>
          </a:p>
          <a:p>
            <a:r>
              <a:rPr lang="ja-JP" altLang="en-US" sz="2000" dirty="0"/>
              <a:t>　　　　 　今年度：重点・一般の開発成果をベースに当社既存事業・新規事業</a:t>
            </a:r>
            <a:endParaRPr lang="en-US" altLang="ja-JP" sz="2000" dirty="0"/>
          </a:p>
          <a:p>
            <a:r>
              <a:rPr lang="ja-JP" altLang="en-US" sz="2000" dirty="0"/>
              <a:t>　　　　　　　　　　　　への展開・出口の探索）</a:t>
            </a:r>
            <a:endParaRPr lang="en-US" altLang="ja-JP" sz="2000" dirty="0"/>
          </a:p>
          <a:p>
            <a:r>
              <a:rPr lang="ja-JP" altLang="en-US" sz="2000" dirty="0"/>
              <a:t>　　　　　⇒　重点・一般のメンバー皆様にも技術調査等でご協力頂く予定ですが、</a:t>
            </a:r>
            <a:endParaRPr lang="en-US" altLang="ja-JP" sz="2000" dirty="0"/>
          </a:p>
          <a:p>
            <a:r>
              <a:rPr lang="ja-JP" altLang="en-US" sz="2000" dirty="0"/>
              <a:t>　　　　　　　 基本的にはメカトロ（機力）が中心となって</a:t>
            </a:r>
            <a:endParaRPr lang="en-US" altLang="ja-JP" sz="2000" dirty="0"/>
          </a:p>
          <a:p>
            <a:r>
              <a:rPr lang="ja-JP" altLang="en-US" sz="2000" dirty="0"/>
              <a:t>　　　　　　　 社内（</a:t>
            </a:r>
            <a:r>
              <a:rPr lang="en-US" altLang="ja-JP" sz="2000" dirty="0"/>
              <a:t>BI</a:t>
            </a:r>
            <a:r>
              <a:rPr lang="ja-JP" altLang="en-US" sz="2000" dirty="0"/>
              <a:t>本や関係場所）や社外への提案活動・ヒアリング活動がメイン</a:t>
            </a:r>
            <a:endParaRPr lang="en-US" altLang="ja-JP" sz="2000" dirty="0"/>
          </a:p>
          <a:p>
            <a:r>
              <a:rPr lang="ja-JP" altLang="en-US" sz="2000" dirty="0"/>
              <a:t>　</a:t>
            </a:r>
            <a:r>
              <a:rPr lang="ja-JP" altLang="en-US" sz="2000" b="1" dirty="0"/>
              <a:t>（</a:t>
            </a:r>
            <a:r>
              <a:rPr lang="en-US" altLang="ja-JP" sz="2000" b="1" dirty="0"/>
              <a:t>2</a:t>
            </a:r>
            <a:r>
              <a:rPr lang="ja-JP" altLang="en-US" sz="2000" b="1" dirty="0"/>
              <a:t>）ラピッドプロトタイプ試作</a:t>
            </a:r>
            <a:endParaRPr lang="en-US" altLang="ja-JP" sz="2000" b="1" dirty="0"/>
          </a:p>
          <a:p>
            <a:r>
              <a:rPr lang="ja-JP" altLang="en-US" sz="2000" dirty="0"/>
              <a:t>　　　　　重点</a:t>
            </a:r>
            <a:r>
              <a:rPr lang="en-US" altLang="ja-JP" sz="2000" dirty="0"/>
              <a:t>1.(1)</a:t>
            </a:r>
            <a:r>
              <a:rPr lang="ja-JP" altLang="en-US" sz="2000" dirty="0"/>
              <a:t>のユニバーサル操作</a:t>
            </a:r>
            <a:r>
              <a:rPr lang="en-US" altLang="ja-JP" sz="2000" dirty="0"/>
              <a:t>I/F</a:t>
            </a:r>
            <a:r>
              <a:rPr lang="ja-JP" altLang="en-US" sz="2000" dirty="0"/>
              <a:t>に関して実現性・有効性を示す試作を実施</a:t>
            </a:r>
            <a:endParaRPr lang="en-US" altLang="ja-JP" sz="2000" dirty="0"/>
          </a:p>
          <a:p>
            <a:r>
              <a:rPr lang="ja-JP" altLang="en-US" sz="2000" dirty="0"/>
              <a:t>　　　　　他開発項目については方式設計等を通じた実現性の検証完了</a:t>
            </a:r>
            <a:endParaRPr lang="en-US" altLang="ja-JP" sz="2000" dirty="0"/>
          </a:p>
          <a:p>
            <a:endParaRPr lang="en-US" altLang="ja-JP" sz="2000" u="sng" dirty="0">
              <a:solidFill>
                <a:prstClr val="black"/>
              </a:solidFill>
            </a:endParaRPr>
          </a:p>
          <a:p>
            <a:r>
              <a:rPr lang="en-US" altLang="ja-JP" sz="2000" b="1" u="sng" dirty="0">
                <a:solidFill>
                  <a:prstClr val="black"/>
                </a:solidFill>
              </a:rPr>
              <a:t>※</a:t>
            </a:r>
            <a:r>
              <a:rPr lang="ja-JP" altLang="en-US" sz="2000" b="1" u="sng" dirty="0">
                <a:solidFill>
                  <a:prstClr val="black"/>
                </a:solidFill>
              </a:rPr>
              <a:t>参考（昨年度先行開発 所内</a:t>
            </a:r>
            <a:r>
              <a:rPr lang="en-US" altLang="ja-JP" sz="2000" b="1" u="sng" dirty="0">
                <a:solidFill>
                  <a:prstClr val="black"/>
                </a:solidFill>
              </a:rPr>
              <a:t>2</a:t>
            </a:r>
            <a:r>
              <a:rPr lang="ja-JP" altLang="en-US" sz="2000" b="1" u="sng" dirty="0">
                <a:solidFill>
                  <a:prstClr val="black"/>
                </a:solidFill>
              </a:rPr>
              <a:t>次審議時不採択コメント）</a:t>
            </a:r>
            <a:endParaRPr lang="en-US" altLang="ja-JP" sz="2000" b="1" u="sng" dirty="0">
              <a:solidFill>
                <a:prstClr val="black"/>
              </a:solidFill>
            </a:endParaRPr>
          </a:p>
          <a:p>
            <a:r>
              <a:rPr lang="ja-JP" altLang="en-US" sz="2000" dirty="0">
                <a:solidFill>
                  <a:prstClr val="black"/>
                </a:solidFill>
              </a:rPr>
              <a:t>・技術を適⽤できる事業規模が⼩さく、先⾏開発で実施する必要性の説得が不⼗分。</a:t>
            </a:r>
          </a:p>
          <a:p>
            <a:r>
              <a:rPr lang="ja-JP" altLang="en-US" sz="2000" dirty="0">
                <a:solidFill>
                  <a:prstClr val="black"/>
                </a:solidFill>
              </a:rPr>
              <a:t>・要素技術を重点や⼀般などで深化させ、横展開が本格的に⾒えてきた時点で先⾏開発への再エントリーを検討すること。</a:t>
            </a:r>
            <a:endParaRPr lang="en-US" altLang="ja-JP" sz="2000" dirty="0">
              <a:solidFill>
                <a:prstClr val="black"/>
              </a:solidFill>
            </a:endParaRPr>
          </a:p>
          <a:p>
            <a:r>
              <a:rPr lang="ja-JP" altLang="en-US" sz="2000" dirty="0">
                <a:solidFill>
                  <a:prstClr val="black"/>
                </a:solidFill>
              </a:rPr>
              <a:t>⇒　</a:t>
            </a:r>
            <a:r>
              <a:rPr lang="ja-JP" altLang="en-US" sz="2000" b="1" dirty="0">
                <a:solidFill>
                  <a:srgbClr val="FF0000"/>
                </a:solidFill>
              </a:rPr>
              <a:t>事業展開への目途や事業規模の拡充が重要</a:t>
            </a:r>
            <a:endParaRPr lang="en-US" altLang="ja-JP" sz="2000" b="1" dirty="0">
              <a:solidFill>
                <a:srgbClr val="FF0000"/>
              </a:solidFill>
            </a:endParaRPr>
          </a:p>
          <a:p>
            <a:r>
              <a:rPr lang="ja-JP" altLang="en-US" sz="2000" b="1" dirty="0">
                <a:solidFill>
                  <a:srgbClr val="FF0000"/>
                </a:solidFill>
              </a:rPr>
              <a:t>　　（今年度の</a:t>
            </a:r>
            <a:r>
              <a:rPr lang="en-US" altLang="ja-JP" sz="2000" b="1" dirty="0">
                <a:solidFill>
                  <a:srgbClr val="FF0000"/>
                </a:solidFill>
              </a:rPr>
              <a:t>VE</a:t>
            </a:r>
            <a:r>
              <a:rPr lang="ja-JP" altLang="en-US" sz="2000" b="1" dirty="0">
                <a:solidFill>
                  <a:srgbClr val="FF0000"/>
                </a:solidFill>
              </a:rPr>
              <a:t>活動で実施）</a:t>
            </a:r>
          </a:p>
        </p:txBody>
      </p:sp>
      <p:sp>
        <p:nvSpPr>
          <p:cNvPr id="3" name="タイトル 2">
            <a:extLst>
              <a:ext uri="{FF2B5EF4-FFF2-40B4-BE49-F238E27FC236}">
                <a16:creationId xmlns:a16="http://schemas.microsoft.com/office/drawing/2014/main" id="{7281FCB5-9204-4A37-B6AC-196D3218DAC8}"/>
              </a:ext>
            </a:extLst>
          </p:cNvPr>
          <p:cNvSpPr>
            <a:spLocks noGrp="1"/>
          </p:cNvSpPr>
          <p:nvPr>
            <p:ph type="title"/>
          </p:nvPr>
        </p:nvSpPr>
        <p:spPr>
          <a:xfrm>
            <a:off x="1512000" y="162962"/>
            <a:ext cx="7632000" cy="601742"/>
          </a:xfrm>
        </p:spPr>
        <p:txBody>
          <a:bodyPr lIns="0" tIns="0" rIns="0" bIns="0" anchor="ctr" anchorCtr="0">
            <a:normAutofit/>
          </a:bodyPr>
          <a:lstStyle/>
          <a:p>
            <a:r>
              <a:rPr kumimoji="1" lang="ja-JP" altLang="en-US" sz="2800" dirty="0"/>
              <a:t>　</a:t>
            </a:r>
            <a:r>
              <a:rPr kumimoji="1" lang="en-US" altLang="ja-JP" sz="2800" dirty="0"/>
              <a:t>2</a:t>
            </a:r>
            <a:r>
              <a:rPr kumimoji="1" lang="ja-JP" altLang="en-US" sz="2800" dirty="0"/>
              <a:t>．全体方針の共有</a:t>
            </a:r>
          </a:p>
        </p:txBody>
      </p:sp>
    </p:spTree>
    <p:extLst>
      <p:ext uri="{BB962C8B-B14F-4D97-AF65-F5344CB8AC3E}">
        <p14:creationId xmlns:p14="http://schemas.microsoft.com/office/powerpoint/2010/main" val="247200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281FCB5-9204-4A37-B6AC-196D3218DAC8}"/>
              </a:ext>
            </a:extLst>
          </p:cNvPr>
          <p:cNvSpPr>
            <a:spLocks noGrp="1"/>
          </p:cNvSpPr>
          <p:nvPr>
            <p:ph type="title"/>
          </p:nvPr>
        </p:nvSpPr>
        <p:spPr>
          <a:xfrm>
            <a:off x="1512000" y="162962"/>
            <a:ext cx="7632000" cy="601742"/>
          </a:xfrm>
        </p:spPr>
        <p:txBody>
          <a:bodyPr lIns="0" tIns="0" rIns="0" bIns="0" anchor="ctr" anchorCtr="0">
            <a:normAutofit/>
          </a:bodyPr>
          <a:lstStyle/>
          <a:p>
            <a:r>
              <a:rPr kumimoji="1" lang="ja-JP" altLang="en-US" sz="2800" dirty="0"/>
              <a:t>　</a:t>
            </a:r>
            <a:r>
              <a:rPr kumimoji="1" lang="en-US" altLang="ja-JP" sz="2800" dirty="0"/>
              <a:t>3</a:t>
            </a:r>
            <a:r>
              <a:rPr kumimoji="1" lang="ja-JP" altLang="en-US" sz="2800" dirty="0"/>
              <a:t>．スケジュール</a:t>
            </a:r>
          </a:p>
        </p:txBody>
      </p:sp>
      <p:sp>
        <p:nvSpPr>
          <p:cNvPr id="7" name="テキスト プレースホルダー 1">
            <a:extLst>
              <a:ext uri="{FF2B5EF4-FFF2-40B4-BE49-F238E27FC236}">
                <a16:creationId xmlns:a16="http://schemas.microsoft.com/office/drawing/2014/main" id="{1766CFC5-1F5F-4CD9-961D-B83BF7F5FB58}"/>
              </a:ext>
            </a:extLst>
          </p:cNvPr>
          <p:cNvSpPr>
            <a:spLocks noGrp="1"/>
          </p:cNvSpPr>
          <p:nvPr>
            <p:ph type="body" sz="quarter" idx="13"/>
          </p:nvPr>
        </p:nvSpPr>
        <p:spPr>
          <a:xfrm>
            <a:off x="217282" y="764703"/>
            <a:ext cx="8926718" cy="6025395"/>
          </a:xfrm>
        </p:spPr>
        <p:txBody>
          <a:bodyPr>
            <a:normAutofit fontScale="92500" lnSpcReduction="20000"/>
          </a:bodyPr>
          <a:lstStyle/>
          <a:p>
            <a:r>
              <a:rPr lang="en-US" altLang="ja-JP" sz="2000" b="1" dirty="0"/>
              <a:t>【</a:t>
            </a:r>
            <a:r>
              <a:rPr lang="ja-JP" altLang="en-US" sz="2000" b="1" dirty="0"/>
              <a:t>今年度の本件に関するホールドポイント</a:t>
            </a:r>
            <a:r>
              <a:rPr lang="en-US" altLang="ja-JP" sz="2000" b="1" dirty="0"/>
              <a:t>】</a:t>
            </a:r>
          </a:p>
          <a:p>
            <a:r>
              <a:rPr lang="ja-JP" altLang="en-US" sz="2000" dirty="0"/>
              <a:t>・</a:t>
            </a:r>
            <a:r>
              <a:rPr lang="en-US" altLang="ja-JP" sz="2000" dirty="0"/>
              <a:t>7/E</a:t>
            </a:r>
            <a:r>
              <a:rPr lang="ja-JP" altLang="en-US" sz="2000" dirty="0"/>
              <a:t>：</a:t>
            </a:r>
            <a:r>
              <a:rPr lang="en-US" altLang="ja-JP" sz="2000" dirty="0"/>
              <a:t>VE</a:t>
            </a:r>
            <a:r>
              <a:rPr lang="ja-JP" altLang="en-US" sz="2000" dirty="0"/>
              <a:t>成果報告（先行狙い、書面）</a:t>
            </a:r>
            <a:endParaRPr lang="en-US" altLang="ja-JP" sz="2000" dirty="0"/>
          </a:p>
          <a:p>
            <a:r>
              <a:rPr lang="ja-JP" altLang="en-US" sz="2000" dirty="0"/>
              <a:t>・</a:t>
            </a:r>
            <a:r>
              <a:rPr lang="en-US" altLang="ja-JP" sz="2000" dirty="0"/>
              <a:t>7/E</a:t>
            </a:r>
            <a:r>
              <a:rPr lang="ja-JP" altLang="en-US" sz="2000" dirty="0"/>
              <a:t>：ラピッドプロトタイプ検証完了（重点</a:t>
            </a:r>
            <a:r>
              <a:rPr lang="en-US" altLang="ja-JP" sz="2000" dirty="0"/>
              <a:t>1.(1)</a:t>
            </a:r>
            <a:r>
              <a:rPr lang="ja-JP" altLang="en-US" sz="2000" dirty="0"/>
              <a:t>ユニバーサル操作</a:t>
            </a:r>
            <a:r>
              <a:rPr lang="en-US" altLang="ja-JP" sz="2000" dirty="0"/>
              <a:t>I/F</a:t>
            </a:r>
            <a:r>
              <a:rPr lang="ja-JP" altLang="en-US" sz="2000" dirty="0"/>
              <a:t>に関して）</a:t>
            </a:r>
            <a:endParaRPr lang="en-US" altLang="ja-JP" sz="2000" dirty="0"/>
          </a:p>
          <a:p>
            <a:r>
              <a:rPr lang="ja-JP" altLang="en-US" sz="2000" dirty="0"/>
              <a:t>・</a:t>
            </a:r>
            <a:r>
              <a:rPr lang="en-US" altLang="ja-JP" sz="2000" dirty="0"/>
              <a:t>8/20</a:t>
            </a:r>
            <a:r>
              <a:rPr lang="ja-JP" altLang="en-US" sz="2000" dirty="0"/>
              <a:t>（金）：</a:t>
            </a:r>
            <a:r>
              <a:rPr lang="en-US" altLang="ja-JP" sz="2000" dirty="0"/>
              <a:t>H</a:t>
            </a:r>
            <a:r>
              <a:rPr lang="ja-JP" altLang="en-US" sz="2000" dirty="0"/>
              <a:t>ヒア（エントリー済み）</a:t>
            </a:r>
            <a:endParaRPr lang="en-US" altLang="ja-JP" sz="2000" dirty="0"/>
          </a:p>
          <a:p>
            <a:r>
              <a:rPr lang="ja-JP" altLang="en-US" sz="2000" dirty="0"/>
              <a:t>・</a:t>
            </a:r>
            <a:r>
              <a:rPr lang="en-US" altLang="ja-JP" sz="2000" dirty="0"/>
              <a:t>8/20</a:t>
            </a:r>
            <a:r>
              <a:rPr lang="ja-JP" altLang="en-US" sz="2000" dirty="0"/>
              <a:t>頃：先行計画書提出</a:t>
            </a:r>
            <a:endParaRPr lang="en-US" altLang="ja-JP" sz="2000" dirty="0"/>
          </a:p>
          <a:p>
            <a:r>
              <a:rPr lang="ja-JP" altLang="en-US" sz="2000" dirty="0"/>
              <a:t>・</a:t>
            </a:r>
            <a:r>
              <a:rPr lang="en-US" altLang="ja-JP" sz="2000" dirty="0"/>
              <a:t>8/26</a:t>
            </a:r>
            <a:r>
              <a:rPr lang="ja-JP" altLang="en-US" sz="2000" dirty="0"/>
              <a:t>頃：先行開発・所内審議</a:t>
            </a:r>
            <a:endParaRPr lang="en-US" altLang="ja-JP" sz="2000" dirty="0"/>
          </a:p>
          <a:p>
            <a:r>
              <a:rPr lang="ja-JP" altLang="en-US" sz="2000" dirty="0"/>
              <a:t>・</a:t>
            </a:r>
            <a:r>
              <a:rPr lang="en-US" altLang="ja-JP" sz="2000" dirty="0"/>
              <a:t>9/E</a:t>
            </a:r>
            <a:r>
              <a:rPr lang="ja-JP" altLang="en-US" sz="2000" dirty="0"/>
              <a:t>～</a:t>
            </a:r>
            <a:r>
              <a:rPr lang="en-US" altLang="ja-JP" sz="2000" dirty="0"/>
              <a:t>10/B</a:t>
            </a:r>
            <a:r>
              <a:rPr lang="ja-JP" altLang="en-US" sz="2000" dirty="0"/>
              <a:t>頃：重点継続審議資料提出</a:t>
            </a:r>
            <a:endParaRPr lang="en-US" altLang="ja-JP" sz="2000" dirty="0"/>
          </a:p>
          <a:p>
            <a:r>
              <a:rPr lang="ja-JP" altLang="en-US" sz="2000" dirty="0"/>
              <a:t>・</a:t>
            </a:r>
            <a:r>
              <a:rPr lang="en-US" altLang="ja-JP" sz="2000" dirty="0"/>
              <a:t>10/12</a:t>
            </a:r>
            <a:r>
              <a:rPr lang="ja-JP" altLang="en-US" sz="2000" dirty="0"/>
              <a:t>、</a:t>
            </a:r>
            <a:r>
              <a:rPr lang="en-US" altLang="ja-JP" sz="2000" dirty="0"/>
              <a:t>13</a:t>
            </a:r>
            <a:r>
              <a:rPr lang="ja-JP" altLang="en-US" sz="2000" dirty="0"/>
              <a:t>：先行開発・本部審議</a:t>
            </a:r>
            <a:endParaRPr lang="en-US" altLang="ja-JP" sz="2000" dirty="0"/>
          </a:p>
          <a:p>
            <a:endParaRPr lang="en-US" altLang="ja-JP" sz="2000" dirty="0"/>
          </a:p>
          <a:p>
            <a:r>
              <a:rPr lang="en-US" altLang="ja-JP" sz="2000" dirty="0"/>
              <a:t>【</a:t>
            </a:r>
            <a:r>
              <a:rPr lang="ja-JP" altLang="en-US" sz="2000" b="1" dirty="0"/>
              <a:t>本件に関連する開発計画</a:t>
            </a:r>
            <a:r>
              <a:rPr lang="en-US" altLang="ja-JP" sz="2000" dirty="0"/>
              <a:t>】</a:t>
            </a:r>
          </a:p>
          <a:p>
            <a:r>
              <a:rPr lang="ja-JP" altLang="en-US" sz="2000" b="1" u="sng" dirty="0"/>
              <a:t>〇</a:t>
            </a:r>
            <a:r>
              <a:rPr lang="en-US" altLang="ja-JP" sz="2000" b="1" u="sng" dirty="0"/>
              <a:t>NEDO</a:t>
            </a:r>
            <a:r>
              <a:rPr lang="ja-JP" altLang="en-US" sz="2000" b="1" u="sng" dirty="0"/>
              <a:t>国プロ</a:t>
            </a:r>
            <a:endParaRPr lang="en-US" altLang="ja-JP" sz="2000" b="1" u="sng" dirty="0"/>
          </a:p>
          <a:p>
            <a:r>
              <a:rPr lang="ja-JP" altLang="en-US" sz="2000" dirty="0"/>
              <a:t>・</a:t>
            </a:r>
            <a:r>
              <a:rPr lang="en-US" altLang="ja-JP" sz="2000" dirty="0"/>
              <a:t>NEDO</a:t>
            </a:r>
            <a:r>
              <a:rPr lang="ja-JP" altLang="en-US" sz="2000" dirty="0"/>
              <a:t>国プロ「人工知能活用による革新的リモート技術開発」の</a:t>
            </a:r>
            <a:endParaRPr lang="en-US" altLang="ja-JP" sz="2000" dirty="0"/>
          </a:p>
          <a:p>
            <a:r>
              <a:rPr lang="en-US" altLang="ja-JP" sz="2000" dirty="0"/>
              <a:t> </a:t>
            </a:r>
            <a:r>
              <a:rPr lang="ja-JP" altLang="en-US" sz="2000" dirty="0"/>
              <a:t>テーマ「高度な</a:t>
            </a:r>
            <a:r>
              <a:rPr lang="en-US" altLang="ja-JP" sz="2000" dirty="0"/>
              <a:t>XR</a:t>
            </a:r>
            <a:r>
              <a:rPr lang="ja-JP" altLang="en-US" sz="2000" dirty="0"/>
              <a:t>により状態を提示する</a:t>
            </a:r>
            <a:r>
              <a:rPr lang="en-US" altLang="ja-JP" sz="2000" dirty="0"/>
              <a:t>AI</a:t>
            </a:r>
            <a:r>
              <a:rPr lang="ja-JP" altLang="en-US" sz="2000" dirty="0"/>
              <a:t>システムの基盤技術開発」への</a:t>
            </a:r>
            <a:endParaRPr lang="en-US" altLang="ja-JP" sz="2000" dirty="0"/>
          </a:p>
          <a:p>
            <a:r>
              <a:rPr lang="ja-JP" altLang="en-US" sz="2000" dirty="0"/>
              <a:t> 応募を予定。採択された場合には、</a:t>
            </a:r>
            <a:r>
              <a:rPr lang="en-US" altLang="ja-JP" sz="2000" dirty="0"/>
              <a:t>9/B</a:t>
            </a:r>
            <a:r>
              <a:rPr lang="ja-JP" altLang="en-US" sz="2000" dirty="0"/>
              <a:t>～開始予定。</a:t>
            </a:r>
            <a:endParaRPr lang="en-US" altLang="ja-JP" sz="2000" dirty="0"/>
          </a:p>
          <a:p>
            <a:endParaRPr lang="en-US" altLang="ja-JP" sz="2000" dirty="0"/>
          </a:p>
          <a:p>
            <a:r>
              <a:rPr lang="ja-JP" altLang="en-US" sz="2000" b="1" u="sng" dirty="0"/>
              <a:t>〇</a:t>
            </a:r>
            <a:r>
              <a:rPr lang="en-US" altLang="ja-JP" sz="2000" b="1" u="sng" dirty="0"/>
              <a:t>100</a:t>
            </a:r>
            <a:r>
              <a:rPr lang="ja-JP" altLang="en-US" sz="2000" b="1" u="sng" dirty="0"/>
              <a:t>周年成果披露会</a:t>
            </a:r>
            <a:endParaRPr lang="en-US" altLang="ja-JP" sz="2000" b="1" u="sng" dirty="0"/>
          </a:p>
          <a:p>
            <a:r>
              <a:rPr lang="ja-JP" altLang="en-US" sz="2000" dirty="0"/>
              <a:t>・</a:t>
            </a:r>
            <a:r>
              <a:rPr lang="en-US" altLang="ja-JP" sz="2000" dirty="0"/>
              <a:t>11/10</a:t>
            </a:r>
            <a:r>
              <a:rPr lang="ja-JP" altLang="en-US" sz="2000" dirty="0"/>
              <a:t>（水）～</a:t>
            </a:r>
            <a:r>
              <a:rPr lang="en-US" altLang="ja-JP" sz="2000" dirty="0"/>
              <a:t>12</a:t>
            </a:r>
            <a:r>
              <a:rPr lang="ja-JP" altLang="en-US" sz="2000" dirty="0"/>
              <a:t>（金）の</a:t>
            </a:r>
            <a:r>
              <a:rPr lang="en-US" altLang="ja-JP" sz="2000" dirty="0"/>
              <a:t>100</a:t>
            </a:r>
            <a:r>
              <a:rPr lang="ja-JP" altLang="en-US" sz="2000" dirty="0"/>
              <a:t>周年成果披露会にエントリー済（採択状況不明）</a:t>
            </a:r>
            <a:endParaRPr lang="en-US" altLang="ja-JP" sz="2000" dirty="0"/>
          </a:p>
          <a:p>
            <a:r>
              <a:rPr lang="ja-JP" altLang="en-US" sz="2000" dirty="0"/>
              <a:t>　（エントリー名：「</a:t>
            </a:r>
            <a:r>
              <a:rPr lang="ja-JP" altLang="ja-JP" sz="2000" dirty="0"/>
              <a:t>ストレスフリーな遠隔操作を実現する視覚的触覚技術</a:t>
            </a:r>
            <a:r>
              <a:rPr lang="ja-JP" altLang="en-US" sz="2000" dirty="0"/>
              <a:t>」）</a:t>
            </a:r>
            <a:endParaRPr lang="en-US" altLang="ja-JP" sz="2000" dirty="0"/>
          </a:p>
          <a:p>
            <a:r>
              <a:rPr lang="ja-JP" altLang="en-US" sz="2000" dirty="0"/>
              <a:t>　披露会での展示内容は昨年度完了の重点基盤＋</a:t>
            </a:r>
            <a:r>
              <a:rPr lang="en-US" altLang="ja-JP" sz="2000" dirty="0"/>
              <a:t>α</a:t>
            </a:r>
            <a:r>
              <a:rPr lang="ja-JP" altLang="en-US" sz="2000" dirty="0"/>
              <a:t>（重点・一般）を想定</a:t>
            </a:r>
            <a:endParaRPr lang="en-US" altLang="ja-JP" sz="2000" dirty="0"/>
          </a:p>
          <a:p>
            <a:endParaRPr lang="en-US" altLang="ja-JP" sz="2000" dirty="0"/>
          </a:p>
          <a:p>
            <a:r>
              <a:rPr lang="ja-JP" altLang="en-US" sz="2000" b="1" u="sng" dirty="0"/>
              <a:t>〇</a:t>
            </a:r>
            <a:r>
              <a:rPr lang="en-US" altLang="ja-JP" sz="2000" b="1" u="sng" dirty="0"/>
              <a:t>g-RIPS</a:t>
            </a:r>
            <a:r>
              <a:rPr lang="ja-JP" altLang="en-US" sz="2000" b="1" u="sng" dirty="0"/>
              <a:t>プログラム</a:t>
            </a:r>
            <a:endParaRPr lang="en-US" altLang="ja-JP" sz="2000" b="1" u="sng" dirty="0"/>
          </a:p>
          <a:p>
            <a:r>
              <a:rPr lang="ja-JP" altLang="en-US" sz="2000" dirty="0"/>
              <a:t>東北大・</a:t>
            </a:r>
            <a:r>
              <a:rPr lang="en-US" altLang="ja-JP" sz="2000" dirty="0"/>
              <a:t>UCLA</a:t>
            </a:r>
            <a:r>
              <a:rPr lang="ja-JP" altLang="en-US" sz="2000" dirty="0"/>
              <a:t>の数学科学生による短期間（</a:t>
            </a:r>
            <a:r>
              <a:rPr lang="en-US" altLang="ja-JP" sz="2000" dirty="0"/>
              <a:t>6/14</a:t>
            </a:r>
            <a:r>
              <a:rPr lang="ja-JP" altLang="en-US" sz="2000" dirty="0"/>
              <a:t>（月）～</a:t>
            </a:r>
            <a:r>
              <a:rPr lang="en-US" altLang="ja-JP" sz="2000" dirty="0"/>
              <a:t>8/6</a:t>
            </a:r>
            <a:r>
              <a:rPr lang="ja-JP" altLang="en-US" sz="2000" dirty="0"/>
              <a:t>（金））の</a:t>
            </a:r>
            <a:endParaRPr lang="en-US" altLang="ja-JP" sz="2000" dirty="0"/>
          </a:p>
          <a:p>
            <a:r>
              <a:rPr lang="ja-JP" altLang="en-US" sz="2000" dirty="0"/>
              <a:t>企業プログラムに参加予定（当社からは本件以外に情報総研から</a:t>
            </a:r>
            <a:r>
              <a:rPr lang="en-US" altLang="ja-JP" sz="2000" dirty="0"/>
              <a:t>1</a:t>
            </a:r>
            <a:r>
              <a:rPr lang="ja-JP" altLang="en-US" sz="2000" dirty="0"/>
              <a:t>件）。</a:t>
            </a:r>
            <a:endParaRPr lang="en-US" altLang="ja-JP" sz="2000" dirty="0"/>
          </a:p>
          <a:p>
            <a:r>
              <a:rPr lang="ja-JP" altLang="en-US" sz="2000" dirty="0"/>
              <a:t>遠隔機械への運動伝達時の身体マッピング写像技術に関する検討を学生に実施頂く予定。</a:t>
            </a:r>
            <a:endParaRPr lang="en-US" altLang="ja-JP" sz="2000" dirty="0"/>
          </a:p>
        </p:txBody>
      </p:sp>
    </p:spTree>
    <p:extLst>
      <p:ext uri="{BB962C8B-B14F-4D97-AF65-F5344CB8AC3E}">
        <p14:creationId xmlns:p14="http://schemas.microsoft.com/office/powerpoint/2010/main" val="2699183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en-US" altLang="ja-JP" sz="2400" b="1" dirty="0"/>
              <a:t> 3.1 </a:t>
            </a:r>
            <a:r>
              <a:rPr lang="ja-JP" altLang="en-US" sz="2400" b="1" dirty="0"/>
              <a:t>開発スケジュール（重点基盤）</a:t>
            </a:r>
            <a:endParaRPr lang="en-US" altLang="ja-JP" sz="2400" b="1" dirty="0"/>
          </a:p>
        </p:txBody>
      </p:sp>
      <p:graphicFrame>
        <p:nvGraphicFramePr>
          <p:cNvPr id="7" name="Group 3"/>
          <p:cNvGraphicFramePr>
            <a:graphicFrameLocks noGrp="1"/>
          </p:cNvGraphicFramePr>
          <p:nvPr/>
        </p:nvGraphicFramePr>
        <p:xfrm>
          <a:off x="279917" y="829323"/>
          <a:ext cx="8579998" cy="5091186"/>
        </p:xfrm>
        <a:graphic>
          <a:graphicData uri="http://schemas.openxmlformats.org/drawingml/2006/table">
            <a:tbl>
              <a:tblPr/>
              <a:tblGrid>
                <a:gridCol w="2257393">
                  <a:extLst>
                    <a:ext uri="{9D8B030D-6E8A-4147-A177-3AD203B41FA5}">
                      <a16:colId xmlns:a16="http://schemas.microsoft.com/office/drawing/2014/main" val="20000"/>
                    </a:ext>
                  </a:extLst>
                </a:gridCol>
                <a:gridCol w="2054179">
                  <a:extLst>
                    <a:ext uri="{9D8B030D-6E8A-4147-A177-3AD203B41FA5}">
                      <a16:colId xmlns:a16="http://schemas.microsoft.com/office/drawing/2014/main" val="20001"/>
                    </a:ext>
                  </a:extLst>
                </a:gridCol>
                <a:gridCol w="2134213">
                  <a:extLst>
                    <a:ext uri="{9D8B030D-6E8A-4147-A177-3AD203B41FA5}">
                      <a16:colId xmlns:a16="http://schemas.microsoft.com/office/drawing/2014/main" val="20002"/>
                    </a:ext>
                  </a:extLst>
                </a:gridCol>
                <a:gridCol w="2134213">
                  <a:extLst>
                    <a:ext uri="{9D8B030D-6E8A-4147-A177-3AD203B41FA5}">
                      <a16:colId xmlns:a16="http://schemas.microsoft.com/office/drawing/2014/main" val="20003"/>
                    </a:ext>
                  </a:extLst>
                </a:gridCol>
              </a:tblGrid>
              <a:tr h="3813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開発項目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21</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22</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23</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65721">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0.</a:t>
                      </a: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全体スケジュール</a:t>
                      </a:r>
                      <a:endPar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6287960"/>
                  </a:ext>
                </a:extLst>
              </a:tr>
              <a:tr h="35441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1.(1)   </a:t>
                      </a:r>
                      <a:r>
                        <a:rPr lang="ja-JP" altLang="en-US" sz="1400" dirty="0">
                          <a:solidFill>
                            <a:sysClr val="windowText" lastClr="000000"/>
                          </a:solidFill>
                          <a:latin typeface="Meiryo UI" pitchFamily="50" charset="-128"/>
                          <a:ea typeface="Meiryo UI" pitchFamily="50" charset="-128"/>
                          <a:cs typeface="Meiryo UI" pitchFamily="50" charset="-128"/>
                        </a:rPr>
                        <a:t>ユニバーサル操作</a:t>
                      </a:r>
                      <a:br>
                        <a:rPr lang="en-US" altLang="ja-JP" sz="1400" dirty="0">
                          <a:solidFill>
                            <a:sysClr val="windowText" lastClr="000000"/>
                          </a:solidFill>
                          <a:latin typeface="Meiryo UI" pitchFamily="50" charset="-128"/>
                          <a:ea typeface="Meiryo UI" pitchFamily="50" charset="-128"/>
                          <a:cs typeface="Meiryo UI" pitchFamily="50" charset="-128"/>
                        </a:rPr>
                      </a:br>
                      <a:r>
                        <a:rPr lang="ja-JP" altLang="en-US" sz="1400" dirty="0">
                          <a:solidFill>
                            <a:sysClr val="windowText" lastClr="000000"/>
                          </a:solidFill>
                          <a:latin typeface="Meiryo UI" pitchFamily="50" charset="-128"/>
                          <a:ea typeface="Meiryo UI" pitchFamily="50" charset="-128"/>
                          <a:cs typeface="Meiryo UI" pitchFamily="50" charset="-128"/>
                        </a:rPr>
                        <a:t>　　　　　　</a:t>
                      </a:r>
                      <a:r>
                        <a:rPr lang="en-US" altLang="ja-JP" sz="1400" dirty="0">
                          <a:solidFill>
                            <a:sysClr val="windowText" lastClr="000000"/>
                          </a:solidFill>
                          <a:latin typeface="Meiryo UI" pitchFamily="50" charset="-128"/>
                          <a:ea typeface="Meiryo UI" pitchFamily="50" charset="-128"/>
                          <a:cs typeface="Meiryo UI" pitchFamily="50" charset="-128"/>
                        </a:rPr>
                        <a:t>I/F</a:t>
                      </a:r>
                      <a:r>
                        <a:rPr lang="ja-JP" altLang="en-US" sz="1400" dirty="0">
                          <a:solidFill>
                            <a:sysClr val="windowText" lastClr="000000"/>
                          </a:solidFill>
                          <a:latin typeface="Meiryo UI" pitchFamily="50" charset="-128"/>
                          <a:ea typeface="Meiryo UI" pitchFamily="50" charset="-128"/>
                          <a:cs typeface="Meiryo UI" pitchFamily="50" charset="-128"/>
                        </a:rPr>
                        <a:t>技術</a:t>
                      </a:r>
                      <a:endParaRPr lang="en-US" altLang="ja-JP" sz="1400" dirty="0">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 name="正方形/長方形 21"/>
          <p:cNvSpPr/>
          <p:nvPr/>
        </p:nvSpPr>
        <p:spPr>
          <a:xfrm>
            <a:off x="2501658" y="4084465"/>
            <a:ext cx="1283848" cy="50270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br>
              <a:rPr lang="en-US" altLang="ja-JP" sz="1100" dirty="0">
                <a:latin typeface="Meiryo UI" panose="020B0604030504040204" pitchFamily="50" charset="-128"/>
                <a:ea typeface="Meiryo UI" panose="020B0604030504040204" pitchFamily="50" charset="-128"/>
                <a:cs typeface="Meiryo UI" panose="020B0604030504040204" pitchFamily="50" charset="-128"/>
              </a:rPr>
            </a:br>
            <a:r>
              <a:rPr lang="ja-JP" altLang="en-US" sz="1100" dirty="0">
                <a:latin typeface="Meiryo UI" panose="020B0604030504040204" pitchFamily="50" charset="-128"/>
                <a:ea typeface="Meiryo UI" panose="020B0604030504040204" pitchFamily="50" charset="-128"/>
                <a:cs typeface="Meiryo UI" panose="020B0604030504040204" pitchFamily="50" charset="-128"/>
              </a:rPr>
              <a:t>方式検討</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3546009" y="4103649"/>
            <a:ext cx="1163329" cy="4794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視覚提示</a:t>
            </a:r>
            <a:br>
              <a:rPr lang="en-US" altLang="ja-JP" sz="1100" dirty="0">
                <a:latin typeface="Meiryo UI" panose="020B0604030504040204" pitchFamily="50" charset="-128"/>
                <a:ea typeface="Meiryo UI" panose="020B0604030504040204" pitchFamily="50" charset="-128"/>
                <a:cs typeface="Meiryo UI" panose="020B0604030504040204" pitchFamily="50" charset="-128"/>
              </a:rPr>
            </a:br>
            <a:r>
              <a:rPr lang="ja-JP" altLang="en-US" sz="1100" dirty="0">
                <a:latin typeface="Meiryo UI" panose="020B0604030504040204" pitchFamily="50" charset="-128"/>
                <a:ea typeface="Meiryo UI" panose="020B0604030504040204" pitchFamily="50" charset="-128"/>
                <a:cs typeface="Meiryo UI" panose="020B0604030504040204" pitchFamily="50" charset="-128"/>
              </a:rPr>
              <a:t>装置試作</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4625032" y="4094229"/>
            <a:ext cx="1149853"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視覚提示技術改善検討</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Text Box 25"/>
          <p:cNvSpPr txBox="1">
            <a:spLocks noChangeArrowheads="1"/>
          </p:cNvSpPr>
          <p:nvPr/>
        </p:nvSpPr>
        <p:spPr bwMode="auto">
          <a:xfrm>
            <a:off x="3911195" y="4686569"/>
            <a:ext cx="891606" cy="241980"/>
          </a:xfrm>
          <a:prstGeom prst="rect">
            <a:avLst/>
          </a:prstGeom>
          <a:noFill/>
          <a:ln w="9525">
            <a:noFill/>
            <a:miter lim="800000"/>
            <a:headEnd/>
            <a:tailEnd/>
          </a:ln>
        </p:spPr>
        <p:txBody>
          <a:bodyPr wrap="square" lIns="72000" tIns="36000" rIns="72000" bIns="36000">
            <a:spAutoFit/>
          </a:bodyPr>
          <a:lstStyle/>
          <a:p>
            <a:pPr algn="ctr">
              <a:spcBef>
                <a:spcPts val="600"/>
              </a:spcBef>
            </a:pPr>
            <a:r>
              <a:rPr lang="ja-JP" altLang="en-US" sz="1100" dirty="0">
                <a:latin typeface="Meiryo UI" panose="020B0604030504040204" pitchFamily="50" charset="-128"/>
                <a:ea typeface="Meiryo UI" panose="020B0604030504040204" pitchFamily="50" charset="-128"/>
              </a:rPr>
              <a:t>特許★</a:t>
            </a:r>
            <a:endParaRPr lang="en-US" altLang="ja-JP" sz="1100" dirty="0">
              <a:solidFill>
                <a:srgbClr val="FF0000"/>
              </a:solidFill>
              <a:latin typeface="Meiryo UI" panose="020B0604030504040204" pitchFamily="50" charset="-128"/>
              <a:ea typeface="Meiryo UI" panose="020B0604030504040204" pitchFamily="50" charset="-128"/>
            </a:endParaRPr>
          </a:p>
        </p:txBody>
      </p:sp>
      <p:sp>
        <p:nvSpPr>
          <p:cNvPr id="33" name="Text Box 25"/>
          <p:cNvSpPr txBox="1">
            <a:spLocks noChangeArrowheads="1"/>
          </p:cNvSpPr>
          <p:nvPr/>
        </p:nvSpPr>
        <p:spPr bwMode="auto">
          <a:xfrm>
            <a:off x="6008078" y="4707653"/>
            <a:ext cx="766650" cy="241980"/>
          </a:xfrm>
          <a:prstGeom prst="rect">
            <a:avLst/>
          </a:prstGeom>
          <a:noFill/>
          <a:ln w="9525">
            <a:noFill/>
            <a:miter lim="800000"/>
            <a:headEnd/>
            <a:tailEnd/>
          </a:ln>
        </p:spPr>
        <p:txBody>
          <a:bodyPr wrap="square" lIns="72000" tIns="36000" rIns="72000" bIns="36000">
            <a:spAutoFit/>
          </a:bodyPr>
          <a:lstStyle/>
          <a:p>
            <a:pPr algn="r">
              <a:spcBef>
                <a:spcPts val="600"/>
              </a:spcBef>
            </a:pPr>
            <a:r>
              <a:rPr lang="ja-JP" altLang="en-US" sz="1100" dirty="0">
                <a:latin typeface="Meiryo UI" panose="020B0604030504040204" pitchFamily="50" charset="-128"/>
                <a:ea typeface="Meiryo UI" panose="020B0604030504040204" pitchFamily="50" charset="-128"/>
              </a:rPr>
              <a:t>特許★</a:t>
            </a:r>
            <a:endParaRPr lang="en-US" altLang="ja-JP" sz="1100" dirty="0">
              <a:solidFill>
                <a:srgbClr val="FF0000"/>
              </a:solidFill>
              <a:latin typeface="Meiryo UI" panose="020B0604030504040204" pitchFamily="50" charset="-128"/>
              <a:ea typeface="Meiryo UI" panose="020B0604030504040204" pitchFamily="50" charset="-128"/>
            </a:endParaRPr>
          </a:p>
        </p:txBody>
      </p:sp>
      <p:sp>
        <p:nvSpPr>
          <p:cNvPr id="34" name="正方形/長方形 33"/>
          <p:cNvSpPr/>
          <p:nvPr/>
        </p:nvSpPr>
        <p:spPr>
          <a:xfrm>
            <a:off x="816746" y="3620932"/>
            <a:ext cx="1710902" cy="50270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eaLnBrk="1" hangingPunct="1">
              <a:lnSpc>
                <a:spcPts val="1600"/>
              </a:lnSpc>
              <a:spcBef>
                <a:spcPts val="0"/>
              </a:spcBef>
            </a:pPr>
            <a:r>
              <a:rPr lang="ja-JP" altLang="en-US" sz="1200" u="sng" dirty="0">
                <a:latin typeface="Meiryo UI" panose="020B0604030504040204" pitchFamily="50" charset="-128"/>
                <a:ea typeface="Meiryo UI" panose="020B0604030504040204" pitchFamily="50" charset="-128"/>
                <a:cs typeface="Meiryo UI" panose="020B0604030504040204" pitchFamily="50" charset="-128"/>
              </a:rPr>
              <a:t>①　ユニバーサル操作</a:t>
            </a:r>
            <a:endParaRPr lang="en-US" altLang="ja-JP" sz="1200" u="sng" dirty="0">
              <a:latin typeface="Meiryo UI" panose="020B0604030504040204" pitchFamily="50" charset="-128"/>
              <a:ea typeface="Meiryo UI" panose="020B0604030504040204" pitchFamily="50" charset="-128"/>
              <a:cs typeface="Meiryo UI" panose="020B0604030504040204" pitchFamily="50" charset="-128"/>
            </a:endParaRPr>
          </a:p>
          <a:p>
            <a:pPr algn="r" eaLnBrk="1" hangingPunct="1">
              <a:lnSpc>
                <a:spcPts val="1600"/>
              </a:lnSpc>
              <a:spcBef>
                <a:spcPts val="0"/>
              </a:spcBef>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u="sng" dirty="0">
                <a:latin typeface="Meiryo UI" panose="020B0604030504040204" pitchFamily="50" charset="-128"/>
                <a:ea typeface="Meiryo UI" panose="020B0604030504040204" pitchFamily="50" charset="-128"/>
                <a:cs typeface="Meiryo UI" panose="020B0604030504040204" pitchFamily="50" charset="-128"/>
              </a:rPr>
              <a:t>I/F</a:t>
            </a:r>
            <a:r>
              <a:rPr lang="ja-JP" altLang="en-US" sz="1200" u="sng" dirty="0">
                <a:latin typeface="Meiryo UI" panose="020B0604030504040204" pitchFamily="50" charset="-128"/>
                <a:ea typeface="Meiryo UI" panose="020B0604030504040204" pitchFamily="50" charset="-128"/>
                <a:cs typeface="Meiryo UI" panose="020B0604030504040204" pitchFamily="50" charset="-128"/>
              </a:rPr>
              <a:t>設計技術</a:t>
            </a:r>
            <a:endParaRPr lang="ja-JP" altLang="ja-JP" sz="1200"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正方形/長方形 34"/>
          <p:cNvSpPr/>
          <p:nvPr/>
        </p:nvSpPr>
        <p:spPr>
          <a:xfrm>
            <a:off x="341376" y="4372831"/>
            <a:ext cx="2181862" cy="50270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eaLnBrk="1" hangingPunct="1">
              <a:lnSpc>
                <a:spcPts val="1600"/>
              </a:lnSpc>
              <a:spcBef>
                <a:spcPts val="0"/>
              </a:spcBef>
            </a:pPr>
            <a:r>
              <a:rPr lang="ja-JP" altLang="en-US" sz="1200" u="sng" dirty="0">
                <a:latin typeface="Meiryo UI" panose="020B0604030504040204" pitchFamily="50" charset="-128"/>
                <a:ea typeface="Meiryo UI" panose="020B0604030504040204" pitchFamily="50" charset="-128"/>
                <a:cs typeface="Meiryo UI" panose="020B0604030504040204" pitchFamily="50" charset="-128"/>
              </a:rPr>
              <a:t>②　自然な立体視を実現する</a:t>
            </a:r>
            <a:endParaRPr lang="en-US" altLang="ja-JP" sz="1200" u="sng" dirty="0">
              <a:latin typeface="Meiryo UI" panose="020B0604030504040204" pitchFamily="50" charset="-128"/>
              <a:ea typeface="Meiryo UI" panose="020B0604030504040204" pitchFamily="50" charset="-128"/>
              <a:cs typeface="Meiryo UI" panose="020B0604030504040204" pitchFamily="50" charset="-128"/>
            </a:endParaRPr>
          </a:p>
          <a:p>
            <a:pPr algn="r" eaLnBrk="1" hangingPunct="1">
              <a:lnSpc>
                <a:spcPts val="1600"/>
              </a:lnSpc>
              <a:spcBef>
                <a:spcPts val="0"/>
              </a:spcBef>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u="sng" dirty="0">
                <a:latin typeface="Meiryo UI" panose="020B0604030504040204" pitchFamily="50" charset="-128"/>
                <a:ea typeface="Meiryo UI" panose="020B0604030504040204" pitchFamily="50" charset="-128"/>
                <a:cs typeface="Meiryo UI" panose="020B0604030504040204" pitchFamily="50" charset="-128"/>
              </a:rPr>
              <a:t>視覚提示技術</a:t>
            </a:r>
            <a:endParaRPr lang="ja-JP" altLang="ja-JP" sz="1200"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正方形/長方形 40"/>
          <p:cNvSpPr/>
          <p:nvPr/>
        </p:nvSpPr>
        <p:spPr>
          <a:xfrm>
            <a:off x="2494591" y="3481493"/>
            <a:ext cx="815977"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方式検討</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Text Box 25"/>
          <p:cNvSpPr txBox="1">
            <a:spLocks noChangeArrowheads="1"/>
          </p:cNvSpPr>
          <p:nvPr/>
        </p:nvSpPr>
        <p:spPr bwMode="auto">
          <a:xfrm>
            <a:off x="3844401" y="3900037"/>
            <a:ext cx="891606" cy="241980"/>
          </a:xfrm>
          <a:prstGeom prst="rect">
            <a:avLst/>
          </a:prstGeom>
          <a:noFill/>
          <a:ln w="9525">
            <a:noFill/>
            <a:miter lim="800000"/>
            <a:headEnd/>
            <a:tailEnd/>
          </a:ln>
        </p:spPr>
        <p:txBody>
          <a:bodyPr wrap="square" lIns="72000" tIns="36000" rIns="72000" bIns="36000">
            <a:spAutoFit/>
          </a:bodyPr>
          <a:lstStyle/>
          <a:p>
            <a:pPr algn="ctr">
              <a:spcBef>
                <a:spcPts val="600"/>
              </a:spcBef>
            </a:pPr>
            <a:r>
              <a:rPr lang="ja-JP" altLang="en-US" sz="1050" dirty="0">
                <a:latin typeface="Meiryo UI" panose="020B0604030504040204" pitchFamily="50" charset="-128"/>
                <a:ea typeface="Meiryo UI" panose="020B0604030504040204" pitchFamily="50" charset="-128"/>
              </a:rPr>
              <a:t>特許</a:t>
            </a:r>
            <a:r>
              <a:rPr lang="en-US" altLang="ja-JP" sz="1050" dirty="0">
                <a:latin typeface="Meiryo UI" panose="020B0604030504040204" pitchFamily="50" charset="-128"/>
                <a:ea typeface="Meiryo UI" panose="020B0604030504040204" pitchFamily="50" charset="-128"/>
              </a:rPr>
              <a:t>x3</a:t>
            </a:r>
            <a:r>
              <a:rPr lang="ja-JP" altLang="en-US" sz="1050" dirty="0">
                <a:latin typeface="Meiryo UI" panose="020B0604030504040204" pitchFamily="50" charset="-128"/>
                <a:ea typeface="Meiryo UI" panose="020B0604030504040204" pitchFamily="50" charset="-128"/>
              </a:rPr>
              <a:t>★</a:t>
            </a:r>
            <a:endParaRPr lang="en-US" altLang="ja-JP" sz="1050" dirty="0">
              <a:solidFill>
                <a:srgbClr val="FF0000"/>
              </a:solidFill>
              <a:latin typeface="Meiryo UI" panose="020B0604030504040204" pitchFamily="50" charset="-128"/>
              <a:ea typeface="Meiryo UI" panose="020B0604030504040204" pitchFamily="50" charset="-128"/>
            </a:endParaRPr>
          </a:p>
        </p:txBody>
      </p:sp>
      <p:sp>
        <p:nvSpPr>
          <p:cNvPr id="43" name="正方形/長方形 42"/>
          <p:cNvSpPr/>
          <p:nvPr/>
        </p:nvSpPr>
        <p:spPr>
          <a:xfrm>
            <a:off x="3192299" y="3498974"/>
            <a:ext cx="813934"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試作</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正方形/長方形 43"/>
          <p:cNvSpPr/>
          <p:nvPr/>
        </p:nvSpPr>
        <p:spPr>
          <a:xfrm>
            <a:off x="4856110" y="3489364"/>
            <a:ext cx="522722"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改修</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Text Box 25"/>
          <p:cNvSpPr txBox="1">
            <a:spLocks noChangeArrowheads="1"/>
          </p:cNvSpPr>
          <p:nvPr/>
        </p:nvSpPr>
        <p:spPr bwMode="auto">
          <a:xfrm>
            <a:off x="5972751" y="3880200"/>
            <a:ext cx="891606" cy="241980"/>
          </a:xfrm>
          <a:prstGeom prst="rect">
            <a:avLst/>
          </a:prstGeom>
          <a:noFill/>
          <a:ln w="9525">
            <a:noFill/>
            <a:miter lim="800000"/>
            <a:headEnd/>
            <a:tailEnd/>
          </a:ln>
        </p:spPr>
        <p:txBody>
          <a:bodyPr wrap="square" lIns="72000" tIns="36000" rIns="72000" bIns="36000">
            <a:spAutoFit/>
          </a:bodyPr>
          <a:lstStyle/>
          <a:p>
            <a:pPr algn="ctr">
              <a:spcBef>
                <a:spcPts val="600"/>
              </a:spcBef>
            </a:pPr>
            <a:r>
              <a:rPr lang="ja-JP" altLang="en-US" sz="1050" dirty="0">
                <a:latin typeface="Meiryo UI" panose="020B0604030504040204" pitchFamily="50" charset="-128"/>
                <a:ea typeface="Meiryo UI" panose="020B0604030504040204" pitchFamily="50" charset="-128"/>
              </a:rPr>
              <a:t>特許</a:t>
            </a:r>
            <a:r>
              <a:rPr lang="en-US" altLang="ja-JP" sz="1050" dirty="0">
                <a:latin typeface="Meiryo UI" panose="020B0604030504040204" pitchFamily="50" charset="-128"/>
                <a:ea typeface="Meiryo UI" panose="020B0604030504040204" pitchFamily="50" charset="-128"/>
              </a:rPr>
              <a:t>x3</a:t>
            </a:r>
            <a:r>
              <a:rPr lang="ja-JP" altLang="en-US" sz="1050" dirty="0">
                <a:latin typeface="Meiryo UI" panose="020B0604030504040204" pitchFamily="50" charset="-128"/>
                <a:ea typeface="Meiryo UI" panose="020B0604030504040204" pitchFamily="50" charset="-128"/>
              </a:rPr>
              <a:t>★</a:t>
            </a:r>
            <a:endParaRPr lang="en-US" altLang="ja-JP" sz="1050" dirty="0">
              <a:solidFill>
                <a:srgbClr val="FF0000"/>
              </a:solidFill>
              <a:latin typeface="Meiryo UI" panose="020B0604030504040204" pitchFamily="50" charset="-128"/>
              <a:ea typeface="Meiryo UI" panose="020B0604030504040204" pitchFamily="50" charset="-128"/>
            </a:endParaRPr>
          </a:p>
        </p:txBody>
      </p:sp>
      <p:sp>
        <p:nvSpPr>
          <p:cNvPr id="48" name="正方形/長方形 47"/>
          <p:cNvSpPr/>
          <p:nvPr/>
        </p:nvSpPr>
        <p:spPr>
          <a:xfrm>
            <a:off x="554433" y="5000733"/>
            <a:ext cx="1968805" cy="50270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eaLnBrk="1" hangingPunct="1">
              <a:lnSpc>
                <a:spcPts val="1600"/>
              </a:lnSpc>
              <a:spcBef>
                <a:spcPts val="0"/>
              </a:spcBef>
            </a:pPr>
            <a:r>
              <a:rPr lang="ja-JP" altLang="en-US" sz="1200" u="sng" dirty="0">
                <a:latin typeface="Meiryo UI" panose="020B0604030504040204" pitchFamily="50" charset="-128"/>
                <a:ea typeface="Meiryo UI" panose="020B0604030504040204" pitchFamily="50" charset="-128"/>
                <a:cs typeface="Meiryo UI" panose="020B0604030504040204" pitchFamily="50" charset="-128"/>
              </a:rPr>
              <a:t>③　ユニバーサル情報</a:t>
            </a:r>
            <a:endParaRPr lang="en-US" altLang="ja-JP" sz="1200" u="sng" dirty="0">
              <a:latin typeface="Meiryo UI" panose="020B0604030504040204" pitchFamily="50" charset="-128"/>
              <a:ea typeface="Meiryo UI" panose="020B0604030504040204" pitchFamily="50" charset="-128"/>
              <a:cs typeface="Meiryo UI" panose="020B0604030504040204" pitchFamily="50" charset="-128"/>
            </a:endParaRPr>
          </a:p>
          <a:p>
            <a:pPr algn="r" eaLnBrk="1" hangingPunct="1">
              <a:lnSpc>
                <a:spcPts val="1600"/>
              </a:lnSpc>
              <a:spcBef>
                <a:spcPts val="0"/>
              </a:spcBef>
            </a:pPr>
            <a:r>
              <a:rPr lang="ja-JP" altLang="en-US" sz="1200" u="sng" dirty="0">
                <a:latin typeface="Meiryo UI" panose="020B0604030504040204" pitchFamily="50" charset="-128"/>
                <a:ea typeface="Meiryo UI" panose="020B0604030504040204" pitchFamily="50" charset="-128"/>
                <a:cs typeface="Meiryo UI" panose="020B0604030504040204" pitchFamily="50" charset="-128"/>
              </a:rPr>
              <a:t>表示システム技術</a:t>
            </a:r>
            <a:endParaRPr lang="ja-JP" altLang="ja-JP" sz="1200"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テキスト ボックス 48"/>
          <p:cNvSpPr txBox="1"/>
          <p:nvPr/>
        </p:nvSpPr>
        <p:spPr>
          <a:xfrm>
            <a:off x="3303390" y="4814812"/>
            <a:ext cx="530387" cy="430887"/>
          </a:xfrm>
          <a:prstGeom prst="rect">
            <a:avLst/>
          </a:prstGeom>
          <a:noFill/>
        </p:spPr>
        <p:txBody>
          <a:bodyPr wrap="square" lIns="36000" rIns="36000" rtlCol="0">
            <a:spAutoFit/>
          </a:bodyPr>
          <a:lstStyle/>
          <a:p>
            <a:pPr algn="ctr"/>
            <a:r>
              <a:rPr lang="ja-JP" altLang="en-US" sz="1100" dirty="0">
                <a:latin typeface="Meiryo UI" panose="020B0604030504040204" pitchFamily="50" charset="-128"/>
                <a:ea typeface="Meiryo UI" panose="020B0604030504040204" pitchFamily="50" charset="-128"/>
              </a:rPr>
              <a:t>試作機</a:t>
            </a:r>
            <a:endParaRPr lang="en-US" altLang="ja-JP" sz="1100" dirty="0">
              <a:latin typeface="Meiryo UI" panose="020B0604030504040204" pitchFamily="50" charset="-128"/>
              <a:ea typeface="Meiryo UI" panose="020B0604030504040204" pitchFamily="50" charset="-128"/>
            </a:endParaRPr>
          </a:p>
          <a:p>
            <a:pPr algn="ctr"/>
            <a:r>
              <a:rPr kumimoji="1" lang="ja-JP" altLang="en-US" sz="1100" dirty="0">
                <a:latin typeface="Meiryo UI" panose="020B0604030504040204" pitchFamily="50" charset="-128"/>
                <a:ea typeface="Meiryo UI" panose="020B0604030504040204" pitchFamily="50" charset="-128"/>
              </a:rPr>
              <a:t>構築</a:t>
            </a:r>
          </a:p>
        </p:txBody>
      </p:sp>
      <p:sp>
        <p:nvSpPr>
          <p:cNvPr id="50" name="テキスト ボックス 49"/>
          <p:cNvSpPr txBox="1"/>
          <p:nvPr/>
        </p:nvSpPr>
        <p:spPr>
          <a:xfrm>
            <a:off x="3956258" y="4977622"/>
            <a:ext cx="530387" cy="261610"/>
          </a:xfrm>
          <a:prstGeom prst="rect">
            <a:avLst/>
          </a:prstGeom>
          <a:noFill/>
        </p:spPr>
        <p:txBody>
          <a:bodyPr wrap="square" lIns="36000" rIns="36000" rtlCol="0">
            <a:spAutoFit/>
          </a:bodyPr>
          <a:lstStyle/>
          <a:p>
            <a:pPr algn="ctr"/>
            <a:r>
              <a:rPr kumimoji="1" lang="ja-JP" altLang="en-US" sz="1100" dirty="0">
                <a:latin typeface="Meiryo UI" panose="020B0604030504040204" pitchFamily="50" charset="-128"/>
                <a:ea typeface="Meiryo UI" panose="020B0604030504040204" pitchFamily="50" charset="-128"/>
              </a:rPr>
              <a:t>評価</a:t>
            </a:r>
          </a:p>
        </p:txBody>
      </p:sp>
      <p:sp>
        <p:nvSpPr>
          <p:cNvPr id="51" name="テキスト ボックス 50"/>
          <p:cNvSpPr txBox="1"/>
          <p:nvPr/>
        </p:nvSpPr>
        <p:spPr>
          <a:xfrm>
            <a:off x="2490414" y="4977622"/>
            <a:ext cx="763407" cy="261610"/>
          </a:xfrm>
          <a:prstGeom prst="rect">
            <a:avLst/>
          </a:prstGeom>
          <a:noFill/>
        </p:spPr>
        <p:txBody>
          <a:bodyPr wrap="square" lIns="36000" rIns="36000" rtlCol="0">
            <a:spAutoFit/>
          </a:bodyPr>
          <a:lstStyle/>
          <a:p>
            <a:pPr algn="ctr"/>
            <a:r>
              <a:rPr kumimoji="1" lang="ja-JP" altLang="en-US" sz="1100" dirty="0">
                <a:latin typeface="Meiryo UI" panose="020B0604030504040204" pitchFamily="50" charset="-128"/>
                <a:ea typeface="Meiryo UI" panose="020B0604030504040204" pitchFamily="50" charset="-128"/>
              </a:rPr>
              <a:t>仕様検討</a:t>
            </a:r>
          </a:p>
        </p:txBody>
      </p:sp>
      <p:sp>
        <p:nvSpPr>
          <p:cNvPr id="54" name="テキスト ボックス 53"/>
          <p:cNvSpPr txBox="1"/>
          <p:nvPr/>
        </p:nvSpPr>
        <p:spPr>
          <a:xfrm>
            <a:off x="4736007" y="4814812"/>
            <a:ext cx="838521" cy="430887"/>
          </a:xfrm>
          <a:prstGeom prst="rect">
            <a:avLst/>
          </a:prstGeom>
          <a:noFill/>
        </p:spPr>
        <p:txBody>
          <a:bodyPr wrap="square" lIns="36000" rIns="36000" rtlCol="0">
            <a:spAutoFit/>
          </a:bodyPr>
          <a:lstStyle/>
          <a:p>
            <a:pPr algn="ctr"/>
            <a:r>
              <a:rPr kumimoji="1" lang="ja-JP" altLang="en-US" sz="1100" dirty="0">
                <a:latin typeface="Meiryo UI" panose="020B0604030504040204" pitchFamily="50" charset="-128"/>
                <a:ea typeface="Meiryo UI" panose="020B0604030504040204" pitchFamily="50" charset="-128"/>
              </a:rPr>
              <a:t>操作システム改善</a:t>
            </a:r>
          </a:p>
        </p:txBody>
      </p:sp>
      <p:sp>
        <p:nvSpPr>
          <p:cNvPr id="55" name="テキスト ボックス 54"/>
          <p:cNvSpPr txBox="1"/>
          <p:nvPr/>
        </p:nvSpPr>
        <p:spPr bwMode="auto">
          <a:xfrm>
            <a:off x="3103451" y="5342387"/>
            <a:ext cx="1549339" cy="241980"/>
          </a:xfrm>
          <a:prstGeom prst="rect">
            <a:avLst/>
          </a:prstGeom>
          <a:noFill/>
          <a:ln w="9525">
            <a:noFill/>
            <a:miter lim="800000"/>
            <a:headEnd/>
            <a:tailEnd/>
          </a:ln>
        </p:spPr>
        <p:txBody>
          <a:bodyPr wrap="square" lIns="72000" tIns="36000" rIns="72000" bIns="36000" rtlCol="0">
            <a:spAutoFit/>
          </a:bodyPr>
          <a:lstStyle/>
          <a:p>
            <a:pPr algn="r"/>
            <a:r>
              <a:rPr kumimoji="1" lang="ja-JP" altLang="en-US" sz="1100" dirty="0">
                <a:solidFill>
                  <a:prstClr val="black"/>
                </a:solidFill>
                <a:latin typeface="Meiryo UI" panose="020B0604030504040204" pitchFamily="50" charset="-128"/>
                <a:ea typeface="Meiryo UI" panose="020B0604030504040204" pitchFamily="50" charset="-128"/>
              </a:rPr>
              <a:t>操作用</a:t>
            </a:r>
            <a:r>
              <a:rPr kumimoji="1" lang="en-US" altLang="ja-JP" sz="1100" dirty="0">
                <a:solidFill>
                  <a:prstClr val="black"/>
                </a:solidFill>
                <a:latin typeface="Meiryo UI" panose="020B0604030504040204" pitchFamily="50" charset="-128"/>
                <a:ea typeface="Meiryo UI" panose="020B0604030504040204" pitchFamily="50" charset="-128"/>
              </a:rPr>
              <a:t>IF</a:t>
            </a:r>
            <a:r>
              <a:rPr kumimoji="1" lang="ja-JP" altLang="en-US" sz="1100" dirty="0">
                <a:solidFill>
                  <a:prstClr val="black"/>
                </a:solidFill>
                <a:latin typeface="Meiryo UI" panose="020B0604030504040204" pitchFamily="50" charset="-128"/>
                <a:ea typeface="Meiryo UI" panose="020B0604030504040204" pitchFamily="50" charset="-128"/>
              </a:rPr>
              <a:t>試作・特許★</a:t>
            </a:r>
          </a:p>
        </p:txBody>
      </p:sp>
      <p:sp>
        <p:nvSpPr>
          <p:cNvPr id="58" name="右矢印 57"/>
          <p:cNvSpPr/>
          <p:nvPr/>
        </p:nvSpPr>
        <p:spPr>
          <a:xfrm>
            <a:off x="3905452" y="5186850"/>
            <a:ext cx="680886" cy="17156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62" name="Text Box 25"/>
          <p:cNvSpPr txBox="1">
            <a:spLocks noChangeArrowheads="1"/>
          </p:cNvSpPr>
          <p:nvPr/>
        </p:nvSpPr>
        <p:spPr bwMode="auto">
          <a:xfrm>
            <a:off x="6008078" y="5322112"/>
            <a:ext cx="766650" cy="241980"/>
          </a:xfrm>
          <a:prstGeom prst="rect">
            <a:avLst/>
          </a:prstGeom>
          <a:noFill/>
          <a:ln w="9525">
            <a:noFill/>
            <a:miter lim="800000"/>
            <a:headEnd/>
            <a:tailEnd/>
          </a:ln>
        </p:spPr>
        <p:txBody>
          <a:bodyPr wrap="square" lIns="72000" tIns="36000" rIns="72000" bIns="36000">
            <a:spAutoFit/>
          </a:bodyPr>
          <a:lstStyle/>
          <a:p>
            <a:pPr algn="r">
              <a:spcBef>
                <a:spcPts val="600"/>
              </a:spcBef>
            </a:pPr>
            <a:r>
              <a:rPr lang="ja-JP" altLang="en-US" sz="1100" dirty="0">
                <a:latin typeface="Meiryo UI" panose="020B0604030504040204" pitchFamily="50" charset="-128"/>
                <a:ea typeface="Meiryo UI" panose="020B0604030504040204" pitchFamily="50" charset="-128"/>
              </a:rPr>
              <a:t>特許★</a:t>
            </a:r>
            <a:endParaRPr lang="en-US" altLang="ja-JP" sz="1100" dirty="0">
              <a:solidFill>
                <a:srgbClr val="FF0000"/>
              </a:solidFill>
              <a:latin typeface="Meiryo UI" panose="020B0604030504040204" pitchFamily="50" charset="-128"/>
              <a:ea typeface="Meiryo UI" panose="020B0604030504040204" pitchFamily="50" charset="-128"/>
            </a:endParaRPr>
          </a:p>
        </p:txBody>
      </p:sp>
      <p:sp>
        <p:nvSpPr>
          <p:cNvPr id="80" name="右矢印 79"/>
          <p:cNvSpPr/>
          <p:nvPr/>
        </p:nvSpPr>
        <p:spPr>
          <a:xfrm>
            <a:off x="4589564" y="3732534"/>
            <a:ext cx="1127204"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81" name="右矢印 80"/>
          <p:cNvSpPr/>
          <p:nvPr/>
        </p:nvSpPr>
        <p:spPr>
          <a:xfrm>
            <a:off x="5713443" y="3728683"/>
            <a:ext cx="1005074"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82" name="右矢印 81"/>
          <p:cNvSpPr/>
          <p:nvPr/>
        </p:nvSpPr>
        <p:spPr>
          <a:xfrm>
            <a:off x="2537491" y="3740959"/>
            <a:ext cx="668420" cy="18001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83" name="右矢印 82"/>
          <p:cNvSpPr/>
          <p:nvPr/>
        </p:nvSpPr>
        <p:spPr>
          <a:xfrm>
            <a:off x="3898203" y="3728173"/>
            <a:ext cx="691361" cy="21237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84" name="右矢印 83"/>
          <p:cNvSpPr/>
          <p:nvPr/>
        </p:nvSpPr>
        <p:spPr>
          <a:xfrm>
            <a:off x="4604054" y="4531732"/>
            <a:ext cx="1127374"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85" name="右矢印 84"/>
          <p:cNvSpPr/>
          <p:nvPr/>
        </p:nvSpPr>
        <p:spPr>
          <a:xfrm>
            <a:off x="5723655" y="4531732"/>
            <a:ext cx="99486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86" name="右矢印 85"/>
          <p:cNvSpPr/>
          <p:nvPr/>
        </p:nvSpPr>
        <p:spPr>
          <a:xfrm>
            <a:off x="2537491" y="4515213"/>
            <a:ext cx="660357"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87" name="右矢印 86"/>
          <p:cNvSpPr/>
          <p:nvPr/>
        </p:nvSpPr>
        <p:spPr>
          <a:xfrm>
            <a:off x="3199155" y="4515994"/>
            <a:ext cx="1390409" cy="21237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88" name="右矢印 87"/>
          <p:cNvSpPr/>
          <p:nvPr/>
        </p:nvSpPr>
        <p:spPr>
          <a:xfrm>
            <a:off x="4597494" y="5173596"/>
            <a:ext cx="1133934"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89" name="右矢印 88"/>
          <p:cNvSpPr/>
          <p:nvPr/>
        </p:nvSpPr>
        <p:spPr>
          <a:xfrm>
            <a:off x="5728316" y="5173596"/>
            <a:ext cx="990200"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90" name="右矢印 89"/>
          <p:cNvSpPr/>
          <p:nvPr/>
        </p:nvSpPr>
        <p:spPr>
          <a:xfrm>
            <a:off x="3209744" y="5187714"/>
            <a:ext cx="693923" cy="17600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91" name="右矢印 90"/>
          <p:cNvSpPr/>
          <p:nvPr/>
        </p:nvSpPr>
        <p:spPr>
          <a:xfrm>
            <a:off x="2546370" y="5204461"/>
            <a:ext cx="659540" cy="1467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02" name="右矢印 101"/>
          <p:cNvSpPr/>
          <p:nvPr/>
        </p:nvSpPr>
        <p:spPr>
          <a:xfrm>
            <a:off x="7820374" y="3897837"/>
            <a:ext cx="1039541" cy="685239"/>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96" name="正方形/長方形 95"/>
          <p:cNvSpPr/>
          <p:nvPr/>
        </p:nvSpPr>
        <p:spPr>
          <a:xfrm>
            <a:off x="3833777" y="3482481"/>
            <a:ext cx="813934"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評価</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右矢印 96"/>
          <p:cNvSpPr/>
          <p:nvPr/>
        </p:nvSpPr>
        <p:spPr>
          <a:xfrm>
            <a:off x="3209744" y="3741118"/>
            <a:ext cx="693923" cy="17600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10" name="右矢印 109"/>
          <p:cNvSpPr/>
          <p:nvPr/>
        </p:nvSpPr>
        <p:spPr>
          <a:xfrm>
            <a:off x="6232121" y="2908582"/>
            <a:ext cx="499079"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15" name="正方形/長方形 114"/>
          <p:cNvSpPr/>
          <p:nvPr/>
        </p:nvSpPr>
        <p:spPr>
          <a:xfrm>
            <a:off x="5231544" y="2639132"/>
            <a:ext cx="1543184"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サブシステム実証▼</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cxnSpLocks/>
          </p:cNvCxnSpPr>
          <p:nvPr/>
        </p:nvCxnSpPr>
        <p:spPr>
          <a:xfrm flipV="1">
            <a:off x="6242510" y="3027854"/>
            <a:ext cx="0" cy="227070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8" name="正方形/長方形 97"/>
          <p:cNvSpPr/>
          <p:nvPr/>
        </p:nvSpPr>
        <p:spPr>
          <a:xfrm>
            <a:off x="7483278" y="3217243"/>
            <a:ext cx="1836659" cy="707886"/>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概念実証・改良</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ts val="1600"/>
              </a:lnSpc>
              <a:spcBef>
                <a:spcPts val="0"/>
              </a:spcBef>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重点基盤完了後に</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受託</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共通費にて実施</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9" name="直線矢印コネクタ 98"/>
          <p:cNvCxnSpPr/>
          <p:nvPr/>
        </p:nvCxnSpPr>
        <p:spPr>
          <a:xfrm flipV="1">
            <a:off x="3202258" y="3060446"/>
            <a:ext cx="0" cy="22381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右矢印 100"/>
          <p:cNvSpPr/>
          <p:nvPr/>
        </p:nvSpPr>
        <p:spPr>
          <a:xfrm>
            <a:off x="3190787" y="2944529"/>
            <a:ext cx="410683"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04" name="正方形/長方形 103"/>
          <p:cNvSpPr/>
          <p:nvPr/>
        </p:nvSpPr>
        <p:spPr>
          <a:xfrm>
            <a:off x="2918731" y="2634546"/>
            <a:ext cx="1685323"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ラピッドプロト試作・実証</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右矢印 100">
            <a:extLst>
              <a:ext uri="{FF2B5EF4-FFF2-40B4-BE49-F238E27FC236}">
                <a16:creationId xmlns:a16="http://schemas.microsoft.com/office/drawing/2014/main" id="{7901164B-4496-4A36-BF72-C9E0CE71852D}"/>
              </a:ext>
            </a:extLst>
          </p:cNvPr>
          <p:cNvSpPr/>
          <p:nvPr/>
        </p:nvSpPr>
        <p:spPr>
          <a:xfrm>
            <a:off x="3185500" y="2049012"/>
            <a:ext cx="410683"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76" name="正方形/長方形 75">
            <a:extLst>
              <a:ext uri="{FF2B5EF4-FFF2-40B4-BE49-F238E27FC236}">
                <a16:creationId xmlns:a16="http://schemas.microsoft.com/office/drawing/2014/main" id="{7629ED77-C049-4EAA-9E3B-9EAE2029056B}"/>
              </a:ext>
            </a:extLst>
          </p:cNvPr>
          <p:cNvSpPr/>
          <p:nvPr/>
        </p:nvSpPr>
        <p:spPr>
          <a:xfrm>
            <a:off x="2462201" y="1334158"/>
            <a:ext cx="2248249" cy="68711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ラピッドプロト試作・実証</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所内</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p>
          <a:p>
            <a:pPr algn="ct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H/W</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試作を伴う</a:t>
            </a:r>
            <a:br>
              <a:rPr lang="en-US" altLang="ja-JP" sz="1200" dirty="0">
                <a:latin typeface="Meiryo UI" panose="020B0604030504040204" pitchFamily="50" charset="-128"/>
                <a:ea typeface="Meiryo UI" panose="020B0604030504040204" pitchFamily="50" charset="-128"/>
                <a:cs typeface="Meiryo UI" panose="020B0604030504040204" pitchFamily="50" charset="-128"/>
              </a:rPr>
            </a:br>
            <a:r>
              <a:rPr lang="ja-JP" altLang="en-US" sz="1200" dirty="0">
                <a:latin typeface="Meiryo UI" panose="020B0604030504040204" pitchFamily="50" charset="-128"/>
                <a:ea typeface="Meiryo UI" panose="020B0604030504040204" pitchFamily="50" charset="-128"/>
                <a:cs typeface="Meiryo UI" panose="020B0604030504040204" pitchFamily="50" charset="-128"/>
              </a:rPr>
              <a:t>開発項目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で実証）</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2" name="右矢印 99">
            <a:extLst>
              <a:ext uri="{FF2B5EF4-FFF2-40B4-BE49-F238E27FC236}">
                <a16:creationId xmlns:a16="http://schemas.microsoft.com/office/drawing/2014/main" id="{503433BD-EC0C-4014-ABC2-13FE18CFDB06}"/>
              </a:ext>
            </a:extLst>
          </p:cNvPr>
          <p:cNvSpPr/>
          <p:nvPr/>
        </p:nvSpPr>
        <p:spPr>
          <a:xfrm>
            <a:off x="6232123" y="2031783"/>
            <a:ext cx="475205" cy="211835"/>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93" name="正方形/長方形 92">
            <a:extLst>
              <a:ext uri="{FF2B5EF4-FFF2-40B4-BE49-F238E27FC236}">
                <a16:creationId xmlns:a16="http://schemas.microsoft.com/office/drawing/2014/main" id="{654DE99A-625D-4578-ADBD-65C53065DF69}"/>
              </a:ext>
            </a:extLst>
          </p:cNvPr>
          <p:cNvSpPr/>
          <p:nvPr/>
        </p:nvSpPr>
        <p:spPr>
          <a:xfrm>
            <a:off x="4533781" y="1307512"/>
            <a:ext cx="2356293" cy="68711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サブシステム実証（社内・所内）</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algn="ct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（開発項目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と開発項目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2.</a:t>
            </a:r>
          </a:p>
          <a:p>
            <a:pPr algn="ct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の組み合わせで実証）</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4" name="右矢印 99">
            <a:extLst>
              <a:ext uri="{FF2B5EF4-FFF2-40B4-BE49-F238E27FC236}">
                <a16:creationId xmlns:a16="http://schemas.microsoft.com/office/drawing/2014/main" id="{25607213-D192-424F-929C-B06CB2243269}"/>
              </a:ext>
            </a:extLst>
          </p:cNvPr>
          <p:cNvSpPr/>
          <p:nvPr/>
        </p:nvSpPr>
        <p:spPr>
          <a:xfrm>
            <a:off x="7811993" y="2030986"/>
            <a:ext cx="1047922"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95" name="正方形/長方形 94">
            <a:extLst>
              <a:ext uri="{FF2B5EF4-FFF2-40B4-BE49-F238E27FC236}">
                <a16:creationId xmlns:a16="http://schemas.microsoft.com/office/drawing/2014/main" id="{BE2AC092-3C80-43C6-A9A2-336BED6464E7}"/>
              </a:ext>
            </a:extLst>
          </p:cNvPr>
          <p:cNvSpPr/>
          <p:nvPr/>
        </p:nvSpPr>
        <p:spPr>
          <a:xfrm>
            <a:off x="7691694" y="1540390"/>
            <a:ext cx="1209199"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概念実証</a:t>
            </a:r>
            <a:br>
              <a:rPr lang="en-US" altLang="ja-JP" sz="1200" dirty="0">
                <a:latin typeface="Meiryo UI" panose="020B0604030504040204" pitchFamily="50" charset="-128"/>
                <a:ea typeface="Meiryo UI" panose="020B0604030504040204" pitchFamily="50" charset="-128"/>
                <a:cs typeface="Meiryo UI" panose="020B0604030504040204" pitchFamily="50" charset="-128"/>
              </a:rPr>
            </a:br>
            <a:r>
              <a:rPr lang="ja-JP" altLang="en-US" sz="1200" dirty="0">
                <a:latin typeface="Meiryo UI" panose="020B0604030504040204" pitchFamily="50" charset="-128"/>
                <a:ea typeface="Meiryo UI" panose="020B0604030504040204" pitchFamily="50" charset="-128"/>
                <a:cs typeface="Meiryo UI" panose="020B0604030504040204" pitchFamily="50" charset="-128"/>
              </a:rPr>
              <a:t>（社外）・改良</a:t>
            </a:r>
          </a:p>
        </p:txBody>
      </p:sp>
      <p:sp>
        <p:nvSpPr>
          <p:cNvPr id="111" name="正方形/長方形 110">
            <a:extLst>
              <a:ext uri="{FF2B5EF4-FFF2-40B4-BE49-F238E27FC236}">
                <a16:creationId xmlns:a16="http://schemas.microsoft.com/office/drawing/2014/main" id="{99C51786-8542-49DF-B1BD-44804B0AEF21}"/>
              </a:ext>
            </a:extLst>
          </p:cNvPr>
          <p:cNvSpPr/>
          <p:nvPr/>
        </p:nvSpPr>
        <p:spPr>
          <a:xfrm>
            <a:off x="1590255" y="2000390"/>
            <a:ext cx="904731"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実証計画</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5666991" y="4088438"/>
            <a:ext cx="1175947" cy="50270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視覚提示装置</a:t>
            </a:r>
            <a:br>
              <a:rPr lang="en-US" altLang="ja-JP" sz="1100" dirty="0">
                <a:latin typeface="Meiryo UI" panose="020B0604030504040204" pitchFamily="50" charset="-128"/>
                <a:ea typeface="Meiryo UI" panose="020B0604030504040204" pitchFamily="50" charset="-128"/>
                <a:cs typeface="Meiryo UI" panose="020B0604030504040204" pitchFamily="50" charset="-128"/>
              </a:rPr>
            </a:br>
            <a:r>
              <a:rPr lang="ja-JP" altLang="en-US" sz="1100" dirty="0">
                <a:latin typeface="Meiryo UI" panose="020B0604030504040204" pitchFamily="50" charset="-128"/>
                <a:ea typeface="Meiryo UI" panose="020B0604030504040204" pitchFamily="50" charset="-128"/>
                <a:cs typeface="Meiryo UI" panose="020B0604030504040204" pitchFamily="50" charset="-128"/>
              </a:rPr>
              <a:t>改良試作・評価</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5734119" y="3484622"/>
            <a:ext cx="875096"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評価</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ボックス 52"/>
          <p:cNvSpPr txBox="1"/>
          <p:nvPr/>
        </p:nvSpPr>
        <p:spPr>
          <a:xfrm>
            <a:off x="5498676" y="4933917"/>
            <a:ext cx="1384163" cy="261610"/>
          </a:xfrm>
          <a:prstGeom prst="rect">
            <a:avLst/>
          </a:prstGeom>
          <a:noFill/>
        </p:spPr>
        <p:txBody>
          <a:bodyPr wrap="square" lIns="36000" rIns="36000" rtlCol="0">
            <a:spAutoFit/>
          </a:bodyPr>
          <a:lstStyle/>
          <a:p>
            <a:pPr algn="ctr"/>
            <a:r>
              <a:rPr kumimoji="1" lang="ja-JP" altLang="en-US" sz="1100" dirty="0">
                <a:latin typeface="Meiryo UI" panose="020B0604030504040204" pitchFamily="50" charset="-128"/>
                <a:ea typeface="Meiryo UI" panose="020B0604030504040204" pitchFamily="50" charset="-128"/>
              </a:rPr>
              <a:t>検証・評価</a:t>
            </a:r>
          </a:p>
        </p:txBody>
      </p:sp>
      <p:sp>
        <p:nvSpPr>
          <p:cNvPr id="74" name="正方形/長方形 73">
            <a:extLst>
              <a:ext uri="{FF2B5EF4-FFF2-40B4-BE49-F238E27FC236}">
                <a16:creationId xmlns:a16="http://schemas.microsoft.com/office/drawing/2014/main" id="{651FA4FD-4BDE-4EB7-A6F1-CC5A05223187}"/>
              </a:ext>
            </a:extLst>
          </p:cNvPr>
          <p:cNvSpPr/>
          <p:nvPr/>
        </p:nvSpPr>
        <p:spPr>
          <a:xfrm>
            <a:off x="6748380" y="3415910"/>
            <a:ext cx="921434"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概念実証向け試作</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5" name="正方形/長方形 104">
            <a:extLst>
              <a:ext uri="{FF2B5EF4-FFF2-40B4-BE49-F238E27FC236}">
                <a16:creationId xmlns:a16="http://schemas.microsoft.com/office/drawing/2014/main" id="{F1861441-4074-45FC-94D1-87B6F58CDDEE}"/>
              </a:ext>
            </a:extLst>
          </p:cNvPr>
          <p:cNvSpPr/>
          <p:nvPr/>
        </p:nvSpPr>
        <p:spPr>
          <a:xfrm>
            <a:off x="6767912" y="1551625"/>
            <a:ext cx="921434"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概念実証向け試作</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6" name="右矢印 80">
            <a:extLst>
              <a:ext uri="{FF2B5EF4-FFF2-40B4-BE49-F238E27FC236}">
                <a16:creationId xmlns:a16="http://schemas.microsoft.com/office/drawing/2014/main" id="{6CE181CC-B3C2-4C3D-BDB7-423BD0EC3755}"/>
              </a:ext>
            </a:extLst>
          </p:cNvPr>
          <p:cNvSpPr/>
          <p:nvPr/>
        </p:nvSpPr>
        <p:spPr>
          <a:xfrm>
            <a:off x="6726091" y="2030632"/>
            <a:ext cx="108590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07" name="右矢印 80">
            <a:extLst>
              <a:ext uri="{FF2B5EF4-FFF2-40B4-BE49-F238E27FC236}">
                <a16:creationId xmlns:a16="http://schemas.microsoft.com/office/drawing/2014/main" id="{66F4FC7E-21DA-4DF9-90BE-35CE50BB00C7}"/>
              </a:ext>
            </a:extLst>
          </p:cNvPr>
          <p:cNvSpPr/>
          <p:nvPr/>
        </p:nvSpPr>
        <p:spPr>
          <a:xfrm>
            <a:off x="6732538" y="3967090"/>
            <a:ext cx="1079454" cy="55607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73" name="正方形/長方形 72">
            <a:extLst>
              <a:ext uri="{FF2B5EF4-FFF2-40B4-BE49-F238E27FC236}">
                <a16:creationId xmlns:a16="http://schemas.microsoft.com/office/drawing/2014/main" id="{A3CFF229-5F71-4652-BC08-CB995E915736}"/>
              </a:ext>
            </a:extLst>
          </p:cNvPr>
          <p:cNvSpPr/>
          <p:nvPr/>
        </p:nvSpPr>
        <p:spPr>
          <a:xfrm>
            <a:off x="3468660" y="2006075"/>
            <a:ext cx="475205"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正方形/長方形 76">
            <a:extLst>
              <a:ext uri="{FF2B5EF4-FFF2-40B4-BE49-F238E27FC236}">
                <a16:creationId xmlns:a16="http://schemas.microsoft.com/office/drawing/2014/main" id="{843DC85F-2AFF-4687-82D6-BE8CE18C8311}"/>
              </a:ext>
            </a:extLst>
          </p:cNvPr>
          <p:cNvSpPr/>
          <p:nvPr/>
        </p:nvSpPr>
        <p:spPr>
          <a:xfrm>
            <a:off x="6382395" y="1770023"/>
            <a:ext cx="475205"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正方形/長方形 107">
            <a:extLst>
              <a:ext uri="{FF2B5EF4-FFF2-40B4-BE49-F238E27FC236}">
                <a16:creationId xmlns:a16="http://schemas.microsoft.com/office/drawing/2014/main" id="{AD139570-69F9-470B-ADD2-45623EBB3A4C}"/>
              </a:ext>
            </a:extLst>
          </p:cNvPr>
          <p:cNvSpPr/>
          <p:nvPr/>
        </p:nvSpPr>
        <p:spPr>
          <a:xfrm>
            <a:off x="3475738" y="2886850"/>
            <a:ext cx="475205"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正方形/長方形 1">
            <a:extLst>
              <a:ext uri="{FF2B5EF4-FFF2-40B4-BE49-F238E27FC236}">
                <a16:creationId xmlns:a16="http://schemas.microsoft.com/office/drawing/2014/main" id="{4AD93F2C-61E9-433D-90D6-4AA301107BBA}"/>
              </a:ext>
            </a:extLst>
          </p:cNvPr>
          <p:cNvSpPr/>
          <p:nvPr/>
        </p:nvSpPr>
        <p:spPr bwMode="auto">
          <a:xfrm>
            <a:off x="973166" y="1974983"/>
            <a:ext cx="737125" cy="309937"/>
          </a:xfrm>
          <a:prstGeom prst="rect">
            <a:avLst/>
          </a:prstGeom>
          <a:solidFill>
            <a:srgbClr val="0000FF"/>
          </a:solidFill>
          <a:ln w="9525">
            <a:noFill/>
            <a:miter lim="800000"/>
            <a:headEnd/>
            <a:tailEnd/>
          </a:ln>
        </p:spPr>
        <p:txBody>
          <a:bodyPr wrap="square" lIns="72000" tIns="36000" rIns="72000" bIns="36000" rtlCol="0" anchor="ctr">
            <a:noAutofit/>
          </a:bodyPr>
          <a:lstStyle/>
          <a:p>
            <a:pPr algn="ctr">
              <a:tabLst>
                <a:tab pos="360363" algn="l"/>
              </a:tabLst>
            </a:pPr>
            <a:r>
              <a:rPr lang="ja-JP" altLang="en-US" sz="1400" b="1" dirty="0">
                <a:solidFill>
                  <a:schemeClr val="bg1">
                    <a:lumMod val="95000"/>
                  </a:schemeClr>
                </a:solidFill>
                <a:latin typeface="Meiryo UI" pitchFamily="50" charset="-128"/>
                <a:ea typeface="Meiryo UI" pitchFamily="50" charset="-128"/>
                <a:cs typeface="Meiryo UI" pitchFamily="50" charset="-128"/>
              </a:rPr>
              <a:t>補足</a:t>
            </a:r>
            <a:r>
              <a:rPr lang="en-US" altLang="ja-JP" sz="1400" b="1" dirty="0">
                <a:solidFill>
                  <a:schemeClr val="bg1">
                    <a:lumMod val="95000"/>
                  </a:schemeClr>
                </a:solidFill>
                <a:latin typeface="Meiryo UI" pitchFamily="50" charset="-128"/>
                <a:ea typeface="Meiryo UI" pitchFamily="50" charset="-128"/>
                <a:cs typeface="Meiryo UI" pitchFamily="50" charset="-128"/>
              </a:rPr>
              <a:t>5</a:t>
            </a:r>
            <a:endParaRPr kumimoji="1" lang="ja-JP" altLang="en-US" sz="1400" b="1" dirty="0">
              <a:solidFill>
                <a:schemeClr val="bg1">
                  <a:lumMod val="95000"/>
                </a:schemeClr>
              </a:solidFill>
              <a:latin typeface="Meiryo UI" pitchFamily="50" charset="-128"/>
              <a:ea typeface="Meiryo UI" pitchFamily="50" charset="-128"/>
              <a:cs typeface="Meiryo UI" pitchFamily="50" charset="-128"/>
            </a:endParaRPr>
          </a:p>
        </p:txBody>
      </p:sp>
      <p:sp>
        <p:nvSpPr>
          <p:cNvPr id="6" name="楕円 5">
            <a:extLst>
              <a:ext uri="{FF2B5EF4-FFF2-40B4-BE49-F238E27FC236}">
                <a16:creationId xmlns:a16="http://schemas.microsoft.com/office/drawing/2014/main" id="{B88349E3-3690-43A7-AE0F-38E128357148}"/>
              </a:ext>
            </a:extLst>
          </p:cNvPr>
          <p:cNvSpPr/>
          <p:nvPr/>
        </p:nvSpPr>
        <p:spPr bwMode="auto">
          <a:xfrm>
            <a:off x="2834886" y="2416317"/>
            <a:ext cx="1769167" cy="950665"/>
          </a:xfrm>
          <a:prstGeom prst="ellipse">
            <a:avLst/>
          </a:prstGeom>
          <a:noFill/>
          <a:ln w="38100">
            <a:solidFill>
              <a:srgbClr val="0000FF"/>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66" name="楕円 65">
            <a:extLst>
              <a:ext uri="{FF2B5EF4-FFF2-40B4-BE49-F238E27FC236}">
                <a16:creationId xmlns:a16="http://schemas.microsoft.com/office/drawing/2014/main" id="{D2FD743E-426F-42F9-B3E9-FE491E70849F}"/>
              </a:ext>
            </a:extLst>
          </p:cNvPr>
          <p:cNvSpPr/>
          <p:nvPr/>
        </p:nvSpPr>
        <p:spPr bwMode="auto">
          <a:xfrm>
            <a:off x="3539355" y="3844246"/>
            <a:ext cx="1769167" cy="359363"/>
          </a:xfrm>
          <a:prstGeom prst="ellipse">
            <a:avLst/>
          </a:prstGeom>
          <a:noFill/>
          <a:ln w="38100">
            <a:solidFill>
              <a:srgbClr val="0000FF"/>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67" name="楕円 66">
            <a:extLst>
              <a:ext uri="{FF2B5EF4-FFF2-40B4-BE49-F238E27FC236}">
                <a16:creationId xmlns:a16="http://schemas.microsoft.com/office/drawing/2014/main" id="{9B036BB0-3390-4999-A3E4-A5CDAE13A833}"/>
              </a:ext>
            </a:extLst>
          </p:cNvPr>
          <p:cNvSpPr/>
          <p:nvPr/>
        </p:nvSpPr>
        <p:spPr bwMode="auto">
          <a:xfrm>
            <a:off x="3591265" y="4640537"/>
            <a:ext cx="1769167" cy="359363"/>
          </a:xfrm>
          <a:prstGeom prst="ellipse">
            <a:avLst/>
          </a:prstGeom>
          <a:noFill/>
          <a:ln w="38100">
            <a:solidFill>
              <a:srgbClr val="0000FF"/>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
        <p:nvSpPr>
          <p:cNvPr id="68" name="楕円 67">
            <a:extLst>
              <a:ext uri="{FF2B5EF4-FFF2-40B4-BE49-F238E27FC236}">
                <a16:creationId xmlns:a16="http://schemas.microsoft.com/office/drawing/2014/main" id="{55AE69F3-2593-4DA3-979C-E40726AA072A}"/>
              </a:ext>
            </a:extLst>
          </p:cNvPr>
          <p:cNvSpPr/>
          <p:nvPr/>
        </p:nvSpPr>
        <p:spPr bwMode="auto">
          <a:xfrm>
            <a:off x="2993536" y="5309722"/>
            <a:ext cx="1769167" cy="359363"/>
          </a:xfrm>
          <a:prstGeom prst="ellipse">
            <a:avLst/>
          </a:prstGeom>
          <a:noFill/>
          <a:ln w="38100">
            <a:solidFill>
              <a:srgbClr val="0000FF"/>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3405287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en-US" altLang="ja-JP" sz="2400" b="1" dirty="0"/>
              <a:t> 3.1 </a:t>
            </a:r>
            <a:r>
              <a:rPr lang="ja-JP" altLang="en-US" sz="2400" b="1" dirty="0"/>
              <a:t>開発スケジュール（重点基盤）</a:t>
            </a:r>
            <a:endParaRPr lang="en-US" altLang="ja-JP" sz="2400" b="1" dirty="0"/>
          </a:p>
        </p:txBody>
      </p:sp>
      <p:graphicFrame>
        <p:nvGraphicFramePr>
          <p:cNvPr id="7" name="Group 3"/>
          <p:cNvGraphicFramePr>
            <a:graphicFrameLocks noGrp="1"/>
          </p:cNvGraphicFramePr>
          <p:nvPr/>
        </p:nvGraphicFramePr>
        <p:xfrm>
          <a:off x="279917" y="829321"/>
          <a:ext cx="8579998" cy="3419681"/>
        </p:xfrm>
        <a:graphic>
          <a:graphicData uri="http://schemas.openxmlformats.org/drawingml/2006/table">
            <a:tbl>
              <a:tblPr/>
              <a:tblGrid>
                <a:gridCol w="2257393">
                  <a:extLst>
                    <a:ext uri="{9D8B030D-6E8A-4147-A177-3AD203B41FA5}">
                      <a16:colId xmlns:a16="http://schemas.microsoft.com/office/drawing/2014/main" val="20000"/>
                    </a:ext>
                  </a:extLst>
                </a:gridCol>
                <a:gridCol w="2054179">
                  <a:extLst>
                    <a:ext uri="{9D8B030D-6E8A-4147-A177-3AD203B41FA5}">
                      <a16:colId xmlns:a16="http://schemas.microsoft.com/office/drawing/2014/main" val="20001"/>
                    </a:ext>
                  </a:extLst>
                </a:gridCol>
                <a:gridCol w="2134213">
                  <a:extLst>
                    <a:ext uri="{9D8B030D-6E8A-4147-A177-3AD203B41FA5}">
                      <a16:colId xmlns:a16="http://schemas.microsoft.com/office/drawing/2014/main" val="20002"/>
                    </a:ext>
                  </a:extLst>
                </a:gridCol>
                <a:gridCol w="2134213">
                  <a:extLst>
                    <a:ext uri="{9D8B030D-6E8A-4147-A177-3AD203B41FA5}">
                      <a16:colId xmlns:a16="http://schemas.microsoft.com/office/drawing/2014/main" val="20003"/>
                    </a:ext>
                  </a:extLst>
                </a:gridCol>
              </a:tblGrid>
              <a:tr h="5010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開発項目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21</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22</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23</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0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2.(1)  </a:t>
                      </a:r>
                      <a:r>
                        <a:rPr lang="ja-JP" altLang="en-US" sz="1400" dirty="0">
                          <a:solidFill>
                            <a:prstClr val="black"/>
                          </a:solidFill>
                          <a:latin typeface="Meiryo UI" panose="020B0604030504040204" pitchFamily="50" charset="-128"/>
                          <a:ea typeface="Meiryo UI" panose="020B0604030504040204" pitchFamily="50" charset="-128"/>
                        </a:rPr>
                        <a:t>人操作データの学習</a:t>
                      </a:r>
                      <a:br>
                        <a:rPr lang="en-US" altLang="ja-JP" sz="1400" dirty="0">
                          <a:solidFill>
                            <a:prstClr val="black"/>
                          </a:solidFill>
                          <a:latin typeface="Meiryo UI" panose="020B0604030504040204" pitchFamily="50" charset="-128"/>
                          <a:ea typeface="Meiryo UI" panose="020B0604030504040204" pitchFamily="50" charset="-128"/>
                        </a:rPr>
                      </a:br>
                      <a:r>
                        <a:rPr lang="ja-JP" altLang="en-US" sz="1400" dirty="0">
                          <a:solidFill>
                            <a:prstClr val="black"/>
                          </a:solidFill>
                          <a:latin typeface="Meiryo UI" panose="020B0604030504040204" pitchFamily="50" charset="-128"/>
                          <a:ea typeface="Meiryo UI" panose="020B0604030504040204" pitchFamily="50" charset="-128"/>
                        </a:rPr>
                        <a:t>　　　　　　による自動化機能</a:t>
                      </a:r>
                      <a:br>
                        <a:rPr lang="en-US" altLang="ja-JP" sz="1400" dirty="0">
                          <a:solidFill>
                            <a:prstClr val="black"/>
                          </a:solidFill>
                          <a:latin typeface="Meiryo UI" panose="020B0604030504040204" pitchFamily="50" charset="-128"/>
                          <a:ea typeface="Meiryo UI" panose="020B0604030504040204" pitchFamily="50" charset="-128"/>
                        </a:rPr>
                      </a:br>
                      <a:r>
                        <a:rPr lang="ja-JP" altLang="en-US" sz="1400" dirty="0">
                          <a:solidFill>
                            <a:prstClr val="black"/>
                          </a:solidFill>
                          <a:latin typeface="Meiryo UI" panose="020B0604030504040204" pitchFamily="50" charset="-128"/>
                          <a:ea typeface="Meiryo UI" panose="020B0604030504040204" pitchFamily="50" charset="-128"/>
                        </a:rPr>
                        <a:t>　　　　　　獲得技術</a:t>
                      </a:r>
                      <a:endParaRPr lang="en-US" altLang="ja-JP" sz="1400" dirty="0">
                        <a:solidFill>
                          <a:prstClr val="black"/>
                        </a:solidFill>
                        <a:latin typeface="Meiryo UI" panose="020B0604030504040204" pitchFamily="50" charset="-128"/>
                        <a:ea typeface="Meiryo UI" panose="020B0604030504040204" pitchFamily="50" charset="-128"/>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5983003"/>
                  </a:ext>
                </a:extLst>
              </a:tr>
              <a:tr h="947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2.(2)  </a:t>
                      </a:r>
                      <a:r>
                        <a:rPr lang="ja-JP" altLang="en-US" sz="1400" dirty="0">
                          <a:latin typeface="Meiryo UI" panose="020B0604030504040204" pitchFamily="50" charset="-128"/>
                          <a:ea typeface="Meiryo UI" panose="020B0604030504040204" pitchFamily="50" charset="-128"/>
                        </a:rPr>
                        <a:t>動的スケジューリング</a:t>
                      </a:r>
                      <a:br>
                        <a:rPr lang="en-US" altLang="ja-JP" sz="1400" dirty="0">
                          <a:latin typeface="Meiryo UI" panose="020B0604030504040204" pitchFamily="50" charset="-128"/>
                          <a:ea typeface="Meiryo UI" panose="020B0604030504040204" pitchFamily="50" charset="-128"/>
                        </a:rPr>
                      </a:br>
                      <a:r>
                        <a:rPr lang="ja-JP" altLang="en-US" sz="1400" dirty="0">
                          <a:latin typeface="Meiryo UI" panose="020B0604030504040204" pitchFamily="50" charset="-128"/>
                          <a:ea typeface="Meiryo UI" panose="020B0604030504040204" pitchFamily="50" charset="-128"/>
                        </a:rPr>
                        <a:t>　　　　　技術</a:t>
                      </a:r>
                      <a:endParaRPr lang="en-US" altLang="ja-JP" sz="140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dirty="0">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7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2.(3)  </a:t>
                      </a:r>
                      <a:r>
                        <a:rPr lang="ja-JP" altLang="en-US" sz="1400" dirty="0">
                          <a:solidFill>
                            <a:prstClr val="black"/>
                          </a:solidFill>
                          <a:latin typeface="Meiryo UI" panose="020B0604030504040204" pitchFamily="50" charset="-128"/>
                          <a:ea typeface="Meiryo UI" panose="020B0604030504040204" pitchFamily="50" charset="-128"/>
                        </a:rPr>
                        <a:t>遠隔手動操作と</a:t>
                      </a:r>
                      <a:br>
                        <a:rPr lang="en-US" altLang="ja-JP" sz="1400" dirty="0">
                          <a:solidFill>
                            <a:prstClr val="black"/>
                          </a:solidFill>
                          <a:latin typeface="Meiryo UI" panose="020B0604030504040204" pitchFamily="50" charset="-128"/>
                          <a:ea typeface="Meiryo UI" panose="020B0604030504040204" pitchFamily="50" charset="-128"/>
                        </a:rPr>
                      </a:br>
                      <a:r>
                        <a:rPr lang="ja-JP" altLang="en-US" sz="1400" dirty="0">
                          <a:solidFill>
                            <a:prstClr val="black"/>
                          </a:solidFill>
                          <a:latin typeface="Meiryo UI" panose="020B0604030504040204" pitchFamily="50" charset="-128"/>
                          <a:ea typeface="Meiryo UI" panose="020B0604030504040204" pitchFamily="50" charset="-128"/>
                        </a:rPr>
                        <a:t>　自動操作の融合制御技術</a:t>
                      </a:r>
                      <a:endParaRPr lang="en-US" altLang="ja-JP" sz="1400" dirty="0">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6" name="右矢印 95"/>
          <p:cNvSpPr/>
          <p:nvPr/>
        </p:nvSpPr>
        <p:spPr>
          <a:xfrm>
            <a:off x="4590180" y="3565909"/>
            <a:ext cx="1112532"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97" name="右矢印 96"/>
          <p:cNvSpPr/>
          <p:nvPr/>
        </p:nvSpPr>
        <p:spPr>
          <a:xfrm>
            <a:off x="5702712" y="3563921"/>
            <a:ext cx="101187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98" name="右矢印 97"/>
          <p:cNvSpPr/>
          <p:nvPr/>
        </p:nvSpPr>
        <p:spPr>
          <a:xfrm>
            <a:off x="2549758" y="3563921"/>
            <a:ext cx="1018528"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99" name="右矢印 98"/>
          <p:cNvSpPr/>
          <p:nvPr/>
        </p:nvSpPr>
        <p:spPr>
          <a:xfrm>
            <a:off x="3571653" y="3570100"/>
            <a:ext cx="987820" cy="21237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00" name="正方形/長方形 99"/>
          <p:cNvSpPr/>
          <p:nvPr/>
        </p:nvSpPr>
        <p:spPr>
          <a:xfrm>
            <a:off x="2653738" y="3316139"/>
            <a:ext cx="813934"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机上検討</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1" name="正方形/長方形 100"/>
          <p:cNvSpPr/>
          <p:nvPr/>
        </p:nvSpPr>
        <p:spPr>
          <a:xfrm>
            <a:off x="3672266" y="3321643"/>
            <a:ext cx="813934"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Sim</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検討</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2" name="正方形/長方形 101"/>
          <p:cNvSpPr/>
          <p:nvPr/>
        </p:nvSpPr>
        <p:spPr>
          <a:xfrm>
            <a:off x="4725760" y="3326890"/>
            <a:ext cx="813934"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実車試験</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3" name="正方形/長方形 102"/>
          <p:cNvSpPr/>
          <p:nvPr/>
        </p:nvSpPr>
        <p:spPr>
          <a:xfrm>
            <a:off x="5733419" y="3336914"/>
            <a:ext cx="813934"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改良</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4" name="Text Box 25"/>
          <p:cNvSpPr txBox="1">
            <a:spLocks noChangeArrowheads="1"/>
          </p:cNvSpPr>
          <p:nvPr/>
        </p:nvSpPr>
        <p:spPr bwMode="auto">
          <a:xfrm>
            <a:off x="6004792" y="3965149"/>
            <a:ext cx="766650" cy="241980"/>
          </a:xfrm>
          <a:prstGeom prst="rect">
            <a:avLst/>
          </a:prstGeom>
          <a:noFill/>
          <a:ln w="9525">
            <a:noFill/>
            <a:miter lim="800000"/>
            <a:headEnd/>
            <a:tailEnd/>
          </a:ln>
        </p:spPr>
        <p:txBody>
          <a:bodyPr wrap="square" lIns="72000" tIns="36000" rIns="72000" bIns="36000">
            <a:spAutoFit/>
          </a:bodyPr>
          <a:lstStyle/>
          <a:p>
            <a:pPr algn="r">
              <a:spcBef>
                <a:spcPts val="600"/>
              </a:spcBef>
            </a:pPr>
            <a:r>
              <a:rPr lang="ja-JP" altLang="en-US" sz="1100" dirty="0">
                <a:latin typeface="Meiryo UI" panose="020B0604030504040204" pitchFamily="50" charset="-128"/>
                <a:ea typeface="Meiryo UI" panose="020B0604030504040204" pitchFamily="50" charset="-128"/>
              </a:rPr>
              <a:t>特許★</a:t>
            </a:r>
            <a:endParaRPr lang="en-US" altLang="ja-JP" sz="1100" dirty="0">
              <a:solidFill>
                <a:srgbClr val="FF0000"/>
              </a:solidFill>
              <a:latin typeface="Meiryo UI" panose="020B0604030504040204" pitchFamily="50" charset="-128"/>
              <a:ea typeface="Meiryo UI" panose="020B0604030504040204" pitchFamily="50" charset="-128"/>
            </a:endParaRPr>
          </a:p>
        </p:txBody>
      </p:sp>
      <p:sp>
        <p:nvSpPr>
          <p:cNvPr id="122" name="正方形/長方形 121"/>
          <p:cNvSpPr/>
          <p:nvPr/>
        </p:nvSpPr>
        <p:spPr>
          <a:xfrm>
            <a:off x="2685342" y="2343077"/>
            <a:ext cx="815977"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方式設計</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3" name="正方形/長方形 122"/>
          <p:cNvSpPr/>
          <p:nvPr/>
        </p:nvSpPr>
        <p:spPr>
          <a:xfrm>
            <a:off x="3568286" y="2339854"/>
            <a:ext cx="2303493"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簡易プロトタイピングと原理検証</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4" name="正方形/長方形 123"/>
          <p:cNvSpPr/>
          <p:nvPr/>
        </p:nvSpPr>
        <p:spPr>
          <a:xfrm>
            <a:off x="5714033" y="2343076"/>
            <a:ext cx="1179609"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数増し評価</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Text Box 25"/>
          <p:cNvSpPr txBox="1">
            <a:spLocks noChangeArrowheads="1"/>
          </p:cNvSpPr>
          <p:nvPr/>
        </p:nvSpPr>
        <p:spPr bwMode="auto">
          <a:xfrm>
            <a:off x="6053711" y="3050281"/>
            <a:ext cx="891606" cy="241980"/>
          </a:xfrm>
          <a:prstGeom prst="rect">
            <a:avLst/>
          </a:prstGeom>
          <a:noFill/>
          <a:ln w="9525">
            <a:noFill/>
            <a:miter lim="800000"/>
            <a:headEnd/>
            <a:tailEnd/>
          </a:ln>
        </p:spPr>
        <p:txBody>
          <a:bodyPr wrap="square" lIns="72000" tIns="36000" rIns="72000" bIns="36000">
            <a:spAutoFit/>
          </a:bodyPr>
          <a:lstStyle/>
          <a:p>
            <a:pPr algn="ctr">
              <a:spcBef>
                <a:spcPts val="600"/>
              </a:spcBef>
            </a:pPr>
            <a:r>
              <a:rPr lang="ja-JP" altLang="en-US" sz="1100" dirty="0">
                <a:latin typeface="Meiryo UI" panose="020B0604030504040204" pitchFamily="50" charset="-128"/>
                <a:ea typeface="Meiryo UI" panose="020B0604030504040204" pitchFamily="50" charset="-128"/>
              </a:rPr>
              <a:t>特許★</a:t>
            </a:r>
            <a:endParaRPr lang="en-US" altLang="ja-JP" sz="1100" dirty="0">
              <a:solidFill>
                <a:srgbClr val="FF0000"/>
              </a:solidFill>
              <a:latin typeface="Meiryo UI" panose="020B0604030504040204" pitchFamily="50" charset="-128"/>
              <a:ea typeface="Meiryo UI" panose="020B0604030504040204" pitchFamily="50" charset="-128"/>
            </a:endParaRPr>
          </a:p>
        </p:txBody>
      </p:sp>
      <p:sp>
        <p:nvSpPr>
          <p:cNvPr id="126" name="右矢印 125"/>
          <p:cNvSpPr/>
          <p:nvPr/>
        </p:nvSpPr>
        <p:spPr>
          <a:xfrm>
            <a:off x="5714033" y="2571225"/>
            <a:ext cx="1005129"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27" name="右矢印 126"/>
          <p:cNvSpPr/>
          <p:nvPr/>
        </p:nvSpPr>
        <p:spPr>
          <a:xfrm>
            <a:off x="2536725" y="2573912"/>
            <a:ext cx="1078220"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28" name="右矢印 127"/>
          <p:cNvSpPr/>
          <p:nvPr/>
        </p:nvSpPr>
        <p:spPr>
          <a:xfrm>
            <a:off x="3609285" y="2565454"/>
            <a:ext cx="2099365" cy="20597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53" name="右矢印 52"/>
          <p:cNvSpPr/>
          <p:nvPr/>
        </p:nvSpPr>
        <p:spPr>
          <a:xfrm>
            <a:off x="6233259" y="2826019"/>
            <a:ext cx="501580"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54" name="直線矢印コネクタ 53"/>
          <p:cNvCxnSpPr>
            <a:cxnSpLocks/>
            <a:endCxn id="53" idx="1"/>
          </p:cNvCxnSpPr>
          <p:nvPr/>
        </p:nvCxnSpPr>
        <p:spPr>
          <a:xfrm>
            <a:off x="6233259" y="2655593"/>
            <a:ext cx="0" cy="27674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4879076" y="2816342"/>
            <a:ext cx="1430699"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サブシステム実証▼</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右矢印 57"/>
          <p:cNvSpPr/>
          <p:nvPr/>
        </p:nvSpPr>
        <p:spPr>
          <a:xfrm>
            <a:off x="6235699" y="3767033"/>
            <a:ext cx="478883"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63" name="正方形/長方形 62"/>
          <p:cNvSpPr/>
          <p:nvPr/>
        </p:nvSpPr>
        <p:spPr>
          <a:xfrm>
            <a:off x="4925477" y="3755030"/>
            <a:ext cx="1370270"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サブシステム実証▼</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4" name="直線矢印コネクタ 63"/>
          <p:cNvCxnSpPr>
            <a:cxnSpLocks/>
          </p:cNvCxnSpPr>
          <p:nvPr/>
        </p:nvCxnSpPr>
        <p:spPr>
          <a:xfrm flipH="1">
            <a:off x="6233260" y="3652520"/>
            <a:ext cx="2438" cy="17307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BB2A9A9A-88E1-41F3-AB96-BBF54CA2E9F4}"/>
              </a:ext>
            </a:extLst>
          </p:cNvPr>
          <p:cNvSpPr txBox="1"/>
          <p:nvPr/>
        </p:nvSpPr>
        <p:spPr>
          <a:xfrm>
            <a:off x="2392032" y="1344356"/>
            <a:ext cx="1270364" cy="369332"/>
          </a:xfrm>
          <a:prstGeom prst="rect">
            <a:avLst/>
          </a:prstGeom>
          <a:noFill/>
        </p:spPr>
        <p:txBody>
          <a:bodyPr wrap="square" lIns="0" tIns="0" rIns="0" bIns="0" rtlCol="0">
            <a:spAutoFit/>
          </a:bodyPr>
          <a:lstStyle/>
          <a:p>
            <a:pPr algn="ctr"/>
            <a:r>
              <a:rPr lang="ja-JP" altLang="en-US" sz="1200" dirty="0">
                <a:latin typeface="Meiryo UI" panose="020B0604030504040204" pitchFamily="50" charset="-128"/>
                <a:ea typeface="Meiryo UI" panose="020B0604030504040204" pitchFamily="50" charset="-128"/>
              </a:rPr>
              <a:t>実機・</a:t>
            </a:r>
            <a:r>
              <a:rPr lang="en-US" altLang="ja-JP" sz="1200" dirty="0">
                <a:latin typeface="Meiryo UI" panose="020B0604030504040204" pitchFamily="50" charset="-128"/>
                <a:ea typeface="Meiryo UI" panose="020B0604030504040204" pitchFamily="50" charset="-128"/>
              </a:rPr>
              <a:t>Sim</a:t>
            </a:r>
          </a:p>
          <a:p>
            <a:pPr algn="ctr"/>
            <a:r>
              <a:rPr lang="ja-JP" altLang="en-US" sz="1200" dirty="0">
                <a:latin typeface="Meiryo UI" panose="020B0604030504040204" pitchFamily="50" charset="-128"/>
                <a:ea typeface="Meiryo UI" panose="020B0604030504040204" pitchFamily="50" charset="-128"/>
              </a:rPr>
              <a:t>環境構築</a:t>
            </a:r>
            <a:endParaRPr lang="en-US" altLang="ja-JP" sz="1200" dirty="0">
              <a:latin typeface="Meiryo UI" panose="020B0604030504040204" pitchFamily="50" charset="-128"/>
              <a:ea typeface="Meiryo UI" panose="020B0604030504040204" pitchFamily="50" charset="-128"/>
            </a:endParaRPr>
          </a:p>
        </p:txBody>
      </p:sp>
      <p:sp>
        <p:nvSpPr>
          <p:cNvPr id="57" name="テキスト ボックス 56">
            <a:extLst>
              <a:ext uri="{FF2B5EF4-FFF2-40B4-BE49-F238E27FC236}">
                <a16:creationId xmlns:a16="http://schemas.microsoft.com/office/drawing/2014/main" id="{45BD68D5-74C7-44B2-90EC-B1CD665087B2}"/>
              </a:ext>
            </a:extLst>
          </p:cNvPr>
          <p:cNvSpPr txBox="1"/>
          <p:nvPr/>
        </p:nvSpPr>
        <p:spPr>
          <a:xfrm>
            <a:off x="3536968" y="1340401"/>
            <a:ext cx="1077218" cy="369332"/>
          </a:xfrm>
          <a:prstGeom prst="rect">
            <a:avLst/>
          </a:prstGeom>
          <a:noFill/>
        </p:spPr>
        <p:txBody>
          <a:bodyPr wrap="none" lIns="0" tIns="0" rIns="0" bIns="0" rtlCol="0">
            <a:spAutoFit/>
          </a:bodyPr>
          <a:lstStyle/>
          <a:p>
            <a:pPr>
              <a:defRPr/>
            </a:pPr>
            <a:r>
              <a:rPr lang="ja-JP" altLang="en-US" sz="1200" dirty="0">
                <a:latin typeface="Meiryo UI"/>
              </a:rPr>
              <a:t>逆強化学習基礎</a:t>
            </a:r>
            <a:endParaRPr lang="en-US" altLang="ja-JP" sz="1200" dirty="0">
              <a:latin typeface="Meiryo UI"/>
            </a:endParaRPr>
          </a:p>
          <a:p>
            <a:pPr>
              <a:defRPr/>
            </a:pPr>
            <a:r>
              <a:rPr lang="ja-JP" altLang="en-US" sz="1200" dirty="0">
                <a:latin typeface="Meiryo UI"/>
              </a:rPr>
              <a:t>アルゴリズム開発</a:t>
            </a:r>
            <a:endParaRPr lang="en-US" altLang="ja-JP" sz="1200" dirty="0">
              <a:latin typeface="Meiryo UI"/>
            </a:endParaRPr>
          </a:p>
        </p:txBody>
      </p:sp>
      <p:sp>
        <p:nvSpPr>
          <p:cNvPr id="59" name="テキスト ボックス 58">
            <a:extLst>
              <a:ext uri="{FF2B5EF4-FFF2-40B4-BE49-F238E27FC236}">
                <a16:creationId xmlns:a16="http://schemas.microsoft.com/office/drawing/2014/main" id="{70F03E4E-1F9B-4F99-A8AD-34791F546222}"/>
              </a:ext>
            </a:extLst>
          </p:cNvPr>
          <p:cNvSpPr txBox="1"/>
          <p:nvPr/>
        </p:nvSpPr>
        <p:spPr>
          <a:xfrm>
            <a:off x="4657632" y="1348843"/>
            <a:ext cx="1317447" cy="369332"/>
          </a:xfrm>
          <a:prstGeom prst="rect">
            <a:avLst/>
          </a:prstGeom>
          <a:noFill/>
        </p:spPr>
        <p:txBody>
          <a:bodyPr wrap="square" lIns="0" tIns="0" rIns="0" bIns="0" rtlCol="0">
            <a:spAutoFit/>
          </a:bodyPr>
          <a:lstStyle/>
          <a:p>
            <a:pPr>
              <a:defRPr/>
            </a:pPr>
            <a:r>
              <a:rPr lang="ja-JP" altLang="en-US" sz="1200" dirty="0">
                <a:latin typeface="Meiryo UI"/>
              </a:rPr>
              <a:t>サブゴール最適化</a:t>
            </a:r>
            <a:br>
              <a:rPr lang="en-US" altLang="ja-JP" sz="1200" dirty="0">
                <a:latin typeface="Meiryo UI"/>
              </a:rPr>
            </a:br>
            <a:r>
              <a:rPr lang="ja-JP" altLang="en-US" sz="1200" dirty="0">
                <a:latin typeface="Meiryo UI"/>
              </a:rPr>
              <a:t>基礎アルゴリズム開発</a:t>
            </a:r>
            <a:endParaRPr lang="en-US" altLang="ja-JP" sz="1200" dirty="0">
              <a:latin typeface="Meiryo UI"/>
            </a:endParaRPr>
          </a:p>
        </p:txBody>
      </p:sp>
      <p:sp>
        <p:nvSpPr>
          <p:cNvPr id="60" name="テキスト ボックス 59">
            <a:extLst>
              <a:ext uri="{FF2B5EF4-FFF2-40B4-BE49-F238E27FC236}">
                <a16:creationId xmlns:a16="http://schemas.microsoft.com/office/drawing/2014/main" id="{CC8629B2-CC48-4EE1-BB7C-9D903FD98EB5}"/>
              </a:ext>
            </a:extLst>
          </p:cNvPr>
          <p:cNvSpPr txBox="1"/>
          <p:nvPr/>
        </p:nvSpPr>
        <p:spPr>
          <a:xfrm>
            <a:off x="6018525" y="1506020"/>
            <a:ext cx="1175947" cy="184666"/>
          </a:xfrm>
          <a:prstGeom prst="rect">
            <a:avLst/>
          </a:prstGeom>
          <a:noFill/>
        </p:spPr>
        <p:txBody>
          <a:bodyPr wrap="square" lIns="0" tIns="0" rIns="0" bIns="0" rtlCol="0">
            <a:spAutoFit/>
          </a:bodyPr>
          <a:lstStyle/>
          <a:p>
            <a:pPr>
              <a:defRPr/>
            </a:pPr>
            <a:r>
              <a:rPr lang="ja-JP" altLang="en-US" sz="1200" dirty="0">
                <a:latin typeface="Meiryo UI"/>
              </a:rPr>
              <a:t>実装・評価</a:t>
            </a:r>
            <a:endParaRPr lang="en-US" altLang="ja-JP" sz="1200" dirty="0">
              <a:latin typeface="Meiryo UI"/>
            </a:endParaRPr>
          </a:p>
        </p:txBody>
      </p:sp>
      <p:sp>
        <p:nvSpPr>
          <p:cNvPr id="61" name="Text Box 25">
            <a:extLst>
              <a:ext uri="{FF2B5EF4-FFF2-40B4-BE49-F238E27FC236}">
                <a16:creationId xmlns:a16="http://schemas.microsoft.com/office/drawing/2014/main" id="{842E5564-5E2A-4DFA-B8C2-AD5EFDCCCBF5}"/>
              </a:ext>
            </a:extLst>
          </p:cNvPr>
          <p:cNvSpPr txBox="1">
            <a:spLocks noChangeArrowheads="1"/>
          </p:cNvSpPr>
          <p:nvPr/>
        </p:nvSpPr>
        <p:spPr bwMode="auto">
          <a:xfrm>
            <a:off x="6106758" y="2105212"/>
            <a:ext cx="766650" cy="241980"/>
          </a:xfrm>
          <a:prstGeom prst="rect">
            <a:avLst/>
          </a:prstGeom>
          <a:noFill/>
          <a:ln w="9525">
            <a:noFill/>
            <a:miter lim="800000"/>
            <a:headEnd/>
            <a:tailEnd/>
          </a:ln>
        </p:spPr>
        <p:txBody>
          <a:bodyPr wrap="square" lIns="72000" tIns="36000" rIns="72000" bIns="36000">
            <a:spAutoFit/>
          </a:bodyPr>
          <a:lstStyle/>
          <a:p>
            <a:pPr algn="ctr">
              <a:spcBef>
                <a:spcPts val="600"/>
              </a:spcBef>
            </a:pPr>
            <a:r>
              <a:rPr lang="ja-JP" altLang="en-US" sz="1100" dirty="0">
                <a:latin typeface="Meiryo UI" panose="020B0604030504040204" pitchFamily="50" charset="-128"/>
                <a:ea typeface="Meiryo UI" panose="020B0604030504040204" pitchFamily="50" charset="-128"/>
              </a:rPr>
              <a:t>特許★</a:t>
            </a:r>
            <a:endParaRPr lang="en-US" altLang="ja-JP" sz="1100" dirty="0">
              <a:solidFill>
                <a:srgbClr val="FF0000"/>
              </a:solidFill>
              <a:latin typeface="Meiryo UI" panose="020B0604030504040204" pitchFamily="50" charset="-128"/>
              <a:ea typeface="Meiryo UI" panose="020B0604030504040204" pitchFamily="50" charset="-128"/>
            </a:endParaRPr>
          </a:p>
        </p:txBody>
      </p:sp>
      <p:sp>
        <p:nvSpPr>
          <p:cNvPr id="62" name="右矢印 105">
            <a:extLst>
              <a:ext uri="{FF2B5EF4-FFF2-40B4-BE49-F238E27FC236}">
                <a16:creationId xmlns:a16="http://schemas.microsoft.com/office/drawing/2014/main" id="{10FFB0D5-4C05-4466-8059-9C60FCDAA819}"/>
              </a:ext>
            </a:extLst>
          </p:cNvPr>
          <p:cNvSpPr/>
          <p:nvPr/>
        </p:nvSpPr>
        <p:spPr>
          <a:xfrm>
            <a:off x="4597494" y="1686271"/>
            <a:ext cx="1115949"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65" name="右矢印 106">
            <a:extLst>
              <a:ext uri="{FF2B5EF4-FFF2-40B4-BE49-F238E27FC236}">
                <a16:creationId xmlns:a16="http://schemas.microsoft.com/office/drawing/2014/main" id="{2D663364-3856-4BFB-9D1F-DA44626C9DFD}"/>
              </a:ext>
            </a:extLst>
          </p:cNvPr>
          <p:cNvSpPr/>
          <p:nvPr/>
        </p:nvSpPr>
        <p:spPr>
          <a:xfrm>
            <a:off x="5722634" y="1686271"/>
            <a:ext cx="995882"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66" name="右矢印 107">
            <a:extLst>
              <a:ext uri="{FF2B5EF4-FFF2-40B4-BE49-F238E27FC236}">
                <a16:creationId xmlns:a16="http://schemas.microsoft.com/office/drawing/2014/main" id="{455FCFDB-72A4-4AA4-B467-FDE8EC773C23}"/>
              </a:ext>
            </a:extLst>
          </p:cNvPr>
          <p:cNvSpPr/>
          <p:nvPr/>
        </p:nvSpPr>
        <p:spPr>
          <a:xfrm>
            <a:off x="2550282" y="1675589"/>
            <a:ext cx="105731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67" name="右矢印 108">
            <a:extLst>
              <a:ext uri="{FF2B5EF4-FFF2-40B4-BE49-F238E27FC236}">
                <a16:creationId xmlns:a16="http://schemas.microsoft.com/office/drawing/2014/main" id="{7BEA2E72-765C-469C-847B-85674A145BAC}"/>
              </a:ext>
            </a:extLst>
          </p:cNvPr>
          <p:cNvSpPr/>
          <p:nvPr/>
        </p:nvSpPr>
        <p:spPr>
          <a:xfrm>
            <a:off x="3608988" y="1675588"/>
            <a:ext cx="974156" cy="21237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68" name="右矢印 115">
            <a:extLst>
              <a:ext uri="{FF2B5EF4-FFF2-40B4-BE49-F238E27FC236}">
                <a16:creationId xmlns:a16="http://schemas.microsoft.com/office/drawing/2014/main" id="{3F3F7336-577F-45AD-8C75-0096E7AE72A6}"/>
              </a:ext>
            </a:extLst>
          </p:cNvPr>
          <p:cNvSpPr/>
          <p:nvPr/>
        </p:nvSpPr>
        <p:spPr>
          <a:xfrm>
            <a:off x="6233258" y="1921225"/>
            <a:ext cx="481323"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69" name="正方形/長方形 68">
            <a:extLst>
              <a:ext uri="{FF2B5EF4-FFF2-40B4-BE49-F238E27FC236}">
                <a16:creationId xmlns:a16="http://schemas.microsoft.com/office/drawing/2014/main" id="{CE46D69D-01EB-4431-9584-6A5DDD0AF0A7}"/>
              </a:ext>
            </a:extLst>
          </p:cNvPr>
          <p:cNvSpPr/>
          <p:nvPr/>
        </p:nvSpPr>
        <p:spPr>
          <a:xfrm>
            <a:off x="4909993" y="1893315"/>
            <a:ext cx="1455363"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サブシステム実証▼</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0" name="直線矢印コネクタ 69">
            <a:extLst>
              <a:ext uri="{FF2B5EF4-FFF2-40B4-BE49-F238E27FC236}">
                <a16:creationId xmlns:a16="http://schemas.microsoft.com/office/drawing/2014/main" id="{432D5B85-B93D-4C59-9834-5AB2B978F701}"/>
              </a:ext>
            </a:extLst>
          </p:cNvPr>
          <p:cNvCxnSpPr>
            <a:cxnSpLocks/>
            <a:endCxn id="68" idx="1"/>
          </p:cNvCxnSpPr>
          <p:nvPr/>
        </p:nvCxnSpPr>
        <p:spPr>
          <a:xfrm>
            <a:off x="6233258" y="1785561"/>
            <a:ext cx="0" cy="24198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右矢印 101">
            <a:extLst>
              <a:ext uri="{FF2B5EF4-FFF2-40B4-BE49-F238E27FC236}">
                <a16:creationId xmlns:a16="http://schemas.microsoft.com/office/drawing/2014/main" id="{72589A79-5B5F-4124-8B46-094FB64EFD4B}"/>
              </a:ext>
            </a:extLst>
          </p:cNvPr>
          <p:cNvSpPr/>
          <p:nvPr/>
        </p:nvSpPr>
        <p:spPr>
          <a:xfrm>
            <a:off x="7828624" y="2565236"/>
            <a:ext cx="1039541" cy="685239"/>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80" name="正方形/長方形 79">
            <a:extLst>
              <a:ext uri="{FF2B5EF4-FFF2-40B4-BE49-F238E27FC236}">
                <a16:creationId xmlns:a16="http://schemas.microsoft.com/office/drawing/2014/main" id="{9CF56A65-C730-42BA-93A6-2A7D9897E169}"/>
              </a:ext>
            </a:extLst>
          </p:cNvPr>
          <p:cNvSpPr/>
          <p:nvPr/>
        </p:nvSpPr>
        <p:spPr>
          <a:xfrm>
            <a:off x="7491528" y="1884642"/>
            <a:ext cx="1836659" cy="707886"/>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概念実証・改良</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ts val="1600"/>
              </a:lnSpc>
              <a:spcBef>
                <a:spcPts val="0"/>
              </a:spcBef>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重点基盤完了後に</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受託</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共通費にて実施</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正方形/長方形 80">
            <a:extLst>
              <a:ext uri="{FF2B5EF4-FFF2-40B4-BE49-F238E27FC236}">
                <a16:creationId xmlns:a16="http://schemas.microsoft.com/office/drawing/2014/main" id="{C73B1551-FB82-4971-A7F3-2128F84A4A79}"/>
              </a:ext>
            </a:extLst>
          </p:cNvPr>
          <p:cNvSpPr/>
          <p:nvPr/>
        </p:nvSpPr>
        <p:spPr>
          <a:xfrm>
            <a:off x="6756630" y="2083309"/>
            <a:ext cx="921434"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概念実証向け試作</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右矢印 80">
            <a:extLst>
              <a:ext uri="{FF2B5EF4-FFF2-40B4-BE49-F238E27FC236}">
                <a16:creationId xmlns:a16="http://schemas.microsoft.com/office/drawing/2014/main" id="{F4F3D5AF-BABF-4D2A-9523-C78EB90EF660}"/>
              </a:ext>
            </a:extLst>
          </p:cNvPr>
          <p:cNvSpPr/>
          <p:nvPr/>
        </p:nvSpPr>
        <p:spPr>
          <a:xfrm>
            <a:off x="6740788" y="2634489"/>
            <a:ext cx="1079454" cy="55607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305230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nvGraphicFramePr>
        <p:xfrm>
          <a:off x="279917" y="829323"/>
          <a:ext cx="8579998" cy="5247627"/>
        </p:xfrm>
        <a:graphic>
          <a:graphicData uri="http://schemas.openxmlformats.org/drawingml/2006/table">
            <a:tbl>
              <a:tblPr/>
              <a:tblGrid>
                <a:gridCol w="2257393">
                  <a:extLst>
                    <a:ext uri="{9D8B030D-6E8A-4147-A177-3AD203B41FA5}">
                      <a16:colId xmlns:a16="http://schemas.microsoft.com/office/drawing/2014/main" val="20000"/>
                    </a:ext>
                  </a:extLst>
                </a:gridCol>
                <a:gridCol w="2054179">
                  <a:extLst>
                    <a:ext uri="{9D8B030D-6E8A-4147-A177-3AD203B41FA5}">
                      <a16:colId xmlns:a16="http://schemas.microsoft.com/office/drawing/2014/main" val="20001"/>
                    </a:ext>
                  </a:extLst>
                </a:gridCol>
                <a:gridCol w="2134213">
                  <a:extLst>
                    <a:ext uri="{9D8B030D-6E8A-4147-A177-3AD203B41FA5}">
                      <a16:colId xmlns:a16="http://schemas.microsoft.com/office/drawing/2014/main" val="20002"/>
                    </a:ext>
                  </a:extLst>
                </a:gridCol>
                <a:gridCol w="2134213">
                  <a:extLst>
                    <a:ext uri="{9D8B030D-6E8A-4147-A177-3AD203B41FA5}">
                      <a16:colId xmlns:a16="http://schemas.microsoft.com/office/drawing/2014/main" val="20003"/>
                    </a:ext>
                  </a:extLst>
                </a:gridCol>
              </a:tblGrid>
              <a:tr h="2972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開発項目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21</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22</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23</a:t>
                      </a: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4924">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0.</a:t>
                      </a: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全体スケジュール</a:t>
                      </a:r>
                      <a:endPar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（重点基盤のスケジュールと合わせた計画）</a:t>
                      </a:r>
                      <a:endPar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6287960"/>
                  </a:ext>
                </a:extLst>
              </a:tr>
              <a:tr h="1170224">
                <a:tc>
                  <a:txBody>
                    <a:bodyPr/>
                    <a:lstStyle/>
                    <a:p>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1.(2)   </a:t>
                      </a:r>
                      <a:r>
                        <a:rPr lang="ja-JP" altLang="en-US" sz="1400" dirty="0">
                          <a:latin typeface="Meiryo UI" panose="020B0604030504040204" pitchFamily="50" charset="-128"/>
                          <a:ea typeface="Meiryo UI" panose="020B0604030504040204" pitchFamily="50" charset="-128"/>
                        </a:rPr>
                        <a:t>進化型遠隔機械</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統合システム基盤技術</a:t>
                      </a:r>
                      <a:endParaRPr lang="en-US" altLang="ja-JP" sz="1400" dirty="0">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122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3.(1)</a:t>
                      </a: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監視・権限移譲</a:t>
                      </a:r>
                      <a:b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br>
                      <a:r>
                        <a:rPr kumimoji="1" lang="en-US" altLang="ja-JP"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制御技術</a:t>
                      </a:r>
                      <a:endParaRPr lang="en-US" altLang="ja-JP" sz="1400" dirty="0">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04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a:latin typeface="Meiryo UI" panose="020B0604030504040204" pitchFamily="50" charset="-128"/>
                          <a:ea typeface="Meiryo UI" panose="020B0604030504040204" pitchFamily="50" charset="-128"/>
                        </a:rPr>
                        <a:t>3.(2)</a:t>
                      </a:r>
                      <a:r>
                        <a:rPr lang="ja-JP" altLang="en-US" sz="1400" dirty="0">
                          <a:latin typeface="Meiryo UI" panose="020B0604030504040204" pitchFamily="50" charset="-128"/>
                          <a:ea typeface="Meiryo UI" panose="020B0604030504040204" pitchFamily="50" charset="-128"/>
                        </a:rPr>
                        <a:t>　</a:t>
                      </a:r>
                      <a:r>
                        <a:rPr lang="ja-JP" altLang="en-US" sz="1400" dirty="0">
                          <a:solidFill>
                            <a:prstClr val="black"/>
                          </a:solidFill>
                          <a:latin typeface="Meiryo UI" panose="020B0604030504040204" pitchFamily="50" charset="-128"/>
                          <a:ea typeface="Meiryo UI" panose="020B0604030504040204" pitchFamily="50" charset="-128"/>
                        </a:rPr>
                        <a:t>通信品質に応じた</a:t>
                      </a:r>
                      <a:br>
                        <a:rPr lang="en-US" altLang="ja-JP" sz="1400" dirty="0">
                          <a:solidFill>
                            <a:prstClr val="black"/>
                          </a:solidFill>
                          <a:latin typeface="Meiryo UI" panose="020B0604030504040204" pitchFamily="50" charset="-128"/>
                          <a:ea typeface="Meiryo UI" panose="020B0604030504040204" pitchFamily="50" charset="-128"/>
                        </a:rPr>
                      </a:br>
                      <a:r>
                        <a:rPr lang="ja-JP" altLang="en-US" sz="1400" dirty="0">
                          <a:solidFill>
                            <a:prstClr val="black"/>
                          </a:solidFill>
                          <a:latin typeface="Meiryo UI" panose="020B0604030504040204" pitchFamily="50" charset="-128"/>
                          <a:ea typeface="Meiryo UI" panose="020B0604030504040204" pitchFamily="50" charset="-128"/>
                        </a:rPr>
                        <a:t>　　　　　ロバストな画像処理</a:t>
                      </a:r>
                      <a:br>
                        <a:rPr lang="en-US" altLang="ja-JP" sz="1400" dirty="0">
                          <a:solidFill>
                            <a:prstClr val="black"/>
                          </a:solidFill>
                          <a:latin typeface="Meiryo UI" panose="020B0604030504040204" pitchFamily="50" charset="-128"/>
                          <a:ea typeface="Meiryo UI" panose="020B0604030504040204" pitchFamily="50" charset="-128"/>
                        </a:rPr>
                      </a:br>
                      <a:r>
                        <a:rPr lang="ja-JP" altLang="en-US" sz="1400" dirty="0">
                          <a:solidFill>
                            <a:prstClr val="black"/>
                          </a:solidFill>
                          <a:latin typeface="Meiryo UI" panose="020B0604030504040204" pitchFamily="50" charset="-128"/>
                          <a:ea typeface="Meiryo UI" panose="020B0604030504040204" pitchFamily="50" charset="-128"/>
                        </a:rPr>
                        <a:t>　　　　　・伝送技術</a:t>
                      </a:r>
                      <a:endParaRPr lang="en-US" altLang="ja-JP" sz="1400" dirty="0">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1326382"/>
                  </a:ext>
                </a:extLst>
              </a:tr>
            </a:tbl>
          </a:graphicData>
        </a:graphic>
      </p:graphicFrame>
      <p:sp>
        <p:nvSpPr>
          <p:cNvPr id="9" name="テキスト ボックス 8"/>
          <p:cNvSpPr txBox="1"/>
          <p:nvPr/>
        </p:nvSpPr>
        <p:spPr>
          <a:xfrm>
            <a:off x="2572201" y="2387606"/>
            <a:ext cx="1270364" cy="338554"/>
          </a:xfrm>
          <a:prstGeom prst="rect">
            <a:avLst/>
          </a:prstGeom>
          <a:noFill/>
        </p:spPr>
        <p:txBody>
          <a:bodyPr wrap="square" lIns="0" tIns="0" rIns="0" bIns="0" rtlCol="0">
            <a:spAutoFit/>
          </a:bodyPr>
          <a:lstStyle/>
          <a:p>
            <a:r>
              <a:rPr lang="ja-JP" altLang="en-US" sz="1100" dirty="0">
                <a:latin typeface="Meiryo UI" panose="020B0604030504040204" pitchFamily="50" charset="-128"/>
                <a:ea typeface="Meiryo UI" panose="020B0604030504040204" pitchFamily="50" charset="-128"/>
              </a:rPr>
              <a:t>実行基盤要件仕様</a:t>
            </a:r>
            <a:endParaRPr lang="en-US" altLang="ja-JP" sz="1100" dirty="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整理・検討</a:t>
            </a:r>
            <a:endParaRPr lang="en-US" altLang="ja-JP" sz="1100"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3822917" y="2371956"/>
            <a:ext cx="746999" cy="338554"/>
          </a:xfrm>
          <a:prstGeom prst="rect">
            <a:avLst/>
          </a:prstGeom>
          <a:noFill/>
        </p:spPr>
        <p:txBody>
          <a:bodyPr wrap="none" lIns="0" tIns="0" rIns="0" bIns="0" rtlCol="0">
            <a:spAutoFit/>
          </a:bodyPr>
          <a:lstStyle/>
          <a:p>
            <a:pPr>
              <a:defRPr/>
            </a:pPr>
            <a:r>
              <a:rPr lang="ja-JP" altLang="en-US" sz="1100" dirty="0">
                <a:latin typeface="Meiryo UI"/>
              </a:rPr>
              <a:t>機能追加</a:t>
            </a:r>
            <a:endParaRPr lang="en-US" altLang="ja-JP" sz="1100" dirty="0">
              <a:latin typeface="Meiryo UI"/>
            </a:endParaRPr>
          </a:p>
          <a:p>
            <a:pPr>
              <a:defRPr/>
            </a:pPr>
            <a:r>
              <a:rPr lang="en-US" altLang="ja-JP" sz="1100" dirty="0">
                <a:latin typeface="Meiryo UI"/>
              </a:rPr>
              <a:t>FW1</a:t>
            </a:r>
            <a:r>
              <a:rPr lang="ja-JP" altLang="en-US" sz="1100" dirty="0">
                <a:latin typeface="Meiryo UI"/>
              </a:rPr>
              <a:t>次試作</a:t>
            </a:r>
            <a:endParaRPr lang="en-US" altLang="ja-JP" sz="1100" dirty="0">
              <a:latin typeface="Meiryo UI"/>
            </a:endParaRPr>
          </a:p>
        </p:txBody>
      </p:sp>
      <p:sp>
        <p:nvSpPr>
          <p:cNvPr id="13" name="テキスト ボックス 12"/>
          <p:cNvSpPr txBox="1"/>
          <p:nvPr/>
        </p:nvSpPr>
        <p:spPr>
          <a:xfrm>
            <a:off x="4759703" y="2496687"/>
            <a:ext cx="1820095" cy="184666"/>
          </a:xfrm>
          <a:prstGeom prst="rect">
            <a:avLst/>
          </a:prstGeom>
          <a:noFill/>
        </p:spPr>
        <p:txBody>
          <a:bodyPr wrap="square" lIns="0" tIns="0" rIns="0" bIns="0" rtlCol="0">
            <a:spAutoFit/>
          </a:bodyPr>
          <a:lstStyle/>
          <a:p>
            <a:pPr>
              <a:defRPr/>
            </a:pPr>
            <a:r>
              <a:rPr lang="ja-JP" altLang="en-US" sz="1200" dirty="0">
                <a:latin typeface="Meiryo UI"/>
              </a:rPr>
              <a:t>高信頼・機能安全拡張試作</a:t>
            </a:r>
            <a:endParaRPr lang="en-US" altLang="ja-JP" sz="1200" dirty="0">
              <a:latin typeface="Meiryo UI"/>
            </a:endParaRPr>
          </a:p>
        </p:txBody>
      </p:sp>
      <p:sp>
        <p:nvSpPr>
          <p:cNvPr id="20" name="右矢印 19"/>
          <p:cNvSpPr/>
          <p:nvPr/>
        </p:nvSpPr>
        <p:spPr>
          <a:xfrm>
            <a:off x="4598107" y="2735454"/>
            <a:ext cx="210327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78" name="右矢印 77"/>
          <p:cNvSpPr/>
          <p:nvPr/>
        </p:nvSpPr>
        <p:spPr>
          <a:xfrm>
            <a:off x="2546369" y="2724255"/>
            <a:ext cx="1063140"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79" name="右矢印 78"/>
          <p:cNvSpPr/>
          <p:nvPr/>
        </p:nvSpPr>
        <p:spPr>
          <a:xfrm>
            <a:off x="3601470" y="2724314"/>
            <a:ext cx="988094" cy="21237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00" name="右矢印 99"/>
          <p:cNvSpPr/>
          <p:nvPr/>
        </p:nvSpPr>
        <p:spPr>
          <a:xfrm>
            <a:off x="6262218" y="2992699"/>
            <a:ext cx="452365"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03" name="正方形/長方形 102"/>
          <p:cNvSpPr/>
          <p:nvPr/>
        </p:nvSpPr>
        <p:spPr>
          <a:xfrm>
            <a:off x="5060255" y="2953512"/>
            <a:ext cx="1839996"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サブシステム実証</a:t>
            </a:r>
            <a:endParaRPr lang="en-US" altLang="ja-JP" sz="12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8" name="直線矢印コネクタ 117"/>
          <p:cNvCxnSpPr>
            <a:cxnSpLocks/>
            <a:endCxn id="100" idx="1"/>
          </p:cNvCxnSpPr>
          <p:nvPr/>
        </p:nvCxnSpPr>
        <p:spPr>
          <a:xfrm>
            <a:off x="6262218" y="2864729"/>
            <a:ext cx="0" cy="23428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99C51786-8542-49DF-B1BD-44804B0AEF21}"/>
              </a:ext>
            </a:extLst>
          </p:cNvPr>
          <p:cNvSpPr/>
          <p:nvPr/>
        </p:nvSpPr>
        <p:spPr>
          <a:xfrm>
            <a:off x="1590255" y="1871084"/>
            <a:ext cx="904731"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eaLnBrk="1" hangingPunct="1">
              <a:lnSpc>
                <a:spcPts val="1600"/>
              </a:lnSpc>
              <a:spcBef>
                <a:spcPts val="0"/>
              </a:spcBef>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実証計画</a:t>
            </a:r>
            <a:endParaRPr lang="ja-JP"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テキスト プレースホルダ 50">
            <a:extLst>
              <a:ext uri="{FF2B5EF4-FFF2-40B4-BE49-F238E27FC236}">
                <a16:creationId xmlns:a16="http://schemas.microsoft.com/office/drawing/2014/main" id="{191AA032-20EB-4419-A819-E570D252782C}"/>
              </a:ext>
            </a:extLst>
          </p:cNvPr>
          <p:cNvSpPr txBox="1">
            <a:spLocks/>
          </p:cNvSpPr>
          <p:nvPr/>
        </p:nvSpPr>
        <p:spPr>
          <a:xfrm>
            <a:off x="1482972" y="288000"/>
            <a:ext cx="7632000" cy="441225"/>
          </a:xfrm>
          <a:prstGeom prst="rect">
            <a:avLst/>
          </a:prstGeom>
        </p:spPr>
        <p:txBody>
          <a:bodyPr tIns="36000" bIns="36000" anchor="ctr"/>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　</a:t>
            </a:r>
            <a:r>
              <a:rPr lang="en-US" altLang="ja-JP" sz="2400" b="1" dirty="0"/>
              <a:t>3.2 </a:t>
            </a:r>
            <a:r>
              <a:rPr lang="ja-JP" altLang="en-US" sz="2400" b="1" dirty="0"/>
              <a:t>開発スケジュール（一般基盤）</a:t>
            </a:r>
            <a:endParaRPr lang="en-US" altLang="ja-JP" sz="2400" b="1" dirty="0"/>
          </a:p>
        </p:txBody>
      </p:sp>
      <p:sp>
        <p:nvSpPr>
          <p:cNvPr id="70" name="右矢印 77">
            <a:extLst>
              <a:ext uri="{FF2B5EF4-FFF2-40B4-BE49-F238E27FC236}">
                <a16:creationId xmlns:a16="http://schemas.microsoft.com/office/drawing/2014/main" id="{9B965BB7-44F2-48BB-8926-ABF4F5EA69F2}"/>
              </a:ext>
            </a:extLst>
          </p:cNvPr>
          <p:cNvSpPr/>
          <p:nvPr/>
        </p:nvSpPr>
        <p:spPr>
          <a:xfrm>
            <a:off x="2546369" y="3887737"/>
            <a:ext cx="1063140"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71" name="右矢印 77">
            <a:extLst>
              <a:ext uri="{FF2B5EF4-FFF2-40B4-BE49-F238E27FC236}">
                <a16:creationId xmlns:a16="http://schemas.microsoft.com/office/drawing/2014/main" id="{0B485902-7766-4C7C-B379-26EE633739CF}"/>
              </a:ext>
            </a:extLst>
          </p:cNvPr>
          <p:cNvSpPr/>
          <p:nvPr/>
        </p:nvSpPr>
        <p:spPr>
          <a:xfrm>
            <a:off x="2546369" y="4391619"/>
            <a:ext cx="2034424"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72" name="テキスト ボックス 71">
            <a:extLst>
              <a:ext uri="{FF2B5EF4-FFF2-40B4-BE49-F238E27FC236}">
                <a16:creationId xmlns:a16="http://schemas.microsoft.com/office/drawing/2014/main" id="{929881CC-F0B4-4039-945D-7F4DC42E0A1B}"/>
              </a:ext>
            </a:extLst>
          </p:cNvPr>
          <p:cNvSpPr txBox="1"/>
          <p:nvPr/>
        </p:nvSpPr>
        <p:spPr>
          <a:xfrm>
            <a:off x="3089343" y="4197077"/>
            <a:ext cx="1270364" cy="169277"/>
          </a:xfrm>
          <a:prstGeom prst="rect">
            <a:avLst/>
          </a:prstGeom>
          <a:noFill/>
        </p:spPr>
        <p:txBody>
          <a:bodyPr wrap="square" lIns="0" tIns="0" rIns="0" bIns="0" rtlCol="0">
            <a:spAutoFit/>
          </a:bodyPr>
          <a:lstStyle/>
          <a:p>
            <a:r>
              <a:rPr lang="en-US" altLang="ja-JP" sz="1100" dirty="0">
                <a:latin typeface="Meiryo UI" panose="020B0604030504040204" pitchFamily="50" charset="-128"/>
                <a:ea typeface="Meiryo UI" panose="020B0604030504040204" pitchFamily="50" charset="-128"/>
              </a:rPr>
              <a:t>HILS</a:t>
            </a:r>
            <a:r>
              <a:rPr lang="ja-JP" altLang="en-US" sz="1100" dirty="0">
                <a:latin typeface="Meiryo UI" panose="020B0604030504040204" pitchFamily="50" charset="-128"/>
                <a:ea typeface="Meiryo UI" panose="020B0604030504040204" pitchFamily="50" charset="-128"/>
              </a:rPr>
              <a:t>環境構築</a:t>
            </a:r>
            <a:endParaRPr lang="en-US" altLang="ja-JP" sz="1100" dirty="0">
              <a:latin typeface="Meiryo UI" panose="020B0604030504040204" pitchFamily="50" charset="-128"/>
              <a:ea typeface="Meiryo UI" panose="020B0604030504040204" pitchFamily="50" charset="-128"/>
            </a:endParaRPr>
          </a:p>
        </p:txBody>
      </p:sp>
      <p:sp>
        <p:nvSpPr>
          <p:cNvPr id="73" name="右矢印 77">
            <a:extLst>
              <a:ext uri="{FF2B5EF4-FFF2-40B4-BE49-F238E27FC236}">
                <a16:creationId xmlns:a16="http://schemas.microsoft.com/office/drawing/2014/main" id="{3B7351D6-ADD4-4DD0-A510-FCF0A77ECE34}"/>
              </a:ext>
            </a:extLst>
          </p:cNvPr>
          <p:cNvSpPr/>
          <p:nvPr/>
        </p:nvSpPr>
        <p:spPr>
          <a:xfrm>
            <a:off x="3596183" y="3892233"/>
            <a:ext cx="984610"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74" name="テキスト ボックス 73">
            <a:extLst>
              <a:ext uri="{FF2B5EF4-FFF2-40B4-BE49-F238E27FC236}">
                <a16:creationId xmlns:a16="http://schemas.microsoft.com/office/drawing/2014/main" id="{306947A7-4AC4-40CA-B75B-5C05FC71FE2F}"/>
              </a:ext>
            </a:extLst>
          </p:cNvPr>
          <p:cNvSpPr txBox="1"/>
          <p:nvPr/>
        </p:nvSpPr>
        <p:spPr>
          <a:xfrm>
            <a:off x="2692693" y="3570653"/>
            <a:ext cx="793299" cy="338554"/>
          </a:xfrm>
          <a:prstGeom prst="rect">
            <a:avLst/>
          </a:prstGeom>
          <a:noFill/>
        </p:spPr>
        <p:txBody>
          <a:bodyPr wrap="square" lIns="0" tIns="0" rIns="0" bIns="0" rtlCol="0">
            <a:spAutoFit/>
          </a:bodyPr>
          <a:lstStyle/>
          <a:p>
            <a:r>
              <a:rPr lang="ja-JP" altLang="en-US" sz="1100" dirty="0">
                <a:latin typeface="Meiryo UI" panose="020B0604030504040204" pitchFamily="50" charset="-128"/>
                <a:ea typeface="Meiryo UI" panose="020B0604030504040204" pitchFamily="50" charset="-128"/>
              </a:rPr>
              <a:t>技術調査・</a:t>
            </a:r>
            <a:br>
              <a:rPr lang="en-US" altLang="ja-JP" sz="1100" dirty="0">
                <a:latin typeface="Meiryo UI" panose="020B0604030504040204" pitchFamily="50" charset="-128"/>
                <a:ea typeface="Meiryo UI" panose="020B0604030504040204" pitchFamily="50" charset="-128"/>
              </a:rPr>
            </a:br>
            <a:r>
              <a:rPr lang="ja-JP" altLang="en-US" sz="1100" dirty="0">
                <a:latin typeface="Meiryo UI" panose="020B0604030504040204" pitchFamily="50" charset="-128"/>
                <a:ea typeface="Meiryo UI" panose="020B0604030504040204" pitchFamily="50" charset="-128"/>
              </a:rPr>
              <a:t>特許調査</a:t>
            </a:r>
            <a:endParaRPr lang="en-US" altLang="ja-JP" sz="1100" dirty="0">
              <a:latin typeface="Meiryo UI" panose="020B0604030504040204" pitchFamily="50" charset="-128"/>
              <a:ea typeface="Meiryo UI" panose="020B0604030504040204" pitchFamily="50" charset="-128"/>
            </a:endParaRPr>
          </a:p>
        </p:txBody>
      </p:sp>
      <p:sp>
        <p:nvSpPr>
          <p:cNvPr id="77" name="テキスト ボックス 76">
            <a:extLst>
              <a:ext uri="{FF2B5EF4-FFF2-40B4-BE49-F238E27FC236}">
                <a16:creationId xmlns:a16="http://schemas.microsoft.com/office/drawing/2014/main" id="{44398D66-169E-4CA8-81C7-01B7D6B11296}"/>
              </a:ext>
            </a:extLst>
          </p:cNvPr>
          <p:cNvSpPr txBox="1"/>
          <p:nvPr/>
        </p:nvSpPr>
        <p:spPr>
          <a:xfrm>
            <a:off x="3726857" y="3562740"/>
            <a:ext cx="793299" cy="338554"/>
          </a:xfrm>
          <a:prstGeom prst="rect">
            <a:avLst/>
          </a:prstGeom>
          <a:noFill/>
        </p:spPr>
        <p:txBody>
          <a:bodyPr wrap="square" lIns="0" tIns="0" rIns="0" bIns="0" rtlCol="0">
            <a:spAutoFit/>
          </a:bodyPr>
          <a:lstStyle/>
          <a:p>
            <a:r>
              <a:rPr lang="ja-JP" altLang="en-US" sz="1100" dirty="0">
                <a:latin typeface="Meiryo UI" panose="020B0604030504040204" pitchFamily="50" charset="-128"/>
                <a:ea typeface="Meiryo UI" panose="020B0604030504040204" pitchFamily="50" charset="-128"/>
              </a:rPr>
              <a:t>ロジック</a:t>
            </a:r>
            <a:br>
              <a:rPr lang="en-US" altLang="ja-JP" sz="1100" dirty="0">
                <a:latin typeface="Meiryo UI" panose="020B0604030504040204" pitchFamily="50" charset="-128"/>
                <a:ea typeface="Meiryo UI" panose="020B0604030504040204" pitchFamily="50" charset="-128"/>
              </a:rPr>
            </a:br>
            <a:r>
              <a:rPr lang="ja-JP" altLang="en-US" sz="1100" dirty="0">
                <a:latin typeface="Meiryo UI" panose="020B0604030504040204" pitchFamily="50" charset="-128"/>
                <a:ea typeface="Meiryo UI" panose="020B0604030504040204" pitchFamily="50" charset="-128"/>
              </a:rPr>
              <a:t>机上検討</a:t>
            </a:r>
            <a:endParaRPr lang="en-US" altLang="ja-JP" sz="1100" dirty="0">
              <a:latin typeface="Meiryo UI" panose="020B0604030504040204" pitchFamily="50" charset="-128"/>
              <a:ea typeface="Meiryo UI" panose="020B0604030504040204" pitchFamily="50" charset="-128"/>
            </a:endParaRPr>
          </a:p>
        </p:txBody>
      </p:sp>
      <p:sp>
        <p:nvSpPr>
          <p:cNvPr id="105" name="Text Box 25">
            <a:extLst>
              <a:ext uri="{FF2B5EF4-FFF2-40B4-BE49-F238E27FC236}">
                <a16:creationId xmlns:a16="http://schemas.microsoft.com/office/drawing/2014/main" id="{66D5D6FA-5DAB-4C2F-8D88-255512609C71}"/>
              </a:ext>
            </a:extLst>
          </p:cNvPr>
          <p:cNvSpPr txBox="1">
            <a:spLocks noChangeArrowheads="1"/>
          </p:cNvSpPr>
          <p:nvPr/>
        </p:nvSpPr>
        <p:spPr bwMode="auto">
          <a:xfrm>
            <a:off x="4395098" y="3333762"/>
            <a:ext cx="1099197" cy="234286"/>
          </a:xfrm>
          <a:prstGeom prst="rect">
            <a:avLst/>
          </a:prstGeom>
          <a:noFill/>
          <a:ln w="9525">
            <a:noFill/>
            <a:miter lim="800000"/>
            <a:headEnd/>
            <a:tailEnd/>
          </a:ln>
        </p:spPr>
        <p:txBody>
          <a:bodyPr wrap="square" lIns="72000" tIns="36000" rIns="72000" bIns="36000">
            <a:spAutoFit/>
          </a:bodyPr>
          <a:lstStyle/>
          <a:p>
            <a:pPr>
              <a:spcBef>
                <a:spcPts val="600"/>
              </a:spcBef>
            </a:pPr>
            <a:r>
              <a:rPr lang="ja-JP" altLang="en-US" sz="1050" dirty="0">
                <a:latin typeface="Meiryo UI" panose="020B0604030504040204" pitchFamily="50" charset="-128"/>
                <a:ea typeface="Meiryo UI" panose="020B0604030504040204" pitchFamily="50" charset="-128"/>
              </a:rPr>
              <a:t>▼</a:t>
            </a:r>
            <a:r>
              <a:rPr lang="en-US" altLang="ja-JP" sz="1050" dirty="0">
                <a:latin typeface="Meiryo UI" panose="020B0604030504040204" pitchFamily="50" charset="-128"/>
                <a:ea typeface="Meiryo UI" panose="020B0604030504040204" pitchFamily="50" charset="-128"/>
              </a:rPr>
              <a:t>HILS</a:t>
            </a:r>
            <a:r>
              <a:rPr lang="ja-JP" altLang="en-US" sz="1050" dirty="0">
                <a:latin typeface="Meiryo UI" panose="020B0604030504040204" pitchFamily="50" charset="-128"/>
                <a:ea typeface="Meiryo UI" panose="020B0604030504040204" pitchFamily="50" charset="-128"/>
              </a:rPr>
              <a:t>環境完</a:t>
            </a:r>
            <a:endParaRPr lang="en-US" altLang="ja-JP" sz="1050" dirty="0">
              <a:latin typeface="Meiryo UI" panose="020B0604030504040204" pitchFamily="50" charset="-128"/>
              <a:ea typeface="Meiryo UI" panose="020B0604030504040204" pitchFamily="50" charset="-128"/>
            </a:endParaRPr>
          </a:p>
        </p:txBody>
      </p:sp>
      <p:sp>
        <p:nvSpPr>
          <p:cNvPr id="106" name="右矢印 77">
            <a:extLst>
              <a:ext uri="{FF2B5EF4-FFF2-40B4-BE49-F238E27FC236}">
                <a16:creationId xmlns:a16="http://schemas.microsoft.com/office/drawing/2014/main" id="{237C28E3-9D38-4976-B1C9-D1D3E1B3EA6E}"/>
              </a:ext>
            </a:extLst>
          </p:cNvPr>
          <p:cNvSpPr/>
          <p:nvPr/>
        </p:nvSpPr>
        <p:spPr>
          <a:xfrm>
            <a:off x="4607172" y="4106570"/>
            <a:ext cx="1031627"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07" name="右矢印 77">
            <a:extLst>
              <a:ext uri="{FF2B5EF4-FFF2-40B4-BE49-F238E27FC236}">
                <a16:creationId xmlns:a16="http://schemas.microsoft.com/office/drawing/2014/main" id="{995EA6BD-4D09-4B26-B341-812DDA23251D}"/>
              </a:ext>
            </a:extLst>
          </p:cNvPr>
          <p:cNvSpPr/>
          <p:nvPr/>
        </p:nvSpPr>
        <p:spPr>
          <a:xfrm>
            <a:off x="5669751" y="4099857"/>
            <a:ext cx="1031627"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08" name="テキスト ボックス 107">
            <a:extLst>
              <a:ext uri="{FF2B5EF4-FFF2-40B4-BE49-F238E27FC236}">
                <a16:creationId xmlns:a16="http://schemas.microsoft.com/office/drawing/2014/main" id="{54C75F95-0C79-4F8F-AF3B-3577D91C1E85}"/>
              </a:ext>
            </a:extLst>
          </p:cNvPr>
          <p:cNvSpPr txBox="1"/>
          <p:nvPr/>
        </p:nvSpPr>
        <p:spPr>
          <a:xfrm>
            <a:off x="4812223" y="3914105"/>
            <a:ext cx="793299" cy="169277"/>
          </a:xfrm>
          <a:prstGeom prst="rect">
            <a:avLst/>
          </a:prstGeom>
          <a:noFill/>
        </p:spPr>
        <p:txBody>
          <a:bodyPr wrap="square" lIns="0" tIns="0" rIns="0" bIns="0" rtlCol="0">
            <a:spAutoFit/>
          </a:bodyPr>
          <a:lstStyle/>
          <a:p>
            <a:r>
              <a:rPr lang="en-US" altLang="ja-JP" sz="1100" dirty="0">
                <a:latin typeface="Meiryo UI" panose="020B0604030504040204" pitchFamily="50" charset="-128"/>
                <a:ea typeface="Meiryo UI" panose="020B0604030504040204" pitchFamily="50" charset="-128"/>
              </a:rPr>
              <a:t>HILS</a:t>
            </a:r>
            <a:r>
              <a:rPr lang="ja-JP" altLang="en-US" sz="1100" dirty="0">
                <a:latin typeface="Meiryo UI" panose="020B0604030504040204" pitchFamily="50" charset="-128"/>
                <a:ea typeface="Meiryo UI" panose="020B0604030504040204" pitchFamily="50" charset="-128"/>
              </a:rPr>
              <a:t>評価</a:t>
            </a:r>
            <a:endParaRPr lang="en-US" altLang="ja-JP" sz="1100" dirty="0">
              <a:latin typeface="Meiryo UI" panose="020B0604030504040204" pitchFamily="50" charset="-128"/>
              <a:ea typeface="Meiryo UI" panose="020B0604030504040204" pitchFamily="50" charset="-128"/>
            </a:endParaRPr>
          </a:p>
        </p:txBody>
      </p:sp>
      <p:sp>
        <p:nvSpPr>
          <p:cNvPr id="109" name="テキスト ボックス 108">
            <a:extLst>
              <a:ext uri="{FF2B5EF4-FFF2-40B4-BE49-F238E27FC236}">
                <a16:creationId xmlns:a16="http://schemas.microsoft.com/office/drawing/2014/main" id="{C1A24BB3-BA78-4C84-855D-DAC9E25F56CE}"/>
              </a:ext>
            </a:extLst>
          </p:cNvPr>
          <p:cNvSpPr txBox="1"/>
          <p:nvPr/>
        </p:nvSpPr>
        <p:spPr>
          <a:xfrm>
            <a:off x="5819653" y="3914105"/>
            <a:ext cx="793299" cy="169277"/>
          </a:xfrm>
          <a:prstGeom prst="rect">
            <a:avLst/>
          </a:prstGeom>
          <a:noFill/>
        </p:spPr>
        <p:txBody>
          <a:bodyPr wrap="square" lIns="0" tIns="0" rIns="0" bIns="0" rtlCol="0">
            <a:spAutoFit/>
          </a:bodyPr>
          <a:lstStyle/>
          <a:p>
            <a:r>
              <a:rPr lang="ja-JP" altLang="en-US" sz="1100" dirty="0">
                <a:latin typeface="Meiryo UI" panose="020B0604030504040204" pitchFamily="50" charset="-128"/>
                <a:ea typeface="Meiryo UI" panose="020B0604030504040204" pitchFamily="50" charset="-128"/>
              </a:rPr>
              <a:t>ロジック改良</a:t>
            </a:r>
            <a:endParaRPr lang="en-US" altLang="ja-JP" sz="1100" dirty="0">
              <a:latin typeface="Meiryo UI" panose="020B0604030504040204" pitchFamily="50" charset="-128"/>
              <a:ea typeface="Meiryo UI" panose="020B0604030504040204" pitchFamily="50" charset="-128"/>
            </a:endParaRPr>
          </a:p>
        </p:txBody>
      </p:sp>
      <p:sp>
        <p:nvSpPr>
          <p:cNvPr id="112" name="Text Box 25">
            <a:extLst>
              <a:ext uri="{FF2B5EF4-FFF2-40B4-BE49-F238E27FC236}">
                <a16:creationId xmlns:a16="http://schemas.microsoft.com/office/drawing/2014/main" id="{DCF5D372-A96F-4B44-9A84-2B4018447378}"/>
              </a:ext>
            </a:extLst>
          </p:cNvPr>
          <p:cNvSpPr txBox="1">
            <a:spLocks noChangeArrowheads="1"/>
          </p:cNvSpPr>
          <p:nvPr/>
        </p:nvSpPr>
        <p:spPr bwMode="auto">
          <a:xfrm>
            <a:off x="5669751" y="3342566"/>
            <a:ext cx="1099197" cy="234286"/>
          </a:xfrm>
          <a:prstGeom prst="rect">
            <a:avLst/>
          </a:prstGeom>
          <a:noFill/>
          <a:ln w="9525">
            <a:noFill/>
            <a:miter lim="800000"/>
            <a:headEnd/>
            <a:tailEnd/>
          </a:ln>
        </p:spPr>
        <p:txBody>
          <a:bodyPr wrap="square" lIns="72000" tIns="36000" rIns="72000" bIns="36000">
            <a:spAutoFit/>
          </a:bodyPr>
          <a:lstStyle/>
          <a:p>
            <a:pPr algn="r">
              <a:spcBef>
                <a:spcPts val="600"/>
              </a:spcBef>
            </a:pPr>
            <a:r>
              <a:rPr lang="ja-JP" altLang="en-US" sz="1050" dirty="0">
                <a:latin typeface="Meiryo UI" panose="020B0604030504040204" pitchFamily="50" charset="-128"/>
                <a:ea typeface="Meiryo UI" panose="020B0604030504040204" pitchFamily="50" charset="-128"/>
              </a:rPr>
              <a:t>改良ロジック完▼</a:t>
            </a:r>
            <a:endParaRPr lang="en-US" altLang="ja-JP" sz="1050" dirty="0">
              <a:latin typeface="Meiryo UI" panose="020B0604030504040204" pitchFamily="50" charset="-128"/>
              <a:ea typeface="Meiryo UI" panose="020B0604030504040204" pitchFamily="50" charset="-128"/>
            </a:endParaRPr>
          </a:p>
        </p:txBody>
      </p:sp>
      <p:sp>
        <p:nvSpPr>
          <p:cNvPr id="113" name="テキスト ボックス 112">
            <a:extLst>
              <a:ext uri="{FF2B5EF4-FFF2-40B4-BE49-F238E27FC236}">
                <a16:creationId xmlns:a16="http://schemas.microsoft.com/office/drawing/2014/main" id="{51FAA3F4-B03B-4857-AA39-F4B74E7D4A7E}"/>
              </a:ext>
            </a:extLst>
          </p:cNvPr>
          <p:cNvSpPr txBox="1"/>
          <p:nvPr/>
        </p:nvSpPr>
        <p:spPr>
          <a:xfrm>
            <a:off x="2749724" y="4952257"/>
            <a:ext cx="615553" cy="369332"/>
          </a:xfrm>
          <a:prstGeom prst="rect">
            <a:avLst/>
          </a:prstGeom>
          <a:noFill/>
        </p:spPr>
        <p:txBody>
          <a:bodyPr wrap="none" lIns="0" tIns="0" rIns="0" bIns="0" rtlCol="0">
            <a:spAutoFit/>
          </a:bodyPr>
          <a:lstStyle/>
          <a:p>
            <a:r>
              <a:rPr lang="ja-JP" altLang="en-US" sz="1200" dirty="0">
                <a:latin typeface="Meiryo UI" panose="020B0604030504040204" pitchFamily="50" charset="-128"/>
                <a:ea typeface="Meiryo UI" panose="020B0604030504040204" pitchFamily="50" charset="-128"/>
              </a:rPr>
              <a:t>事前調査</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方式検討</a:t>
            </a:r>
            <a:endParaRPr lang="en-US" altLang="ja-JP" sz="1200" dirty="0">
              <a:latin typeface="Meiryo UI" panose="020B0604030504040204" pitchFamily="50" charset="-128"/>
              <a:ea typeface="Meiryo UI" panose="020B0604030504040204" pitchFamily="50" charset="-128"/>
            </a:endParaRPr>
          </a:p>
        </p:txBody>
      </p:sp>
      <p:sp>
        <p:nvSpPr>
          <p:cNvPr id="114" name="テキスト ボックス 113">
            <a:extLst>
              <a:ext uri="{FF2B5EF4-FFF2-40B4-BE49-F238E27FC236}">
                <a16:creationId xmlns:a16="http://schemas.microsoft.com/office/drawing/2014/main" id="{49157044-250A-4ED7-A1A5-9D8B283D791B}"/>
              </a:ext>
            </a:extLst>
          </p:cNvPr>
          <p:cNvSpPr txBox="1"/>
          <p:nvPr/>
        </p:nvSpPr>
        <p:spPr>
          <a:xfrm>
            <a:off x="3504151" y="4968245"/>
            <a:ext cx="1098228" cy="369332"/>
          </a:xfrm>
          <a:prstGeom prst="rect">
            <a:avLst/>
          </a:prstGeom>
          <a:noFill/>
        </p:spPr>
        <p:txBody>
          <a:bodyPr wrap="square" lIns="0" tIns="0" rIns="0" bIns="0" rtlCol="0">
            <a:spAutoFit/>
          </a:bodyPr>
          <a:lstStyle/>
          <a:p>
            <a:pPr>
              <a:defRPr/>
            </a:pPr>
            <a:r>
              <a:rPr lang="ja-JP" altLang="en-US" sz="1200" dirty="0">
                <a:latin typeface="Meiryo UI"/>
              </a:rPr>
              <a:t>画質の作業効率への影響評価</a:t>
            </a:r>
            <a:endParaRPr lang="en-US" altLang="ja-JP" sz="1200" dirty="0">
              <a:latin typeface="Meiryo UI"/>
            </a:endParaRPr>
          </a:p>
        </p:txBody>
      </p:sp>
      <p:sp>
        <p:nvSpPr>
          <p:cNvPr id="116" name="テキスト ボックス 115">
            <a:extLst>
              <a:ext uri="{FF2B5EF4-FFF2-40B4-BE49-F238E27FC236}">
                <a16:creationId xmlns:a16="http://schemas.microsoft.com/office/drawing/2014/main" id="{FB98E045-E0F1-489A-BC87-970F4BA34209}"/>
              </a:ext>
            </a:extLst>
          </p:cNvPr>
          <p:cNvSpPr txBox="1"/>
          <p:nvPr/>
        </p:nvSpPr>
        <p:spPr>
          <a:xfrm>
            <a:off x="4661138" y="4970951"/>
            <a:ext cx="1092476" cy="369332"/>
          </a:xfrm>
          <a:prstGeom prst="rect">
            <a:avLst/>
          </a:prstGeom>
          <a:noFill/>
        </p:spPr>
        <p:txBody>
          <a:bodyPr wrap="square" lIns="0" tIns="0" rIns="0" bIns="0" rtlCol="0">
            <a:spAutoFit/>
          </a:bodyPr>
          <a:lstStyle/>
          <a:p>
            <a:pPr>
              <a:defRPr/>
            </a:pPr>
            <a:r>
              <a:rPr lang="ja-JP" altLang="en-US" sz="1200" dirty="0">
                <a:latin typeface="Meiryo UI"/>
              </a:rPr>
              <a:t>適応的伝送画像</a:t>
            </a:r>
            <a:endParaRPr lang="en-US" altLang="ja-JP" sz="1200" dirty="0">
              <a:latin typeface="Meiryo UI"/>
            </a:endParaRPr>
          </a:p>
          <a:p>
            <a:pPr>
              <a:defRPr/>
            </a:pPr>
            <a:r>
              <a:rPr lang="ja-JP" altLang="en-US" sz="1200" dirty="0">
                <a:latin typeface="Meiryo UI"/>
              </a:rPr>
              <a:t>処理方式検討</a:t>
            </a:r>
            <a:endParaRPr lang="en-US" altLang="ja-JP" sz="1200" dirty="0">
              <a:latin typeface="Meiryo UI"/>
            </a:endParaRPr>
          </a:p>
        </p:txBody>
      </p:sp>
      <p:sp>
        <p:nvSpPr>
          <p:cNvPr id="117" name="テキスト ボックス 116">
            <a:extLst>
              <a:ext uri="{FF2B5EF4-FFF2-40B4-BE49-F238E27FC236}">
                <a16:creationId xmlns:a16="http://schemas.microsoft.com/office/drawing/2014/main" id="{8D4A05F3-9D21-4CC8-A022-24A1A96B45C3}"/>
              </a:ext>
            </a:extLst>
          </p:cNvPr>
          <p:cNvSpPr txBox="1"/>
          <p:nvPr/>
        </p:nvSpPr>
        <p:spPr>
          <a:xfrm>
            <a:off x="5846267" y="4977523"/>
            <a:ext cx="718145" cy="369332"/>
          </a:xfrm>
          <a:prstGeom prst="rect">
            <a:avLst/>
          </a:prstGeom>
          <a:noFill/>
        </p:spPr>
        <p:txBody>
          <a:bodyPr wrap="none" lIns="0" tIns="0" rIns="0" bIns="0" rtlCol="0">
            <a:spAutoFit/>
          </a:bodyPr>
          <a:lstStyle/>
          <a:p>
            <a:pPr>
              <a:defRPr/>
            </a:pPr>
            <a:r>
              <a:rPr lang="ja-JP" altLang="en-US" sz="1200" dirty="0">
                <a:latin typeface="Meiryo UI"/>
              </a:rPr>
              <a:t>実証環境</a:t>
            </a:r>
            <a:endParaRPr lang="en-US" altLang="ja-JP" sz="1200" dirty="0">
              <a:latin typeface="Meiryo UI"/>
            </a:endParaRPr>
          </a:p>
          <a:p>
            <a:pPr>
              <a:defRPr/>
            </a:pPr>
            <a:r>
              <a:rPr lang="ja-JP" altLang="en-US" sz="1200" dirty="0">
                <a:latin typeface="Meiryo UI"/>
              </a:rPr>
              <a:t>試作、評価</a:t>
            </a:r>
            <a:endParaRPr lang="en-US" altLang="ja-JP" sz="1200" dirty="0">
              <a:latin typeface="Meiryo UI"/>
            </a:endParaRPr>
          </a:p>
        </p:txBody>
      </p:sp>
      <p:sp>
        <p:nvSpPr>
          <p:cNvPr id="119" name="右矢印 115">
            <a:extLst>
              <a:ext uri="{FF2B5EF4-FFF2-40B4-BE49-F238E27FC236}">
                <a16:creationId xmlns:a16="http://schemas.microsoft.com/office/drawing/2014/main" id="{80604948-14C4-4BA0-B26E-36EEA24876F2}"/>
              </a:ext>
            </a:extLst>
          </p:cNvPr>
          <p:cNvSpPr/>
          <p:nvPr/>
        </p:nvSpPr>
        <p:spPr>
          <a:xfrm>
            <a:off x="4602506" y="5341595"/>
            <a:ext cx="1100206"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20" name="右矢印 116">
            <a:extLst>
              <a:ext uri="{FF2B5EF4-FFF2-40B4-BE49-F238E27FC236}">
                <a16:creationId xmlns:a16="http://schemas.microsoft.com/office/drawing/2014/main" id="{12AD16F2-8253-4C73-AF06-A63869544224}"/>
              </a:ext>
            </a:extLst>
          </p:cNvPr>
          <p:cNvSpPr/>
          <p:nvPr/>
        </p:nvSpPr>
        <p:spPr>
          <a:xfrm>
            <a:off x="5702925" y="5341595"/>
            <a:ext cx="1011658"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21" name="右矢印 117">
            <a:extLst>
              <a:ext uri="{FF2B5EF4-FFF2-40B4-BE49-F238E27FC236}">
                <a16:creationId xmlns:a16="http://schemas.microsoft.com/office/drawing/2014/main" id="{2F3914A6-12EA-4126-A832-5FA82B3BA527}"/>
              </a:ext>
            </a:extLst>
          </p:cNvPr>
          <p:cNvSpPr/>
          <p:nvPr/>
        </p:nvSpPr>
        <p:spPr>
          <a:xfrm>
            <a:off x="2563604" y="5329305"/>
            <a:ext cx="987795"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22" name="右矢印 118">
            <a:extLst>
              <a:ext uri="{FF2B5EF4-FFF2-40B4-BE49-F238E27FC236}">
                <a16:creationId xmlns:a16="http://schemas.microsoft.com/office/drawing/2014/main" id="{047787A9-0D9A-4995-9A69-7659AE7F2AC1}"/>
              </a:ext>
            </a:extLst>
          </p:cNvPr>
          <p:cNvSpPr/>
          <p:nvPr/>
        </p:nvSpPr>
        <p:spPr>
          <a:xfrm>
            <a:off x="3555346" y="5329304"/>
            <a:ext cx="1034834" cy="21237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23" name="テキスト ボックス 122">
            <a:extLst>
              <a:ext uri="{FF2B5EF4-FFF2-40B4-BE49-F238E27FC236}">
                <a16:creationId xmlns:a16="http://schemas.microsoft.com/office/drawing/2014/main" id="{B16AC213-EA67-4F85-93D6-015A38B87F43}"/>
              </a:ext>
            </a:extLst>
          </p:cNvPr>
          <p:cNvSpPr txBox="1"/>
          <p:nvPr/>
        </p:nvSpPr>
        <p:spPr>
          <a:xfrm>
            <a:off x="3421895" y="5554119"/>
            <a:ext cx="1144544" cy="369332"/>
          </a:xfrm>
          <a:prstGeom prst="rect">
            <a:avLst/>
          </a:prstGeom>
          <a:noFill/>
        </p:spPr>
        <p:txBody>
          <a:bodyPr wrap="none" lIns="0" tIns="0" rIns="0" bIns="0" rtlCol="0">
            <a:spAutoFit/>
          </a:bodyPr>
          <a:lstStyle/>
          <a:p>
            <a:pPr>
              <a:defRPr/>
            </a:pPr>
            <a:r>
              <a:rPr lang="ja-JP" altLang="en-US" sz="1200" dirty="0">
                <a:latin typeface="Meiryo UI"/>
              </a:rPr>
              <a:t>画質と作業効率の</a:t>
            </a:r>
            <a:endParaRPr lang="en-US" altLang="ja-JP" sz="1200" dirty="0">
              <a:latin typeface="Meiryo UI"/>
            </a:endParaRPr>
          </a:p>
          <a:p>
            <a:pPr>
              <a:defRPr/>
            </a:pPr>
            <a:r>
              <a:rPr lang="ja-JP" altLang="en-US" sz="1200" dirty="0">
                <a:latin typeface="Meiryo UI"/>
              </a:rPr>
              <a:t>相関評価資料★</a:t>
            </a:r>
            <a:endParaRPr lang="en-US" altLang="ja-JP" sz="1200" dirty="0">
              <a:latin typeface="Meiryo UI"/>
            </a:endParaRPr>
          </a:p>
        </p:txBody>
      </p:sp>
      <p:sp>
        <p:nvSpPr>
          <p:cNvPr id="124" name="テキスト ボックス 123">
            <a:extLst>
              <a:ext uri="{FF2B5EF4-FFF2-40B4-BE49-F238E27FC236}">
                <a16:creationId xmlns:a16="http://schemas.microsoft.com/office/drawing/2014/main" id="{613A4068-283E-4866-83C0-B7EC8117F340}"/>
              </a:ext>
            </a:extLst>
          </p:cNvPr>
          <p:cNvSpPr txBox="1"/>
          <p:nvPr/>
        </p:nvSpPr>
        <p:spPr>
          <a:xfrm>
            <a:off x="5661034" y="5554119"/>
            <a:ext cx="1193230" cy="369332"/>
          </a:xfrm>
          <a:prstGeom prst="rect">
            <a:avLst/>
          </a:prstGeom>
          <a:noFill/>
        </p:spPr>
        <p:txBody>
          <a:bodyPr wrap="square" lIns="0" tIns="0" rIns="0" bIns="0" rtlCol="0">
            <a:spAutoFit/>
          </a:bodyPr>
          <a:lstStyle/>
          <a:p>
            <a:pPr>
              <a:defRPr/>
            </a:pPr>
            <a:r>
              <a:rPr lang="ja-JP" altLang="en-US" sz="1200" dirty="0">
                <a:latin typeface="Meiryo UI"/>
              </a:rPr>
              <a:t>適応的伝送</a:t>
            </a:r>
            <a:endParaRPr lang="en-US" altLang="ja-JP" sz="1200" dirty="0">
              <a:latin typeface="Meiryo UI"/>
            </a:endParaRPr>
          </a:p>
          <a:p>
            <a:pPr>
              <a:defRPr/>
            </a:pPr>
            <a:r>
              <a:rPr lang="ja-JP" altLang="en-US" sz="1200" dirty="0">
                <a:latin typeface="Meiryo UI"/>
              </a:rPr>
              <a:t>画像処理仕様★</a:t>
            </a:r>
            <a:endParaRPr lang="en-US" altLang="ja-JP" sz="1200" dirty="0">
              <a:latin typeface="Meiryo UI"/>
            </a:endParaRPr>
          </a:p>
        </p:txBody>
      </p:sp>
      <p:sp>
        <p:nvSpPr>
          <p:cNvPr id="125" name="右矢印 101">
            <a:extLst>
              <a:ext uri="{FF2B5EF4-FFF2-40B4-BE49-F238E27FC236}">
                <a16:creationId xmlns:a16="http://schemas.microsoft.com/office/drawing/2014/main" id="{CA316557-18A3-4634-B439-127B997EB093}"/>
              </a:ext>
            </a:extLst>
          </p:cNvPr>
          <p:cNvSpPr/>
          <p:nvPr/>
        </p:nvSpPr>
        <p:spPr>
          <a:xfrm>
            <a:off x="7820166" y="4106570"/>
            <a:ext cx="1039541" cy="685239"/>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26" name="正方形/長方形 125">
            <a:extLst>
              <a:ext uri="{FF2B5EF4-FFF2-40B4-BE49-F238E27FC236}">
                <a16:creationId xmlns:a16="http://schemas.microsoft.com/office/drawing/2014/main" id="{58EFBABC-236E-491F-AD08-4470103E4D94}"/>
              </a:ext>
            </a:extLst>
          </p:cNvPr>
          <p:cNvSpPr/>
          <p:nvPr/>
        </p:nvSpPr>
        <p:spPr>
          <a:xfrm>
            <a:off x="7483070" y="3425976"/>
            <a:ext cx="1836659" cy="707886"/>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概念実証・改良</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ts val="1600"/>
              </a:lnSpc>
              <a:spcBef>
                <a:spcPts val="0"/>
              </a:spcBef>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重点基盤完了後に</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受託</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共通費にて実施</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7" name="正方形/長方形 126">
            <a:extLst>
              <a:ext uri="{FF2B5EF4-FFF2-40B4-BE49-F238E27FC236}">
                <a16:creationId xmlns:a16="http://schemas.microsoft.com/office/drawing/2014/main" id="{C9609702-B8B6-4033-9F84-B28C8F67799B}"/>
              </a:ext>
            </a:extLst>
          </p:cNvPr>
          <p:cNvSpPr/>
          <p:nvPr/>
        </p:nvSpPr>
        <p:spPr>
          <a:xfrm>
            <a:off x="6748172" y="3624643"/>
            <a:ext cx="921434"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概念実証向け試作</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8" name="右矢印 80">
            <a:extLst>
              <a:ext uri="{FF2B5EF4-FFF2-40B4-BE49-F238E27FC236}">
                <a16:creationId xmlns:a16="http://schemas.microsoft.com/office/drawing/2014/main" id="{11A9111C-40CE-4B69-96A7-4B12F3CA3FAB}"/>
              </a:ext>
            </a:extLst>
          </p:cNvPr>
          <p:cNvSpPr/>
          <p:nvPr/>
        </p:nvSpPr>
        <p:spPr>
          <a:xfrm>
            <a:off x="6732330" y="4175823"/>
            <a:ext cx="1079454" cy="55607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29" name="正方形/長方形 128">
            <a:extLst>
              <a:ext uri="{FF2B5EF4-FFF2-40B4-BE49-F238E27FC236}">
                <a16:creationId xmlns:a16="http://schemas.microsoft.com/office/drawing/2014/main" id="{B89DB4AE-57C1-41A3-9A86-9759D4DF58E2}"/>
              </a:ext>
            </a:extLst>
          </p:cNvPr>
          <p:cNvSpPr/>
          <p:nvPr/>
        </p:nvSpPr>
        <p:spPr>
          <a:xfrm>
            <a:off x="7146707" y="4908853"/>
            <a:ext cx="1311493"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重点基盤の内容と併せて実施</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0" name="右矢印 99">
            <a:extLst>
              <a:ext uri="{FF2B5EF4-FFF2-40B4-BE49-F238E27FC236}">
                <a16:creationId xmlns:a16="http://schemas.microsoft.com/office/drawing/2014/main" id="{5E5E859D-BBB7-43F3-96B3-592CB120AB96}"/>
              </a:ext>
            </a:extLst>
          </p:cNvPr>
          <p:cNvSpPr/>
          <p:nvPr/>
        </p:nvSpPr>
        <p:spPr>
          <a:xfrm>
            <a:off x="7811993" y="1897636"/>
            <a:ext cx="1047922"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31" name="正方形/長方形 130">
            <a:extLst>
              <a:ext uri="{FF2B5EF4-FFF2-40B4-BE49-F238E27FC236}">
                <a16:creationId xmlns:a16="http://schemas.microsoft.com/office/drawing/2014/main" id="{53A68355-9874-41CB-99E2-47A4168F8A49}"/>
              </a:ext>
            </a:extLst>
          </p:cNvPr>
          <p:cNvSpPr/>
          <p:nvPr/>
        </p:nvSpPr>
        <p:spPr>
          <a:xfrm>
            <a:off x="7691694" y="1407040"/>
            <a:ext cx="1209199"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概念実証</a:t>
            </a:r>
            <a:br>
              <a:rPr lang="en-US" altLang="ja-JP" sz="1200" dirty="0">
                <a:latin typeface="Meiryo UI" panose="020B0604030504040204" pitchFamily="50" charset="-128"/>
                <a:ea typeface="Meiryo UI" panose="020B0604030504040204" pitchFamily="50" charset="-128"/>
                <a:cs typeface="Meiryo UI" panose="020B0604030504040204" pitchFamily="50" charset="-128"/>
              </a:rPr>
            </a:br>
            <a:r>
              <a:rPr lang="ja-JP" altLang="en-US" sz="1200" dirty="0">
                <a:latin typeface="Meiryo UI" panose="020B0604030504040204" pitchFamily="50" charset="-128"/>
                <a:ea typeface="Meiryo UI" panose="020B0604030504040204" pitchFamily="50" charset="-128"/>
                <a:cs typeface="Meiryo UI" panose="020B0604030504040204" pitchFamily="50" charset="-128"/>
              </a:rPr>
              <a:t>（社外）・改良</a:t>
            </a:r>
          </a:p>
        </p:txBody>
      </p:sp>
      <p:sp>
        <p:nvSpPr>
          <p:cNvPr id="132" name="正方形/長方形 131">
            <a:extLst>
              <a:ext uri="{FF2B5EF4-FFF2-40B4-BE49-F238E27FC236}">
                <a16:creationId xmlns:a16="http://schemas.microsoft.com/office/drawing/2014/main" id="{D351F3EF-A631-434C-B2D6-B824C513B312}"/>
              </a:ext>
            </a:extLst>
          </p:cNvPr>
          <p:cNvSpPr/>
          <p:nvPr/>
        </p:nvSpPr>
        <p:spPr>
          <a:xfrm>
            <a:off x="6767912" y="1418275"/>
            <a:ext cx="921434"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概念実証向け試作</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3" name="右矢印 80">
            <a:extLst>
              <a:ext uri="{FF2B5EF4-FFF2-40B4-BE49-F238E27FC236}">
                <a16:creationId xmlns:a16="http://schemas.microsoft.com/office/drawing/2014/main" id="{E6E577D9-FBB2-4318-AB53-66E5FBC236AC}"/>
              </a:ext>
            </a:extLst>
          </p:cNvPr>
          <p:cNvSpPr/>
          <p:nvPr/>
        </p:nvSpPr>
        <p:spPr>
          <a:xfrm>
            <a:off x="6726091" y="1897282"/>
            <a:ext cx="108590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34" name="右矢印 100">
            <a:extLst>
              <a:ext uri="{FF2B5EF4-FFF2-40B4-BE49-F238E27FC236}">
                <a16:creationId xmlns:a16="http://schemas.microsoft.com/office/drawing/2014/main" id="{E2C1CC9C-C10F-4295-8AEC-BF1F6E9992E8}"/>
              </a:ext>
            </a:extLst>
          </p:cNvPr>
          <p:cNvSpPr/>
          <p:nvPr/>
        </p:nvSpPr>
        <p:spPr>
          <a:xfrm>
            <a:off x="3185500" y="1906137"/>
            <a:ext cx="410683"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35" name="正方形/長方形 134">
            <a:extLst>
              <a:ext uri="{FF2B5EF4-FFF2-40B4-BE49-F238E27FC236}">
                <a16:creationId xmlns:a16="http://schemas.microsoft.com/office/drawing/2014/main" id="{594E6DBC-AEB2-496B-B48A-D30908A7814E}"/>
              </a:ext>
            </a:extLst>
          </p:cNvPr>
          <p:cNvSpPr/>
          <p:nvPr/>
        </p:nvSpPr>
        <p:spPr>
          <a:xfrm>
            <a:off x="2462201" y="1191283"/>
            <a:ext cx="2248249" cy="68711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ラピッドプロト試作・実証</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所内</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p>
          <a:p>
            <a:pPr algn="ct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H/W</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試作を伴う</a:t>
            </a:r>
            <a:br>
              <a:rPr lang="en-US" altLang="ja-JP" sz="1200" dirty="0">
                <a:latin typeface="Meiryo UI" panose="020B0604030504040204" pitchFamily="50" charset="-128"/>
                <a:ea typeface="Meiryo UI" panose="020B0604030504040204" pitchFamily="50" charset="-128"/>
                <a:cs typeface="Meiryo UI" panose="020B0604030504040204" pitchFamily="50" charset="-128"/>
              </a:rPr>
            </a:br>
            <a:r>
              <a:rPr lang="ja-JP" altLang="en-US" sz="1200" dirty="0">
                <a:latin typeface="Meiryo UI" panose="020B0604030504040204" pitchFamily="50" charset="-128"/>
                <a:ea typeface="Meiryo UI" panose="020B0604030504040204" pitchFamily="50" charset="-128"/>
                <a:cs typeface="Meiryo UI" panose="020B0604030504040204" pitchFamily="50" charset="-128"/>
              </a:rPr>
              <a:t>開発項目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で実証）</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6" name="右矢印 99">
            <a:extLst>
              <a:ext uri="{FF2B5EF4-FFF2-40B4-BE49-F238E27FC236}">
                <a16:creationId xmlns:a16="http://schemas.microsoft.com/office/drawing/2014/main" id="{11DE48ED-537A-4AA4-8FB9-85C1309FBEB1}"/>
              </a:ext>
            </a:extLst>
          </p:cNvPr>
          <p:cNvSpPr/>
          <p:nvPr/>
        </p:nvSpPr>
        <p:spPr>
          <a:xfrm>
            <a:off x="6232123" y="1888908"/>
            <a:ext cx="475205" cy="211835"/>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37" name="正方形/長方形 136">
            <a:extLst>
              <a:ext uri="{FF2B5EF4-FFF2-40B4-BE49-F238E27FC236}">
                <a16:creationId xmlns:a16="http://schemas.microsoft.com/office/drawing/2014/main" id="{F3B1B8A1-5D4D-419A-885C-C54D13D4E989}"/>
              </a:ext>
            </a:extLst>
          </p:cNvPr>
          <p:cNvSpPr/>
          <p:nvPr/>
        </p:nvSpPr>
        <p:spPr>
          <a:xfrm>
            <a:off x="4533781" y="1164637"/>
            <a:ext cx="2356293" cy="68711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サブシステム実証（社内・所内）</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algn="ct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（開発項目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と開発項目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2.</a:t>
            </a:r>
          </a:p>
          <a:p>
            <a:pPr algn="ct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の組み合わせで実証）</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正方形/長方形 137">
            <a:extLst>
              <a:ext uri="{FF2B5EF4-FFF2-40B4-BE49-F238E27FC236}">
                <a16:creationId xmlns:a16="http://schemas.microsoft.com/office/drawing/2014/main" id="{3DF871FA-9AB0-4BFB-AAE7-FEC2B4C5D0D2}"/>
              </a:ext>
            </a:extLst>
          </p:cNvPr>
          <p:cNvSpPr/>
          <p:nvPr/>
        </p:nvSpPr>
        <p:spPr>
          <a:xfrm>
            <a:off x="3468660" y="1863200"/>
            <a:ext cx="475205"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9" name="正方形/長方形 138">
            <a:extLst>
              <a:ext uri="{FF2B5EF4-FFF2-40B4-BE49-F238E27FC236}">
                <a16:creationId xmlns:a16="http://schemas.microsoft.com/office/drawing/2014/main" id="{DD5E02E6-B300-4790-BBC4-92DA3CAC6AAF}"/>
              </a:ext>
            </a:extLst>
          </p:cNvPr>
          <p:cNvSpPr/>
          <p:nvPr/>
        </p:nvSpPr>
        <p:spPr>
          <a:xfrm>
            <a:off x="6382395" y="1627148"/>
            <a:ext cx="475205"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9179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281FCB5-9204-4A37-B6AC-196D3218DAC8}"/>
              </a:ext>
            </a:extLst>
          </p:cNvPr>
          <p:cNvSpPr>
            <a:spLocks noGrp="1"/>
          </p:cNvSpPr>
          <p:nvPr>
            <p:ph type="title"/>
          </p:nvPr>
        </p:nvSpPr>
        <p:spPr>
          <a:xfrm>
            <a:off x="1512000" y="162962"/>
            <a:ext cx="7632000" cy="601742"/>
          </a:xfrm>
        </p:spPr>
        <p:txBody>
          <a:bodyPr lIns="0" tIns="0" rIns="0" bIns="0" anchor="ctr" anchorCtr="0">
            <a:normAutofit/>
          </a:bodyPr>
          <a:lstStyle/>
          <a:p>
            <a:r>
              <a:rPr kumimoji="1" lang="en-US" altLang="ja-JP" sz="2800" dirty="0"/>
              <a:t> 4</a:t>
            </a:r>
            <a:r>
              <a:rPr kumimoji="1" lang="ja-JP" altLang="en-US" sz="2800" dirty="0"/>
              <a:t>．今後の進め方</a:t>
            </a:r>
          </a:p>
        </p:txBody>
      </p:sp>
      <p:sp>
        <p:nvSpPr>
          <p:cNvPr id="7" name="テキスト プレースホルダー 1">
            <a:extLst>
              <a:ext uri="{FF2B5EF4-FFF2-40B4-BE49-F238E27FC236}">
                <a16:creationId xmlns:a16="http://schemas.microsoft.com/office/drawing/2014/main" id="{1766CFC5-1F5F-4CD9-961D-B83BF7F5FB58}"/>
              </a:ext>
            </a:extLst>
          </p:cNvPr>
          <p:cNvSpPr>
            <a:spLocks noGrp="1"/>
          </p:cNvSpPr>
          <p:nvPr>
            <p:ph type="body" sz="quarter" idx="13"/>
          </p:nvPr>
        </p:nvSpPr>
        <p:spPr>
          <a:xfrm>
            <a:off x="217282" y="764703"/>
            <a:ext cx="8926718" cy="6025395"/>
          </a:xfrm>
        </p:spPr>
        <p:txBody>
          <a:bodyPr>
            <a:normAutofit/>
          </a:bodyPr>
          <a:lstStyle/>
          <a:p>
            <a:r>
              <a:rPr lang="ja-JP" altLang="en-US" sz="2000" b="1" dirty="0"/>
              <a:t>・全体会議：</a:t>
            </a:r>
            <a:r>
              <a:rPr lang="en-US" altLang="ja-JP" sz="2000" dirty="0"/>
              <a:t>2</a:t>
            </a:r>
            <a:r>
              <a:rPr lang="ja-JP" altLang="en-US" sz="2000" dirty="0"/>
              <a:t>ヶ月に</a:t>
            </a:r>
            <a:r>
              <a:rPr lang="en-US" altLang="ja-JP" sz="2000" dirty="0"/>
              <a:t>1</a:t>
            </a:r>
            <a:r>
              <a:rPr lang="ja-JP" altLang="en-US" sz="2000" dirty="0"/>
              <a:t>回進捗フォロー会議を実施（重点・一般併せて実施予定）</a:t>
            </a:r>
            <a:endParaRPr lang="en-US" altLang="ja-JP" sz="2000" dirty="0"/>
          </a:p>
          <a:p>
            <a:r>
              <a:rPr lang="ja-JP" altLang="en-US" sz="2000" dirty="0"/>
              <a:t>　　　　　　　　</a:t>
            </a:r>
            <a:r>
              <a:rPr lang="en-US" altLang="ja-JP" sz="2000" dirty="0"/>
              <a:t>4/19</a:t>
            </a:r>
            <a:r>
              <a:rPr lang="ja-JP" altLang="en-US" sz="2000" dirty="0"/>
              <a:t>（月）：第</a:t>
            </a:r>
            <a:r>
              <a:rPr lang="en-US" altLang="ja-JP" sz="2000" dirty="0"/>
              <a:t>1</a:t>
            </a:r>
            <a:r>
              <a:rPr lang="ja-JP" altLang="en-US" sz="2000" dirty="0"/>
              <a:t>回全体会議：キックオフ</a:t>
            </a:r>
            <a:endParaRPr lang="en-US" altLang="ja-JP" sz="2000" dirty="0"/>
          </a:p>
          <a:p>
            <a:r>
              <a:rPr lang="ja-JP" altLang="en-US" sz="2000" dirty="0"/>
              <a:t>　　　　　　　　</a:t>
            </a:r>
            <a:r>
              <a:rPr lang="en-US" altLang="ja-JP" sz="2000" dirty="0"/>
              <a:t>6/7</a:t>
            </a:r>
            <a:r>
              <a:rPr lang="ja-JP" altLang="en-US" sz="2000" dirty="0"/>
              <a:t>（月）：第</a:t>
            </a:r>
            <a:r>
              <a:rPr lang="en-US" altLang="ja-JP" sz="2000" dirty="0"/>
              <a:t>2</a:t>
            </a:r>
            <a:r>
              <a:rPr lang="ja-JP" altLang="en-US" sz="2000" dirty="0"/>
              <a:t>回全体会議：開発内容の整理、スケジュール詳細化</a:t>
            </a:r>
            <a:endParaRPr lang="en-US" altLang="ja-JP" sz="2000" dirty="0"/>
          </a:p>
          <a:p>
            <a:r>
              <a:rPr lang="ja-JP" altLang="en-US" sz="2000" dirty="0"/>
              <a:t>　　　　　　　　</a:t>
            </a:r>
            <a:r>
              <a:rPr lang="en-US" altLang="ja-JP" sz="2000" dirty="0"/>
              <a:t>8/B</a:t>
            </a:r>
            <a:r>
              <a:rPr lang="ja-JP" altLang="en-US" sz="2000" dirty="0"/>
              <a:t>：第</a:t>
            </a:r>
            <a:r>
              <a:rPr lang="en-US" altLang="ja-JP" sz="2000" dirty="0"/>
              <a:t>3</a:t>
            </a:r>
            <a:r>
              <a:rPr lang="ja-JP" altLang="en-US" sz="2000" dirty="0"/>
              <a:t>回全体会議：</a:t>
            </a:r>
            <a:r>
              <a:rPr lang="en-US" altLang="ja-JP" sz="2000" dirty="0"/>
              <a:t>FY22</a:t>
            </a:r>
            <a:r>
              <a:rPr lang="ja-JP" altLang="en-US" sz="2000" dirty="0"/>
              <a:t>先行開発の立案有無判断</a:t>
            </a:r>
            <a:br>
              <a:rPr lang="en-US" altLang="ja-JP" sz="2000" dirty="0"/>
            </a:br>
            <a:r>
              <a:rPr lang="ja-JP" altLang="en-US" sz="2000" dirty="0"/>
              <a:t>　　　　　　　 </a:t>
            </a:r>
            <a:r>
              <a:rPr lang="en-US" altLang="ja-JP" sz="2000" dirty="0"/>
              <a:t>10/B</a:t>
            </a:r>
            <a:r>
              <a:rPr lang="ja-JP" altLang="en-US" sz="2000" dirty="0"/>
              <a:t>：第</a:t>
            </a:r>
            <a:r>
              <a:rPr lang="en-US" altLang="ja-JP" sz="2000" dirty="0"/>
              <a:t>4</a:t>
            </a:r>
            <a:r>
              <a:rPr lang="ja-JP" altLang="en-US" sz="2000" dirty="0"/>
              <a:t>回全体会議：継続審議資料向け</a:t>
            </a:r>
            <a:endParaRPr lang="en-US" altLang="ja-JP" sz="2000" dirty="0"/>
          </a:p>
          <a:p>
            <a:r>
              <a:rPr lang="ja-JP" altLang="en-US" sz="2000" dirty="0"/>
              <a:t>　　　　　　　 </a:t>
            </a:r>
            <a:r>
              <a:rPr lang="en-US" altLang="ja-JP" sz="2000" dirty="0"/>
              <a:t>12/B</a:t>
            </a:r>
            <a:r>
              <a:rPr lang="ja-JP" altLang="en-US" sz="2000" dirty="0"/>
              <a:t>：第</a:t>
            </a:r>
            <a:r>
              <a:rPr lang="en-US" altLang="ja-JP" sz="2000" dirty="0"/>
              <a:t>5</a:t>
            </a:r>
            <a:r>
              <a:rPr lang="ja-JP" altLang="en-US" sz="2000" dirty="0"/>
              <a:t>回全体会議</a:t>
            </a:r>
            <a:endParaRPr lang="en-US" altLang="ja-JP" sz="2000" dirty="0"/>
          </a:p>
          <a:p>
            <a:r>
              <a:rPr lang="ja-JP" altLang="en-US" sz="2000" dirty="0"/>
              <a:t>　　　　　　　　</a:t>
            </a:r>
            <a:r>
              <a:rPr lang="en-US" altLang="ja-JP" sz="2000" dirty="0"/>
              <a:t>2/B</a:t>
            </a:r>
            <a:r>
              <a:rPr lang="ja-JP" altLang="en-US" sz="2000" dirty="0"/>
              <a:t>：第</a:t>
            </a:r>
            <a:r>
              <a:rPr lang="en-US" altLang="ja-JP" sz="2000" dirty="0"/>
              <a:t>6</a:t>
            </a:r>
            <a:r>
              <a:rPr lang="ja-JP" altLang="en-US" sz="2000" dirty="0"/>
              <a:t>回全体会議</a:t>
            </a:r>
            <a:endParaRPr lang="en-US" altLang="ja-JP" sz="2000" dirty="0"/>
          </a:p>
          <a:p>
            <a:r>
              <a:rPr lang="ja-JP" altLang="en-US" sz="2000" dirty="0"/>
              <a:t>・</a:t>
            </a:r>
            <a:r>
              <a:rPr lang="ja-JP" altLang="en-US" sz="2000" b="1" dirty="0"/>
              <a:t>個別会議</a:t>
            </a:r>
            <a:r>
              <a:rPr lang="ja-JP" altLang="en-US" sz="2000" dirty="0"/>
              <a:t>：各開発項目ごとに</a:t>
            </a:r>
            <a:r>
              <a:rPr lang="en-US" altLang="ja-JP" sz="2000" dirty="0"/>
              <a:t>1</a:t>
            </a:r>
            <a:r>
              <a:rPr lang="ja-JP" altLang="en-US" sz="2000" dirty="0"/>
              <a:t>ヶ月に</a:t>
            </a:r>
            <a:r>
              <a:rPr lang="en-US" altLang="ja-JP" sz="2000" dirty="0"/>
              <a:t>1</a:t>
            </a:r>
            <a:r>
              <a:rPr lang="ja-JP" altLang="en-US" sz="2000" dirty="0"/>
              <a:t>回ないしは</a:t>
            </a:r>
            <a:endParaRPr lang="en-US" altLang="ja-JP" sz="2000" dirty="0"/>
          </a:p>
          <a:p>
            <a:r>
              <a:rPr lang="ja-JP" altLang="en-US" sz="2000" dirty="0"/>
              <a:t>　　　　　　　　 より高頻度にメカトロ（機力）と関係部署間で適宜実施させて頂く予定</a:t>
            </a:r>
            <a:endParaRPr lang="en-US" altLang="ja-JP" sz="2000" dirty="0"/>
          </a:p>
          <a:p>
            <a:r>
              <a:rPr lang="ja-JP" altLang="en-US" sz="2000" dirty="0"/>
              <a:t>　　　　　　　（特に、</a:t>
            </a:r>
            <a:r>
              <a:rPr lang="en-US" altLang="ja-JP" sz="2000" dirty="0"/>
              <a:t>1.(1)</a:t>
            </a:r>
            <a:r>
              <a:rPr lang="ja-JP" altLang="en-US" sz="2000" dirty="0"/>
              <a:t>のユニバーサル操作</a:t>
            </a:r>
            <a:r>
              <a:rPr lang="en-US" altLang="ja-JP" sz="2000" dirty="0"/>
              <a:t>I/F</a:t>
            </a:r>
            <a:r>
              <a:rPr lang="ja-JP" altLang="en-US" sz="2000" dirty="0"/>
              <a:t>に関しては上期は</a:t>
            </a:r>
            <a:endParaRPr lang="en-US" altLang="ja-JP" sz="2000" dirty="0"/>
          </a:p>
          <a:p>
            <a:r>
              <a:rPr lang="ja-JP" altLang="en-US" sz="2000" dirty="0"/>
              <a:t>　　　　　　　　　頻繁に開催させて頂く予定です。。。）</a:t>
            </a:r>
            <a:endParaRPr lang="en-US" altLang="ja-JP" sz="2000" dirty="0"/>
          </a:p>
          <a:p>
            <a:endParaRPr lang="en-US" altLang="ja-JP" sz="2000" dirty="0"/>
          </a:p>
          <a:p>
            <a:endParaRPr lang="en-US" altLang="ja-JP" sz="2000" dirty="0"/>
          </a:p>
          <a:p>
            <a:r>
              <a:rPr lang="ja-JP" altLang="en-US" sz="2000" dirty="0"/>
              <a:t>次回全体会議：</a:t>
            </a:r>
            <a:r>
              <a:rPr lang="en-US" altLang="ja-JP" sz="2000" b="1" dirty="0">
                <a:solidFill>
                  <a:srgbClr val="FF0000"/>
                </a:solidFill>
              </a:rPr>
              <a:t>6/7</a:t>
            </a:r>
            <a:r>
              <a:rPr lang="ja-JP" altLang="en-US" sz="2000" b="1" dirty="0">
                <a:solidFill>
                  <a:srgbClr val="FF0000"/>
                </a:solidFill>
              </a:rPr>
              <a:t>（月）</a:t>
            </a:r>
            <a:r>
              <a:rPr lang="en-US" altLang="ja-JP" sz="2000" b="1" dirty="0">
                <a:solidFill>
                  <a:srgbClr val="FF0000"/>
                </a:solidFill>
              </a:rPr>
              <a:t>13:00</a:t>
            </a:r>
            <a:r>
              <a:rPr lang="ja-JP" altLang="en-US" sz="2000" b="1" dirty="0">
                <a:solidFill>
                  <a:srgbClr val="FF0000"/>
                </a:solidFill>
              </a:rPr>
              <a:t>～</a:t>
            </a:r>
            <a:r>
              <a:rPr lang="en-US" altLang="ja-JP" sz="2000" b="1" dirty="0">
                <a:solidFill>
                  <a:srgbClr val="FF0000"/>
                </a:solidFill>
              </a:rPr>
              <a:t>17:00</a:t>
            </a:r>
            <a:r>
              <a:rPr lang="ja-JP" altLang="en-US" sz="2000" b="1" dirty="0">
                <a:solidFill>
                  <a:srgbClr val="FF0000"/>
                </a:solidFill>
              </a:rPr>
              <a:t>　</a:t>
            </a:r>
            <a:r>
              <a:rPr lang="en-US" altLang="ja-JP" sz="2000" b="1" dirty="0">
                <a:solidFill>
                  <a:srgbClr val="FF0000"/>
                </a:solidFill>
              </a:rPr>
              <a:t>@Teams</a:t>
            </a:r>
          </a:p>
          <a:p>
            <a:r>
              <a:rPr lang="ja-JP" altLang="en-US" sz="2000" dirty="0"/>
              <a:t>次回全体会議までの</a:t>
            </a:r>
            <a:r>
              <a:rPr lang="en-US" altLang="ja-JP" sz="2000" dirty="0"/>
              <a:t>A/I</a:t>
            </a:r>
            <a:r>
              <a:rPr lang="ja-JP" altLang="en-US" sz="2000" dirty="0"/>
              <a:t>：開発進捗報告、今年度開発スケジュールの詳細化</a:t>
            </a:r>
            <a:endParaRPr lang="en-US" altLang="ja-JP" sz="2000" dirty="0"/>
          </a:p>
          <a:p>
            <a:endParaRPr lang="en-US" altLang="ja-JP" sz="2000" dirty="0"/>
          </a:p>
        </p:txBody>
      </p:sp>
    </p:spTree>
    <p:extLst>
      <p:ext uri="{BB962C8B-B14F-4D97-AF65-F5344CB8AC3E}">
        <p14:creationId xmlns:p14="http://schemas.microsoft.com/office/powerpoint/2010/main" val="1472559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49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5DD1101-5C8B-4D96-B22C-9643E6D48A1F}"/>
              </a:ext>
            </a:extLst>
          </p:cNvPr>
          <p:cNvSpPr>
            <a:spLocks noGrp="1"/>
          </p:cNvSpPr>
          <p:nvPr>
            <p:ph type="body" sz="quarter" idx="13"/>
          </p:nvPr>
        </p:nvSpPr>
        <p:spPr>
          <a:xfrm>
            <a:off x="262549" y="955205"/>
            <a:ext cx="8075693" cy="4929547"/>
          </a:xfrm>
        </p:spPr>
        <p:txBody>
          <a:bodyPr>
            <a:normAutofit/>
          </a:bodyPr>
          <a:lstStyle/>
          <a:p>
            <a:r>
              <a:rPr lang="en-US" altLang="ja-JP" sz="2800" dirty="0"/>
              <a:t>1</a:t>
            </a:r>
            <a:r>
              <a:rPr lang="ja-JP" altLang="en-US" sz="2800" dirty="0"/>
              <a:t>．計画書の概要説明</a:t>
            </a:r>
            <a:endParaRPr lang="en-US" altLang="ja-JP" sz="2800" dirty="0"/>
          </a:p>
          <a:p>
            <a:r>
              <a:rPr kumimoji="1" lang="ja-JP" altLang="en-US" sz="2800" dirty="0"/>
              <a:t>　　（開発体制、開発内容等）</a:t>
            </a:r>
            <a:endParaRPr kumimoji="1" lang="en-US" altLang="ja-JP" sz="2800" dirty="0"/>
          </a:p>
          <a:p>
            <a:r>
              <a:rPr lang="en-US" altLang="ja-JP" sz="2800" dirty="0"/>
              <a:t>2</a:t>
            </a:r>
            <a:r>
              <a:rPr lang="ja-JP" altLang="en-US" sz="2800" dirty="0"/>
              <a:t>．全体方針の共有</a:t>
            </a:r>
            <a:endParaRPr lang="en-US" altLang="ja-JP" sz="2800" dirty="0"/>
          </a:p>
          <a:p>
            <a:r>
              <a:rPr lang="en-US" altLang="ja-JP" sz="2800" dirty="0"/>
              <a:t>3</a:t>
            </a:r>
            <a:r>
              <a:rPr lang="ja-JP" altLang="en-US" sz="2800" dirty="0"/>
              <a:t>．今年度のスケジュール</a:t>
            </a:r>
            <a:endParaRPr lang="en-US" altLang="ja-JP" sz="2800" dirty="0"/>
          </a:p>
          <a:p>
            <a:r>
              <a:rPr kumimoji="1" lang="en-US" altLang="ja-JP" sz="2800" dirty="0"/>
              <a:t>4</a:t>
            </a:r>
            <a:r>
              <a:rPr kumimoji="1" lang="ja-JP" altLang="en-US" sz="2800" dirty="0"/>
              <a:t>．今後の進め方</a:t>
            </a:r>
            <a:endParaRPr kumimoji="1" lang="en-US" altLang="ja-JP" sz="2800" dirty="0"/>
          </a:p>
        </p:txBody>
      </p:sp>
      <p:sp>
        <p:nvSpPr>
          <p:cNvPr id="3" name="タイトル 2">
            <a:extLst>
              <a:ext uri="{FF2B5EF4-FFF2-40B4-BE49-F238E27FC236}">
                <a16:creationId xmlns:a16="http://schemas.microsoft.com/office/drawing/2014/main" id="{7281FCB5-9204-4A37-B6AC-196D3218DAC8}"/>
              </a:ext>
            </a:extLst>
          </p:cNvPr>
          <p:cNvSpPr>
            <a:spLocks noGrp="1"/>
          </p:cNvSpPr>
          <p:nvPr>
            <p:ph type="title"/>
          </p:nvPr>
        </p:nvSpPr>
        <p:spPr>
          <a:xfrm>
            <a:off x="1512000" y="162962"/>
            <a:ext cx="7632000" cy="601742"/>
          </a:xfrm>
        </p:spPr>
        <p:txBody>
          <a:bodyPr lIns="0" tIns="0" rIns="0" bIns="0" anchor="ctr" anchorCtr="0">
            <a:normAutofit/>
          </a:bodyPr>
          <a:lstStyle/>
          <a:p>
            <a:r>
              <a:rPr kumimoji="1" lang="ja-JP" altLang="en-US" sz="2800" dirty="0"/>
              <a:t>　本日のアジェンダ</a:t>
            </a:r>
          </a:p>
        </p:txBody>
      </p:sp>
    </p:spTree>
    <p:extLst>
      <p:ext uri="{BB962C8B-B14F-4D97-AF65-F5344CB8AC3E}">
        <p14:creationId xmlns:p14="http://schemas.microsoft.com/office/powerpoint/2010/main" val="72093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5DD1101-5C8B-4D96-B22C-9643E6D48A1F}"/>
              </a:ext>
            </a:extLst>
          </p:cNvPr>
          <p:cNvSpPr>
            <a:spLocks noGrp="1"/>
          </p:cNvSpPr>
          <p:nvPr>
            <p:ph type="body" sz="quarter" idx="13"/>
          </p:nvPr>
        </p:nvSpPr>
        <p:spPr>
          <a:xfrm>
            <a:off x="1448554" y="2897108"/>
            <a:ext cx="6889688" cy="2987643"/>
          </a:xfrm>
        </p:spPr>
        <p:txBody>
          <a:bodyPr>
            <a:normAutofit/>
          </a:bodyPr>
          <a:lstStyle/>
          <a:p>
            <a:r>
              <a:rPr lang="en-US" altLang="ja-JP" sz="2800" dirty="0"/>
              <a:t>1</a:t>
            </a:r>
            <a:r>
              <a:rPr lang="ja-JP" altLang="en-US" sz="2800" dirty="0"/>
              <a:t>．計画書の概要説明</a:t>
            </a:r>
          </a:p>
          <a:p>
            <a:r>
              <a:rPr kumimoji="1" lang="ja-JP" altLang="en-US" sz="2800" dirty="0"/>
              <a:t>　　（開発体制、開発内容等）</a:t>
            </a:r>
            <a:endParaRPr kumimoji="1" lang="en-US" altLang="ja-JP" sz="2800" dirty="0"/>
          </a:p>
        </p:txBody>
      </p:sp>
    </p:spTree>
    <p:extLst>
      <p:ext uri="{BB962C8B-B14F-4D97-AF65-F5344CB8AC3E}">
        <p14:creationId xmlns:p14="http://schemas.microsoft.com/office/powerpoint/2010/main" val="2221560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5">
            <a:extLst>
              <a:ext uri="{FF2B5EF4-FFF2-40B4-BE49-F238E27FC236}">
                <a16:creationId xmlns:a16="http://schemas.microsoft.com/office/drawing/2014/main" id="{05818F12-D454-4B72-9577-01D778AC8573}"/>
              </a:ext>
            </a:extLst>
          </p:cNvPr>
          <p:cNvGraphicFramePr>
            <a:graphicFrameLocks noChangeAspect="1"/>
          </p:cNvGraphicFramePr>
          <p:nvPr>
            <p:extLst>
              <p:ext uri="{D42A27DB-BD31-4B8C-83A1-F6EECF244321}">
                <p14:modId xmlns:p14="http://schemas.microsoft.com/office/powerpoint/2010/main" val="1082314997"/>
              </p:ext>
            </p:extLst>
          </p:nvPr>
        </p:nvGraphicFramePr>
        <p:xfrm>
          <a:off x="745480" y="890980"/>
          <a:ext cx="7065963" cy="5829300"/>
        </p:xfrm>
        <a:graphic>
          <a:graphicData uri="http://schemas.openxmlformats.org/presentationml/2006/ole">
            <mc:AlternateContent xmlns:mc="http://schemas.openxmlformats.org/markup-compatibility/2006">
              <mc:Choice xmlns:v="urn:schemas-microsoft-com:vml" Requires="v">
                <p:oleObj spid="_x0000_s1026" name="Worksheet" r:id="rId3" imgW="7572548" imgH="6267450" progId="Excel.Sheet.12">
                  <p:embed/>
                </p:oleObj>
              </mc:Choice>
              <mc:Fallback>
                <p:oleObj name="Worksheet" r:id="rId3" imgW="7572548" imgH="6267450" progId="Excel.Sheet.12">
                  <p:embed/>
                  <p:pic>
                    <p:nvPicPr>
                      <p:cNvPr id="7" name="Object 25">
                        <a:extLst>
                          <a:ext uri="{FF2B5EF4-FFF2-40B4-BE49-F238E27FC236}">
                            <a16:creationId xmlns:a16="http://schemas.microsoft.com/office/drawing/2014/main" id="{05818F12-D454-4B72-9577-01D778AC8573}"/>
                          </a:ext>
                        </a:extLst>
                      </p:cNvPr>
                      <p:cNvPicPr>
                        <a:picLocks noChangeAspect="1" noChangeArrowheads="1"/>
                      </p:cNvPicPr>
                      <p:nvPr/>
                    </p:nvPicPr>
                    <p:blipFill>
                      <a:blip r:embed="rId4"/>
                      <a:srcRect/>
                      <a:stretch>
                        <a:fillRect/>
                      </a:stretch>
                    </p:blipFill>
                    <p:spPr bwMode="auto">
                      <a:xfrm>
                        <a:off x="745480" y="890980"/>
                        <a:ext cx="7065963" cy="5829300"/>
                      </a:xfrm>
                      <a:prstGeom prst="rect">
                        <a:avLst/>
                      </a:prstGeom>
                      <a:noFill/>
                      <a:ln w="25400">
                        <a:noFill/>
                        <a:miter lim="800000"/>
                        <a:headEnd/>
                        <a:tailEnd/>
                      </a:ln>
                    </p:spPr>
                  </p:pic>
                </p:oleObj>
              </mc:Fallback>
            </mc:AlternateContent>
          </a:graphicData>
        </a:graphic>
      </p:graphicFrame>
      <p:sp>
        <p:nvSpPr>
          <p:cNvPr id="12" name="タイトル 2">
            <a:extLst>
              <a:ext uri="{FF2B5EF4-FFF2-40B4-BE49-F238E27FC236}">
                <a16:creationId xmlns:a16="http://schemas.microsoft.com/office/drawing/2014/main" id="{DA02500E-9BDF-47E1-B7AF-8ACADF92DB04}"/>
              </a:ext>
            </a:extLst>
          </p:cNvPr>
          <p:cNvSpPr>
            <a:spLocks noGrp="1"/>
          </p:cNvSpPr>
          <p:nvPr>
            <p:ph type="title"/>
          </p:nvPr>
        </p:nvSpPr>
        <p:spPr>
          <a:xfrm>
            <a:off x="1512000" y="162962"/>
            <a:ext cx="7632000" cy="601742"/>
          </a:xfrm>
        </p:spPr>
        <p:txBody>
          <a:bodyPr lIns="0" tIns="0" rIns="0" bIns="0" anchor="ctr" anchorCtr="0">
            <a:normAutofit/>
          </a:bodyPr>
          <a:lstStyle/>
          <a:p>
            <a:r>
              <a:rPr kumimoji="1" lang="ja-JP" altLang="en-US" sz="2800" dirty="0"/>
              <a:t>　開発推進体制（重点基盤）</a:t>
            </a:r>
          </a:p>
        </p:txBody>
      </p:sp>
    </p:spTree>
    <p:extLst>
      <p:ext uri="{BB962C8B-B14F-4D97-AF65-F5344CB8AC3E}">
        <p14:creationId xmlns:p14="http://schemas.microsoft.com/office/powerpoint/2010/main" val="142734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5">
            <a:extLst>
              <a:ext uri="{FF2B5EF4-FFF2-40B4-BE49-F238E27FC236}">
                <a16:creationId xmlns:a16="http://schemas.microsoft.com/office/drawing/2014/main" id="{088B1763-A600-4DA1-9CB5-35C2C4DAAF91}"/>
              </a:ext>
            </a:extLst>
          </p:cNvPr>
          <p:cNvGraphicFramePr>
            <a:graphicFrameLocks noChangeAspect="1"/>
          </p:cNvGraphicFramePr>
          <p:nvPr/>
        </p:nvGraphicFramePr>
        <p:xfrm>
          <a:off x="92364" y="1303503"/>
          <a:ext cx="8616661" cy="4897271"/>
        </p:xfrm>
        <a:graphic>
          <a:graphicData uri="http://schemas.openxmlformats.org/presentationml/2006/ole">
            <mc:AlternateContent xmlns:mc="http://schemas.openxmlformats.org/markup-compatibility/2006">
              <mc:Choice xmlns:v="urn:schemas-microsoft-com:vml" Requires="v">
                <p:oleObj spid="_x0000_s2050" name="Worksheet" r:id="rId3" imgW="7401098" imgH="4219748" progId="Excel.Sheet.12">
                  <p:embed/>
                </p:oleObj>
              </mc:Choice>
              <mc:Fallback>
                <p:oleObj name="Worksheet" r:id="rId3" imgW="7401098" imgH="4219748" progId="Excel.Sheet.12">
                  <p:embed/>
                  <p:pic>
                    <p:nvPicPr>
                      <p:cNvPr id="5" name="Object 25">
                        <a:extLst>
                          <a:ext uri="{FF2B5EF4-FFF2-40B4-BE49-F238E27FC236}">
                            <a16:creationId xmlns:a16="http://schemas.microsoft.com/office/drawing/2014/main" id="{088B1763-A600-4DA1-9CB5-35C2C4DAAF91}"/>
                          </a:ext>
                        </a:extLst>
                      </p:cNvPr>
                      <p:cNvPicPr>
                        <a:picLocks noChangeAspect="1" noChangeArrowheads="1"/>
                      </p:cNvPicPr>
                      <p:nvPr/>
                    </p:nvPicPr>
                    <p:blipFill>
                      <a:blip r:embed="rId4"/>
                      <a:srcRect/>
                      <a:stretch>
                        <a:fillRect/>
                      </a:stretch>
                    </p:blipFill>
                    <p:spPr bwMode="auto">
                      <a:xfrm>
                        <a:off x="92364" y="1303503"/>
                        <a:ext cx="8616661" cy="4897271"/>
                      </a:xfrm>
                      <a:prstGeom prst="rect">
                        <a:avLst/>
                      </a:prstGeom>
                      <a:noFill/>
                      <a:ln w="25400">
                        <a:noFill/>
                        <a:miter lim="800000"/>
                        <a:headEnd/>
                        <a:tailEnd/>
                      </a:ln>
                    </p:spPr>
                  </p:pic>
                </p:oleObj>
              </mc:Fallback>
            </mc:AlternateContent>
          </a:graphicData>
        </a:graphic>
      </p:graphicFrame>
      <p:sp>
        <p:nvSpPr>
          <p:cNvPr id="7" name="タイトル 2">
            <a:extLst>
              <a:ext uri="{FF2B5EF4-FFF2-40B4-BE49-F238E27FC236}">
                <a16:creationId xmlns:a16="http://schemas.microsoft.com/office/drawing/2014/main" id="{40E77423-BE20-48DF-BD3E-1D3F4F72EFB7}"/>
              </a:ext>
            </a:extLst>
          </p:cNvPr>
          <p:cNvSpPr>
            <a:spLocks noGrp="1"/>
          </p:cNvSpPr>
          <p:nvPr>
            <p:ph type="title"/>
          </p:nvPr>
        </p:nvSpPr>
        <p:spPr>
          <a:xfrm>
            <a:off x="1512000" y="162962"/>
            <a:ext cx="7632000" cy="601742"/>
          </a:xfrm>
        </p:spPr>
        <p:txBody>
          <a:bodyPr lIns="0" tIns="0" rIns="0" bIns="0" anchor="ctr" anchorCtr="0">
            <a:normAutofit/>
          </a:bodyPr>
          <a:lstStyle/>
          <a:p>
            <a:r>
              <a:rPr kumimoji="1" lang="ja-JP" altLang="en-US" sz="2800" dirty="0"/>
              <a:t>　開発推進体制（一般基盤）</a:t>
            </a:r>
          </a:p>
        </p:txBody>
      </p:sp>
    </p:spTree>
    <p:extLst>
      <p:ext uri="{BB962C8B-B14F-4D97-AF65-F5344CB8AC3E}">
        <p14:creationId xmlns:p14="http://schemas.microsoft.com/office/powerpoint/2010/main" val="368246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A42421-B7A6-4000-958F-84104F2A6E00}"/>
              </a:ext>
            </a:extLst>
          </p:cNvPr>
          <p:cNvSpPr txBox="1"/>
          <p:nvPr/>
        </p:nvSpPr>
        <p:spPr>
          <a:xfrm>
            <a:off x="179512" y="908720"/>
            <a:ext cx="7848872" cy="5632311"/>
          </a:xfrm>
          <a:prstGeom prst="rect">
            <a:avLst/>
          </a:prstGeom>
          <a:noFill/>
        </p:spPr>
        <p:txBody>
          <a:bodyPr wrap="square" rtlCol="0">
            <a:spAutoFit/>
          </a:bodyPr>
          <a:lstStyle/>
          <a:p>
            <a:r>
              <a:rPr kumimoji="1" lang="ja-JP" altLang="en-US" b="1" dirty="0"/>
              <a:t>〇先端総研</a:t>
            </a:r>
            <a:endParaRPr kumimoji="1" lang="en-US" altLang="ja-JP" b="1" dirty="0"/>
          </a:p>
          <a:p>
            <a:r>
              <a:rPr kumimoji="1" lang="ja-JP" altLang="en-US" dirty="0"/>
              <a:t>メカトロ（機力）：　　柏、春名</a:t>
            </a:r>
            <a:r>
              <a:rPr kumimoji="1" lang="en-US" altLang="ja-JP" dirty="0"/>
              <a:t>MS</a:t>
            </a:r>
            <a:r>
              <a:rPr kumimoji="1" lang="ja-JP" altLang="en-US" dirty="0"/>
              <a:t>、延命</a:t>
            </a:r>
            <a:r>
              <a:rPr kumimoji="1" lang="en-US" altLang="ja-JP" dirty="0"/>
              <a:t>T</a:t>
            </a:r>
            <a:r>
              <a:rPr kumimoji="1" lang="ja-JP" altLang="en-US" dirty="0"/>
              <a:t>　　</a:t>
            </a:r>
            <a:r>
              <a:rPr kumimoji="1" lang="ja-JP" altLang="en-US" b="1" dirty="0">
                <a:solidFill>
                  <a:srgbClr val="FF0000"/>
                </a:solidFill>
              </a:rPr>
              <a:t>重・</a:t>
            </a:r>
            <a:r>
              <a:rPr kumimoji="1" lang="ja-JP" altLang="en-US" b="1" dirty="0">
                <a:solidFill>
                  <a:srgbClr val="3333FF"/>
                </a:solidFill>
              </a:rPr>
              <a:t>一</a:t>
            </a:r>
            <a:endParaRPr kumimoji="1" lang="en-US" altLang="ja-JP" b="1" dirty="0">
              <a:solidFill>
                <a:srgbClr val="3333FF"/>
              </a:solidFill>
            </a:endParaRPr>
          </a:p>
          <a:p>
            <a:r>
              <a:rPr lang="ja-JP" altLang="en-US" dirty="0"/>
              <a:t>メカトロ（動体）：　　西山</a:t>
            </a:r>
            <a:r>
              <a:rPr lang="en-US" altLang="ja-JP" dirty="0"/>
              <a:t>GR</a:t>
            </a:r>
            <a:r>
              <a:rPr lang="ja-JP" altLang="en-US" dirty="0"/>
              <a:t>、佐藤</a:t>
            </a:r>
            <a:r>
              <a:rPr lang="en-US" altLang="ja-JP" dirty="0"/>
              <a:t>MS</a:t>
            </a:r>
            <a:r>
              <a:rPr lang="ja-JP" altLang="en-US" dirty="0"/>
              <a:t>、本田</a:t>
            </a:r>
            <a:r>
              <a:rPr lang="en-US" altLang="ja-JP" dirty="0"/>
              <a:t>T</a:t>
            </a:r>
            <a:r>
              <a:rPr lang="ja-JP" altLang="en-US" dirty="0"/>
              <a:t>　</a:t>
            </a:r>
            <a:r>
              <a:rPr lang="ja-JP" altLang="en-US" b="1" dirty="0">
                <a:solidFill>
                  <a:srgbClr val="FF0000"/>
                </a:solidFill>
              </a:rPr>
              <a:t>重</a:t>
            </a:r>
            <a:endParaRPr lang="en-US" altLang="ja-JP" b="1" dirty="0">
              <a:solidFill>
                <a:srgbClr val="FF0000"/>
              </a:solidFill>
            </a:endParaRPr>
          </a:p>
          <a:p>
            <a:r>
              <a:rPr lang="ja-JP" altLang="en-US" dirty="0"/>
              <a:t>自律プロ（運転）：　酒井</a:t>
            </a:r>
            <a:r>
              <a:rPr lang="en-US" altLang="ja-JP" dirty="0"/>
              <a:t>GR</a:t>
            </a:r>
            <a:r>
              <a:rPr lang="ja-JP" altLang="en-US" dirty="0"/>
              <a:t>、亀岡</a:t>
            </a:r>
            <a:r>
              <a:rPr lang="en-US" altLang="ja-JP" dirty="0"/>
              <a:t>MS</a:t>
            </a:r>
            <a:r>
              <a:rPr lang="ja-JP" altLang="en-US" dirty="0"/>
              <a:t>、富永</a:t>
            </a:r>
            <a:r>
              <a:rPr lang="en-US" altLang="ja-JP" dirty="0"/>
              <a:t>T</a:t>
            </a:r>
            <a:r>
              <a:rPr lang="ja-JP" altLang="en-US" dirty="0"/>
              <a:t>　</a:t>
            </a:r>
            <a:r>
              <a:rPr lang="ja-JP" altLang="en-US" b="1" dirty="0">
                <a:solidFill>
                  <a:srgbClr val="FF0000"/>
                </a:solidFill>
              </a:rPr>
              <a:t>重・</a:t>
            </a:r>
            <a:r>
              <a:rPr lang="ja-JP" altLang="en-US" b="1" dirty="0">
                <a:solidFill>
                  <a:srgbClr val="3333FF"/>
                </a:solidFill>
              </a:rPr>
              <a:t>一</a:t>
            </a:r>
            <a:endParaRPr lang="en-US" altLang="ja-JP" dirty="0">
              <a:solidFill>
                <a:srgbClr val="3333FF"/>
              </a:solidFill>
            </a:endParaRPr>
          </a:p>
          <a:p>
            <a:r>
              <a:rPr kumimoji="1" lang="ja-JP" altLang="en-US" dirty="0"/>
              <a:t>オプト（投射）：　　　桑田</a:t>
            </a:r>
            <a:r>
              <a:rPr kumimoji="1" lang="en-US" altLang="ja-JP" dirty="0"/>
              <a:t>GR</a:t>
            </a:r>
            <a:r>
              <a:rPr kumimoji="1" lang="ja-JP" altLang="en-US" dirty="0"/>
              <a:t>、諏訪</a:t>
            </a:r>
            <a:r>
              <a:rPr kumimoji="1" lang="en-US" altLang="ja-JP" dirty="0"/>
              <a:t>MS</a:t>
            </a:r>
            <a:r>
              <a:rPr kumimoji="1" lang="ja-JP" altLang="en-US" dirty="0"/>
              <a:t>　</a:t>
            </a:r>
            <a:r>
              <a:rPr lang="ja-JP" altLang="en-US" b="1" dirty="0">
                <a:solidFill>
                  <a:srgbClr val="FF0000"/>
                </a:solidFill>
              </a:rPr>
              <a:t>重</a:t>
            </a:r>
            <a:endParaRPr kumimoji="1" lang="en-US" altLang="ja-JP" dirty="0"/>
          </a:p>
          <a:p>
            <a:r>
              <a:rPr lang="ja-JP" altLang="en-US" dirty="0"/>
              <a:t>駆動制（制御）：　　池田</a:t>
            </a:r>
            <a:r>
              <a:rPr lang="en-US" altLang="ja-JP" dirty="0"/>
              <a:t>GR</a:t>
            </a:r>
            <a:r>
              <a:rPr lang="ja-JP" altLang="en-US" dirty="0"/>
              <a:t>、関口</a:t>
            </a:r>
            <a:r>
              <a:rPr lang="en-US" altLang="ja-JP" dirty="0"/>
              <a:t>MS</a:t>
            </a:r>
            <a:r>
              <a:rPr lang="ja-JP" altLang="en-US" dirty="0"/>
              <a:t>　</a:t>
            </a:r>
            <a:r>
              <a:rPr lang="ja-JP" altLang="en-US" b="1" dirty="0">
                <a:solidFill>
                  <a:srgbClr val="FF0000"/>
                </a:solidFill>
              </a:rPr>
              <a:t>重</a:t>
            </a:r>
            <a:endParaRPr lang="en-US" altLang="ja-JP" dirty="0"/>
          </a:p>
          <a:p>
            <a:r>
              <a:rPr kumimoji="1" lang="en-US" altLang="ja-JP" dirty="0"/>
              <a:t>PF</a:t>
            </a:r>
            <a:r>
              <a:rPr kumimoji="1" lang="ja-JP" altLang="en-US" dirty="0"/>
              <a:t>（組込）：　　　　　道籏</a:t>
            </a:r>
            <a:r>
              <a:rPr kumimoji="1" lang="en-US" altLang="ja-JP" dirty="0"/>
              <a:t>GR</a:t>
            </a:r>
            <a:r>
              <a:rPr kumimoji="1" lang="ja-JP" altLang="en-US" dirty="0"/>
              <a:t>、久保</a:t>
            </a:r>
            <a:r>
              <a:rPr kumimoji="1" lang="en-US" altLang="ja-JP" dirty="0"/>
              <a:t>MS</a:t>
            </a:r>
            <a:r>
              <a:rPr kumimoji="1" lang="ja-JP" altLang="en-US" dirty="0"/>
              <a:t>、吉井</a:t>
            </a:r>
            <a:r>
              <a:rPr kumimoji="1" lang="en-US" altLang="ja-JP" dirty="0"/>
              <a:t>MS</a:t>
            </a:r>
            <a:r>
              <a:rPr kumimoji="1" lang="ja-JP" altLang="en-US" dirty="0"/>
              <a:t>、菊田</a:t>
            </a:r>
            <a:r>
              <a:rPr kumimoji="1" lang="en-US" altLang="ja-JP" dirty="0"/>
              <a:t>T</a:t>
            </a:r>
            <a:r>
              <a:rPr kumimoji="1" lang="ja-JP" altLang="en-US" dirty="0"/>
              <a:t>　</a:t>
            </a:r>
            <a:r>
              <a:rPr lang="ja-JP" altLang="en-US" dirty="0"/>
              <a:t>　</a:t>
            </a:r>
            <a:r>
              <a:rPr lang="ja-JP" altLang="en-US" b="1" dirty="0">
                <a:solidFill>
                  <a:srgbClr val="FF0000"/>
                </a:solidFill>
              </a:rPr>
              <a:t>重</a:t>
            </a:r>
            <a:endParaRPr kumimoji="1" lang="en-US" altLang="ja-JP" dirty="0"/>
          </a:p>
          <a:p>
            <a:r>
              <a:rPr lang="ja-JP" altLang="en-US" dirty="0"/>
              <a:t>セ情（認識）：　　　  三輪</a:t>
            </a:r>
            <a:r>
              <a:rPr lang="en-US" altLang="ja-JP" dirty="0"/>
              <a:t>GR</a:t>
            </a:r>
            <a:r>
              <a:rPr lang="ja-JP" altLang="en-US" dirty="0"/>
              <a:t>、進</a:t>
            </a:r>
            <a:r>
              <a:rPr lang="en-US" altLang="ja-JP" dirty="0"/>
              <a:t>MS</a:t>
            </a:r>
            <a:r>
              <a:rPr lang="ja-JP" altLang="en-US" dirty="0"/>
              <a:t>、大坪</a:t>
            </a:r>
            <a:r>
              <a:rPr lang="en-US" altLang="ja-JP" dirty="0"/>
              <a:t>T</a:t>
            </a:r>
            <a:r>
              <a:rPr lang="ja-JP" altLang="en-US" dirty="0"/>
              <a:t>　　</a:t>
            </a:r>
            <a:r>
              <a:rPr lang="ja-JP" altLang="en-US" b="1" dirty="0">
                <a:solidFill>
                  <a:srgbClr val="FF0000"/>
                </a:solidFill>
              </a:rPr>
              <a:t>重</a:t>
            </a:r>
            <a:endParaRPr lang="en-US" altLang="ja-JP" dirty="0"/>
          </a:p>
          <a:p>
            <a:r>
              <a:rPr kumimoji="1" lang="ja-JP" altLang="en-US" dirty="0"/>
              <a:t>先機（画）：　　　　　藤澤</a:t>
            </a:r>
            <a:r>
              <a:rPr kumimoji="1" lang="en-US" altLang="ja-JP" dirty="0"/>
              <a:t>GR</a:t>
            </a:r>
            <a:r>
              <a:rPr kumimoji="1" lang="ja-JP" altLang="en-US" dirty="0"/>
              <a:t>、折田</a:t>
            </a:r>
            <a:r>
              <a:rPr kumimoji="1" lang="en-US" altLang="ja-JP" dirty="0"/>
              <a:t>MS</a:t>
            </a:r>
            <a:r>
              <a:rPr kumimoji="1" lang="ja-JP" altLang="en-US" dirty="0"/>
              <a:t>、森岡</a:t>
            </a:r>
            <a:r>
              <a:rPr kumimoji="1" lang="en-US" altLang="ja-JP" dirty="0"/>
              <a:t>MS</a:t>
            </a:r>
            <a:r>
              <a:rPr kumimoji="1" lang="ja-JP" altLang="en-US" dirty="0"/>
              <a:t>、常石</a:t>
            </a:r>
            <a:r>
              <a:rPr kumimoji="1" lang="en-US" altLang="ja-JP" dirty="0"/>
              <a:t>T</a:t>
            </a:r>
            <a:r>
              <a:rPr kumimoji="1" lang="ja-JP" altLang="en-US" dirty="0"/>
              <a:t>　</a:t>
            </a:r>
            <a:r>
              <a:rPr lang="ja-JP" altLang="en-US" dirty="0"/>
              <a:t>　</a:t>
            </a:r>
            <a:r>
              <a:rPr lang="ja-JP" altLang="en-US" b="1" dirty="0">
                <a:solidFill>
                  <a:srgbClr val="FF0000"/>
                </a:solidFill>
              </a:rPr>
              <a:t>重</a:t>
            </a:r>
            <a:endParaRPr kumimoji="1" lang="en-US" altLang="ja-JP" dirty="0"/>
          </a:p>
          <a:p>
            <a:r>
              <a:rPr lang="ja-JP" altLang="en-US" dirty="0"/>
              <a:t>先機（セ）：　　　　　島倉</a:t>
            </a:r>
            <a:r>
              <a:rPr lang="en-US" altLang="ja-JP" dirty="0"/>
              <a:t>GR</a:t>
            </a:r>
            <a:r>
              <a:rPr lang="ja-JP" altLang="en-US" dirty="0"/>
              <a:t>、塚本</a:t>
            </a:r>
            <a:r>
              <a:rPr lang="en-US" altLang="ja-JP" dirty="0"/>
              <a:t>MS</a:t>
            </a:r>
            <a:r>
              <a:rPr lang="ja-JP" altLang="en-US" dirty="0"/>
              <a:t>　</a:t>
            </a:r>
            <a:r>
              <a:rPr lang="ja-JP" altLang="en-US" b="1" dirty="0">
                <a:solidFill>
                  <a:srgbClr val="FF0000"/>
                </a:solidFill>
              </a:rPr>
              <a:t>重</a:t>
            </a:r>
            <a:endParaRPr lang="en-US" altLang="ja-JP" dirty="0"/>
          </a:p>
          <a:p>
            <a:r>
              <a:rPr kumimoji="1" lang="ja-JP" altLang="en-US" dirty="0"/>
              <a:t>環分（プロセス）：　 野村</a:t>
            </a:r>
            <a:r>
              <a:rPr kumimoji="1" lang="en-US" altLang="ja-JP" dirty="0"/>
              <a:t>GR</a:t>
            </a:r>
            <a:r>
              <a:rPr kumimoji="1" lang="ja-JP" altLang="en-US" dirty="0"/>
              <a:t>、中谷</a:t>
            </a:r>
            <a:r>
              <a:rPr lang="en-US" altLang="ja-JP" dirty="0"/>
              <a:t>MS</a:t>
            </a:r>
            <a:r>
              <a:rPr lang="ja-JP" altLang="en-US" dirty="0"/>
              <a:t>、永野</a:t>
            </a:r>
            <a:r>
              <a:rPr lang="en-US" altLang="ja-JP" dirty="0"/>
              <a:t>T</a:t>
            </a:r>
            <a:r>
              <a:rPr lang="ja-JP" altLang="en-US" dirty="0"/>
              <a:t>　</a:t>
            </a:r>
            <a:r>
              <a:rPr lang="ja-JP" altLang="en-US" b="1" dirty="0">
                <a:solidFill>
                  <a:srgbClr val="FF0000"/>
                </a:solidFill>
              </a:rPr>
              <a:t>重</a:t>
            </a:r>
            <a:endParaRPr lang="en-US" altLang="ja-JP" dirty="0"/>
          </a:p>
          <a:p>
            <a:r>
              <a:rPr kumimoji="1" lang="ja-JP" altLang="en-US" dirty="0"/>
              <a:t>システム（</a:t>
            </a:r>
            <a:r>
              <a:rPr kumimoji="1" lang="en-US" altLang="ja-JP" dirty="0"/>
              <a:t>AP</a:t>
            </a:r>
            <a:r>
              <a:rPr kumimoji="1" lang="ja-JP" altLang="en-US" dirty="0"/>
              <a:t>）：　　 田中</a:t>
            </a:r>
            <a:r>
              <a:rPr kumimoji="1" lang="en-US" altLang="ja-JP" dirty="0"/>
              <a:t>GR</a:t>
            </a:r>
            <a:r>
              <a:rPr kumimoji="1" lang="ja-JP" altLang="en-US" dirty="0"/>
              <a:t>、境</a:t>
            </a:r>
            <a:r>
              <a:rPr kumimoji="1" lang="en-US" altLang="ja-JP" dirty="0"/>
              <a:t>MS</a:t>
            </a:r>
            <a:r>
              <a:rPr kumimoji="1" lang="ja-JP" altLang="en-US" dirty="0"/>
              <a:t>、安井</a:t>
            </a:r>
            <a:r>
              <a:rPr kumimoji="1" lang="en-US" altLang="ja-JP" dirty="0"/>
              <a:t>T</a:t>
            </a:r>
            <a:r>
              <a:rPr kumimoji="1" lang="ja-JP" altLang="en-US" dirty="0"/>
              <a:t>、（池田</a:t>
            </a:r>
            <a:r>
              <a:rPr kumimoji="1" lang="en-US" altLang="ja-JP" dirty="0"/>
              <a:t>MS</a:t>
            </a:r>
            <a:r>
              <a:rPr kumimoji="1" lang="ja-JP" altLang="en-US" dirty="0"/>
              <a:t>）　</a:t>
            </a:r>
            <a:r>
              <a:rPr lang="ja-JP" altLang="en-US" b="1" dirty="0">
                <a:solidFill>
                  <a:srgbClr val="3333FF"/>
                </a:solidFill>
              </a:rPr>
              <a:t>一</a:t>
            </a:r>
            <a:endParaRPr kumimoji="1" lang="en-US" altLang="ja-JP" dirty="0"/>
          </a:p>
          <a:p>
            <a:r>
              <a:rPr lang="ja-JP" altLang="en-US" dirty="0"/>
              <a:t>システム（</a:t>
            </a:r>
            <a:r>
              <a:rPr lang="en-US" altLang="ja-JP" dirty="0"/>
              <a:t>BP</a:t>
            </a:r>
            <a:r>
              <a:rPr lang="ja-JP" altLang="en-US" dirty="0"/>
              <a:t>）：　　 樋口</a:t>
            </a:r>
            <a:r>
              <a:rPr lang="en-US" altLang="ja-JP" dirty="0"/>
              <a:t>GR</a:t>
            </a:r>
            <a:r>
              <a:rPr lang="ja-JP" altLang="en-US" dirty="0"/>
              <a:t>、佐藤</a:t>
            </a:r>
            <a:r>
              <a:rPr lang="en-US" altLang="ja-JP" dirty="0"/>
              <a:t>MS</a:t>
            </a:r>
            <a:r>
              <a:rPr lang="ja-JP" altLang="en-US" dirty="0"/>
              <a:t>、千田</a:t>
            </a:r>
            <a:r>
              <a:rPr lang="en-US" altLang="ja-JP" dirty="0"/>
              <a:t>T</a:t>
            </a:r>
            <a:r>
              <a:rPr lang="ja-JP" altLang="en-US" dirty="0"/>
              <a:t>　</a:t>
            </a:r>
            <a:r>
              <a:rPr lang="ja-JP" altLang="en-US" b="1" dirty="0">
                <a:solidFill>
                  <a:srgbClr val="3333FF"/>
                </a:solidFill>
              </a:rPr>
              <a:t>一</a:t>
            </a:r>
            <a:endParaRPr lang="en-US" altLang="ja-JP" dirty="0"/>
          </a:p>
          <a:p>
            <a:r>
              <a:rPr lang="ja-JP" altLang="en-US" dirty="0"/>
              <a:t>セ情（撮像）：　　 　福田</a:t>
            </a:r>
            <a:r>
              <a:rPr lang="en-US" altLang="ja-JP" dirty="0"/>
              <a:t>GR</a:t>
            </a:r>
            <a:r>
              <a:rPr lang="ja-JP" altLang="en-US" dirty="0"/>
              <a:t>、藤田</a:t>
            </a:r>
            <a:r>
              <a:rPr lang="en-US" altLang="ja-JP" dirty="0"/>
              <a:t>MS</a:t>
            </a:r>
            <a:r>
              <a:rPr lang="ja-JP" altLang="en-US" dirty="0"/>
              <a:t>　</a:t>
            </a:r>
            <a:r>
              <a:rPr lang="ja-JP" altLang="en-US" b="1" dirty="0">
                <a:solidFill>
                  <a:srgbClr val="3333FF"/>
                </a:solidFill>
              </a:rPr>
              <a:t>一</a:t>
            </a:r>
            <a:endParaRPr kumimoji="1" lang="en-US" altLang="ja-JP" dirty="0"/>
          </a:p>
          <a:p>
            <a:endParaRPr kumimoji="1" lang="en-US" altLang="ja-JP" dirty="0"/>
          </a:p>
          <a:p>
            <a:r>
              <a:rPr kumimoji="1" lang="ja-JP" altLang="en-US" b="1" dirty="0"/>
              <a:t>〇情報総研</a:t>
            </a:r>
            <a:endParaRPr kumimoji="1" lang="en-US" altLang="ja-JP" b="1" dirty="0"/>
          </a:p>
          <a:p>
            <a:r>
              <a:rPr kumimoji="1" lang="ja-JP" altLang="en-US" dirty="0"/>
              <a:t>表現（</a:t>
            </a:r>
            <a:r>
              <a:rPr kumimoji="1" lang="en-US" altLang="ja-JP" dirty="0"/>
              <a:t>MMG</a:t>
            </a:r>
            <a:r>
              <a:rPr kumimoji="1" lang="ja-JP" altLang="en-US" dirty="0"/>
              <a:t>）：　　  小川</a:t>
            </a:r>
            <a:r>
              <a:rPr kumimoji="1" lang="en-US" altLang="ja-JP" dirty="0"/>
              <a:t>GR</a:t>
            </a:r>
            <a:r>
              <a:rPr kumimoji="1" lang="ja-JP" altLang="en-US" dirty="0"/>
              <a:t>、佐々木</a:t>
            </a:r>
            <a:r>
              <a:rPr kumimoji="1" lang="en-US" altLang="ja-JP" dirty="0"/>
              <a:t>MS</a:t>
            </a:r>
            <a:r>
              <a:rPr kumimoji="1" lang="ja-JP" altLang="en-US" dirty="0"/>
              <a:t>　</a:t>
            </a:r>
            <a:r>
              <a:rPr lang="ja-JP" altLang="en-US" b="1" dirty="0">
                <a:solidFill>
                  <a:srgbClr val="FF0000"/>
                </a:solidFill>
              </a:rPr>
              <a:t>重</a:t>
            </a:r>
            <a:endParaRPr kumimoji="1" lang="en-US" altLang="ja-JP" dirty="0"/>
          </a:p>
          <a:p>
            <a:endParaRPr lang="en-US" altLang="ja-JP" dirty="0"/>
          </a:p>
          <a:p>
            <a:r>
              <a:rPr kumimoji="1" lang="ja-JP" altLang="en-US" b="1" dirty="0"/>
              <a:t>〇</a:t>
            </a:r>
            <a:r>
              <a:rPr kumimoji="1" lang="en-US" altLang="ja-JP" b="1" dirty="0"/>
              <a:t>ID</a:t>
            </a:r>
            <a:r>
              <a:rPr kumimoji="1" lang="ja-JP" altLang="en-US" b="1" dirty="0"/>
              <a:t>研</a:t>
            </a:r>
            <a:endParaRPr kumimoji="1" lang="en-US" altLang="ja-JP" b="1" dirty="0"/>
          </a:p>
          <a:p>
            <a:r>
              <a:rPr lang="ja-JP" altLang="en-US" dirty="0"/>
              <a:t>産デ（産機）：          加藤</a:t>
            </a:r>
            <a:r>
              <a:rPr lang="en-US" altLang="ja-JP" dirty="0"/>
              <a:t>GR</a:t>
            </a:r>
            <a:r>
              <a:rPr lang="ja-JP" altLang="en-US" dirty="0"/>
              <a:t>、近藤</a:t>
            </a:r>
            <a:r>
              <a:rPr lang="en-US" altLang="ja-JP" dirty="0"/>
              <a:t>MS</a:t>
            </a:r>
            <a:r>
              <a:rPr lang="ja-JP" altLang="en-US" dirty="0"/>
              <a:t>　</a:t>
            </a:r>
            <a:r>
              <a:rPr lang="ja-JP" altLang="en-US" b="1" dirty="0">
                <a:solidFill>
                  <a:srgbClr val="FF0000"/>
                </a:solidFill>
              </a:rPr>
              <a:t>重</a:t>
            </a:r>
            <a:endParaRPr lang="en-US" altLang="ja-JP" dirty="0"/>
          </a:p>
        </p:txBody>
      </p:sp>
      <p:sp>
        <p:nvSpPr>
          <p:cNvPr id="6" name="タイトル 2">
            <a:extLst>
              <a:ext uri="{FF2B5EF4-FFF2-40B4-BE49-F238E27FC236}">
                <a16:creationId xmlns:a16="http://schemas.microsoft.com/office/drawing/2014/main" id="{358FC036-76E1-499B-B328-5389F3F2A15D}"/>
              </a:ext>
            </a:extLst>
          </p:cNvPr>
          <p:cNvSpPr>
            <a:spLocks noGrp="1"/>
          </p:cNvSpPr>
          <p:nvPr>
            <p:ph type="title"/>
          </p:nvPr>
        </p:nvSpPr>
        <p:spPr>
          <a:xfrm>
            <a:off x="1512000" y="162962"/>
            <a:ext cx="7632000" cy="601742"/>
          </a:xfrm>
        </p:spPr>
        <p:txBody>
          <a:bodyPr lIns="0" tIns="0" rIns="0" bIns="0" anchor="ctr" anchorCtr="0">
            <a:normAutofit/>
          </a:bodyPr>
          <a:lstStyle/>
          <a:p>
            <a:r>
              <a:rPr kumimoji="1" lang="ja-JP" altLang="en-US" sz="2800" dirty="0"/>
              <a:t>　開発メンバー</a:t>
            </a:r>
          </a:p>
        </p:txBody>
      </p:sp>
    </p:spTree>
    <p:extLst>
      <p:ext uri="{BB962C8B-B14F-4D97-AF65-F5344CB8AC3E}">
        <p14:creationId xmlns:p14="http://schemas.microsoft.com/office/powerpoint/2010/main" val="259710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5"/>
          <p:cNvSpPr txBox="1">
            <a:spLocks noChangeArrowheads="1"/>
          </p:cNvSpPr>
          <p:nvPr/>
        </p:nvSpPr>
        <p:spPr bwMode="auto">
          <a:xfrm>
            <a:off x="142044" y="804703"/>
            <a:ext cx="8811530" cy="5874291"/>
          </a:xfrm>
          <a:prstGeom prst="rect">
            <a:avLst/>
          </a:prstGeom>
          <a:noFill/>
          <a:ln w="9525">
            <a:noFill/>
            <a:miter lim="800000"/>
            <a:headEnd/>
            <a:tailEnd/>
          </a:ln>
        </p:spPr>
        <p:txBody>
          <a:bodyPr wrap="square" lIns="72000" tIns="36000" rIns="72000" bIns="36000">
            <a:spAutoFit/>
          </a:bodyPr>
          <a:lstStyle/>
          <a:p>
            <a:pPr>
              <a:spcBef>
                <a:spcPts val="600"/>
              </a:spcBef>
            </a:pPr>
            <a:r>
              <a:rPr lang="en-US" altLang="ja-JP" b="1" u="sng" dirty="0">
                <a:solidFill>
                  <a:prstClr val="black"/>
                </a:solidFill>
                <a:latin typeface="Meiryo UI" panose="020B0604030504040204" pitchFamily="50" charset="-128"/>
                <a:ea typeface="Meiryo UI" panose="020B0604030504040204" pitchFamily="50" charset="-128"/>
              </a:rPr>
              <a:t>(2) </a:t>
            </a:r>
            <a:r>
              <a:rPr lang="ja-JP" altLang="en-US" b="1" u="sng" dirty="0">
                <a:solidFill>
                  <a:prstClr val="black"/>
                </a:solidFill>
                <a:latin typeface="Meiryo UI" panose="020B0604030504040204" pitchFamily="50" charset="-128"/>
                <a:ea typeface="Meiryo UI" panose="020B0604030504040204" pitchFamily="50" charset="-128"/>
              </a:rPr>
              <a:t>開発戦略</a:t>
            </a:r>
            <a:endParaRPr lang="en-US" altLang="ja-JP" b="1" u="sng" dirty="0">
              <a:solidFill>
                <a:prstClr val="black"/>
              </a:solidFill>
              <a:latin typeface="Meiryo UI" panose="020B0604030504040204" pitchFamily="50" charset="-128"/>
              <a:ea typeface="Meiryo UI" panose="020B0604030504040204" pitchFamily="50" charset="-128"/>
            </a:endParaRPr>
          </a:p>
          <a:p>
            <a:pPr>
              <a:spcBef>
                <a:spcPts val="600"/>
              </a:spcBef>
            </a:pPr>
            <a:r>
              <a:rPr lang="ja-JP" altLang="en-US" dirty="0">
                <a:solidFill>
                  <a:prstClr val="black"/>
                </a:solidFill>
                <a:latin typeface="Meiryo UI" panose="020B0604030504040204" pitchFamily="50" charset="-128"/>
                <a:ea typeface="Meiryo UI" panose="020B0604030504040204" pitchFamily="50" charset="-128"/>
              </a:rPr>
              <a:t> ・遠隔操作に関する</a:t>
            </a:r>
            <a:r>
              <a:rPr lang="en-US" altLang="ja-JP" dirty="0">
                <a:solidFill>
                  <a:prstClr val="black"/>
                </a:solidFill>
                <a:latin typeface="Meiryo UI" panose="020B0604030504040204" pitchFamily="50" charset="-128"/>
                <a:ea typeface="Meiryo UI" panose="020B0604030504040204" pitchFamily="50" charset="-128"/>
              </a:rPr>
              <a:t>PEST</a:t>
            </a:r>
            <a:r>
              <a:rPr lang="ja-JP" altLang="en-US" dirty="0">
                <a:solidFill>
                  <a:prstClr val="black"/>
                </a:solidFill>
                <a:latin typeface="Meiryo UI" panose="020B0604030504040204" pitchFamily="50" charset="-128"/>
                <a:ea typeface="Meiryo UI" panose="020B0604030504040204" pitchFamily="50" charset="-128"/>
              </a:rPr>
              <a:t>分析から、</a:t>
            </a:r>
            <a:br>
              <a:rPr lang="en-US" altLang="ja-JP" dirty="0">
                <a:solidFill>
                  <a:prstClr val="black"/>
                </a:solidFill>
                <a:latin typeface="Meiryo UI" panose="020B0604030504040204" pitchFamily="50" charset="-128"/>
                <a:ea typeface="Meiryo UI" panose="020B0604030504040204" pitchFamily="50" charset="-128"/>
              </a:rPr>
            </a:br>
            <a:r>
              <a:rPr lang="ja-JP" altLang="en-US" dirty="0">
                <a:solidFill>
                  <a:prstClr val="black"/>
                </a:solidFill>
                <a:latin typeface="Meiryo UI" panose="020B0604030504040204" pitchFamily="50" charset="-128"/>
                <a:ea typeface="Meiryo UI" panose="020B0604030504040204" pitchFamily="50" charset="-128"/>
              </a:rPr>
              <a:t>　遠隔操作に関してここ数年で政治的、社会的、</a:t>
            </a:r>
            <a:br>
              <a:rPr lang="en-US" altLang="ja-JP" dirty="0">
                <a:solidFill>
                  <a:prstClr val="black"/>
                </a:solidFill>
                <a:latin typeface="Meiryo UI" panose="020B0604030504040204" pitchFamily="50" charset="-128"/>
                <a:ea typeface="Meiryo UI" panose="020B0604030504040204" pitchFamily="50" charset="-128"/>
              </a:rPr>
            </a:br>
            <a:r>
              <a:rPr lang="ja-JP" altLang="en-US" dirty="0">
                <a:solidFill>
                  <a:prstClr val="black"/>
                </a:solidFill>
                <a:latin typeface="Meiryo UI" panose="020B0604030504040204" pitchFamily="50" charset="-128"/>
                <a:ea typeface="Meiryo UI" panose="020B0604030504040204" pitchFamily="50" charset="-128"/>
              </a:rPr>
              <a:t>　技術的な変化が急速に進みつつある</a:t>
            </a:r>
            <a:br>
              <a:rPr lang="en-US" altLang="ja-JP" dirty="0">
                <a:solidFill>
                  <a:prstClr val="black"/>
                </a:solidFill>
                <a:latin typeface="Meiryo UI" panose="020B0604030504040204" pitchFamily="50" charset="-128"/>
                <a:ea typeface="Meiryo UI" panose="020B0604030504040204" pitchFamily="50" charset="-128"/>
              </a:rPr>
            </a:br>
            <a:endParaRPr lang="en-US" altLang="ja-JP" dirty="0">
              <a:solidFill>
                <a:prstClr val="black"/>
              </a:solidFill>
              <a:latin typeface="Meiryo UI" panose="020B0604030504040204" pitchFamily="50" charset="-128"/>
              <a:ea typeface="Meiryo UI" panose="020B0604030504040204" pitchFamily="50" charset="-128"/>
            </a:endParaRPr>
          </a:p>
          <a:p>
            <a:pPr>
              <a:spcBef>
                <a:spcPts val="600"/>
              </a:spcBef>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政治的変化</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a:t>
            </a:r>
            <a:r>
              <a:rPr lang="ja-JP" altLang="en-US" dirty="0">
                <a:solidFill>
                  <a:prstClr val="black"/>
                </a:solidFill>
                <a:latin typeface="Meiryo UI" panose="020B0604030504040204" pitchFamily="50" charset="-128"/>
                <a:ea typeface="Meiryo UI" panose="020B0604030504040204" pitchFamily="50" charset="-128"/>
              </a:rPr>
              <a:t>遠隔関連の法整備</a:t>
            </a:r>
            <a:endParaRPr lang="en-US" altLang="ja-JP" dirty="0">
              <a:solidFill>
                <a:prstClr val="black"/>
              </a:solidFill>
              <a:latin typeface="Meiryo UI" panose="020B0604030504040204" pitchFamily="50" charset="-128"/>
              <a:ea typeface="Meiryo UI" panose="020B0604030504040204" pitchFamily="50" charset="-128"/>
            </a:endParaRPr>
          </a:p>
          <a:p>
            <a:pPr>
              <a:spcBef>
                <a:spcPts val="600"/>
              </a:spcBef>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社会的変化</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新形コロナによる</a:t>
            </a:r>
            <a:r>
              <a:rPr lang="ja-JP" altLang="en-US" dirty="0">
                <a:solidFill>
                  <a:prstClr val="black"/>
                </a:solidFill>
                <a:latin typeface="Meiryo UI" panose="020B0604030504040204" pitchFamily="50" charset="-128"/>
                <a:ea typeface="Meiryo UI" panose="020B0604030504040204" pitchFamily="50" charset="-128"/>
              </a:rPr>
              <a:t>対面・接触を</a:t>
            </a:r>
            <a:br>
              <a:rPr lang="en-US" altLang="ja-JP" dirty="0">
                <a:solidFill>
                  <a:prstClr val="black"/>
                </a:solidFill>
                <a:latin typeface="Meiryo UI" panose="020B0604030504040204" pitchFamily="50" charset="-128"/>
                <a:ea typeface="Meiryo UI" panose="020B0604030504040204" pitchFamily="50" charset="-128"/>
              </a:rPr>
            </a:br>
            <a:r>
              <a:rPr lang="ja-JP" altLang="en-US" dirty="0">
                <a:solidFill>
                  <a:prstClr val="black"/>
                </a:solidFill>
                <a:latin typeface="Meiryo UI" panose="020B0604030504040204" pitchFamily="50" charset="-128"/>
                <a:ea typeface="Meiryo UI" panose="020B0604030504040204" pitchFamily="50" charset="-128"/>
              </a:rPr>
              <a:t>　　　　　　　　　　　 避けた生活様式への変化</a:t>
            </a:r>
            <a:endParaRPr lang="en-US" altLang="ja-JP" dirty="0">
              <a:solidFill>
                <a:prstClr val="black"/>
              </a:solidFill>
              <a:latin typeface="Meiryo UI" panose="020B0604030504040204" pitchFamily="50" charset="-128"/>
              <a:ea typeface="Meiryo UI" panose="020B0604030504040204" pitchFamily="50" charset="-128"/>
            </a:endParaRPr>
          </a:p>
          <a:p>
            <a:pPr>
              <a:spcBef>
                <a:spcPts val="600"/>
              </a:spcBef>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技術的変化</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a:t>
            </a:r>
            <a:r>
              <a:rPr lang="en-US" altLang="ja-JP" dirty="0">
                <a:solidFill>
                  <a:prstClr val="black"/>
                </a:solidFill>
                <a:latin typeface="Meiryo UI" panose="020B0604030504040204" pitchFamily="50" charset="-128"/>
                <a:ea typeface="Meiryo UI" panose="020B0604030504040204" pitchFamily="50" charset="-128"/>
              </a:rPr>
              <a:t>5G</a:t>
            </a:r>
            <a:r>
              <a:rPr lang="ja-JP" altLang="en-US" dirty="0">
                <a:solidFill>
                  <a:prstClr val="black"/>
                </a:solidFill>
                <a:latin typeface="Meiryo UI" panose="020B0604030504040204" pitchFamily="50" charset="-128"/>
                <a:ea typeface="Meiryo UI" panose="020B0604030504040204" pitchFamily="50" charset="-128"/>
              </a:rPr>
              <a:t>や低軌道衛星通信網の拡大</a:t>
            </a:r>
            <a:endParaRPr lang="en-US" altLang="ja-JP" dirty="0">
              <a:solidFill>
                <a:prstClr val="black"/>
              </a:solidFill>
              <a:latin typeface="Meiryo UI" panose="020B0604030504040204" pitchFamily="50" charset="-128"/>
              <a:ea typeface="Meiryo UI" panose="020B0604030504040204" pitchFamily="50" charset="-128"/>
            </a:endParaRPr>
          </a:p>
          <a:p>
            <a:pPr>
              <a:spcBef>
                <a:spcPts val="600"/>
              </a:spcBef>
            </a:pPr>
            <a:endParaRPr lang="en-US" altLang="ja-JP" dirty="0">
              <a:solidFill>
                <a:prstClr val="black"/>
              </a:solidFill>
              <a:latin typeface="Meiryo UI" panose="020B0604030504040204" pitchFamily="50" charset="-128"/>
              <a:ea typeface="Meiryo UI" panose="020B0604030504040204" pitchFamily="50" charset="-128"/>
            </a:endParaRPr>
          </a:p>
          <a:p>
            <a:pPr>
              <a:spcBef>
                <a:spcPts val="600"/>
              </a:spcBef>
            </a:pPr>
            <a:r>
              <a:rPr lang="ja-JP" altLang="en-US" dirty="0">
                <a:solidFill>
                  <a:prstClr val="black"/>
                </a:solidFill>
                <a:latin typeface="Meiryo UI" panose="020B0604030504040204" pitchFamily="50" charset="-128"/>
                <a:ea typeface="Meiryo UI" panose="020B0604030504040204" pitchFamily="50" charset="-128"/>
              </a:rPr>
              <a:t> ・上記変化に伴い、当社の既存事業においても遠隔監視</a:t>
            </a:r>
            <a:br>
              <a:rPr lang="en-US" altLang="ja-JP" dirty="0">
                <a:solidFill>
                  <a:prstClr val="black"/>
                </a:solidFill>
                <a:latin typeface="Meiryo UI" panose="020B0604030504040204" pitchFamily="50" charset="-128"/>
                <a:ea typeface="Meiryo UI" panose="020B0604030504040204" pitchFamily="50" charset="-128"/>
              </a:rPr>
            </a:br>
            <a:r>
              <a:rPr lang="ja-JP" altLang="en-US" dirty="0">
                <a:solidFill>
                  <a:prstClr val="black"/>
                </a:solidFill>
                <a:latin typeface="Meiryo UI" panose="020B0604030504040204" pitchFamily="50" charset="-128"/>
                <a:ea typeface="Meiryo UI" panose="020B0604030504040204" pitchFamily="50" charset="-128"/>
              </a:rPr>
              <a:t>　や遠隔操作、点検等に関連したニーズが高まりつつあり、</a:t>
            </a:r>
            <a:br>
              <a:rPr lang="en-US" altLang="ja-JP" dirty="0">
                <a:solidFill>
                  <a:prstClr val="black"/>
                </a:solidFill>
                <a:latin typeface="Meiryo UI" panose="020B0604030504040204" pitchFamily="50" charset="-128"/>
                <a:ea typeface="Meiryo UI" panose="020B0604030504040204" pitchFamily="50" charset="-128"/>
              </a:rPr>
            </a:br>
            <a:r>
              <a:rPr lang="ja-JP" altLang="en-US" b="1" dirty="0">
                <a:solidFill>
                  <a:prstClr val="black"/>
                </a:solidFill>
                <a:latin typeface="Meiryo UI" panose="020B0604030504040204" pitchFamily="50" charset="-128"/>
                <a:ea typeface="Meiryo UI" panose="020B0604030504040204" pitchFamily="50" charset="-128"/>
              </a:rPr>
              <a:t>　既存事業の拡大に向けて当社の共通基盤技術としての</a:t>
            </a:r>
            <a:br>
              <a:rPr lang="en-US" altLang="ja-JP" b="1" dirty="0">
                <a:solidFill>
                  <a:prstClr val="black"/>
                </a:solidFill>
                <a:latin typeface="Meiryo UI" panose="020B0604030504040204" pitchFamily="50" charset="-128"/>
                <a:ea typeface="Meiryo UI" panose="020B0604030504040204" pitchFamily="50" charset="-128"/>
              </a:rPr>
            </a:br>
            <a:r>
              <a:rPr lang="ja-JP" altLang="en-US" b="1" dirty="0">
                <a:solidFill>
                  <a:prstClr val="black"/>
                </a:solidFill>
                <a:latin typeface="Meiryo UI" panose="020B0604030504040204" pitchFamily="50" charset="-128"/>
                <a:ea typeface="Meiryo UI" panose="020B0604030504040204" pitchFamily="50" charset="-128"/>
              </a:rPr>
              <a:t>　遠隔操作技術の開発が求められている</a:t>
            </a:r>
            <a:endParaRPr lang="en-US" altLang="ja-JP" b="1" dirty="0">
              <a:solidFill>
                <a:prstClr val="black"/>
              </a:solidFill>
              <a:latin typeface="Meiryo UI" panose="020B0604030504040204" pitchFamily="50" charset="-128"/>
              <a:ea typeface="Meiryo UI" panose="020B0604030504040204" pitchFamily="50" charset="-128"/>
            </a:endParaRPr>
          </a:p>
          <a:p>
            <a:pPr>
              <a:spcBef>
                <a:spcPts val="600"/>
              </a:spcBef>
            </a:pPr>
            <a:r>
              <a:rPr lang="ja-JP" altLang="en-US" dirty="0">
                <a:solidFill>
                  <a:prstClr val="black"/>
                </a:solidFill>
                <a:latin typeface="Meiryo UI" panose="020B0604030504040204" pitchFamily="50" charset="-128"/>
                <a:ea typeface="Meiryo UI" panose="020B0604030504040204" pitchFamily="50" charset="-128"/>
              </a:rPr>
              <a:t> ・加えて、国内外の様々な事業分野において</a:t>
            </a:r>
            <a:br>
              <a:rPr lang="en-US" altLang="ja-JP" dirty="0">
                <a:solidFill>
                  <a:prstClr val="black"/>
                </a:solidFill>
                <a:latin typeface="Meiryo UI" panose="020B0604030504040204" pitchFamily="50" charset="-128"/>
                <a:ea typeface="Meiryo UI" panose="020B0604030504040204" pitchFamily="50" charset="-128"/>
              </a:rPr>
            </a:br>
            <a:r>
              <a:rPr lang="ja-JP" altLang="en-US" dirty="0">
                <a:solidFill>
                  <a:prstClr val="black"/>
                </a:solidFill>
                <a:latin typeface="Meiryo UI" panose="020B0604030504040204" pitchFamily="50" charset="-128"/>
                <a:ea typeface="Meiryo UI" panose="020B0604030504040204" pitchFamily="50" charset="-128"/>
              </a:rPr>
              <a:t>　新たな遠隔操作サービスに向けた技術開発が急速に</a:t>
            </a:r>
            <a:br>
              <a:rPr lang="en-US" altLang="ja-JP" dirty="0">
                <a:solidFill>
                  <a:prstClr val="black"/>
                </a:solidFill>
                <a:latin typeface="Meiryo UI" panose="020B0604030504040204" pitchFamily="50" charset="-128"/>
                <a:ea typeface="Meiryo UI" panose="020B0604030504040204" pitchFamily="50" charset="-128"/>
              </a:rPr>
            </a:br>
            <a:r>
              <a:rPr lang="ja-JP" altLang="en-US" dirty="0">
                <a:solidFill>
                  <a:prstClr val="black"/>
                </a:solidFill>
                <a:latin typeface="Meiryo UI" panose="020B0604030504040204" pitchFamily="50" charset="-128"/>
                <a:ea typeface="Meiryo UI" panose="020B0604030504040204" pitchFamily="50" charset="-128"/>
              </a:rPr>
              <a:t>　立ち上がりつつあり、</a:t>
            </a:r>
            <a:r>
              <a:rPr lang="en-US" altLang="ja-JP" b="1" dirty="0">
                <a:latin typeface="Meiryo UI" panose="020B0604030504040204" pitchFamily="50" charset="-128"/>
                <a:ea typeface="Meiryo UI" panose="020B0604030504040204" pitchFamily="50" charset="-128"/>
              </a:rPr>
              <a:t>2030</a:t>
            </a:r>
            <a:r>
              <a:rPr lang="ja-JP" altLang="en-US" b="1" dirty="0">
                <a:latin typeface="Meiryo UI" panose="020B0604030504040204" pitchFamily="50" charset="-128"/>
                <a:ea typeface="Meiryo UI" panose="020B0604030504040204" pitchFamily="50" charset="-128"/>
              </a:rPr>
              <a:t>年には新たな遠隔操作</a:t>
            </a:r>
            <a:br>
              <a:rPr lang="en-US" altLang="ja-JP" b="1" dirty="0">
                <a:latin typeface="Meiryo UI" panose="020B0604030504040204" pitchFamily="50" charset="-128"/>
                <a:ea typeface="Meiryo UI" panose="020B0604030504040204" pitchFamily="50" charset="-128"/>
              </a:rPr>
            </a:br>
            <a:r>
              <a:rPr lang="ja-JP" altLang="en-US" b="1" dirty="0">
                <a:latin typeface="Meiryo UI" panose="020B0604030504040204" pitchFamily="50" charset="-128"/>
                <a:ea typeface="Meiryo UI" panose="020B0604030504040204" pitchFamily="50" charset="-128"/>
              </a:rPr>
              <a:t>　市場として約</a:t>
            </a:r>
            <a:r>
              <a:rPr lang="en-US" altLang="ja-JP" b="1" dirty="0">
                <a:latin typeface="Meiryo UI" panose="020B0604030504040204" pitchFamily="50" charset="-128"/>
                <a:ea typeface="Meiryo UI" panose="020B0604030504040204" pitchFamily="50" charset="-128"/>
              </a:rPr>
              <a:t>1000</a:t>
            </a:r>
            <a:r>
              <a:rPr lang="ja-JP" altLang="en-US" b="1" dirty="0">
                <a:latin typeface="Meiryo UI" panose="020B0604030504040204" pitchFamily="50" charset="-128"/>
                <a:ea typeface="Meiryo UI" panose="020B0604030504040204" pitchFamily="50" charset="-128"/>
              </a:rPr>
              <a:t>億円への市場拡大と</a:t>
            </a:r>
            <a:br>
              <a:rPr lang="en-US" altLang="ja-JP" b="1" dirty="0">
                <a:latin typeface="Meiryo UI" panose="020B0604030504040204" pitchFamily="50" charset="-128"/>
                <a:ea typeface="Meiryo UI" panose="020B0604030504040204" pitchFamily="50" charset="-128"/>
              </a:rPr>
            </a:br>
            <a:r>
              <a:rPr lang="ja-JP" altLang="en-US" b="1" dirty="0">
                <a:latin typeface="Meiryo UI" panose="020B0604030504040204" pitchFamily="50" charset="-128"/>
                <a:ea typeface="Meiryo UI" panose="020B0604030504040204" pitchFamily="50" charset="-128"/>
              </a:rPr>
              <a:t>　高い継続成長が見込まれている</a:t>
            </a:r>
            <a:endParaRPr lang="en-US" altLang="ja-JP" b="1" dirty="0">
              <a:latin typeface="Meiryo UI" panose="020B0604030504040204" pitchFamily="50" charset="-128"/>
              <a:ea typeface="Meiryo UI" panose="020B0604030504040204" pitchFamily="50" charset="-128"/>
            </a:endParaRPr>
          </a:p>
        </p:txBody>
      </p:sp>
      <p:sp>
        <p:nvSpPr>
          <p:cNvPr id="14" name="Text Box 25"/>
          <p:cNvSpPr txBox="1">
            <a:spLocks noChangeArrowheads="1"/>
          </p:cNvSpPr>
          <p:nvPr/>
        </p:nvSpPr>
        <p:spPr bwMode="auto">
          <a:xfrm>
            <a:off x="5465622" y="5845570"/>
            <a:ext cx="3813209" cy="272758"/>
          </a:xfrm>
          <a:prstGeom prst="rect">
            <a:avLst/>
          </a:prstGeom>
          <a:noFill/>
          <a:ln w="9525">
            <a:noFill/>
            <a:miter lim="800000"/>
            <a:headEnd/>
            <a:tailEnd/>
          </a:ln>
        </p:spPr>
        <p:txBody>
          <a:bodyPr wrap="square" lIns="72000" tIns="36000" rIns="72000" bIns="36000">
            <a:spAutoFit/>
          </a:bodyPr>
          <a:lstStyle/>
          <a:p>
            <a:pPr algn="ctr">
              <a:spcBef>
                <a:spcPts val="600"/>
              </a:spcBef>
            </a:pPr>
            <a:r>
              <a:rPr lang="ja-JP" altLang="en-US" sz="1300" u="sng" dirty="0">
                <a:latin typeface="Meiryo UI" panose="020B0604030504040204" pitchFamily="50" charset="-128"/>
                <a:ea typeface="Meiryo UI" panose="020B0604030504040204" pitchFamily="50" charset="-128"/>
              </a:rPr>
              <a:t>本開発で対象とする遠隔操作関連市場の推移（</a:t>
            </a:r>
            <a:r>
              <a:rPr lang="en-US" altLang="ja-JP" sz="1300" u="sng" dirty="0">
                <a:latin typeface="Meiryo UI" panose="020B0604030504040204" pitchFamily="50" charset="-128"/>
                <a:ea typeface="Meiryo UI" panose="020B0604030504040204" pitchFamily="50" charset="-128"/>
              </a:rPr>
              <a:t>※</a:t>
            </a:r>
            <a:r>
              <a:rPr lang="ja-JP" altLang="en-US" sz="1300" u="sng" dirty="0">
                <a:latin typeface="Meiryo UI" panose="020B0604030504040204" pitchFamily="50" charset="-128"/>
                <a:ea typeface="Meiryo UI" panose="020B0604030504040204" pitchFamily="50" charset="-128"/>
              </a:rPr>
              <a:t>）</a:t>
            </a:r>
            <a:endParaRPr lang="en-US" altLang="ja-JP" sz="1300" dirty="0">
              <a:latin typeface="Meiryo UI" panose="020B0604030504040204" pitchFamily="50" charset="-128"/>
              <a:ea typeface="Meiryo UI" panose="020B0604030504040204" pitchFamily="50" charset="-128"/>
            </a:endParaRPr>
          </a:p>
        </p:txBody>
      </p:sp>
      <p:sp>
        <p:nvSpPr>
          <p:cNvPr id="10" name="Text Box 25"/>
          <p:cNvSpPr txBox="1">
            <a:spLocks noChangeArrowheads="1"/>
          </p:cNvSpPr>
          <p:nvPr/>
        </p:nvSpPr>
        <p:spPr bwMode="auto">
          <a:xfrm>
            <a:off x="5453998" y="749270"/>
            <a:ext cx="3558352" cy="272758"/>
          </a:xfrm>
          <a:prstGeom prst="rect">
            <a:avLst/>
          </a:prstGeom>
          <a:noFill/>
          <a:ln w="9525">
            <a:noFill/>
            <a:miter lim="800000"/>
            <a:headEnd/>
            <a:tailEnd/>
          </a:ln>
        </p:spPr>
        <p:txBody>
          <a:bodyPr wrap="square" lIns="72000" tIns="36000" rIns="72000" bIns="36000">
            <a:spAutoFit/>
          </a:bodyPr>
          <a:lstStyle/>
          <a:p>
            <a:pPr algn="ctr">
              <a:spcBef>
                <a:spcPts val="600"/>
              </a:spcBef>
            </a:pPr>
            <a:r>
              <a:rPr lang="ja-JP" altLang="en-US" sz="1300" u="sng" dirty="0">
                <a:latin typeface="Meiryo UI" panose="020B0604030504040204" pitchFamily="50" charset="-128"/>
                <a:ea typeface="Meiryo UI" panose="020B0604030504040204" pitchFamily="50" charset="-128"/>
              </a:rPr>
              <a:t>基盤技術として開発技術の既存事業への展開</a:t>
            </a:r>
            <a:endParaRPr lang="en-US" altLang="ja-JP" sz="1300" u="sng" dirty="0">
              <a:latin typeface="Meiryo UI" panose="020B0604030504040204" pitchFamily="50" charset="-128"/>
              <a:ea typeface="Meiryo UI" panose="020B0604030504040204" pitchFamily="50" charset="-128"/>
            </a:endParaRPr>
          </a:p>
        </p:txBody>
      </p:sp>
      <p:graphicFrame>
        <p:nvGraphicFramePr>
          <p:cNvPr id="4" name="表 4">
            <a:extLst>
              <a:ext uri="{FF2B5EF4-FFF2-40B4-BE49-F238E27FC236}">
                <a16:creationId xmlns:a16="http://schemas.microsoft.com/office/drawing/2014/main" id="{521CC20F-44EB-414A-8577-51D841A1B1B4}"/>
              </a:ext>
            </a:extLst>
          </p:cNvPr>
          <p:cNvGraphicFramePr>
            <a:graphicFrameLocks noGrp="1"/>
          </p:cNvGraphicFramePr>
          <p:nvPr/>
        </p:nvGraphicFramePr>
        <p:xfrm>
          <a:off x="5295622" y="998251"/>
          <a:ext cx="3723931" cy="2672549"/>
        </p:xfrm>
        <a:graphic>
          <a:graphicData uri="http://schemas.openxmlformats.org/drawingml/2006/table">
            <a:tbl>
              <a:tblPr firstRow="1" bandRow="1">
                <a:tableStyleId>{5C22544A-7EE6-4342-B048-85BDC9FD1C3A}</a:tableStyleId>
              </a:tblPr>
              <a:tblGrid>
                <a:gridCol w="1566572">
                  <a:extLst>
                    <a:ext uri="{9D8B030D-6E8A-4147-A177-3AD203B41FA5}">
                      <a16:colId xmlns:a16="http://schemas.microsoft.com/office/drawing/2014/main" val="3613698642"/>
                    </a:ext>
                  </a:extLst>
                </a:gridCol>
                <a:gridCol w="2157359">
                  <a:extLst>
                    <a:ext uri="{9D8B030D-6E8A-4147-A177-3AD203B41FA5}">
                      <a16:colId xmlns:a16="http://schemas.microsoft.com/office/drawing/2014/main" val="689913715"/>
                    </a:ext>
                  </a:extLst>
                </a:gridCol>
              </a:tblGrid>
              <a:tr h="295109">
                <a:tc>
                  <a:txBody>
                    <a:bodyPr/>
                    <a:lstStyle/>
                    <a:p>
                      <a:pPr algn="ctr"/>
                      <a:r>
                        <a:rPr kumimoji="1" lang="ja-JP" altLang="en-US" sz="1050" dirty="0"/>
                        <a:t>展開先事業</a:t>
                      </a:r>
                    </a:p>
                  </a:txBody>
                  <a:tcPr/>
                </a:tc>
                <a:tc>
                  <a:txBody>
                    <a:bodyPr/>
                    <a:lstStyle/>
                    <a:p>
                      <a:pPr algn="ctr"/>
                      <a:r>
                        <a:rPr kumimoji="1" lang="ja-JP" altLang="en-US" sz="1050" dirty="0"/>
                        <a:t>適用技術</a:t>
                      </a:r>
                    </a:p>
                  </a:txBody>
                  <a:tcPr/>
                </a:tc>
                <a:extLst>
                  <a:ext uri="{0D108BD9-81ED-4DB2-BD59-A6C34878D82A}">
                    <a16:rowId xmlns:a16="http://schemas.microsoft.com/office/drawing/2014/main" val="2266170834"/>
                  </a:ext>
                </a:extLst>
              </a:tr>
              <a:tr h="295109">
                <a:tc>
                  <a:txBody>
                    <a:bodyPr/>
                    <a:lstStyle/>
                    <a:p>
                      <a:r>
                        <a:rPr kumimoji="1" lang="en-US" altLang="ja-JP" sz="1050" u="sng" dirty="0"/>
                        <a:t>FA</a:t>
                      </a:r>
                      <a:r>
                        <a:rPr kumimoji="1" lang="ja-JP" altLang="en-US" sz="1050" u="sng" dirty="0"/>
                        <a:t>本</a:t>
                      </a:r>
                      <a:r>
                        <a:rPr kumimoji="1" lang="en-US" altLang="ja-JP" sz="1050" u="sng" dirty="0"/>
                        <a:t>/</a:t>
                      </a:r>
                      <a:r>
                        <a:rPr kumimoji="1" lang="ja-JP" altLang="en-US" sz="1050" u="sng" dirty="0"/>
                        <a:t>名電</a:t>
                      </a:r>
                      <a:endParaRPr kumimoji="1" lang="en-US" altLang="ja-JP" sz="1050" u="sng" dirty="0"/>
                    </a:p>
                    <a:p>
                      <a:r>
                        <a:rPr kumimoji="1" lang="ja-JP" altLang="en-US" sz="1050" dirty="0"/>
                        <a:t>　移動台車管制・</a:t>
                      </a:r>
                      <a:endParaRPr kumimoji="1" lang="en-US" altLang="ja-JP" sz="1050" dirty="0"/>
                    </a:p>
                    <a:p>
                      <a:r>
                        <a:rPr kumimoji="1" lang="ja-JP" altLang="en-US" sz="1050" dirty="0"/>
                        <a:t>　遠隔制御等</a:t>
                      </a:r>
                    </a:p>
                  </a:txBody>
                  <a:tcPr anchor="ctr"/>
                </a:tc>
                <a:tc>
                  <a:txBody>
                    <a:bodyPr/>
                    <a:lstStyle/>
                    <a:p>
                      <a:r>
                        <a:rPr kumimoji="1" lang="ja-JP" altLang="en-US" sz="1050" dirty="0"/>
                        <a:t>操作</a:t>
                      </a:r>
                      <a:r>
                        <a:rPr kumimoji="1" lang="en-US" altLang="ja-JP" sz="1050" dirty="0"/>
                        <a:t>I/F</a:t>
                      </a:r>
                      <a:r>
                        <a:rPr kumimoji="1" lang="ja-JP" altLang="en-US" sz="1050" dirty="0"/>
                        <a:t>技術、システム基盤技術、融合制御、権限移譲技術</a:t>
                      </a:r>
                    </a:p>
                  </a:txBody>
                  <a:tcPr/>
                </a:tc>
                <a:extLst>
                  <a:ext uri="{0D108BD9-81ED-4DB2-BD59-A6C34878D82A}">
                    <a16:rowId xmlns:a16="http://schemas.microsoft.com/office/drawing/2014/main" val="258765637"/>
                  </a:ext>
                </a:extLst>
              </a:tr>
              <a:tr h="295109">
                <a:tc>
                  <a:txBody>
                    <a:bodyPr/>
                    <a:lstStyle/>
                    <a:p>
                      <a:r>
                        <a:rPr kumimoji="1" lang="ja-JP" altLang="en-US" sz="1050" u="sng" dirty="0"/>
                        <a:t>電力本</a:t>
                      </a:r>
                      <a:r>
                        <a:rPr kumimoji="1" lang="en-US" altLang="ja-JP" sz="1050" u="sng" dirty="0"/>
                        <a:t>/</a:t>
                      </a:r>
                      <a:r>
                        <a:rPr kumimoji="1" lang="ja-JP" altLang="en-US" sz="1050" u="sng" dirty="0"/>
                        <a:t>力電</a:t>
                      </a:r>
                      <a:endParaRPr kumimoji="1" lang="en-US" altLang="ja-JP" sz="1050" u="sng" dirty="0"/>
                    </a:p>
                    <a:p>
                      <a:r>
                        <a:rPr kumimoji="1" lang="ja-JP" altLang="en-US" sz="1050" dirty="0"/>
                        <a:t>　発電機の</a:t>
                      </a:r>
                      <a:r>
                        <a:rPr kumimoji="1" lang="ja-JP" altLang="en-US" sz="1050"/>
                        <a:t>点検・監視等</a:t>
                      </a:r>
                      <a:r>
                        <a:rPr kumimoji="1" lang="ja-JP" altLang="en-US" sz="1050" dirty="0"/>
                        <a:t>　</a:t>
                      </a:r>
                    </a:p>
                  </a:txBody>
                  <a:tcPr anchor="ctr"/>
                </a:tc>
                <a:tc>
                  <a:txBody>
                    <a:bodyPr/>
                    <a:lstStyle/>
                    <a:p>
                      <a:r>
                        <a:rPr kumimoji="1" lang="ja-JP" altLang="en-US" sz="1050" dirty="0"/>
                        <a:t>操作</a:t>
                      </a:r>
                      <a:r>
                        <a:rPr kumimoji="1" lang="en-US" altLang="ja-JP" sz="1050" dirty="0"/>
                        <a:t>I/F</a:t>
                      </a:r>
                      <a:r>
                        <a:rPr kumimoji="1" lang="ja-JP" altLang="en-US" sz="1050" dirty="0"/>
                        <a:t>技術、システム基盤技術、画像処理・伝送技術</a:t>
                      </a:r>
                    </a:p>
                  </a:txBody>
                  <a:tcPr/>
                </a:tc>
                <a:extLst>
                  <a:ext uri="{0D108BD9-81ED-4DB2-BD59-A6C34878D82A}">
                    <a16:rowId xmlns:a16="http://schemas.microsoft.com/office/drawing/2014/main" val="3846956969"/>
                  </a:ext>
                </a:extLst>
              </a:tr>
              <a:tr h="295109">
                <a:tc>
                  <a:txBody>
                    <a:bodyPr/>
                    <a:lstStyle/>
                    <a:p>
                      <a:r>
                        <a:rPr kumimoji="1" lang="ja-JP" altLang="en-US" sz="1050" u="sng" dirty="0"/>
                        <a:t>社会本</a:t>
                      </a:r>
                      <a:r>
                        <a:rPr kumimoji="1" lang="en-US" altLang="ja-JP" sz="1050" u="sng" dirty="0"/>
                        <a:t>/</a:t>
                      </a:r>
                      <a:r>
                        <a:rPr kumimoji="1" lang="ja-JP" altLang="en-US" sz="1050" u="sng" dirty="0"/>
                        <a:t>神電</a:t>
                      </a:r>
                      <a:endParaRPr kumimoji="1" lang="en-US" altLang="ja-JP" sz="1050" u="sng" dirty="0"/>
                    </a:p>
                    <a:p>
                      <a:r>
                        <a:rPr kumimoji="1" lang="ja-JP" altLang="en-US" sz="1050" dirty="0"/>
                        <a:t>　空港の遠隔管制等</a:t>
                      </a:r>
                    </a:p>
                  </a:txBody>
                  <a:tcPr anchor="ctr"/>
                </a:tc>
                <a:tc>
                  <a:txBody>
                    <a:bodyPr/>
                    <a:lstStyle/>
                    <a:p>
                      <a:r>
                        <a:rPr kumimoji="1" lang="ja-JP" altLang="en-US" sz="1050" dirty="0"/>
                        <a:t>システム基盤技術、操作</a:t>
                      </a:r>
                      <a:r>
                        <a:rPr kumimoji="1" lang="en-US" altLang="ja-JP" sz="1050" dirty="0"/>
                        <a:t>I/F</a:t>
                      </a:r>
                      <a:r>
                        <a:rPr kumimoji="1" lang="ja-JP" altLang="en-US" sz="1050" dirty="0"/>
                        <a:t>技術、画像処理・伝送技術</a:t>
                      </a:r>
                    </a:p>
                  </a:txBody>
                  <a:tcPr/>
                </a:tc>
                <a:extLst>
                  <a:ext uri="{0D108BD9-81ED-4DB2-BD59-A6C34878D82A}">
                    <a16:rowId xmlns:a16="http://schemas.microsoft.com/office/drawing/2014/main" val="4130247773"/>
                  </a:ext>
                </a:extLst>
              </a:tr>
              <a:tr h="295109">
                <a:tc>
                  <a:txBody>
                    <a:bodyPr/>
                    <a:lstStyle/>
                    <a:p>
                      <a:r>
                        <a:rPr kumimoji="1" lang="ja-JP" altLang="en-US" sz="1050" u="sng" dirty="0"/>
                        <a:t>ビル本</a:t>
                      </a:r>
                      <a:r>
                        <a:rPr kumimoji="1" lang="en-US" altLang="ja-JP" sz="1050" u="sng" dirty="0"/>
                        <a:t>/</a:t>
                      </a:r>
                      <a:r>
                        <a:rPr kumimoji="1" lang="ja-JP" altLang="en-US" sz="1050" u="sng" dirty="0"/>
                        <a:t>稲電</a:t>
                      </a:r>
                      <a:endParaRPr kumimoji="1" lang="en-US" altLang="ja-JP" sz="1050" u="sng" dirty="0"/>
                    </a:p>
                    <a:p>
                      <a:r>
                        <a:rPr kumimoji="1" lang="ja-JP" altLang="en-US" sz="1050" dirty="0"/>
                        <a:t>　モビリティ管制・</a:t>
                      </a:r>
                      <a:endParaRPr kumimoji="1" lang="en-US" altLang="ja-JP" sz="1050" dirty="0"/>
                    </a:p>
                    <a:p>
                      <a:r>
                        <a:rPr kumimoji="1" lang="ja-JP" altLang="en-US" sz="1050" dirty="0"/>
                        <a:t>　遠隔作業等</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操作</a:t>
                      </a:r>
                      <a:r>
                        <a:rPr kumimoji="1" lang="en-US" altLang="ja-JP" sz="1050" dirty="0"/>
                        <a:t>I/F</a:t>
                      </a:r>
                      <a:r>
                        <a:rPr kumimoji="1" lang="ja-JP" altLang="en-US" sz="1050" dirty="0"/>
                        <a:t>、システム基盤、自動化獲得、動的スケジューリング、融合制御、権限移譲、画像処理・伝送技術</a:t>
                      </a:r>
                    </a:p>
                  </a:txBody>
                  <a:tcPr/>
                </a:tc>
                <a:extLst>
                  <a:ext uri="{0D108BD9-81ED-4DB2-BD59-A6C34878D82A}">
                    <a16:rowId xmlns:a16="http://schemas.microsoft.com/office/drawing/2014/main" val="1788928713"/>
                  </a:ext>
                </a:extLst>
              </a:tr>
              <a:tr h="295109">
                <a:tc>
                  <a:txBody>
                    <a:bodyPr/>
                    <a:lstStyle/>
                    <a:p>
                      <a:r>
                        <a:rPr kumimoji="1" lang="ja-JP" altLang="en-US" sz="1050" u="sng" dirty="0"/>
                        <a:t>生産本</a:t>
                      </a:r>
                      <a:r>
                        <a:rPr kumimoji="1" lang="en-US" altLang="ja-JP" sz="1050" u="sng" dirty="0"/>
                        <a:t>/</a:t>
                      </a:r>
                      <a:r>
                        <a:rPr kumimoji="1" lang="ja-JP" altLang="en-US" sz="1050" u="sng" dirty="0"/>
                        <a:t>生技セ</a:t>
                      </a:r>
                      <a:endParaRPr kumimoji="1" lang="en-US" altLang="ja-JP" sz="1050" u="sng" dirty="0"/>
                    </a:p>
                    <a:p>
                      <a:r>
                        <a:rPr kumimoji="1" lang="ja-JP" altLang="en-US" sz="1050" dirty="0"/>
                        <a:t>　遠隔作業支援等</a:t>
                      </a:r>
                      <a:endParaRPr kumimoji="1" lang="en-US" altLang="ja-JP" sz="1050" dirty="0"/>
                    </a:p>
                  </a:txBody>
                  <a:tcPr anchor="ctr"/>
                </a:tc>
                <a:tc>
                  <a:txBody>
                    <a:bodyPr/>
                    <a:lstStyle/>
                    <a:p>
                      <a:r>
                        <a:rPr kumimoji="1" lang="ja-JP" altLang="en-US" sz="1050" dirty="0"/>
                        <a:t>操作</a:t>
                      </a:r>
                      <a:r>
                        <a:rPr kumimoji="1" lang="en-US" altLang="ja-JP" sz="1050" dirty="0"/>
                        <a:t>I/F</a:t>
                      </a:r>
                      <a:r>
                        <a:rPr kumimoji="1" lang="ja-JP" altLang="en-US" sz="1050" dirty="0"/>
                        <a:t>技術、システム基盤技術、</a:t>
                      </a:r>
                      <a:endParaRPr kumimoji="1" lang="en-US" altLang="ja-JP" sz="1050" dirty="0"/>
                    </a:p>
                    <a:p>
                      <a:r>
                        <a:rPr kumimoji="1" lang="ja-JP" altLang="en-US" sz="1050" dirty="0"/>
                        <a:t>画像処理・伝送技術</a:t>
                      </a:r>
                      <a:endParaRPr kumimoji="1" lang="en-US" altLang="ja-JP" sz="1050" dirty="0"/>
                    </a:p>
                  </a:txBody>
                  <a:tcPr/>
                </a:tc>
                <a:extLst>
                  <a:ext uri="{0D108BD9-81ED-4DB2-BD59-A6C34878D82A}">
                    <a16:rowId xmlns:a16="http://schemas.microsoft.com/office/drawing/2014/main" val="4012999131"/>
                  </a:ext>
                </a:extLst>
              </a:tr>
            </a:tbl>
          </a:graphicData>
        </a:graphic>
      </p:graphicFrame>
      <p:pic>
        <p:nvPicPr>
          <p:cNvPr id="13" name="図 12">
            <a:extLst>
              <a:ext uri="{FF2B5EF4-FFF2-40B4-BE49-F238E27FC236}">
                <a16:creationId xmlns:a16="http://schemas.microsoft.com/office/drawing/2014/main" id="{7C1A91B0-0110-4449-8C49-2D1A344DE4DA}"/>
              </a:ext>
            </a:extLst>
          </p:cNvPr>
          <p:cNvPicPr>
            <a:picLocks noChangeAspect="1"/>
          </p:cNvPicPr>
          <p:nvPr/>
        </p:nvPicPr>
        <p:blipFill>
          <a:blip r:embed="rId2"/>
          <a:stretch>
            <a:fillRect/>
          </a:stretch>
        </p:blipFill>
        <p:spPr>
          <a:xfrm>
            <a:off x="5719604" y="3855062"/>
            <a:ext cx="3135804" cy="2043436"/>
          </a:xfrm>
          <a:prstGeom prst="rect">
            <a:avLst/>
          </a:prstGeom>
        </p:spPr>
      </p:pic>
      <p:sp>
        <p:nvSpPr>
          <p:cNvPr id="8" name="左中かっこ 7">
            <a:extLst>
              <a:ext uri="{FF2B5EF4-FFF2-40B4-BE49-F238E27FC236}">
                <a16:creationId xmlns:a16="http://schemas.microsoft.com/office/drawing/2014/main" id="{E2F3E56A-ED91-4CAB-845B-8874F11CDFBC}"/>
              </a:ext>
            </a:extLst>
          </p:cNvPr>
          <p:cNvSpPr/>
          <p:nvPr/>
        </p:nvSpPr>
        <p:spPr>
          <a:xfrm>
            <a:off x="8055349" y="4041877"/>
            <a:ext cx="109057" cy="622075"/>
          </a:xfrm>
          <a:prstGeom prst="leftBrace">
            <a:avLst/>
          </a:prstGeom>
          <a:ln w="158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highlight>
                <a:srgbClr val="0000FF"/>
              </a:highlight>
            </a:endParaRPr>
          </a:p>
        </p:txBody>
      </p:sp>
      <p:sp>
        <p:nvSpPr>
          <p:cNvPr id="15" name="Text Box 25">
            <a:extLst>
              <a:ext uri="{FF2B5EF4-FFF2-40B4-BE49-F238E27FC236}">
                <a16:creationId xmlns:a16="http://schemas.microsoft.com/office/drawing/2014/main" id="{0685D750-D4C7-4017-AC26-4597BBD3566F}"/>
              </a:ext>
            </a:extLst>
          </p:cNvPr>
          <p:cNvSpPr txBox="1">
            <a:spLocks noChangeArrowheads="1"/>
          </p:cNvSpPr>
          <p:nvPr/>
        </p:nvSpPr>
        <p:spPr bwMode="auto">
          <a:xfrm>
            <a:off x="7210042" y="4041877"/>
            <a:ext cx="831783" cy="626701"/>
          </a:xfrm>
          <a:prstGeom prst="rect">
            <a:avLst/>
          </a:prstGeom>
          <a:solidFill>
            <a:schemeClr val="bg1"/>
          </a:solidFill>
          <a:ln w="9525">
            <a:noFill/>
            <a:miter lim="800000"/>
            <a:headEnd/>
            <a:tailEnd/>
          </a:ln>
        </p:spPr>
        <p:txBody>
          <a:bodyPr wrap="square" lIns="72000" tIns="36000" rIns="72000" bIns="36000">
            <a:spAutoFit/>
          </a:bodyPr>
          <a:lstStyle/>
          <a:p>
            <a:pPr algn="ctr">
              <a:spcBef>
                <a:spcPts val="600"/>
              </a:spcBef>
            </a:pPr>
            <a:r>
              <a:rPr lang="ja-JP" altLang="en-US" sz="1200" dirty="0">
                <a:solidFill>
                  <a:srgbClr val="0000FF"/>
                </a:solidFill>
                <a:latin typeface="Meiryo UI" panose="020B0604030504040204" pitchFamily="50" charset="-128"/>
                <a:ea typeface="Meiryo UI" panose="020B0604030504040204" pitchFamily="50" charset="-128"/>
              </a:rPr>
              <a:t>本開発で新たに拓く市場</a:t>
            </a:r>
            <a:endParaRPr lang="en-US" altLang="ja-JP" sz="1200" dirty="0">
              <a:solidFill>
                <a:srgbClr val="0000FF"/>
              </a:solidFill>
              <a:latin typeface="Meiryo UI" panose="020B0604030504040204" pitchFamily="50" charset="-128"/>
              <a:ea typeface="Meiryo UI" panose="020B0604030504040204" pitchFamily="50" charset="-128"/>
            </a:endParaRPr>
          </a:p>
        </p:txBody>
      </p:sp>
      <p:sp>
        <p:nvSpPr>
          <p:cNvPr id="16" name="Text Box 25">
            <a:extLst>
              <a:ext uri="{FF2B5EF4-FFF2-40B4-BE49-F238E27FC236}">
                <a16:creationId xmlns:a16="http://schemas.microsoft.com/office/drawing/2014/main" id="{1C4493C7-7846-4BC4-B84C-0DDD7FDFB954}"/>
              </a:ext>
            </a:extLst>
          </p:cNvPr>
          <p:cNvSpPr txBox="1">
            <a:spLocks noChangeArrowheads="1"/>
          </p:cNvSpPr>
          <p:nvPr/>
        </p:nvSpPr>
        <p:spPr bwMode="auto">
          <a:xfrm>
            <a:off x="5465621" y="6082041"/>
            <a:ext cx="3649351" cy="688256"/>
          </a:xfrm>
          <a:prstGeom prst="rect">
            <a:avLst/>
          </a:prstGeom>
          <a:noFill/>
          <a:ln w="9525">
            <a:noFill/>
            <a:miter lim="800000"/>
            <a:headEnd/>
            <a:tailEnd/>
          </a:ln>
        </p:spPr>
        <p:txBody>
          <a:bodyPr wrap="square" lIns="72000" tIns="36000" rIns="72000" bIns="36000">
            <a:spAutoFit/>
          </a:bodyPr>
          <a:lstStyle/>
          <a:p>
            <a:pPr>
              <a:spcBef>
                <a:spcPts val="600"/>
              </a:spcBef>
            </a:pPr>
            <a:r>
              <a:rPr lang="en-US" altLang="ja-JP" sz="1000" u="sng" dirty="0">
                <a:latin typeface="Meiryo UI" panose="020B0604030504040204" pitchFamily="50" charset="-128"/>
                <a:ea typeface="Meiryo UI" panose="020B0604030504040204" pitchFamily="50" charset="-128"/>
              </a:rPr>
              <a:t>※</a:t>
            </a:r>
            <a:r>
              <a:rPr lang="ja-JP" altLang="en-US" sz="1000" u="sng" dirty="0">
                <a:latin typeface="Meiryo UI" panose="020B0604030504040204" pitchFamily="50" charset="-128"/>
                <a:ea typeface="Meiryo UI" panose="020B0604030504040204" pitchFamily="50" charset="-128"/>
              </a:rPr>
              <a:t>　防衛は本社</a:t>
            </a:r>
            <a:r>
              <a:rPr lang="en-US" altLang="ja-JP" sz="1000" u="sng" dirty="0">
                <a:latin typeface="Meiryo UI" panose="020B0604030504040204" pitchFamily="50" charset="-128"/>
                <a:ea typeface="Meiryo UI" panose="020B0604030504040204" pitchFamily="50" charset="-128"/>
              </a:rPr>
              <a:t>IDS</a:t>
            </a:r>
            <a:r>
              <a:rPr lang="ja-JP" altLang="en-US" sz="1000" u="sng" dirty="0">
                <a:latin typeface="Meiryo UI" panose="020B0604030504040204" pitchFamily="50" charset="-128"/>
                <a:ea typeface="Meiryo UI" panose="020B0604030504040204" pitchFamily="50" charset="-128"/>
              </a:rPr>
              <a:t>試算値。自動車は矢野経済「自動運転システムの可能性と将来展望</a:t>
            </a:r>
            <a:r>
              <a:rPr lang="en-US" altLang="ja-JP" sz="1000" u="sng" dirty="0">
                <a:latin typeface="Meiryo UI" panose="020B0604030504040204" pitchFamily="50" charset="-128"/>
                <a:ea typeface="Meiryo UI" panose="020B0604030504040204" pitchFamily="50" charset="-128"/>
              </a:rPr>
              <a:t>2019</a:t>
            </a:r>
            <a:r>
              <a:rPr lang="ja-JP" altLang="en-US" sz="1000" u="sng" dirty="0">
                <a:latin typeface="Meiryo UI" panose="020B0604030504040204" pitchFamily="50" charset="-128"/>
                <a:ea typeface="Meiryo UI" panose="020B0604030504040204" pitchFamily="50" charset="-128"/>
              </a:rPr>
              <a:t>」、建設・公共は富士経済 「</a:t>
            </a:r>
            <a:r>
              <a:rPr lang="en-US" altLang="ja-JP" sz="1000" u="sng" dirty="0">
                <a:latin typeface="Meiryo UI" panose="020B0604030504040204" pitchFamily="50" charset="-128"/>
                <a:ea typeface="Meiryo UI" panose="020B0604030504040204" pitchFamily="50" charset="-128"/>
              </a:rPr>
              <a:t>2020</a:t>
            </a:r>
            <a:r>
              <a:rPr lang="ja-JP" altLang="en-US" sz="1000" u="sng" dirty="0">
                <a:latin typeface="Meiryo UI" panose="020B0604030504040204" pitchFamily="50" charset="-128"/>
                <a:ea typeface="Meiryo UI" panose="020B0604030504040204" pitchFamily="50" charset="-128"/>
              </a:rPr>
              <a:t>ワールドワイドロボット関連市場の現状と将来展望　</a:t>
            </a:r>
            <a:r>
              <a:rPr lang="en-US" altLang="ja-JP" sz="1000" u="sng" dirty="0">
                <a:latin typeface="Meiryo UI" panose="020B0604030504040204" pitchFamily="50" charset="-128"/>
                <a:ea typeface="Meiryo UI" panose="020B0604030504040204" pitchFamily="50" charset="-128"/>
              </a:rPr>
              <a:t>No.2 </a:t>
            </a:r>
            <a:r>
              <a:rPr lang="ja-JP" altLang="en-US" sz="1000" u="sng" dirty="0">
                <a:latin typeface="Meiryo UI" panose="020B0604030504040204" pitchFamily="50" charset="-128"/>
                <a:ea typeface="Meiryo UI" panose="020B0604030504040204" pitchFamily="50" charset="-128"/>
              </a:rPr>
              <a:t>業務・サービスロボット市場編」より試算。物流は補足</a:t>
            </a:r>
            <a:r>
              <a:rPr lang="en-US" altLang="ja-JP" sz="1000" u="sng" dirty="0">
                <a:latin typeface="Meiryo UI" panose="020B0604030504040204" pitchFamily="50" charset="-128"/>
                <a:ea typeface="Meiryo UI" panose="020B0604030504040204" pitchFamily="50" charset="-128"/>
              </a:rPr>
              <a:t>7-3</a:t>
            </a:r>
            <a:r>
              <a:rPr lang="ja-JP" altLang="en-US" sz="1000" u="sng" dirty="0">
                <a:latin typeface="Meiryo UI" panose="020B0604030504040204" pitchFamily="50" charset="-128"/>
                <a:ea typeface="Meiryo UI" panose="020B0604030504040204" pitchFamily="50" charset="-128"/>
              </a:rPr>
              <a:t>に示す研究所試算値</a:t>
            </a:r>
            <a:endParaRPr lang="en-US" altLang="ja-JP" sz="1000" u="sng" dirty="0">
              <a:latin typeface="Meiryo UI" panose="020B0604030504040204" pitchFamily="50" charset="-128"/>
              <a:ea typeface="Meiryo UI" panose="020B0604030504040204" pitchFamily="50" charset="-128"/>
            </a:endParaRPr>
          </a:p>
        </p:txBody>
      </p:sp>
      <p:sp>
        <p:nvSpPr>
          <p:cNvPr id="18" name="Text Box 25">
            <a:extLst>
              <a:ext uri="{FF2B5EF4-FFF2-40B4-BE49-F238E27FC236}">
                <a16:creationId xmlns:a16="http://schemas.microsoft.com/office/drawing/2014/main" id="{4C5DA70B-66E2-4B12-9BD8-BDB4B7927EAA}"/>
              </a:ext>
            </a:extLst>
          </p:cNvPr>
          <p:cNvSpPr txBox="1">
            <a:spLocks noChangeArrowheads="1"/>
          </p:cNvSpPr>
          <p:nvPr/>
        </p:nvSpPr>
        <p:spPr bwMode="auto">
          <a:xfrm>
            <a:off x="5945406" y="3717988"/>
            <a:ext cx="669681" cy="241980"/>
          </a:xfrm>
          <a:prstGeom prst="rect">
            <a:avLst/>
          </a:prstGeom>
          <a:noFill/>
          <a:ln w="9525">
            <a:noFill/>
            <a:miter lim="800000"/>
            <a:headEnd/>
            <a:tailEnd/>
          </a:ln>
        </p:spPr>
        <p:txBody>
          <a:bodyPr wrap="square" lIns="72000" tIns="36000" rIns="72000" bIns="36000">
            <a:spAutoFit/>
          </a:bodyPr>
          <a:lstStyle/>
          <a:p>
            <a:pPr algn="ctr">
              <a:spcBef>
                <a:spcPts val="600"/>
              </a:spcBef>
            </a:pPr>
            <a:r>
              <a:rPr lang="en-US" altLang="ja-JP" sz="1100" dirty="0">
                <a:latin typeface="Meiryo UI" panose="020B0604030504040204" pitchFamily="50" charset="-128"/>
                <a:ea typeface="Meiryo UI" panose="020B0604030504040204" pitchFamily="50" charset="-128"/>
              </a:rPr>
              <a:t>[</a:t>
            </a:r>
            <a:r>
              <a:rPr lang="ja-JP" altLang="en-US" sz="1100" dirty="0">
                <a:latin typeface="Meiryo UI" panose="020B0604030504040204" pitchFamily="50" charset="-128"/>
                <a:ea typeface="Meiryo UI" panose="020B0604030504040204" pitchFamily="50" charset="-128"/>
              </a:rPr>
              <a:t>億円</a:t>
            </a:r>
            <a:r>
              <a:rPr lang="en-US" altLang="ja-JP" sz="1100" dirty="0">
                <a:latin typeface="Meiryo UI" panose="020B0604030504040204" pitchFamily="50" charset="-128"/>
                <a:ea typeface="Meiryo UI" panose="020B0604030504040204" pitchFamily="50" charset="-128"/>
              </a:rPr>
              <a:t>]</a:t>
            </a:r>
          </a:p>
        </p:txBody>
      </p:sp>
      <p:sp>
        <p:nvSpPr>
          <p:cNvPr id="17" name="テキスト プレースホルダ 50">
            <a:extLst>
              <a:ext uri="{FF2B5EF4-FFF2-40B4-BE49-F238E27FC236}">
                <a16:creationId xmlns:a16="http://schemas.microsoft.com/office/drawing/2014/main" id="{96CD6E3D-44D6-480E-97EC-75B9CE92DE4C}"/>
              </a:ext>
            </a:extLst>
          </p:cNvPr>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　開発背景</a:t>
            </a:r>
            <a:endParaRPr lang="en-US" altLang="ja-JP" sz="2400" b="1" dirty="0"/>
          </a:p>
        </p:txBody>
      </p:sp>
      <p:sp>
        <p:nvSpPr>
          <p:cNvPr id="19" name="正方形/長方形 18">
            <a:extLst>
              <a:ext uri="{FF2B5EF4-FFF2-40B4-BE49-F238E27FC236}">
                <a16:creationId xmlns:a16="http://schemas.microsoft.com/office/drawing/2014/main" id="{787266B7-DDA1-4277-AD90-8C54DEE1A8F8}"/>
              </a:ext>
            </a:extLst>
          </p:cNvPr>
          <p:cNvSpPr/>
          <p:nvPr/>
        </p:nvSpPr>
        <p:spPr bwMode="auto">
          <a:xfrm>
            <a:off x="3754959" y="1797279"/>
            <a:ext cx="696670" cy="190272"/>
          </a:xfrm>
          <a:prstGeom prst="rect">
            <a:avLst/>
          </a:prstGeom>
          <a:solidFill>
            <a:srgbClr val="0000FF"/>
          </a:solidFill>
          <a:ln w="9525">
            <a:noFill/>
            <a:miter lim="800000"/>
            <a:headEnd/>
            <a:tailEnd/>
          </a:ln>
        </p:spPr>
        <p:txBody>
          <a:bodyPr wrap="square" lIns="72000" tIns="36000" rIns="72000" bIns="36000" rtlCol="0" anchor="ctr">
            <a:noAutofit/>
          </a:bodyPr>
          <a:lstStyle/>
          <a:p>
            <a:pPr algn="ctr">
              <a:tabLst>
                <a:tab pos="360363" algn="l"/>
              </a:tabLst>
            </a:pPr>
            <a:r>
              <a:rPr lang="ja-JP" altLang="en-US" sz="1200" b="1" dirty="0">
                <a:solidFill>
                  <a:schemeClr val="bg1">
                    <a:lumMod val="95000"/>
                  </a:schemeClr>
                </a:solidFill>
                <a:latin typeface="Meiryo UI" pitchFamily="50" charset="-128"/>
                <a:ea typeface="Meiryo UI" pitchFamily="50" charset="-128"/>
                <a:cs typeface="Meiryo UI" pitchFamily="50" charset="-128"/>
              </a:rPr>
              <a:t>補足</a:t>
            </a:r>
            <a:r>
              <a:rPr lang="en-US" altLang="ja-JP" sz="1200" b="1" dirty="0">
                <a:solidFill>
                  <a:schemeClr val="bg1">
                    <a:lumMod val="95000"/>
                  </a:schemeClr>
                </a:solidFill>
                <a:latin typeface="Meiryo UI" pitchFamily="50" charset="-128"/>
                <a:ea typeface="Meiryo UI" pitchFamily="50" charset="-128"/>
                <a:cs typeface="Meiryo UI" pitchFamily="50" charset="-128"/>
              </a:rPr>
              <a:t>12</a:t>
            </a:r>
            <a:endParaRPr kumimoji="1" lang="ja-JP" altLang="en-US" sz="1200" b="1" dirty="0">
              <a:solidFill>
                <a:schemeClr val="bg1">
                  <a:lumMod val="95000"/>
                </a:schemeClr>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40083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127">
            <a:extLst>
              <a:ext uri="{FF2B5EF4-FFF2-40B4-BE49-F238E27FC236}">
                <a16:creationId xmlns:a16="http://schemas.microsoft.com/office/drawing/2014/main" id="{A31A94BB-BB47-4103-80CC-E07BD4C9460D}"/>
              </a:ext>
            </a:extLst>
          </p:cNvPr>
          <p:cNvSpPr/>
          <p:nvPr/>
        </p:nvSpPr>
        <p:spPr>
          <a:xfrm>
            <a:off x="1529281" y="125933"/>
            <a:ext cx="756000" cy="198000"/>
          </a:xfrm>
          <a:prstGeom prst="roundRect">
            <a:avLst/>
          </a:prstGeom>
          <a:solidFill>
            <a:srgbClr val="CCECFF"/>
          </a:solidFill>
          <a:ln w="1905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ja-JP"/>
            </a:defPPr>
            <a:lvl1pPr algn="l" rtl="0" eaLnBrk="0" fontAlgn="base" hangingPunct="0">
              <a:spcBef>
                <a:spcPct val="0"/>
              </a:spcBef>
              <a:spcAft>
                <a:spcPct val="0"/>
              </a:spcAft>
              <a:defRPr kumimoji="1" sz="2400" kern="1200">
                <a:solidFill>
                  <a:schemeClr val="lt1"/>
                </a:solidFill>
                <a:latin typeface="+mn-lt"/>
                <a:ea typeface="+mn-ea"/>
                <a:cs typeface="+mn-cs"/>
              </a:defRPr>
            </a:lvl1pPr>
            <a:lvl2pPr marL="457200" algn="l" rtl="0" eaLnBrk="0" fontAlgn="base" hangingPunct="0">
              <a:spcBef>
                <a:spcPct val="0"/>
              </a:spcBef>
              <a:spcAft>
                <a:spcPct val="0"/>
              </a:spcAft>
              <a:defRPr kumimoji="1" sz="2400" kern="1200">
                <a:solidFill>
                  <a:schemeClr val="lt1"/>
                </a:solidFill>
                <a:latin typeface="+mn-lt"/>
                <a:ea typeface="+mn-ea"/>
                <a:cs typeface="+mn-cs"/>
              </a:defRPr>
            </a:lvl2pPr>
            <a:lvl3pPr marL="914400" algn="l" rtl="0" eaLnBrk="0" fontAlgn="base" hangingPunct="0">
              <a:spcBef>
                <a:spcPct val="0"/>
              </a:spcBef>
              <a:spcAft>
                <a:spcPct val="0"/>
              </a:spcAft>
              <a:defRPr kumimoji="1" sz="2400" kern="1200">
                <a:solidFill>
                  <a:schemeClr val="lt1"/>
                </a:solidFill>
                <a:latin typeface="+mn-lt"/>
                <a:ea typeface="+mn-ea"/>
                <a:cs typeface="+mn-cs"/>
              </a:defRPr>
            </a:lvl3pPr>
            <a:lvl4pPr marL="1371600" algn="l" rtl="0" eaLnBrk="0" fontAlgn="base" hangingPunct="0">
              <a:spcBef>
                <a:spcPct val="0"/>
              </a:spcBef>
              <a:spcAft>
                <a:spcPct val="0"/>
              </a:spcAft>
              <a:defRPr kumimoji="1" sz="2400" kern="1200">
                <a:solidFill>
                  <a:schemeClr val="lt1"/>
                </a:solidFill>
                <a:latin typeface="+mn-lt"/>
                <a:ea typeface="+mn-ea"/>
                <a:cs typeface="+mn-cs"/>
              </a:defRPr>
            </a:lvl4pPr>
            <a:lvl5pPr marL="1828800" algn="l" rtl="0" eaLnBrk="0" fontAlgn="base" hangingPunct="0">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r>
              <a:rPr lang="ja-JP" altLang="en-US" sz="1050" dirty="0">
                <a:solidFill>
                  <a:prstClr val="black"/>
                </a:solidFill>
                <a:latin typeface="Meiryo UI" panose="020B0604030504040204" pitchFamily="50" charset="-128"/>
              </a:rPr>
              <a:t>重点基盤</a:t>
            </a:r>
          </a:p>
        </p:txBody>
      </p:sp>
      <p:sp>
        <p:nvSpPr>
          <p:cNvPr id="5" name="Rectangle 3">
            <a:extLst>
              <a:ext uri="{FF2B5EF4-FFF2-40B4-BE49-F238E27FC236}">
                <a16:creationId xmlns:a16="http://schemas.microsoft.com/office/drawing/2014/main" id="{5D50DFEA-B10F-4DC1-B29D-850A6BA79060}"/>
              </a:ext>
            </a:extLst>
          </p:cNvPr>
          <p:cNvSpPr>
            <a:spLocks noChangeArrowheads="1"/>
          </p:cNvSpPr>
          <p:nvPr/>
        </p:nvSpPr>
        <p:spPr bwMode="auto">
          <a:xfrm>
            <a:off x="0" y="792000"/>
            <a:ext cx="5084078" cy="5012629"/>
          </a:xfrm>
          <a:prstGeom prst="rect">
            <a:avLst/>
          </a:prstGeom>
          <a:noFill/>
          <a:ln w="9525">
            <a:noFill/>
            <a:miter lim="800000"/>
            <a:headEnd/>
            <a:tailEnd/>
          </a:ln>
        </p:spPr>
        <p:txBody>
          <a:bodyPr wrap="square" lIns="72000" tIns="36000" rIns="72000" bIns="3600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600" dirty="0">
                <a:solidFill>
                  <a:srgbClr val="0000FF"/>
                </a:solidFill>
                <a:latin typeface="Meiryo UI" pitchFamily="50" charset="-128"/>
                <a:cs typeface="Meiryo UI" pitchFamily="50" charset="-128"/>
              </a:rPr>
              <a:t>【</a:t>
            </a:r>
            <a:r>
              <a:rPr lang="ja-JP" altLang="en-US" sz="1600" dirty="0">
                <a:solidFill>
                  <a:srgbClr val="0000FF"/>
                </a:solidFill>
                <a:latin typeface="Meiryo UI" pitchFamily="50" charset="-128"/>
                <a:cs typeface="Meiryo UI" pitchFamily="50" charset="-128"/>
              </a:rPr>
              <a:t>開発目的</a:t>
            </a:r>
            <a:r>
              <a:rPr lang="en-US" altLang="ja-JP" sz="1600" dirty="0">
                <a:solidFill>
                  <a:srgbClr val="0000FF"/>
                </a:solidFill>
                <a:latin typeface="Meiryo UI" pitchFamily="50" charset="-128"/>
                <a:cs typeface="Meiryo UI" pitchFamily="50" charset="-128"/>
              </a:rPr>
              <a:t>】</a:t>
            </a:r>
          </a:p>
          <a:p>
            <a:pPr marL="180000"/>
            <a:r>
              <a:rPr lang="ja-JP" altLang="en-US" sz="1600" dirty="0">
                <a:solidFill>
                  <a:prstClr val="black"/>
                </a:solidFill>
                <a:latin typeface="Meiryo UI" pitchFamily="50" charset="-128"/>
                <a:cs typeface="Meiryo UI" pitchFamily="50" charset="-128"/>
              </a:rPr>
              <a:t>遠隔操作サービス向けの基盤技術の強化により、</a:t>
            </a:r>
            <a:br>
              <a:rPr lang="en-US" altLang="ja-JP" sz="1600" dirty="0">
                <a:solidFill>
                  <a:prstClr val="black"/>
                </a:solidFill>
                <a:latin typeface="Meiryo UI" pitchFamily="50" charset="-128"/>
                <a:cs typeface="Meiryo UI" pitchFamily="50" charset="-128"/>
              </a:rPr>
            </a:br>
            <a:r>
              <a:rPr lang="ja-JP" altLang="en-US" sz="1600" dirty="0">
                <a:solidFill>
                  <a:prstClr val="black"/>
                </a:solidFill>
                <a:latin typeface="Meiryo UI" pitchFamily="50" charset="-128"/>
                <a:cs typeface="Meiryo UI" pitchFamily="50" charset="-128"/>
              </a:rPr>
              <a:t>既存事業の拡大と新規事業の創出を推進する</a:t>
            </a:r>
            <a:endParaRPr lang="en-US" altLang="ja-JP" sz="1600" dirty="0">
              <a:solidFill>
                <a:prstClr val="black"/>
              </a:solidFill>
              <a:latin typeface="Meiryo UI" pitchFamily="50" charset="-128"/>
              <a:cs typeface="Meiryo UI" pitchFamily="50" charset="-128"/>
            </a:endParaRPr>
          </a:p>
          <a:p>
            <a:pPr>
              <a:spcBef>
                <a:spcPts val="600"/>
              </a:spcBef>
            </a:pPr>
            <a:r>
              <a:rPr lang="en-US" altLang="ja-JP" sz="1600" dirty="0">
                <a:solidFill>
                  <a:srgbClr val="0000FF"/>
                </a:solidFill>
                <a:latin typeface="Meiryo UI" pitchFamily="50" charset="-128"/>
                <a:cs typeface="Meiryo UI" pitchFamily="50" charset="-128"/>
              </a:rPr>
              <a:t>【</a:t>
            </a:r>
            <a:r>
              <a:rPr lang="ja-JP" altLang="en-US" sz="1600" dirty="0">
                <a:solidFill>
                  <a:srgbClr val="0000FF"/>
                </a:solidFill>
                <a:latin typeface="Meiryo UI" pitchFamily="50" charset="-128"/>
                <a:cs typeface="Meiryo UI" pitchFamily="50" charset="-128"/>
              </a:rPr>
              <a:t>開発内容</a:t>
            </a:r>
            <a:r>
              <a:rPr lang="en-US" altLang="ja-JP" sz="1600" dirty="0">
                <a:solidFill>
                  <a:srgbClr val="0000FF"/>
                </a:solidFill>
                <a:latin typeface="Meiryo UI" pitchFamily="50" charset="-128"/>
                <a:cs typeface="Meiryo UI" pitchFamily="50" charset="-128"/>
              </a:rPr>
              <a:t>】</a:t>
            </a:r>
          </a:p>
          <a:p>
            <a:pPr marL="431800" indent="-252000">
              <a:buFont typeface="+mj-lt"/>
              <a:buAutoNum type="arabicPeriod"/>
            </a:pPr>
            <a:r>
              <a:rPr lang="ja-JP" altLang="en-US" sz="1600" dirty="0">
                <a:solidFill>
                  <a:prstClr val="black"/>
                </a:solidFill>
                <a:latin typeface="Meiryo UI" pitchFamily="50" charset="-128"/>
                <a:cs typeface="Meiryo UI" pitchFamily="50" charset="-128"/>
              </a:rPr>
              <a:t>複数遠隔操作サービスの展開に必要な基盤技術</a:t>
            </a:r>
            <a:br>
              <a:rPr lang="ja-JP" altLang="en-US" sz="1600" dirty="0">
                <a:solidFill>
                  <a:prstClr val="black"/>
                </a:solidFill>
                <a:latin typeface="Meiryo UI" pitchFamily="50" charset="-128"/>
                <a:cs typeface="Meiryo UI" pitchFamily="50" charset="-128"/>
              </a:rPr>
            </a:br>
            <a:r>
              <a:rPr lang="en-US" altLang="ja-JP" sz="1600" dirty="0">
                <a:solidFill>
                  <a:prstClr val="black"/>
                </a:solidFill>
                <a:latin typeface="Meiryo UI" pitchFamily="50" charset="-128"/>
                <a:cs typeface="Meiryo UI" pitchFamily="50" charset="-128"/>
              </a:rPr>
              <a:t>(1)</a:t>
            </a:r>
            <a:r>
              <a:rPr lang="ja-JP" altLang="en-US" sz="1600" dirty="0">
                <a:solidFill>
                  <a:prstClr val="black"/>
                </a:solidFill>
                <a:latin typeface="Meiryo UI" pitchFamily="50" charset="-128"/>
                <a:cs typeface="Meiryo UI" pitchFamily="50" charset="-128"/>
              </a:rPr>
              <a:t>ユニバーサル操作</a:t>
            </a:r>
            <a:r>
              <a:rPr lang="en-US" altLang="ja-JP" sz="1600" dirty="0">
                <a:solidFill>
                  <a:prstClr val="black"/>
                </a:solidFill>
                <a:latin typeface="Meiryo UI" pitchFamily="50" charset="-128"/>
                <a:cs typeface="Meiryo UI" pitchFamily="50" charset="-128"/>
              </a:rPr>
              <a:t>I/F</a:t>
            </a:r>
            <a:r>
              <a:rPr lang="ja-JP" altLang="en-US" sz="1600" dirty="0">
                <a:solidFill>
                  <a:prstClr val="black"/>
                </a:solidFill>
                <a:latin typeface="Meiryo UI" pitchFamily="50" charset="-128"/>
                <a:cs typeface="Meiryo UI" pitchFamily="50" charset="-128"/>
              </a:rPr>
              <a:t>技術</a:t>
            </a:r>
            <a:br>
              <a:rPr lang="en-US" altLang="ja-JP" sz="1600" dirty="0">
                <a:solidFill>
                  <a:prstClr val="black"/>
                </a:solidFill>
                <a:latin typeface="Meiryo UI" pitchFamily="50" charset="-128"/>
                <a:cs typeface="Meiryo UI" pitchFamily="50" charset="-128"/>
              </a:rPr>
            </a:br>
            <a:r>
              <a:rPr lang="en-US" altLang="ja-JP" sz="1600" dirty="0">
                <a:solidFill>
                  <a:prstClr val="black"/>
                </a:solidFill>
                <a:latin typeface="Meiryo UI" pitchFamily="50" charset="-128"/>
                <a:cs typeface="Meiryo UI" pitchFamily="50" charset="-128"/>
              </a:rPr>
              <a:t>(2)</a:t>
            </a:r>
            <a:r>
              <a:rPr lang="ja-JP" altLang="en-US" sz="1600" dirty="0">
                <a:solidFill>
                  <a:prstClr val="black"/>
                </a:solidFill>
                <a:latin typeface="Meiryo UI" pitchFamily="50" charset="-128"/>
                <a:cs typeface="Meiryo UI" pitchFamily="50" charset="-128"/>
              </a:rPr>
              <a:t>進化型遠隔機械統合システム基盤技術</a:t>
            </a:r>
            <a:endParaRPr lang="en-US" altLang="ja-JP" sz="1600" dirty="0">
              <a:solidFill>
                <a:prstClr val="black"/>
              </a:solidFill>
              <a:latin typeface="Meiryo UI" pitchFamily="50" charset="-128"/>
              <a:cs typeface="Meiryo UI" pitchFamily="50" charset="-128"/>
            </a:endParaRPr>
          </a:p>
          <a:p>
            <a:pPr marL="449263" indent="-269875"/>
            <a:r>
              <a:rPr lang="en-US" altLang="ja-JP" sz="1600" dirty="0">
                <a:solidFill>
                  <a:prstClr val="black"/>
                </a:solidFill>
                <a:latin typeface="Meiryo UI" pitchFamily="50" charset="-128"/>
                <a:cs typeface="Meiryo UI" pitchFamily="50" charset="-128"/>
              </a:rPr>
              <a:t>2</a:t>
            </a:r>
            <a:r>
              <a:rPr lang="ja-JP" altLang="en-US" sz="1600" dirty="0">
                <a:solidFill>
                  <a:prstClr val="black"/>
                </a:solidFill>
                <a:latin typeface="Meiryo UI" pitchFamily="50" charset="-128"/>
                <a:cs typeface="Meiryo UI" pitchFamily="50" charset="-128"/>
              </a:rPr>
              <a:t>．省力化・省人化に関する技術</a:t>
            </a:r>
            <a:br>
              <a:rPr lang="ja-JP" altLang="en-US" sz="1600" dirty="0">
                <a:solidFill>
                  <a:prstClr val="black"/>
                </a:solidFill>
                <a:latin typeface="Meiryo UI" pitchFamily="50" charset="-128"/>
                <a:cs typeface="Meiryo UI" pitchFamily="50" charset="-128"/>
              </a:rPr>
            </a:br>
            <a:r>
              <a:rPr lang="en-US" altLang="ja-JP" sz="1600" dirty="0">
                <a:solidFill>
                  <a:prstClr val="black"/>
                </a:solidFill>
                <a:latin typeface="Meiryo UI" pitchFamily="50" charset="-128"/>
                <a:cs typeface="Meiryo UI" pitchFamily="50" charset="-128"/>
              </a:rPr>
              <a:t>(1)</a:t>
            </a:r>
            <a:r>
              <a:rPr lang="ja-JP" altLang="en-US" sz="1600" dirty="0">
                <a:solidFill>
                  <a:prstClr val="black"/>
                </a:solidFill>
                <a:latin typeface="Meiryo UI" pitchFamily="50" charset="-128"/>
                <a:cs typeface="Meiryo UI" pitchFamily="50" charset="-128"/>
              </a:rPr>
              <a:t>人操作データの学習による自動化機能獲得技術</a:t>
            </a:r>
            <a:br>
              <a:rPr lang="ja-JP" altLang="en-US" sz="1600" dirty="0">
                <a:solidFill>
                  <a:prstClr val="black"/>
                </a:solidFill>
                <a:latin typeface="Meiryo UI" pitchFamily="50" charset="-128"/>
                <a:cs typeface="Meiryo UI" pitchFamily="50" charset="-128"/>
              </a:rPr>
            </a:br>
            <a:r>
              <a:rPr lang="en-US" altLang="ja-JP" sz="1600" dirty="0">
                <a:solidFill>
                  <a:prstClr val="black"/>
                </a:solidFill>
                <a:latin typeface="Meiryo UI" pitchFamily="50" charset="-128"/>
                <a:cs typeface="Meiryo UI" pitchFamily="50" charset="-128"/>
              </a:rPr>
              <a:t>(2)</a:t>
            </a:r>
            <a:r>
              <a:rPr lang="ja-JP" altLang="en-US" sz="1600" dirty="0">
                <a:solidFill>
                  <a:prstClr val="black"/>
                </a:solidFill>
                <a:latin typeface="Meiryo UI" pitchFamily="50" charset="-128"/>
                <a:cs typeface="Meiryo UI" pitchFamily="50" charset="-128"/>
              </a:rPr>
              <a:t>動的スケジューリング技術</a:t>
            </a:r>
            <a:br>
              <a:rPr lang="ja-JP" altLang="en-US" sz="1600" dirty="0">
                <a:solidFill>
                  <a:prstClr val="black"/>
                </a:solidFill>
                <a:latin typeface="Meiryo UI" pitchFamily="50" charset="-128"/>
                <a:cs typeface="Meiryo UI" pitchFamily="50" charset="-128"/>
              </a:rPr>
            </a:br>
            <a:r>
              <a:rPr lang="en-US" altLang="ja-JP" sz="1600" dirty="0">
                <a:solidFill>
                  <a:prstClr val="black"/>
                </a:solidFill>
                <a:latin typeface="Meiryo UI" pitchFamily="50" charset="-128"/>
                <a:cs typeface="Meiryo UI" pitchFamily="50" charset="-128"/>
              </a:rPr>
              <a:t>(3)</a:t>
            </a:r>
            <a:r>
              <a:rPr lang="ja-JP" altLang="en-US" sz="1600" dirty="0">
                <a:solidFill>
                  <a:prstClr val="black"/>
                </a:solidFill>
                <a:latin typeface="Meiryo UI" pitchFamily="50" charset="-128"/>
                <a:cs typeface="Meiryo UI" pitchFamily="50" charset="-128"/>
              </a:rPr>
              <a:t>遠隔手動操作と自動操作の融合制御技術</a:t>
            </a:r>
            <a:endParaRPr lang="en-US" altLang="ja-JP" sz="1600" dirty="0">
              <a:solidFill>
                <a:prstClr val="black"/>
              </a:solidFill>
              <a:latin typeface="Meiryo UI" pitchFamily="50" charset="-128"/>
              <a:cs typeface="Meiryo UI" pitchFamily="50" charset="-128"/>
            </a:endParaRPr>
          </a:p>
          <a:p>
            <a:pPr marL="449263" indent="-269875"/>
            <a:r>
              <a:rPr lang="en-US" altLang="ja-JP" sz="1600" dirty="0">
                <a:solidFill>
                  <a:prstClr val="black"/>
                </a:solidFill>
                <a:latin typeface="Meiryo UI" pitchFamily="50" charset="-128"/>
                <a:cs typeface="Meiryo UI" pitchFamily="50" charset="-128"/>
              </a:rPr>
              <a:t>3</a:t>
            </a:r>
            <a:r>
              <a:rPr lang="ja-JP" altLang="en-US" sz="1600" dirty="0">
                <a:solidFill>
                  <a:prstClr val="black"/>
                </a:solidFill>
                <a:latin typeface="Meiryo UI" pitchFamily="50" charset="-128"/>
                <a:cs typeface="Meiryo UI" pitchFamily="50" charset="-128"/>
              </a:rPr>
              <a:t>．遠隔操作時の安全性・抗たん性に関する技術</a:t>
            </a:r>
            <a:br>
              <a:rPr lang="ja-JP" altLang="en-US" sz="1600" dirty="0">
                <a:solidFill>
                  <a:prstClr val="black"/>
                </a:solidFill>
                <a:latin typeface="Meiryo UI" pitchFamily="50" charset="-128"/>
                <a:cs typeface="Meiryo UI" pitchFamily="50" charset="-128"/>
              </a:rPr>
            </a:br>
            <a:r>
              <a:rPr lang="en-US" altLang="ja-JP" sz="1600" dirty="0">
                <a:solidFill>
                  <a:prstClr val="black"/>
                </a:solidFill>
                <a:latin typeface="Meiryo UI" pitchFamily="50" charset="-128"/>
                <a:cs typeface="Meiryo UI" pitchFamily="50" charset="-128"/>
              </a:rPr>
              <a:t>(1)</a:t>
            </a:r>
            <a:r>
              <a:rPr lang="ja-JP" altLang="en-US" sz="1600" dirty="0">
                <a:solidFill>
                  <a:prstClr val="black"/>
                </a:solidFill>
                <a:latin typeface="Meiryo UI" pitchFamily="50" charset="-128"/>
                <a:cs typeface="Meiryo UI" pitchFamily="50" charset="-128"/>
              </a:rPr>
              <a:t>監視・権限移譲制御技術</a:t>
            </a:r>
            <a:br>
              <a:rPr lang="ja-JP" altLang="en-US" sz="1600" dirty="0">
                <a:solidFill>
                  <a:prstClr val="black"/>
                </a:solidFill>
                <a:latin typeface="Meiryo UI" pitchFamily="50" charset="-128"/>
                <a:cs typeface="Meiryo UI" pitchFamily="50" charset="-128"/>
              </a:rPr>
            </a:br>
            <a:r>
              <a:rPr lang="en-US" altLang="ja-JP" sz="1600" dirty="0">
                <a:solidFill>
                  <a:prstClr val="black"/>
                </a:solidFill>
                <a:latin typeface="Meiryo UI" pitchFamily="50" charset="-128"/>
                <a:cs typeface="Meiryo UI" pitchFamily="50" charset="-128"/>
              </a:rPr>
              <a:t>(2)</a:t>
            </a:r>
            <a:r>
              <a:rPr lang="ja-JP" altLang="en-US" sz="1600" dirty="0">
                <a:solidFill>
                  <a:prstClr val="black"/>
                </a:solidFill>
                <a:latin typeface="Meiryo UI" pitchFamily="50" charset="-128"/>
                <a:cs typeface="Meiryo UI" pitchFamily="50" charset="-128"/>
              </a:rPr>
              <a:t>通信品質に応じたロバストな画像処理・伝送技術</a:t>
            </a:r>
          </a:p>
          <a:p>
            <a:pPr>
              <a:spcBef>
                <a:spcPts val="600"/>
              </a:spcBef>
            </a:pPr>
            <a:r>
              <a:rPr lang="en-US" altLang="ja-JP" sz="1600" dirty="0">
                <a:solidFill>
                  <a:srgbClr val="0000FF"/>
                </a:solidFill>
                <a:latin typeface="Meiryo UI" pitchFamily="50" charset="-128"/>
                <a:cs typeface="Meiryo UI" pitchFamily="50" charset="-128"/>
              </a:rPr>
              <a:t>【21</a:t>
            </a:r>
            <a:r>
              <a:rPr lang="ja-JP" altLang="en-US" sz="1600" dirty="0">
                <a:solidFill>
                  <a:srgbClr val="0000FF"/>
                </a:solidFill>
                <a:latin typeface="Meiryo UI" pitchFamily="50" charset="-128"/>
                <a:cs typeface="Meiryo UI" pitchFamily="50" charset="-128"/>
              </a:rPr>
              <a:t>年度取組み</a:t>
            </a:r>
            <a:r>
              <a:rPr lang="en-US" altLang="ja-JP" sz="1600" dirty="0">
                <a:solidFill>
                  <a:srgbClr val="0000FF"/>
                </a:solidFill>
                <a:latin typeface="Meiryo UI" pitchFamily="50" charset="-128"/>
                <a:cs typeface="Meiryo UI" pitchFamily="50" charset="-128"/>
              </a:rPr>
              <a:t>】</a:t>
            </a:r>
          </a:p>
          <a:p>
            <a:pPr marL="180000"/>
            <a:r>
              <a:rPr lang="ja-JP" altLang="en-US" sz="1600" dirty="0">
                <a:solidFill>
                  <a:prstClr val="black"/>
                </a:solidFill>
                <a:latin typeface="Meiryo UI" pitchFamily="50" charset="-128"/>
                <a:cs typeface="Meiryo UI" pitchFamily="50" charset="-128"/>
              </a:rPr>
              <a:t>要素技術の開発及び要素試作・検証の実施</a:t>
            </a:r>
          </a:p>
          <a:p>
            <a:pPr>
              <a:spcBef>
                <a:spcPts val="600"/>
              </a:spcBef>
            </a:pPr>
            <a:r>
              <a:rPr lang="en-US" altLang="ja-JP" sz="1600" dirty="0">
                <a:solidFill>
                  <a:srgbClr val="0000FF"/>
                </a:solidFill>
                <a:latin typeface="Meiryo UI" pitchFamily="50" charset="-128"/>
                <a:cs typeface="Meiryo UI" pitchFamily="50" charset="-128"/>
              </a:rPr>
              <a:t>【</a:t>
            </a:r>
            <a:r>
              <a:rPr lang="ja-JP" altLang="en-US" sz="1600" dirty="0">
                <a:solidFill>
                  <a:srgbClr val="0000FF"/>
                </a:solidFill>
                <a:latin typeface="Meiryo UI" pitchFamily="50" charset="-128"/>
                <a:cs typeface="Meiryo UI" pitchFamily="50" charset="-128"/>
              </a:rPr>
              <a:t>知財活動</a:t>
            </a:r>
            <a:r>
              <a:rPr lang="en-US" altLang="ja-JP" sz="1600" dirty="0">
                <a:solidFill>
                  <a:srgbClr val="0000FF"/>
                </a:solidFill>
                <a:latin typeface="Meiryo UI" pitchFamily="50" charset="-128"/>
                <a:cs typeface="Meiryo UI" pitchFamily="50" charset="-128"/>
              </a:rPr>
              <a:t>】</a:t>
            </a:r>
          </a:p>
          <a:p>
            <a:pPr marL="180000"/>
            <a:r>
              <a:rPr lang="ja-JP" altLang="en-US" sz="1600" dirty="0">
                <a:solidFill>
                  <a:prstClr val="black"/>
                </a:solidFill>
                <a:latin typeface="Meiryo UI" pitchFamily="50" charset="-128"/>
                <a:cs typeface="Meiryo UI" pitchFamily="50" charset="-128"/>
              </a:rPr>
              <a:t>特許</a:t>
            </a:r>
            <a:r>
              <a:rPr lang="en-US" altLang="ja-JP" sz="1600" dirty="0">
                <a:solidFill>
                  <a:prstClr val="black"/>
                </a:solidFill>
                <a:latin typeface="Meiryo UI" pitchFamily="50" charset="-128"/>
                <a:cs typeface="Meiryo UI" pitchFamily="50" charset="-128"/>
              </a:rPr>
              <a:t>: 14</a:t>
            </a:r>
            <a:r>
              <a:rPr lang="zh-CN" altLang="en-US" sz="1600" dirty="0">
                <a:solidFill>
                  <a:prstClr val="black"/>
                </a:solidFill>
                <a:latin typeface="Meiryo UI" pitchFamily="50" charset="-128"/>
                <a:cs typeface="Meiryo UI" pitchFamily="50" charset="-128"/>
              </a:rPr>
              <a:t>件</a:t>
            </a:r>
            <a:r>
              <a:rPr lang="en-US" altLang="ja-JP" sz="1600" dirty="0">
                <a:solidFill>
                  <a:prstClr val="black"/>
                </a:solidFill>
                <a:latin typeface="Meiryo UI" pitchFamily="50" charset="-128"/>
                <a:cs typeface="Meiryo UI" pitchFamily="50" charset="-128"/>
              </a:rPr>
              <a:t>(</a:t>
            </a:r>
            <a:r>
              <a:rPr lang="zh-CN" altLang="en-US" sz="1600" dirty="0">
                <a:solidFill>
                  <a:prstClr val="black"/>
                </a:solidFill>
                <a:latin typeface="Meiryo UI" pitchFamily="50" charset="-128"/>
                <a:cs typeface="Meiryo UI" pitchFamily="50" charset="-128"/>
              </a:rPr>
              <a:t>日、米、独、中</a:t>
            </a:r>
            <a:r>
              <a:rPr lang="en-US" altLang="ja-JP" sz="1600" dirty="0">
                <a:solidFill>
                  <a:prstClr val="black"/>
                </a:solidFill>
                <a:latin typeface="Meiryo UI" pitchFamily="50" charset="-128"/>
                <a:cs typeface="Meiryo UI" pitchFamily="50" charset="-128"/>
              </a:rPr>
              <a:t>)</a:t>
            </a:r>
          </a:p>
          <a:p>
            <a:pPr>
              <a:spcBef>
                <a:spcPts val="600"/>
              </a:spcBef>
            </a:pPr>
            <a:r>
              <a:rPr lang="en-US" altLang="ja-JP" sz="1600" dirty="0">
                <a:solidFill>
                  <a:srgbClr val="0000FF"/>
                </a:solidFill>
                <a:latin typeface="Meiryo UI" pitchFamily="50" charset="-128"/>
                <a:cs typeface="Meiryo UI" pitchFamily="50" charset="-128"/>
              </a:rPr>
              <a:t>【</a:t>
            </a:r>
            <a:r>
              <a:rPr lang="ja-JP" altLang="en-US" sz="1600" dirty="0">
                <a:solidFill>
                  <a:srgbClr val="0000FF"/>
                </a:solidFill>
                <a:latin typeface="Meiryo UI" pitchFamily="50" charset="-128"/>
                <a:cs typeface="Meiryo UI" pitchFamily="50" charset="-128"/>
              </a:rPr>
              <a:t>ロードマップ</a:t>
            </a:r>
            <a:r>
              <a:rPr lang="en-US" altLang="ja-JP" sz="1600" dirty="0">
                <a:solidFill>
                  <a:srgbClr val="0000FF"/>
                </a:solidFill>
                <a:latin typeface="Meiryo UI" pitchFamily="50" charset="-128"/>
                <a:cs typeface="Meiryo UI" pitchFamily="50" charset="-128"/>
              </a:rPr>
              <a:t>】</a:t>
            </a:r>
          </a:p>
        </p:txBody>
      </p:sp>
      <p:pic>
        <p:nvPicPr>
          <p:cNvPr id="6" name="図 5">
            <a:extLst>
              <a:ext uri="{FF2B5EF4-FFF2-40B4-BE49-F238E27FC236}">
                <a16:creationId xmlns:a16="http://schemas.microsoft.com/office/drawing/2014/main" id="{7CEC7EB6-B454-45A8-8A28-BABCC1255939}"/>
              </a:ext>
            </a:extLst>
          </p:cNvPr>
          <p:cNvPicPr>
            <a:picLocks noChangeAspect="1"/>
          </p:cNvPicPr>
          <p:nvPr/>
        </p:nvPicPr>
        <p:blipFill>
          <a:blip r:embed="rId2"/>
          <a:stretch>
            <a:fillRect/>
          </a:stretch>
        </p:blipFill>
        <p:spPr>
          <a:xfrm>
            <a:off x="7812000" y="216000"/>
            <a:ext cx="504926" cy="466981"/>
          </a:xfrm>
          <a:prstGeom prst="rect">
            <a:avLst/>
          </a:prstGeom>
        </p:spPr>
      </p:pic>
      <p:sp>
        <p:nvSpPr>
          <p:cNvPr id="7" name="タイトル 1">
            <a:extLst>
              <a:ext uri="{FF2B5EF4-FFF2-40B4-BE49-F238E27FC236}">
                <a16:creationId xmlns:a16="http://schemas.microsoft.com/office/drawing/2014/main" id="{8AD32E73-F942-425A-AFA6-0922EF75B1F6}"/>
              </a:ext>
            </a:extLst>
          </p:cNvPr>
          <p:cNvSpPr txBox="1">
            <a:spLocks/>
          </p:cNvSpPr>
          <p:nvPr/>
        </p:nvSpPr>
        <p:spPr>
          <a:xfrm>
            <a:off x="1221524" y="300531"/>
            <a:ext cx="6840000" cy="475200"/>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2800" b="1" dirty="0"/>
              <a:t>開発内容とロードマップ（一件一様）</a:t>
            </a:r>
          </a:p>
        </p:txBody>
      </p:sp>
      <p:sp>
        <p:nvSpPr>
          <p:cNvPr id="8" name="正方形/長方形 7">
            <a:extLst>
              <a:ext uri="{FF2B5EF4-FFF2-40B4-BE49-F238E27FC236}">
                <a16:creationId xmlns:a16="http://schemas.microsoft.com/office/drawing/2014/main" id="{A84DA092-67BB-4D1D-847F-F286DB41F898}"/>
              </a:ext>
            </a:extLst>
          </p:cNvPr>
          <p:cNvSpPr/>
          <p:nvPr/>
        </p:nvSpPr>
        <p:spPr bwMode="gray">
          <a:xfrm>
            <a:off x="6010304" y="5441213"/>
            <a:ext cx="2356734" cy="307777"/>
          </a:xfrm>
          <a:prstGeom prst="rect">
            <a:avLst/>
          </a:prstGeom>
        </p:spPr>
        <p:txBody>
          <a:bodyPr wrap="none">
            <a:spAutoFit/>
          </a:bodyPr>
          <a:lstStyle>
            <a:defPPr>
              <a:defRPr lang="ja-JP"/>
            </a:defPPr>
            <a:lvl1pPr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kumimoji="1"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kumimoji="1"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kumimoji="1"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kumimoji="1" sz="2400" kern="1200">
                <a:solidFill>
                  <a:schemeClr val="tx1"/>
                </a:solidFill>
                <a:latin typeface="Times New Roman" pitchFamily="18" charset="0"/>
                <a:ea typeface="ＭＳ Ｐゴシック" charset="-128"/>
                <a:cs typeface="+mn-cs"/>
              </a:defRPr>
            </a:lvl9pPr>
          </a:lstStyle>
          <a:p>
            <a:pPr algn="ctr" eaLnBrk="1" fontAlgn="ctr" hangingPunct="1">
              <a:spcBef>
                <a:spcPts val="0"/>
              </a:spcBef>
              <a:spcAft>
                <a:spcPts val="0"/>
              </a:spcAft>
            </a:pPr>
            <a:r>
              <a:rPr lang="ja-JP" altLang="en-US" sz="1400" u="sng"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進化型遠隔機械操作サービス</a:t>
            </a:r>
          </a:p>
        </p:txBody>
      </p:sp>
      <p:graphicFrame>
        <p:nvGraphicFramePr>
          <p:cNvPr id="9" name="表 8">
            <a:extLst>
              <a:ext uri="{FF2B5EF4-FFF2-40B4-BE49-F238E27FC236}">
                <a16:creationId xmlns:a16="http://schemas.microsoft.com/office/drawing/2014/main" id="{9F1AD53F-B164-4B7F-80C5-7B16AA4F892D}"/>
              </a:ext>
            </a:extLst>
          </p:cNvPr>
          <p:cNvGraphicFramePr>
            <a:graphicFrameLocks noGrp="1"/>
          </p:cNvGraphicFramePr>
          <p:nvPr/>
        </p:nvGraphicFramePr>
        <p:xfrm>
          <a:off x="246114" y="5815626"/>
          <a:ext cx="6609688" cy="1042373"/>
        </p:xfrm>
        <a:graphic>
          <a:graphicData uri="http://schemas.openxmlformats.org/drawingml/2006/table">
            <a:tbl>
              <a:tblPr firstRow="1" bandRow="1">
                <a:tableStyleId>{16D9F66E-5EB9-4882-86FB-DCBF35E3C3E4}</a:tableStyleId>
              </a:tblPr>
              <a:tblGrid>
                <a:gridCol w="826211">
                  <a:extLst>
                    <a:ext uri="{9D8B030D-6E8A-4147-A177-3AD203B41FA5}">
                      <a16:colId xmlns:a16="http://schemas.microsoft.com/office/drawing/2014/main" val="20001"/>
                    </a:ext>
                  </a:extLst>
                </a:gridCol>
                <a:gridCol w="826211">
                  <a:extLst>
                    <a:ext uri="{9D8B030D-6E8A-4147-A177-3AD203B41FA5}">
                      <a16:colId xmlns:a16="http://schemas.microsoft.com/office/drawing/2014/main" val="20002"/>
                    </a:ext>
                  </a:extLst>
                </a:gridCol>
                <a:gridCol w="826211">
                  <a:extLst>
                    <a:ext uri="{9D8B030D-6E8A-4147-A177-3AD203B41FA5}">
                      <a16:colId xmlns:a16="http://schemas.microsoft.com/office/drawing/2014/main" val="20003"/>
                    </a:ext>
                  </a:extLst>
                </a:gridCol>
                <a:gridCol w="826211">
                  <a:extLst>
                    <a:ext uri="{9D8B030D-6E8A-4147-A177-3AD203B41FA5}">
                      <a16:colId xmlns:a16="http://schemas.microsoft.com/office/drawing/2014/main" val="20004"/>
                    </a:ext>
                  </a:extLst>
                </a:gridCol>
                <a:gridCol w="826211">
                  <a:extLst>
                    <a:ext uri="{9D8B030D-6E8A-4147-A177-3AD203B41FA5}">
                      <a16:colId xmlns:a16="http://schemas.microsoft.com/office/drawing/2014/main" val="20005"/>
                    </a:ext>
                  </a:extLst>
                </a:gridCol>
                <a:gridCol w="826211">
                  <a:extLst>
                    <a:ext uri="{9D8B030D-6E8A-4147-A177-3AD203B41FA5}">
                      <a16:colId xmlns:a16="http://schemas.microsoft.com/office/drawing/2014/main" val="20006"/>
                    </a:ext>
                  </a:extLst>
                </a:gridCol>
                <a:gridCol w="826211">
                  <a:extLst>
                    <a:ext uri="{9D8B030D-6E8A-4147-A177-3AD203B41FA5}">
                      <a16:colId xmlns:a16="http://schemas.microsoft.com/office/drawing/2014/main" val="20007"/>
                    </a:ext>
                  </a:extLst>
                </a:gridCol>
                <a:gridCol w="826211">
                  <a:extLst>
                    <a:ext uri="{9D8B030D-6E8A-4147-A177-3AD203B41FA5}">
                      <a16:colId xmlns:a16="http://schemas.microsoft.com/office/drawing/2014/main" val="20008"/>
                    </a:ext>
                  </a:extLst>
                </a:gridCol>
              </a:tblGrid>
              <a:tr h="200550">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2020</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2021</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2022</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2023</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2024</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2025</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2026</a:t>
                      </a:r>
                      <a:endParaRPr kumimoji="1" lang="ja-JP" altLang="en-US" sz="1100" dirty="0">
                        <a:latin typeface="Meiryo UI" panose="020B0604030504040204" pitchFamily="50" charset="-128"/>
                        <a:ea typeface="Meiryo UI" panose="020B0604030504040204" pitchFamily="50" charset="-128"/>
                      </a:endParaRPr>
                    </a:p>
                  </a:txBody>
                  <a:tcPr marT="0" marB="0" anchor="ctr"/>
                </a:tc>
                <a:tc>
                  <a:txBody>
                    <a:bodyPr/>
                    <a:lstStyle/>
                    <a:p>
                      <a:pPr algn="ctr">
                        <a:lnSpc>
                          <a:spcPct val="100000"/>
                        </a:lnSpc>
                      </a:pPr>
                      <a:r>
                        <a:rPr kumimoji="1" lang="en-US" altLang="ja-JP" sz="1100" dirty="0">
                          <a:latin typeface="Meiryo UI" panose="020B0604030504040204" pitchFamily="50" charset="-128"/>
                          <a:ea typeface="Meiryo UI" panose="020B0604030504040204" pitchFamily="50" charset="-128"/>
                        </a:rPr>
                        <a:t>2027</a:t>
                      </a:r>
                      <a:r>
                        <a:rPr kumimoji="1" lang="ja-JP" altLang="en-US" sz="1100" dirty="0">
                          <a:latin typeface="Meiryo UI" panose="020B0604030504040204" pitchFamily="50" charset="-128"/>
                          <a:ea typeface="Meiryo UI" panose="020B0604030504040204" pitchFamily="50" charset="-128"/>
                        </a:rPr>
                        <a:t>～</a:t>
                      </a:r>
                    </a:p>
                  </a:txBody>
                  <a:tcPr marT="0" marB="0" anchor="ctr"/>
                </a:tc>
                <a:extLst>
                  <a:ext uri="{0D108BD9-81ED-4DB2-BD59-A6C34878D82A}">
                    <a16:rowId xmlns:a16="http://schemas.microsoft.com/office/drawing/2014/main" val="10000"/>
                  </a:ext>
                </a:extLst>
              </a:tr>
              <a:tr h="841823">
                <a:tc>
                  <a:txBody>
                    <a:bodyPr/>
                    <a:lstStyle/>
                    <a:p>
                      <a:pPr algn="ctr">
                        <a:lnSpc>
                          <a:spcPts val="1100"/>
                        </a:lnSpc>
                      </a:pP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lnSpc>
                          <a:spcPts val="1100"/>
                        </a:lnSpc>
                      </a:pP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bl>
          </a:graphicData>
        </a:graphic>
      </p:graphicFrame>
      <p:sp>
        <p:nvSpPr>
          <p:cNvPr id="10" name="AutoShape 265">
            <a:extLst>
              <a:ext uri="{FF2B5EF4-FFF2-40B4-BE49-F238E27FC236}">
                <a16:creationId xmlns:a16="http://schemas.microsoft.com/office/drawing/2014/main" id="{62C481AA-C2AF-4206-A16F-1197158ACC78}"/>
              </a:ext>
            </a:extLst>
          </p:cNvPr>
          <p:cNvSpPr>
            <a:spLocks noChangeArrowheads="1"/>
          </p:cNvSpPr>
          <p:nvPr/>
        </p:nvSpPr>
        <p:spPr bwMode="auto">
          <a:xfrm>
            <a:off x="235105" y="6024963"/>
            <a:ext cx="845679" cy="356073"/>
          </a:xfrm>
          <a:prstGeom prst="homePlate">
            <a:avLst>
              <a:gd name="adj" fmla="val 22177"/>
            </a:avLst>
          </a:prstGeom>
          <a:solidFill>
            <a:srgbClr val="CCECFF"/>
          </a:solidFill>
          <a:ln w="12700" algn="ctr">
            <a:solidFill>
              <a:schemeClr val="bg1"/>
            </a:solidFill>
            <a:prstDash val="solid"/>
            <a:miter lim="800000"/>
            <a:headEnd/>
            <a:tailEnd/>
          </a:ln>
        </p:spPr>
        <p:txBody>
          <a:bodyPr wrap="none" anchor="ctr"/>
          <a:lstStyle/>
          <a:p>
            <a:pPr eaLnBrk="0" hangingPunct="0"/>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重</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人</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機械</a:t>
            </a:r>
            <a:endParaRPr lang="en-US" altLang="ja-JP" sz="900" dirty="0">
              <a:latin typeface="Meiryo UI" panose="020B0604030504040204" pitchFamily="50" charset="-128"/>
              <a:ea typeface="Meiryo UI" panose="020B0604030504040204" pitchFamily="50" charset="-128"/>
            </a:endParaRPr>
          </a:p>
          <a:p>
            <a:pPr eaLnBrk="0" hangingPunct="0"/>
            <a:r>
              <a:rPr lang="ja-JP" altLang="en-US" sz="900" dirty="0">
                <a:latin typeface="Meiryo UI" panose="020B0604030504040204" pitchFamily="50" charset="-128"/>
                <a:ea typeface="Meiryo UI" panose="020B0604030504040204" pitchFamily="50" charset="-128"/>
              </a:rPr>
              <a:t>遠隔融合</a:t>
            </a:r>
            <a:endParaRPr lang="en-US" altLang="ja-JP" sz="900" dirty="0">
              <a:latin typeface="Meiryo UI" panose="020B0604030504040204" pitchFamily="50" charset="-128"/>
              <a:ea typeface="Meiryo UI" panose="020B0604030504040204" pitchFamily="50" charset="-128"/>
            </a:endParaRPr>
          </a:p>
        </p:txBody>
      </p:sp>
      <p:sp>
        <p:nvSpPr>
          <p:cNvPr id="11" name="AutoShape 265">
            <a:extLst>
              <a:ext uri="{FF2B5EF4-FFF2-40B4-BE49-F238E27FC236}">
                <a16:creationId xmlns:a16="http://schemas.microsoft.com/office/drawing/2014/main" id="{BCD8E0F6-8E8D-4FCC-8B0B-0ECBBBB22637}"/>
              </a:ext>
            </a:extLst>
          </p:cNvPr>
          <p:cNvSpPr>
            <a:spLocks noChangeArrowheads="1"/>
          </p:cNvSpPr>
          <p:nvPr/>
        </p:nvSpPr>
        <p:spPr bwMode="auto">
          <a:xfrm>
            <a:off x="2717536" y="6670081"/>
            <a:ext cx="4145886" cy="171616"/>
          </a:xfrm>
          <a:prstGeom prst="homePlate">
            <a:avLst>
              <a:gd name="adj" fmla="val 50227"/>
            </a:avLst>
          </a:prstGeom>
          <a:solidFill>
            <a:srgbClr val="7030A0"/>
          </a:solidFill>
          <a:ln w="12700" algn="ctr">
            <a:solidFill>
              <a:schemeClr val="bg1"/>
            </a:solidFill>
            <a:prstDash val="dash"/>
            <a:miter lim="800000"/>
            <a:headEnd/>
            <a:tailEnd/>
          </a:ln>
        </p:spPr>
        <p:txBody>
          <a:bodyPr wrap="none" anchor="ctr"/>
          <a:lstStyle/>
          <a:p>
            <a:pPr eaLnBrk="0" hangingPunct="0"/>
            <a:r>
              <a:rPr lang="ja-JP" altLang="en-US" sz="1050" dirty="0">
                <a:solidFill>
                  <a:prstClr val="white"/>
                </a:solidFill>
                <a:latin typeface="Meiryo UI" panose="020B0604030504040204" pitchFamily="50" charset="-128"/>
                <a:ea typeface="Meiryo UI" panose="020B0604030504040204" pitchFamily="50" charset="-128"/>
              </a:rPr>
              <a:t>　受託</a:t>
            </a:r>
            <a:r>
              <a:rPr lang="en-US" altLang="ja-JP" sz="1050" dirty="0">
                <a:solidFill>
                  <a:prstClr val="white"/>
                </a:solidFill>
                <a:latin typeface="Meiryo UI" panose="020B0604030504040204" pitchFamily="50" charset="-128"/>
                <a:ea typeface="Meiryo UI" panose="020B0604030504040204" pitchFamily="50" charset="-128"/>
              </a:rPr>
              <a:t>(</a:t>
            </a:r>
            <a:r>
              <a:rPr lang="ja-JP" altLang="en-US" sz="1050" dirty="0">
                <a:solidFill>
                  <a:prstClr val="white"/>
                </a:solidFill>
                <a:latin typeface="Meiryo UI" panose="020B0604030504040204" pitchFamily="50" charset="-128"/>
                <a:ea typeface="Meiryo UI" panose="020B0604030504040204" pitchFamily="50" charset="-128"/>
              </a:rPr>
              <a:t>電シ本、社会本、車本、</a:t>
            </a:r>
            <a:r>
              <a:rPr lang="en-US" altLang="ja-JP" sz="1050" dirty="0">
                <a:solidFill>
                  <a:prstClr val="white"/>
                </a:solidFill>
                <a:latin typeface="Meiryo UI" panose="020B0604030504040204" pitchFamily="50" charset="-128"/>
                <a:ea typeface="Meiryo UI" panose="020B0604030504040204" pitchFamily="50" charset="-128"/>
              </a:rPr>
              <a:t>FA</a:t>
            </a:r>
            <a:r>
              <a:rPr lang="ja-JP" altLang="en-US" sz="1050" dirty="0">
                <a:solidFill>
                  <a:prstClr val="white"/>
                </a:solidFill>
                <a:latin typeface="Meiryo UI" panose="020B0604030504040204" pitchFamily="50" charset="-128"/>
                <a:ea typeface="Meiryo UI" panose="020B0604030504040204" pitchFamily="50" charset="-128"/>
              </a:rPr>
              <a:t>本、</a:t>
            </a:r>
            <a:r>
              <a:rPr lang="en-US" altLang="ja-JP" sz="1050" dirty="0">
                <a:solidFill>
                  <a:prstClr val="white"/>
                </a:solidFill>
                <a:latin typeface="Meiryo UI" panose="020B0604030504040204" pitchFamily="50" charset="-128"/>
                <a:ea typeface="Meiryo UI" panose="020B0604030504040204" pitchFamily="50" charset="-128"/>
              </a:rPr>
              <a:t>BI</a:t>
            </a:r>
            <a:r>
              <a:rPr lang="ja-JP" altLang="en-US" sz="1050" dirty="0">
                <a:solidFill>
                  <a:prstClr val="white"/>
                </a:solidFill>
                <a:latin typeface="Meiryo UI" panose="020B0604030504040204" pitchFamily="50" charset="-128"/>
                <a:ea typeface="Meiryo UI" panose="020B0604030504040204" pitchFamily="50" charset="-128"/>
              </a:rPr>
              <a:t>本</a:t>
            </a:r>
            <a:r>
              <a:rPr lang="en-US" altLang="ja-JP" sz="1050" dirty="0">
                <a:solidFill>
                  <a:prstClr val="white"/>
                </a:solidFill>
                <a:latin typeface="Meiryo UI" panose="020B0604030504040204" pitchFamily="50" charset="-128"/>
                <a:ea typeface="Meiryo UI" panose="020B0604030504040204" pitchFamily="50" charset="-128"/>
              </a:rPr>
              <a:t>)</a:t>
            </a:r>
          </a:p>
        </p:txBody>
      </p:sp>
      <p:sp>
        <p:nvSpPr>
          <p:cNvPr id="12" name="AutoShape 265">
            <a:extLst>
              <a:ext uri="{FF2B5EF4-FFF2-40B4-BE49-F238E27FC236}">
                <a16:creationId xmlns:a16="http://schemas.microsoft.com/office/drawing/2014/main" id="{E9234B76-1160-4280-BB27-82A0673253F3}"/>
              </a:ext>
            </a:extLst>
          </p:cNvPr>
          <p:cNvSpPr>
            <a:spLocks noChangeArrowheads="1"/>
          </p:cNvSpPr>
          <p:nvPr/>
        </p:nvSpPr>
        <p:spPr bwMode="auto">
          <a:xfrm>
            <a:off x="1083600" y="6032977"/>
            <a:ext cx="1633194" cy="337062"/>
          </a:xfrm>
          <a:prstGeom prst="homePlate">
            <a:avLst>
              <a:gd name="adj" fmla="val 22177"/>
            </a:avLst>
          </a:prstGeom>
          <a:solidFill>
            <a:srgbClr val="CCECFF"/>
          </a:solidFill>
          <a:ln w="12700" algn="ctr">
            <a:solidFill>
              <a:schemeClr val="bg1"/>
            </a:solidFill>
            <a:prstDash val="solid"/>
            <a:miter lim="800000"/>
            <a:headEnd/>
            <a:tailEnd/>
          </a:ln>
        </p:spPr>
        <p:txBody>
          <a:bodyPr wrap="none" anchor="ctr"/>
          <a:lstStyle/>
          <a:p>
            <a:pPr eaLnBrk="0" hangingPunct="0"/>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重</a:t>
            </a:r>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遠隔操作サービス</a:t>
            </a:r>
            <a:endParaRPr lang="en-US" altLang="ja-JP" sz="1050" dirty="0">
              <a:latin typeface="Meiryo UI" panose="020B0604030504040204" pitchFamily="50" charset="-128"/>
              <a:ea typeface="Meiryo UI" panose="020B0604030504040204" pitchFamily="50" charset="-128"/>
            </a:endParaRPr>
          </a:p>
          <a:p>
            <a:pPr eaLnBrk="0" hangingPunct="0"/>
            <a:r>
              <a:rPr lang="ja-JP" altLang="en-US" sz="1050" dirty="0">
                <a:latin typeface="Meiryo UI" panose="020B0604030504040204" pitchFamily="50" charset="-128"/>
                <a:ea typeface="Meiryo UI" panose="020B0604030504040204" pitchFamily="50" charset="-128"/>
              </a:rPr>
              <a:t>　　　向け基盤技術強化</a:t>
            </a:r>
            <a:endParaRPr lang="en-US" altLang="ja-JP" sz="1050" dirty="0">
              <a:latin typeface="Meiryo UI" panose="020B0604030504040204" pitchFamily="50" charset="-128"/>
              <a:ea typeface="Meiryo UI" panose="020B0604030504040204" pitchFamily="50" charset="-128"/>
            </a:endParaRPr>
          </a:p>
        </p:txBody>
      </p:sp>
      <p:sp>
        <p:nvSpPr>
          <p:cNvPr id="13" name="星 5 17">
            <a:extLst>
              <a:ext uri="{FF2B5EF4-FFF2-40B4-BE49-F238E27FC236}">
                <a16:creationId xmlns:a16="http://schemas.microsoft.com/office/drawing/2014/main" id="{ED78FA53-9CCD-44F0-903A-0543E7D3BD96}"/>
              </a:ext>
            </a:extLst>
          </p:cNvPr>
          <p:cNvSpPr/>
          <p:nvPr/>
        </p:nvSpPr>
        <p:spPr>
          <a:xfrm>
            <a:off x="3981977" y="5991582"/>
            <a:ext cx="176627" cy="17662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endParaRPr lang="ja-JP" altLang="en-US">
              <a:solidFill>
                <a:prstClr val="white"/>
              </a:solidFill>
            </a:endParaRPr>
          </a:p>
        </p:txBody>
      </p:sp>
      <p:sp>
        <p:nvSpPr>
          <p:cNvPr id="14" name="テキスト ボックス 13">
            <a:extLst>
              <a:ext uri="{FF2B5EF4-FFF2-40B4-BE49-F238E27FC236}">
                <a16:creationId xmlns:a16="http://schemas.microsoft.com/office/drawing/2014/main" id="{B634EF1F-2849-4D55-AFE9-AB10D89F1DF7}"/>
              </a:ext>
            </a:extLst>
          </p:cNvPr>
          <p:cNvSpPr txBox="1"/>
          <p:nvPr/>
        </p:nvSpPr>
        <p:spPr>
          <a:xfrm>
            <a:off x="4129971" y="5949179"/>
            <a:ext cx="954107" cy="553998"/>
          </a:xfrm>
          <a:prstGeom prst="rect">
            <a:avLst/>
          </a:prstGeom>
          <a:noFill/>
        </p:spPr>
        <p:txBody>
          <a:bodyPr wrap="none" rtlCol="0">
            <a:spAutoFit/>
          </a:bodyPr>
          <a:lstStyle/>
          <a:p>
            <a:r>
              <a:rPr lang="ja-JP" altLang="en-US" sz="1000" dirty="0">
                <a:solidFill>
                  <a:prstClr val="black"/>
                </a:solidFill>
                <a:latin typeface="Meiryo UI" panose="020B0604030504040204" pitchFamily="50" charset="-128"/>
                <a:ea typeface="Meiryo UI" panose="020B0604030504040204" pitchFamily="50" charset="-128"/>
              </a:rPr>
              <a:t>物流向け</a:t>
            </a:r>
            <a:endParaRPr lang="en-US" altLang="ja-JP" sz="1000" dirty="0">
              <a:solidFill>
                <a:prstClr val="black"/>
              </a:solidFill>
              <a:latin typeface="Meiryo UI" panose="020B0604030504040204" pitchFamily="50" charset="-128"/>
              <a:ea typeface="Meiryo UI" panose="020B0604030504040204" pitchFamily="50" charset="-128"/>
            </a:endParaRPr>
          </a:p>
          <a:p>
            <a:r>
              <a:rPr lang="ja-JP" altLang="en-US" sz="1000" dirty="0">
                <a:solidFill>
                  <a:prstClr val="black"/>
                </a:solidFill>
                <a:latin typeface="Meiryo UI" panose="020B0604030504040204" pitchFamily="50" charset="-128"/>
                <a:ea typeface="Meiryo UI" panose="020B0604030504040204" pitchFamily="50" charset="-128"/>
              </a:rPr>
              <a:t>遠隔機械操作</a:t>
            </a:r>
            <a:endParaRPr lang="en-US" altLang="ja-JP" sz="1000" dirty="0">
              <a:solidFill>
                <a:prstClr val="black"/>
              </a:solidFill>
              <a:latin typeface="Meiryo UI" panose="020B0604030504040204" pitchFamily="50" charset="-128"/>
              <a:ea typeface="Meiryo UI" panose="020B0604030504040204" pitchFamily="50" charset="-128"/>
            </a:endParaRPr>
          </a:p>
          <a:p>
            <a:pPr eaLnBrk="0" hangingPunct="0"/>
            <a:r>
              <a:rPr lang="ja-JP" altLang="en-US" sz="1000" dirty="0">
                <a:solidFill>
                  <a:prstClr val="black"/>
                </a:solidFill>
                <a:latin typeface="Meiryo UI" panose="020B0604030504040204" pitchFamily="50" charset="-128"/>
                <a:ea typeface="Meiryo UI" panose="020B0604030504040204" pitchFamily="50" charset="-128"/>
              </a:rPr>
              <a:t>サービス開始</a:t>
            </a:r>
          </a:p>
        </p:txBody>
      </p:sp>
      <p:sp>
        <p:nvSpPr>
          <p:cNvPr id="15" name="AutoShape 265">
            <a:extLst>
              <a:ext uri="{FF2B5EF4-FFF2-40B4-BE49-F238E27FC236}">
                <a16:creationId xmlns:a16="http://schemas.microsoft.com/office/drawing/2014/main" id="{59A7CE30-C314-4B25-976C-C6FB64FA6657}"/>
              </a:ext>
            </a:extLst>
          </p:cNvPr>
          <p:cNvSpPr>
            <a:spLocks noChangeArrowheads="1"/>
          </p:cNvSpPr>
          <p:nvPr/>
        </p:nvSpPr>
        <p:spPr bwMode="auto">
          <a:xfrm>
            <a:off x="246113" y="6669520"/>
            <a:ext cx="828572" cy="173141"/>
          </a:xfrm>
          <a:prstGeom prst="homePlate">
            <a:avLst>
              <a:gd name="adj" fmla="val 50227"/>
            </a:avLst>
          </a:prstGeom>
          <a:solidFill>
            <a:srgbClr val="7030A0"/>
          </a:solidFill>
          <a:ln w="12700" algn="ctr">
            <a:solidFill>
              <a:schemeClr val="bg1"/>
            </a:solidFill>
            <a:prstDash val="solid"/>
            <a:miter lim="800000"/>
            <a:headEnd/>
            <a:tailEnd/>
          </a:ln>
        </p:spPr>
        <p:txBody>
          <a:bodyPr wrap="none" anchor="ctr"/>
          <a:lstStyle/>
          <a:p>
            <a:pPr eaLnBrk="0" hangingPunct="0"/>
            <a:r>
              <a:rPr lang="ja-JP" altLang="en-US" sz="900" dirty="0">
                <a:solidFill>
                  <a:prstClr val="white"/>
                </a:solidFill>
                <a:latin typeface="Meiryo UI" panose="020B0604030504040204" pitchFamily="50" charset="-128"/>
                <a:ea typeface="Meiryo UI" panose="020B0604030504040204" pitchFamily="50" charset="-128"/>
              </a:rPr>
              <a:t>受託</a:t>
            </a:r>
            <a:r>
              <a:rPr lang="en-US" altLang="ja-JP" sz="900" dirty="0">
                <a:solidFill>
                  <a:prstClr val="white"/>
                </a:solidFill>
                <a:latin typeface="Meiryo UI" panose="020B0604030504040204" pitchFamily="50" charset="-128"/>
                <a:ea typeface="Meiryo UI" panose="020B0604030504040204" pitchFamily="50" charset="-128"/>
              </a:rPr>
              <a:t>(</a:t>
            </a:r>
            <a:r>
              <a:rPr lang="ja-JP" altLang="en-US" sz="900" dirty="0">
                <a:solidFill>
                  <a:prstClr val="white"/>
                </a:solidFill>
                <a:latin typeface="Meiryo UI" panose="020B0604030504040204" pitchFamily="50" charset="-128"/>
                <a:ea typeface="Meiryo UI" panose="020B0604030504040204" pitchFamily="50" charset="-128"/>
              </a:rPr>
              <a:t>電シ本</a:t>
            </a:r>
            <a:r>
              <a:rPr lang="en-US" altLang="ja-JP" sz="900" dirty="0">
                <a:solidFill>
                  <a:prstClr val="white"/>
                </a:solidFill>
                <a:latin typeface="Meiryo UI" panose="020B0604030504040204" pitchFamily="50" charset="-128"/>
                <a:ea typeface="Meiryo UI" panose="020B0604030504040204" pitchFamily="50" charset="-128"/>
              </a:rPr>
              <a:t>)</a:t>
            </a:r>
          </a:p>
        </p:txBody>
      </p:sp>
      <p:sp>
        <p:nvSpPr>
          <p:cNvPr id="16" name="Line 288">
            <a:extLst>
              <a:ext uri="{FF2B5EF4-FFF2-40B4-BE49-F238E27FC236}">
                <a16:creationId xmlns:a16="http://schemas.microsoft.com/office/drawing/2014/main" id="{F66F294E-F3EA-4057-9932-4B9B81B2DBC3}"/>
              </a:ext>
            </a:extLst>
          </p:cNvPr>
          <p:cNvSpPr>
            <a:spLocks noChangeShapeType="1"/>
          </p:cNvSpPr>
          <p:nvPr/>
        </p:nvSpPr>
        <p:spPr bwMode="auto">
          <a:xfrm flipH="1" flipV="1">
            <a:off x="4074469" y="6177634"/>
            <a:ext cx="0" cy="526533"/>
          </a:xfrm>
          <a:prstGeom prst="line">
            <a:avLst/>
          </a:prstGeom>
          <a:noFill/>
          <a:ln w="19050">
            <a:solidFill>
              <a:schemeClr val="tx1"/>
            </a:solidFill>
            <a:round/>
            <a:headEnd type="oval" w="med" len="med"/>
            <a:tailEnd type="triangle" w="med" len="med"/>
          </a:ln>
        </p:spPr>
        <p:txBody>
          <a:bodyPr/>
          <a:lstStyle/>
          <a:p>
            <a:pPr eaLnBrk="0" hangingPunct="0"/>
            <a:endParaRPr lang="ja-JP" altLang="en-US">
              <a:solidFill>
                <a:srgbClr val="000000"/>
              </a:solidFill>
              <a:latin typeface="Meiryo UI" panose="020B0604030504040204" pitchFamily="50" charset="-128"/>
              <a:ea typeface="Meiryo UI" panose="020B0604030504040204" pitchFamily="50" charset="-128"/>
            </a:endParaRPr>
          </a:p>
        </p:txBody>
      </p:sp>
      <p:sp>
        <p:nvSpPr>
          <p:cNvPr id="17" name="Line 288">
            <a:extLst>
              <a:ext uri="{FF2B5EF4-FFF2-40B4-BE49-F238E27FC236}">
                <a16:creationId xmlns:a16="http://schemas.microsoft.com/office/drawing/2014/main" id="{CED078EB-11BE-4249-BB14-3D6AAD937FB4}"/>
              </a:ext>
            </a:extLst>
          </p:cNvPr>
          <p:cNvSpPr>
            <a:spLocks noChangeShapeType="1"/>
          </p:cNvSpPr>
          <p:nvPr/>
        </p:nvSpPr>
        <p:spPr bwMode="auto">
          <a:xfrm flipH="1" flipV="1">
            <a:off x="6151042" y="6182845"/>
            <a:ext cx="0" cy="531125"/>
          </a:xfrm>
          <a:prstGeom prst="line">
            <a:avLst/>
          </a:prstGeom>
          <a:noFill/>
          <a:ln w="19050">
            <a:solidFill>
              <a:schemeClr val="tx1"/>
            </a:solidFill>
            <a:round/>
            <a:headEnd type="oval" w="med" len="med"/>
            <a:tailEnd type="triangle" w="med" len="med"/>
          </a:ln>
        </p:spPr>
        <p:txBody>
          <a:bodyPr/>
          <a:lstStyle/>
          <a:p>
            <a:pPr eaLnBrk="0" hangingPunct="0"/>
            <a:endParaRPr lang="ja-JP" altLang="en-US">
              <a:solidFill>
                <a:srgbClr val="000000"/>
              </a:solidFill>
              <a:latin typeface="Meiryo UI" panose="020B0604030504040204" pitchFamily="50" charset="-128"/>
              <a:ea typeface="Meiryo UI" panose="020B0604030504040204" pitchFamily="50" charset="-128"/>
            </a:endParaRPr>
          </a:p>
        </p:txBody>
      </p:sp>
      <p:sp>
        <p:nvSpPr>
          <p:cNvPr id="18" name="星 5 26">
            <a:extLst>
              <a:ext uri="{FF2B5EF4-FFF2-40B4-BE49-F238E27FC236}">
                <a16:creationId xmlns:a16="http://schemas.microsoft.com/office/drawing/2014/main" id="{2E673465-4EC6-4604-955E-1741390B2A91}"/>
              </a:ext>
            </a:extLst>
          </p:cNvPr>
          <p:cNvSpPr/>
          <p:nvPr/>
        </p:nvSpPr>
        <p:spPr>
          <a:xfrm>
            <a:off x="6059651" y="5992997"/>
            <a:ext cx="176627" cy="17662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endParaRPr lang="ja-JP" altLang="en-US">
              <a:solidFill>
                <a:prstClr val="white"/>
              </a:solidFill>
            </a:endParaRPr>
          </a:p>
        </p:txBody>
      </p:sp>
      <p:grpSp>
        <p:nvGrpSpPr>
          <p:cNvPr id="19" name="グループ化 18">
            <a:extLst>
              <a:ext uri="{FF2B5EF4-FFF2-40B4-BE49-F238E27FC236}">
                <a16:creationId xmlns:a16="http://schemas.microsoft.com/office/drawing/2014/main" id="{C769075C-1378-4B89-BA2B-18C8B05CCEF2}"/>
              </a:ext>
            </a:extLst>
          </p:cNvPr>
          <p:cNvGrpSpPr/>
          <p:nvPr/>
        </p:nvGrpSpPr>
        <p:grpSpPr>
          <a:xfrm>
            <a:off x="6974125" y="5781011"/>
            <a:ext cx="695400" cy="253916"/>
            <a:chOff x="6974125" y="5852131"/>
            <a:chExt cx="695400" cy="253916"/>
          </a:xfrm>
        </p:grpSpPr>
        <p:sp>
          <p:nvSpPr>
            <p:cNvPr id="20" name="テキスト ボックス 19">
              <a:extLst>
                <a:ext uri="{FF2B5EF4-FFF2-40B4-BE49-F238E27FC236}">
                  <a16:creationId xmlns:a16="http://schemas.microsoft.com/office/drawing/2014/main" id="{54BDBE33-9C8B-4A6E-9DD6-D019A492526A}"/>
                </a:ext>
              </a:extLst>
            </p:cNvPr>
            <p:cNvSpPr txBox="1"/>
            <p:nvPr/>
          </p:nvSpPr>
          <p:spPr>
            <a:xfrm>
              <a:off x="7080902" y="5852131"/>
              <a:ext cx="588623" cy="253916"/>
            </a:xfrm>
            <a:prstGeom prst="rect">
              <a:avLst/>
            </a:prstGeom>
            <a:noFill/>
          </p:spPr>
          <p:txBody>
            <a:bodyPr wrap="none" rtlCol="0">
              <a:spAutoFit/>
            </a:bodyPr>
            <a:lstStyle/>
            <a:p>
              <a:pPr eaLnBrk="0" hangingPunct="0"/>
              <a:r>
                <a:rPr lang="ja-JP" altLang="en-US" sz="1050" dirty="0">
                  <a:solidFill>
                    <a:prstClr val="black"/>
                  </a:solidFill>
                  <a:latin typeface="Meiryo UI" panose="020B0604030504040204" pitchFamily="50" charset="-128"/>
                  <a:ea typeface="Meiryo UI" panose="020B0604030504040204" pitchFamily="50" charset="-128"/>
                </a:rPr>
                <a:t>事業化</a:t>
              </a:r>
            </a:p>
          </p:txBody>
        </p:sp>
        <p:sp>
          <p:nvSpPr>
            <p:cNvPr id="21" name="星 5 28">
              <a:extLst>
                <a:ext uri="{FF2B5EF4-FFF2-40B4-BE49-F238E27FC236}">
                  <a16:creationId xmlns:a16="http://schemas.microsoft.com/office/drawing/2014/main" id="{F5AA09CF-EB62-47B9-A9CF-3366A4D48961}"/>
                </a:ext>
              </a:extLst>
            </p:cNvPr>
            <p:cNvSpPr/>
            <p:nvPr/>
          </p:nvSpPr>
          <p:spPr>
            <a:xfrm>
              <a:off x="6974125" y="5890775"/>
              <a:ext cx="176627" cy="17662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endParaRPr lang="ja-JP" altLang="en-US">
                <a:solidFill>
                  <a:prstClr val="white"/>
                </a:solidFill>
              </a:endParaRPr>
            </a:p>
          </p:txBody>
        </p:sp>
      </p:grpSp>
      <p:sp>
        <p:nvSpPr>
          <p:cNvPr id="22" name="テキスト ボックス 21">
            <a:extLst>
              <a:ext uri="{FF2B5EF4-FFF2-40B4-BE49-F238E27FC236}">
                <a16:creationId xmlns:a16="http://schemas.microsoft.com/office/drawing/2014/main" id="{3F65D400-BD71-412F-8E68-3F673EBE2382}"/>
              </a:ext>
            </a:extLst>
          </p:cNvPr>
          <p:cNvSpPr txBox="1"/>
          <p:nvPr/>
        </p:nvSpPr>
        <p:spPr>
          <a:xfrm>
            <a:off x="7068155" y="5996282"/>
            <a:ext cx="1595309" cy="707886"/>
          </a:xfrm>
          <a:prstGeom prst="rect">
            <a:avLst/>
          </a:prstGeom>
          <a:noFill/>
        </p:spPr>
        <p:txBody>
          <a:bodyPr wrap="none" rtlCol="0">
            <a:spAutoFit/>
          </a:bodyPr>
          <a:lstStyle/>
          <a:p>
            <a:pPr eaLnBrk="0" hangingPunct="0"/>
            <a:r>
              <a:rPr lang="en-US" altLang="ja-JP" sz="1000" dirty="0">
                <a:solidFill>
                  <a:prstClr val="black"/>
                </a:solidFill>
                <a:latin typeface="Meiryo UI" panose="020B0604030504040204" pitchFamily="50" charset="-128"/>
                <a:ea typeface="Meiryo UI" panose="020B0604030504040204" pitchFamily="50" charset="-128"/>
              </a:rPr>
              <a:t>※</a:t>
            </a:r>
            <a:r>
              <a:rPr lang="ja-JP" altLang="en-US" sz="1000" dirty="0">
                <a:solidFill>
                  <a:prstClr val="black"/>
                </a:solidFill>
                <a:latin typeface="Meiryo UI" panose="020B0604030504040204" pitchFamily="50" charset="-128"/>
                <a:ea typeface="Meiryo UI" panose="020B0604030504040204" pitchFamily="50" charset="-128"/>
              </a:rPr>
              <a:t>他事業：インフラ点検、</a:t>
            </a:r>
            <a:endParaRPr lang="en-US" altLang="ja-JP" sz="1000" dirty="0">
              <a:solidFill>
                <a:prstClr val="black"/>
              </a:solidFill>
              <a:latin typeface="Meiryo UI" panose="020B0604030504040204" pitchFamily="50" charset="-128"/>
              <a:ea typeface="Meiryo UI" panose="020B0604030504040204" pitchFamily="50" charset="-128"/>
            </a:endParaRPr>
          </a:p>
          <a:p>
            <a:pPr eaLnBrk="0" hangingPunct="0"/>
            <a:r>
              <a:rPr lang="ja-JP" altLang="en-US" sz="1000" dirty="0">
                <a:solidFill>
                  <a:prstClr val="black"/>
                </a:solidFill>
                <a:latin typeface="Meiryo UI" panose="020B0604030504040204" pitchFamily="50" charset="-128"/>
                <a:ea typeface="Meiryo UI" panose="020B0604030504040204" pitchFamily="50" charset="-128"/>
              </a:rPr>
              <a:t>            工場内搬送、</a:t>
            </a:r>
            <a:br>
              <a:rPr lang="en-US" altLang="ja-JP" sz="1000" dirty="0">
                <a:solidFill>
                  <a:prstClr val="black"/>
                </a:solidFill>
                <a:latin typeface="Meiryo UI" panose="020B0604030504040204" pitchFamily="50" charset="-128"/>
                <a:ea typeface="Meiryo UI" panose="020B0604030504040204" pitchFamily="50" charset="-128"/>
              </a:rPr>
            </a:br>
            <a:r>
              <a:rPr lang="ja-JP" altLang="en-US" sz="1000" dirty="0">
                <a:solidFill>
                  <a:prstClr val="black"/>
                </a:solidFill>
                <a:latin typeface="Meiryo UI" panose="020B0604030504040204" pitchFamily="50" charset="-128"/>
                <a:ea typeface="Meiryo UI" panose="020B0604030504040204" pitchFamily="50" charset="-128"/>
              </a:rPr>
              <a:t>            建設機械、</a:t>
            </a:r>
            <a:endParaRPr lang="en-US" altLang="ja-JP" sz="1000" dirty="0">
              <a:solidFill>
                <a:prstClr val="black"/>
              </a:solidFill>
              <a:latin typeface="Meiryo UI" panose="020B0604030504040204" pitchFamily="50" charset="-128"/>
              <a:ea typeface="Meiryo UI" panose="020B0604030504040204" pitchFamily="50" charset="-128"/>
            </a:endParaRPr>
          </a:p>
          <a:p>
            <a:pPr eaLnBrk="0" hangingPunct="0"/>
            <a:r>
              <a:rPr lang="ja-JP" altLang="en-US" sz="1000" dirty="0">
                <a:solidFill>
                  <a:prstClr val="black"/>
                </a:solidFill>
                <a:latin typeface="Meiryo UI" panose="020B0604030504040204" pitchFamily="50" charset="-128"/>
                <a:ea typeface="Meiryo UI" panose="020B0604030504040204" pitchFamily="50" charset="-128"/>
              </a:rPr>
              <a:t>            サービス事業など</a:t>
            </a:r>
            <a:endParaRPr lang="en-US" altLang="ja-JP" sz="1000" dirty="0">
              <a:solidFill>
                <a:prstClr val="black"/>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CDC5B05D-8656-406D-B336-2DBE3F9E7980}"/>
              </a:ext>
            </a:extLst>
          </p:cNvPr>
          <p:cNvSpPr txBox="1"/>
          <p:nvPr/>
        </p:nvSpPr>
        <p:spPr>
          <a:xfrm>
            <a:off x="6160208" y="5960476"/>
            <a:ext cx="954107" cy="553998"/>
          </a:xfrm>
          <a:prstGeom prst="rect">
            <a:avLst/>
          </a:prstGeom>
          <a:noFill/>
        </p:spPr>
        <p:txBody>
          <a:bodyPr wrap="none" rtlCol="0">
            <a:spAutoFit/>
          </a:bodyPr>
          <a:lstStyle/>
          <a:p>
            <a:pPr eaLnBrk="0" hangingPunct="0"/>
            <a:r>
              <a:rPr lang="ja-JP" altLang="en-US" sz="1000" dirty="0">
                <a:solidFill>
                  <a:prstClr val="black"/>
                </a:solidFill>
                <a:latin typeface="Meiryo UI" panose="020B0604030504040204" pitchFamily="50" charset="-128"/>
                <a:ea typeface="Meiryo UI" panose="020B0604030504040204" pitchFamily="50" charset="-128"/>
              </a:rPr>
              <a:t>他事業</a:t>
            </a:r>
            <a:r>
              <a:rPr lang="en-US" altLang="ja-JP" sz="1000" dirty="0">
                <a:solidFill>
                  <a:prstClr val="black"/>
                </a:solidFill>
                <a:latin typeface="Meiryo UI" panose="020B0604030504040204" pitchFamily="50" charset="-128"/>
                <a:ea typeface="Meiryo UI" panose="020B0604030504040204" pitchFamily="50" charset="-128"/>
              </a:rPr>
              <a:t>※</a:t>
            </a:r>
            <a:r>
              <a:rPr lang="ja-JP" altLang="en-US" sz="1000" dirty="0">
                <a:solidFill>
                  <a:prstClr val="black"/>
                </a:solidFill>
                <a:latin typeface="Meiryo UI" panose="020B0604030504040204" pitchFamily="50" charset="-128"/>
                <a:ea typeface="Meiryo UI" panose="020B0604030504040204" pitchFamily="50" charset="-128"/>
              </a:rPr>
              <a:t>向け</a:t>
            </a:r>
            <a:endParaRPr lang="en-US" altLang="ja-JP" sz="1000" dirty="0">
              <a:solidFill>
                <a:prstClr val="black"/>
              </a:solidFill>
              <a:latin typeface="Meiryo UI" panose="020B0604030504040204" pitchFamily="50" charset="-128"/>
              <a:ea typeface="Meiryo UI" panose="020B0604030504040204" pitchFamily="50" charset="-128"/>
            </a:endParaRPr>
          </a:p>
          <a:p>
            <a:pPr eaLnBrk="0" hangingPunct="0"/>
            <a:r>
              <a:rPr lang="ja-JP" altLang="en-US" sz="1000" dirty="0">
                <a:solidFill>
                  <a:prstClr val="black"/>
                </a:solidFill>
                <a:latin typeface="Meiryo UI" panose="020B0604030504040204" pitchFamily="50" charset="-128"/>
                <a:ea typeface="Meiryo UI" panose="020B0604030504040204" pitchFamily="50" charset="-128"/>
              </a:rPr>
              <a:t>遠隔機械操作</a:t>
            </a:r>
            <a:endParaRPr lang="en-US" altLang="ja-JP" sz="1000" dirty="0">
              <a:solidFill>
                <a:prstClr val="black"/>
              </a:solidFill>
              <a:latin typeface="Meiryo UI" panose="020B0604030504040204" pitchFamily="50" charset="-128"/>
              <a:ea typeface="Meiryo UI" panose="020B0604030504040204" pitchFamily="50" charset="-128"/>
            </a:endParaRPr>
          </a:p>
          <a:p>
            <a:pPr eaLnBrk="0" hangingPunct="0"/>
            <a:r>
              <a:rPr lang="ja-JP" altLang="en-US" sz="1000" dirty="0">
                <a:solidFill>
                  <a:prstClr val="black"/>
                </a:solidFill>
                <a:latin typeface="Meiryo UI" panose="020B0604030504040204" pitchFamily="50" charset="-128"/>
                <a:ea typeface="Meiryo UI" panose="020B0604030504040204" pitchFamily="50" charset="-128"/>
              </a:rPr>
              <a:t>サービス開始</a:t>
            </a:r>
          </a:p>
        </p:txBody>
      </p:sp>
      <p:sp>
        <p:nvSpPr>
          <p:cNvPr id="24" name="AutoShape 265">
            <a:extLst>
              <a:ext uri="{FF2B5EF4-FFF2-40B4-BE49-F238E27FC236}">
                <a16:creationId xmlns:a16="http://schemas.microsoft.com/office/drawing/2014/main" id="{9D1DD417-50F5-43AF-999F-D315F04B885B}"/>
              </a:ext>
            </a:extLst>
          </p:cNvPr>
          <p:cNvSpPr>
            <a:spLocks noChangeArrowheads="1"/>
          </p:cNvSpPr>
          <p:nvPr/>
        </p:nvSpPr>
        <p:spPr bwMode="auto">
          <a:xfrm>
            <a:off x="1072618" y="6669521"/>
            <a:ext cx="1642377" cy="184138"/>
          </a:xfrm>
          <a:prstGeom prst="homePlate">
            <a:avLst>
              <a:gd name="adj" fmla="val 50227"/>
            </a:avLst>
          </a:prstGeom>
          <a:solidFill>
            <a:srgbClr val="7030A0"/>
          </a:solidFill>
          <a:ln w="12700" algn="ctr">
            <a:solidFill>
              <a:schemeClr val="bg1"/>
            </a:solidFill>
            <a:prstDash val="dash"/>
            <a:miter lim="800000"/>
            <a:headEnd/>
            <a:tailEnd/>
          </a:ln>
        </p:spPr>
        <p:txBody>
          <a:bodyPr wrap="none" anchor="ctr"/>
          <a:lstStyle/>
          <a:p>
            <a:pPr eaLnBrk="0" hangingPunct="0"/>
            <a:r>
              <a:rPr lang="ja-JP" altLang="en-US" sz="900" dirty="0">
                <a:solidFill>
                  <a:prstClr val="white"/>
                </a:solidFill>
                <a:latin typeface="Meiryo UI" panose="020B0604030504040204" pitchFamily="50" charset="-128"/>
                <a:ea typeface="Meiryo UI" panose="020B0604030504040204" pitchFamily="50" charset="-128"/>
              </a:rPr>
              <a:t>受託</a:t>
            </a:r>
            <a:r>
              <a:rPr lang="en-US" altLang="ja-JP" sz="900" dirty="0">
                <a:solidFill>
                  <a:prstClr val="white"/>
                </a:solidFill>
                <a:latin typeface="Meiryo UI" panose="020B0604030504040204" pitchFamily="50" charset="-128"/>
                <a:ea typeface="Meiryo UI" panose="020B0604030504040204" pitchFamily="50" charset="-128"/>
              </a:rPr>
              <a:t>(</a:t>
            </a:r>
            <a:r>
              <a:rPr lang="ja-JP" altLang="en-US" sz="900" dirty="0">
                <a:solidFill>
                  <a:prstClr val="white"/>
                </a:solidFill>
                <a:latin typeface="Meiryo UI" panose="020B0604030504040204" pitchFamily="50" charset="-128"/>
                <a:ea typeface="Meiryo UI" panose="020B0604030504040204" pitchFamily="50" charset="-128"/>
              </a:rPr>
              <a:t>電シ本</a:t>
            </a:r>
            <a:r>
              <a:rPr lang="en-US" altLang="ja-JP" sz="900" dirty="0">
                <a:solidFill>
                  <a:prstClr val="white"/>
                </a:solidFill>
                <a:latin typeface="Meiryo UI" panose="020B0604030504040204" pitchFamily="50" charset="-128"/>
                <a:ea typeface="Meiryo UI" panose="020B0604030504040204" pitchFamily="50" charset="-128"/>
              </a:rPr>
              <a:t>)</a:t>
            </a:r>
          </a:p>
        </p:txBody>
      </p:sp>
      <p:pic>
        <p:nvPicPr>
          <p:cNvPr id="25" name="図 24">
            <a:extLst>
              <a:ext uri="{FF2B5EF4-FFF2-40B4-BE49-F238E27FC236}">
                <a16:creationId xmlns:a16="http://schemas.microsoft.com/office/drawing/2014/main" id="{395D2FE1-3C37-4741-B30C-7D00077EDDA8}"/>
              </a:ext>
            </a:extLst>
          </p:cNvPr>
          <p:cNvPicPr>
            <a:picLocks noChangeAspect="1"/>
          </p:cNvPicPr>
          <p:nvPr/>
        </p:nvPicPr>
        <p:blipFill>
          <a:blip r:embed="rId3"/>
          <a:stretch>
            <a:fillRect/>
          </a:stretch>
        </p:blipFill>
        <p:spPr>
          <a:xfrm>
            <a:off x="8345682" y="5113474"/>
            <a:ext cx="446446" cy="359483"/>
          </a:xfrm>
          <a:prstGeom prst="rect">
            <a:avLst/>
          </a:prstGeom>
        </p:spPr>
      </p:pic>
      <p:pic>
        <p:nvPicPr>
          <p:cNvPr id="26" name="図 25">
            <a:extLst>
              <a:ext uri="{FF2B5EF4-FFF2-40B4-BE49-F238E27FC236}">
                <a16:creationId xmlns:a16="http://schemas.microsoft.com/office/drawing/2014/main" id="{4AF9DB67-704C-4CCF-9DD5-2A4441602409}"/>
              </a:ext>
            </a:extLst>
          </p:cNvPr>
          <p:cNvPicPr>
            <a:picLocks noChangeAspect="1"/>
          </p:cNvPicPr>
          <p:nvPr/>
        </p:nvPicPr>
        <p:blipFill>
          <a:blip r:embed="rId2"/>
          <a:stretch>
            <a:fillRect/>
          </a:stretch>
        </p:blipFill>
        <p:spPr>
          <a:xfrm>
            <a:off x="8649876" y="792000"/>
            <a:ext cx="284504" cy="263124"/>
          </a:xfrm>
          <a:prstGeom prst="rect">
            <a:avLst/>
          </a:prstGeom>
        </p:spPr>
      </p:pic>
      <p:sp>
        <p:nvSpPr>
          <p:cNvPr id="27" name="AutoShape 265">
            <a:extLst>
              <a:ext uri="{FF2B5EF4-FFF2-40B4-BE49-F238E27FC236}">
                <a16:creationId xmlns:a16="http://schemas.microsoft.com/office/drawing/2014/main" id="{5BCD1869-DCEC-4020-A755-C954AC9746CD}"/>
              </a:ext>
            </a:extLst>
          </p:cNvPr>
          <p:cNvSpPr>
            <a:spLocks noChangeArrowheads="1"/>
          </p:cNvSpPr>
          <p:nvPr/>
        </p:nvSpPr>
        <p:spPr bwMode="auto">
          <a:xfrm>
            <a:off x="1083600" y="6396030"/>
            <a:ext cx="1633194" cy="266425"/>
          </a:xfrm>
          <a:prstGeom prst="homePlate">
            <a:avLst>
              <a:gd name="adj" fmla="val 22177"/>
            </a:avLst>
          </a:prstGeom>
          <a:solidFill>
            <a:srgbClr val="CCFF99"/>
          </a:solidFill>
          <a:ln w="12700" algn="ctr">
            <a:solidFill>
              <a:schemeClr val="bg1"/>
            </a:solidFill>
            <a:prstDash val="solid"/>
            <a:miter lim="800000"/>
            <a:headEnd/>
            <a:tailEnd/>
          </a:ln>
        </p:spPr>
        <p:txBody>
          <a:bodyPr wrap="none" anchor="ctr"/>
          <a:lstStyle/>
          <a:p>
            <a:pPr eaLnBrk="0" hangingPunct="0"/>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基</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遠隔操作サービス向け</a:t>
            </a:r>
            <a:br>
              <a:rPr lang="en-US" altLang="ja-JP" sz="900" dirty="0">
                <a:latin typeface="Meiryo UI" panose="020B0604030504040204" pitchFamily="50" charset="-128"/>
                <a:ea typeface="Meiryo UI" panose="020B0604030504040204" pitchFamily="50" charset="-128"/>
              </a:rPr>
            </a:br>
            <a:r>
              <a:rPr lang="ja-JP" altLang="en-US" sz="900" dirty="0">
                <a:latin typeface="Meiryo UI" panose="020B0604030504040204" pitchFamily="50" charset="-128"/>
                <a:ea typeface="Meiryo UI" panose="020B0604030504040204" pitchFamily="50" charset="-128"/>
              </a:rPr>
              <a:t>　　　システム基盤技術</a:t>
            </a:r>
            <a:endParaRPr lang="en-US" altLang="ja-JP" sz="900" dirty="0">
              <a:latin typeface="Meiryo UI" panose="020B0604030504040204" pitchFamily="50" charset="-128"/>
              <a:ea typeface="Meiryo UI" panose="020B0604030504040204" pitchFamily="50" charset="-128"/>
            </a:endParaRPr>
          </a:p>
        </p:txBody>
      </p:sp>
      <p:pic>
        <p:nvPicPr>
          <p:cNvPr id="28" name="図 27">
            <a:extLst>
              <a:ext uri="{FF2B5EF4-FFF2-40B4-BE49-F238E27FC236}">
                <a16:creationId xmlns:a16="http://schemas.microsoft.com/office/drawing/2014/main" id="{DAD5640E-7939-4063-AEB7-97E3EAE2324B}"/>
              </a:ext>
            </a:extLst>
          </p:cNvPr>
          <p:cNvPicPr>
            <a:picLocks noChangeAspect="1"/>
          </p:cNvPicPr>
          <p:nvPr/>
        </p:nvPicPr>
        <p:blipFill>
          <a:blip r:embed="rId4"/>
          <a:stretch>
            <a:fillRect/>
          </a:stretch>
        </p:blipFill>
        <p:spPr>
          <a:xfrm>
            <a:off x="4932000" y="841596"/>
            <a:ext cx="3991601" cy="4636860"/>
          </a:xfrm>
          <a:prstGeom prst="rect">
            <a:avLst/>
          </a:prstGeom>
        </p:spPr>
      </p:pic>
      <p:sp>
        <p:nvSpPr>
          <p:cNvPr id="29" name="テキスト ボックス 28">
            <a:extLst>
              <a:ext uri="{FF2B5EF4-FFF2-40B4-BE49-F238E27FC236}">
                <a16:creationId xmlns:a16="http://schemas.microsoft.com/office/drawing/2014/main" id="{59BC7FE0-9D98-49B4-96EA-1AD56A136D6F}"/>
              </a:ext>
            </a:extLst>
          </p:cNvPr>
          <p:cNvSpPr txBox="1"/>
          <p:nvPr/>
        </p:nvSpPr>
        <p:spPr>
          <a:xfrm>
            <a:off x="4204555" y="2412313"/>
            <a:ext cx="557600" cy="153888"/>
          </a:xfrm>
          <a:prstGeom prst="rect">
            <a:avLst/>
          </a:prstGeom>
          <a:solidFill>
            <a:srgbClr val="CCFF99"/>
          </a:solidFill>
        </p:spPr>
        <p:txBody>
          <a:bodyPr wrap="square" lIns="0" tIns="0" rIns="0" bIns="0" rtlCol="0">
            <a:spAutoFit/>
          </a:bodyPr>
          <a:lstStyle/>
          <a:p>
            <a:pPr eaLnBrk="0" hangingPunct="0"/>
            <a:r>
              <a:rPr lang="ja-JP" altLang="en-US" sz="1000" dirty="0">
                <a:solidFill>
                  <a:prstClr val="black"/>
                </a:solidFill>
                <a:latin typeface="Meiryo UI" panose="020B0604030504040204" pitchFamily="50" charset="-128"/>
                <a:ea typeface="Meiryo UI" panose="020B0604030504040204" pitchFamily="50" charset="-128"/>
              </a:rPr>
              <a:t>一般基盤</a:t>
            </a:r>
            <a:endParaRPr lang="en-US" altLang="ja-JP" sz="1000" dirty="0">
              <a:solidFill>
                <a:prstClr val="black"/>
              </a:solidFill>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912886E8-CE44-437A-AC4F-C0ADC30A0445}"/>
              </a:ext>
            </a:extLst>
          </p:cNvPr>
          <p:cNvSpPr txBox="1"/>
          <p:nvPr/>
        </p:nvSpPr>
        <p:spPr>
          <a:xfrm>
            <a:off x="4374400" y="3625762"/>
            <a:ext cx="557600" cy="153888"/>
          </a:xfrm>
          <a:prstGeom prst="rect">
            <a:avLst/>
          </a:prstGeom>
          <a:solidFill>
            <a:srgbClr val="CCFF99"/>
          </a:solidFill>
        </p:spPr>
        <p:txBody>
          <a:bodyPr wrap="square" lIns="0" tIns="0" rIns="0" bIns="0" rtlCol="0">
            <a:spAutoFit/>
          </a:bodyPr>
          <a:lstStyle/>
          <a:p>
            <a:pPr eaLnBrk="0" hangingPunct="0"/>
            <a:r>
              <a:rPr lang="ja-JP" altLang="en-US" sz="1000" dirty="0">
                <a:solidFill>
                  <a:prstClr val="black"/>
                </a:solidFill>
                <a:latin typeface="Meiryo UI" panose="020B0604030504040204" pitchFamily="50" charset="-128"/>
                <a:ea typeface="Meiryo UI" panose="020B0604030504040204" pitchFamily="50" charset="-128"/>
              </a:rPr>
              <a:t>一般基盤</a:t>
            </a:r>
            <a:endParaRPr lang="en-US" altLang="ja-JP" sz="1000" dirty="0">
              <a:solidFill>
                <a:prstClr val="black"/>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D90532A4-0F37-4A7A-AA82-A8872D97E071}"/>
              </a:ext>
            </a:extLst>
          </p:cNvPr>
          <p:cNvSpPr txBox="1"/>
          <p:nvPr/>
        </p:nvSpPr>
        <p:spPr>
          <a:xfrm>
            <a:off x="2325030" y="151214"/>
            <a:ext cx="619085" cy="153888"/>
          </a:xfrm>
          <a:prstGeom prst="rect">
            <a:avLst/>
          </a:prstGeom>
          <a:solidFill>
            <a:srgbClr val="CCFF99"/>
          </a:solidFill>
        </p:spPr>
        <p:txBody>
          <a:bodyPr wrap="square" lIns="0" tIns="0" rIns="0" bIns="0" rtlCol="0">
            <a:spAutoFit/>
          </a:bodyPr>
          <a:lstStyle/>
          <a:p>
            <a:pPr eaLnBrk="0" hangingPunct="0"/>
            <a:r>
              <a:rPr lang="ja-JP" altLang="en-US" sz="1000" dirty="0">
                <a:solidFill>
                  <a:prstClr val="black"/>
                </a:solidFill>
                <a:latin typeface="Meiryo UI" panose="020B0604030504040204" pitchFamily="50" charset="-128"/>
                <a:ea typeface="Meiryo UI" panose="020B0604030504040204" pitchFamily="50" charset="-128"/>
              </a:rPr>
              <a:t>一般基盤</a:t>
            </a:r>
            <a:endParaRPr lang="en-US" altLang="ja-JP" sz="10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1639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5D8F31B-75C8-43A2-BFFA-BFD59BE9D5D8}"/>
              </a:ext>
            </a:extLst>
          </p:cNvPr>
          <p:cNvPicPr>
            <a:picLocks noChangeAspect="1"/>
          </p:cNvPicPr>
          <p:nvPr/>
        </p:nvPicPr>
        <p:blipFill>
          <a:blip r:embed="rId2"/>
          <a:stretch>
            <a:fillRect/>
          </a:stretch>
        </p:blipFill>
        <p:spPr>
          <a:xfrm>
            <a:off x="4476607" y="869917"/>
            <a:ext cx="4625988" cy="5373798"/>
          </a:xfrm>
          <a:prstGeom prst="rect">
            <a:avLst/>
          </a:prstGeom>
        </p:spPr>
      </p:pic>
      <p:sp>
        <p:nvSpPr>
          <p:cNvPr id="6" name="テキスト プレースホルダ 50"/>
          <p:cNvSpPr txBox="1">
            <a:spLocks/>
          </p:cNvSpPr>
          <p:nvPr/>
        </p:nvSpPr>
        <p:spPr>
          <a:xfrm>
            <a:off x="1482972" y="288000"/>
            <a:ext cx="7632000" cy="441225"/>
          </a:xfrm>
          <a:prstGeom prst="rect">
            <a:avLst/>
          </a:prstGeom>
        </p:spPr>
        <p:txBody>
          <a:bodyPr tIns="36000" bIns="36000" anchor="t"/>
          <a:lstStyle>
            <a:defPPr>
              <a:defRPr lang="ja-JP"/>
            </a:defPPr>
            <a:lvl1pPr marL="0" indent="0" algn="ctr" defTabSz="914400" eaLnBrk="1" latinLnBrk="0" hangingPunct="1">
              <a:spcBef>
                <a:spcPct val="20000"/>
              </a:spcBef>
              <a:buClr>
                <a:srgbClr val="990033"/>
              </a:buClr>
              <a:buSzPct val="90000"/>
              <a:buFont typeface="Wingdings" pitchFamily="2" charset="2"/>
              <a:buNone/>
              <a:defRPr sz="2800">
                <a:latin typeface="Meiryo UI" panose="020B0604030504040204" pitchFamily="50" charset="-128"/>
                <a:ea typeface="Meiryo UI" panose="020B0604030504040204" pitchFamily="50" charset="-128"/>
                <a:cs typeface="Meiryo UI" panose="020B0604030504040204" pitchFamily="50" charset="-128"/>
              </a:defRPr>
            </a:lvl1pPr>
            <a:lvl2pPr marL="669925" indent="-196850" defTabSz="914400" eaLnBrk="1" latinLnBrk="0" hangingPunct="1">
              <a:spcBef>
                <a:spcPct val="20000"/>
              </a:spcBef>
              <a:buClr>
                <a:schemeClr val="accent2"/>
              </a:buClr>
              <a:buSzPct val="80000"/>
              <a:buFont typeface="Wingdings" pitchFamily="2" charset="2"/>
              <a:buChar char="l"/>
              <a:defRPr>
                <a:latin typeface="+mn-lt"/>
                <a:ea typeface="+mn-ea"/>
              </a:defRPr>
            </a:lvl2pPr>
            <a:lvl3pPr marL="1146175" indent="-285750" defTabSz="914400" eaLnBrk="1" latinLnBrk="0" hangingPunct="1">
              <a:spcBef>
                <a:spcPct val="20000"/>
              </a:spcBef>
              <a:buSzPct val="75000"/>
              <a:buFont typeface="Wingdings" pitchFamily="2" charset="2"/>
              <a:buChar char="u"/>
              <a:defRPr sz="2000">
                <a:latin typeface="+mn-lt"/>
                <a:ea typeface="+mn-ea"/>
              </a:defRPr>
            </a:lvl3pPr>
            <a:lvl4pPr marL="1525588" indent="-188913" defTabSz="914400" eaLnBrk="1" latinLnBrk="0" hangingPunct="1">
              <a:spcBef>
                <a:spcPct val="20000"/>
              </a:spcBef>
              <a:buChar char="–"/>
              <a:defRPr sz="2000">
                <a:latin typeface="+mn-lt"/>
                <a:ea typeface="+mn-ea"/>
              </a:defRPr>
            </a:lvl4pPr>
            <a:lvl5pPr marL="1905000" indent="-188913" defTabSz="914400" eaLnBrk="1" latinLnBrk="0" hangingPunct="1">
              <a:spcBef>
                <a:spcPct val="20000"/>
              </a:spcBef>
              <a:buChar char="»"/>
              <a:defRPr sz="2000">
                <a:latin typeface="+mn-lt"/>
                <a:ea typeface="+mn-ea"/>
              </a:defRPr>
            </a:lvl5pPr>
            <a:lvl6pPr marL="2362200" indent="-188913" fontAlgn="base">
              <a:spcBef>
                <a:spcPct val="20000"/>
              </a:spcBef>
              <a:spcAft>
                <a:spcPct val="0"/>
              </a:spcAft>
              <a:buChar char="»"/>
              <a:defRPr sz="2000">
                <a:latin typeface="+mn-lt"/>
                <a:ea typeface="+mn-ea"/>
              </a:defRPr>
            </a:lvl6pPr>
            <a:lvl7pPr marL="2819400" indent="-188913" fontAlgn="base">
              <a:spcBef>
                <a:spcPct val="20000"/>
              </a:spcBef>
              <a:spcAft>
                <a:spcPct val="0"/>
              </a:spcAft>
              <a:buChar char="»"/>
              <a:defRPr sz="2000">
                <a:latin typeface="+mn-lt"/>
                <a:ea typeface="+mn-ea"/>
              </a:defRPr>
            </a:lvl7pPr>
            <a:lvl8pPr marL="3276600" indent="-188913" fontAlgn="base">
              <a:spcBef>
                <a:spcPct val="20000"/>
              </a:spcBef>
              <a:spcAft>
                <a:spcPct val="0"/>
              </a:spcAft>
              <a:buChar char="»"/>
              <a:defRPr sz="2000">
                <a:latin typeface="+mn-lt"/>
                <a:ea typeface="+mn-ea"/>
              </a:defRPr>
            </a:lvl8pPr>
            <a:lvl9pPr marL="3733800" indent="-188913" fontAlgn="base">
              <a:spcBef>
                <a:spcPct val="20000"/>
              </a:spcBef>
              <a:spcAft>
                <a:spcPct val="0"/>
              </a:spcAft>
              <a:buChar char="»"/>
              <a:defRPr sz="2000">
                <a:latin typeface="+mn-lt"/>
                <a:ea typeface="+mn-ea"/>
              </a:defRPr>
            </a:lvl9pPr>
          </a:lstStyle>
          <a:p>
            <a:pPr algn="l">
              <a:lnSpc>
                <a:spcPts val="2000"/>
              </a:lnSpc>
              <a:spcBef>
                <a:spcPts val="0"/>
              </a:spcBef>
            </a:pPr>
            <a:r>
              <a:rPr lang="ja-JP" altLang="en-US" sz="2400" b="1" dirty="0"/>
              <a:t>　　　　　　開発内容</a:t>
            </a:r>
            <a:r>
              <a:rPr lang="en-US" altLang="ja-JP" sz="2400" b="1" dirty="0"/>
              <a:t>(</a:t>
            </a:r>
            <a:r>
              <a:rPr lang="ja-JP" altLang="en-US" sz="2400" b="1" dirty="0"/>
              <a:t>最終成果イメージ</a:t>
            </a:r>
            <a:r>
              <a:rPr lang="en-US" altLang="ja-JP" sz="2400" b="1" dirty="0"/>
              <a:t>)</a:t>
            </a:r>
          </a:p>
        </p:txBody>
      </p:sp>
      <p:sp>
        <p:nvSpPr>
          <p:cNvPr id="7" name="Text Box 25"/>
          <p:cNvSpPr txBox="1">
            <a:spLocks noChangeArrowheads="1"/>
          </p:cNvSpPr>
          <p:nvPr/>
        </p:nvSpPr>
        <p:spPr bwMode="auto">
          <a:xfrm>
            <a:off x="6726" y="820881"/>
            <a:ext cx="4755773" cy="6135901"/>
          </a:xfrm>
          <a:prstGeom prst="rect">
            <a:avLst/>
          </a:prstGeom>
          <a:noFill/>
          <a:ln w="9525">
            <a:noFill/>
            <a:miter lim="800000"/>
            <a:headEnd/>
            <a:tailEnd/>
          </a:ln>
        </p:spPr>
        <p:txBody>
          <a:bodyPr wrap="square" lIns="72000" tIns="36000" rIns="72000" bIns="36000">
            <a:spAutoFit/>
          </a:bodyPr>
          <a:lstStyle/>
          <a:p>
            <a:pPr>
              <a:spcBef>
                <a:spcPts val="600"/>
              </a:spcBef>
            </a:pPr>
            <a:r>
              <a:rPr lang="en-US" altLang="ja-JP" sz="1200" b="1" u="sng" dirty="0">
                <a:latin typeface="Meiryo UI" panose="020B0604030504040204" pitchFamily="50" charset="-128"/>
                <a:ea typeface="Meiryo UI" panose="020B0604030504040204" pitchFamily="50" charset="-128"/>
              </a:rPr>
              <a:t>1.</a:t>
            </a:r>
            <a:r>
              <a:rPr lang="ja-JP" altLang="en-US" sz="1200" b="1" u="sng" dirty="0">
                <a:latin typeface="Meiryo UI" panose="020B0604030504040204" pitchFamily="50" charset="-128"/>
                <a:ea typeface="Meiryo UI" panose="020B0604030504040204" pitchFamily="50" charset="-128"/>
              </a:rPr>
              <a:t>複数遠隔操作サービスの展開に必要な基盤技術</a:t>
            </a:r>
          </a:p>
          <a:p>
            <a:pPr marL="444500" indent="-336550">
              <a:buFontTx/>
              <a:buAutoNum type="arabicParenBoth"/>
            </a:pPr>
            <a:r>
              <a:rPr lang="ja-JP" altLang="en-US" sz="1200" b="1" dirty="0">
                <a:solidFill>
                  <a:prstClr val="black"/>
                </a:solidFill>
                <a:latin typeface="Meiryo UI" panose="020B0604030504040204" pitchFamily="50" charset="-128"/>
                <a:ea typeface="Meiryo UI" panose="020B0604030504040204" pitchFamily="50" charset="-128"/>
              </a:rPr>
              <a:t>ユニバーサル操作</a:t>
            </a:r>
            <a:r>
              <a:rPr lang="en-US" altLang="ja-JP" sz="1200" b="1" dirty="0">
                <a:solidFill>
                  <a:prstClr val="black"/>
                </a:solidFill>
                <a:latin typeface="Meiryo UI" panose="020B0604030504040204" pitchFamily="50" charset="-128"/>
                <a:ea typeface="Meiryo UI" panose="020B0604030504040204" pitchFamily="50" charset="-128"/>
              </a:rPr>
              <a:t>I/F</a:t>
            </a:r>
            <a:r>
              <a:rPr lang="ja-JP" altLang="en-US" sz="1200" b="1" dirty="0">
                <a:solidFill>
                  <a:prstClr val="black"/>
                </a:solidFill>
                <a:latin typeface="Meiryo UI" panose="020B0604030504040204" pitchFamily="50" charset="-128"/>
                <a:ea typeface="Meiryo UI" panose="020B0604030504040204" pitchFamily="50" charset="-128"/>
              </a:rPr>
              <a:t>技術</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エッジ機器によらない統一的な操作</a:t>
            </a:r>
            <a:r>
              <a:rPr lang="en-US" altLang="ja-JP" sz="1200" dirty="0">
                <a:solidFill>
                  <a:prstClr val="black"/>
                </a:solidFill>
                <a:latin typeface="Meiryo UI" panose="020B0604030504040204" pitchFamily="50" charset="-128"/>
                <a:ea typeface="Meiryo UI" panose="020B0604030504040204" pitchFamily="50" charset="-128"/>
              </a:rPr>
              <a:t>I/F</a:t>
            </a:r>
            <a:r>
              <a:rPr lang="ja-JP" altLang="en-US" sz="1200" dirty="0">
                <a:solidFill>
                  <a:prstClr val="black"/>
                </a:solidFill>
                <a:latin typeface="Meiryo UI" panose="020B0604030504040204" pitchFamily="50" charset="-128"/>
                <a:ea typeface="Meiryo UI" panose="020B0604030504040204" pitchFamily="50" charset="-128"/>
              </a:rPr>
              <a:t>と生体信号評価に基づく</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操作性に優れた情報提示技術を開発</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rPr>
              <a:t>3</a:t>
            </a:r>
            <a:r>
              <a:rPr lang="ja-JP" altLang="en-US" sz="1200" dirty="0">
                <a:solidFill>
                  <a:prstClr val="black"/>
                </a:solidFill>
                <a:latin typeface="Meiryo UI" panose="020B0604030504040204" pitchFamily="50" charset="-128"/>
                <a:ea typeface="Meiryo UI" panose="020B0604030504040204" pitchFamily="50" charset="-128"/>
              </a:rPr>
              <a:t>種以上の遠隔操作機器を統一的な</a:t>
            </a:r>
            <a:r>
              <a:rPr lang="en-US" altLang="ja-JP" sz="1200" dirty="0">
                <a:solidFill>
                  <a:prstClr val="black"/>
                </a:solidFill>
                <a:latin typeface="Meiryo UI" panose="020B0604030504040204" pitchFamily="50" charset="-128"/>
                <a:ea typeface="Meiryo UI" panose="020B0604030504040204" pitchFamily="50" charset="-128"/>
              </a:rPr>
              <a:t>I/F</a:t>
            </a:r>
            <a:r>
              <a:rPr lang="ja-JP" altLang="en-US" sz="1200" dirty="0">
                <a:solidFill>
                  <a:prstClr val="black"/>
                </a:solidFill>
                <a:latin typeface="Meiryo UI" panose="020B0604030504040204" pitchFamily="50" charset="-128"/>
                <a:ea typeface="Meiryo UI" panose="020B0604030504040204" pitchFamily="50" charset="-128"/>
              </a:rPr>
              <a:t>で操作可能）</a:t>
            </a:r>
            <a:endParaRPr lang="en-US" altLang="ja-JP" sz="1200" dirty="0">
              <a:solidFill>
                <a:prstClr val="black"/>
              </a:solidFill>
              <a:latin typeface="Meiryo UI" panose="020B0604030504040204" pitchFamily="50" charset="-128"/>
              <a:ea typeface="Meiryo UI" panose="020B0604030504040204" pitchFamily="50" charset="-128"/>
            </a:endParaRPr>
          </a:p>
          <a:p>
            <a:pPr marL="444500" indent="-336550">
              <a:buFontTx/>
              <a:buAutoNum type="arabicParenBoth"/>
            </a:pPr>
            <a:r>
              <a:rPr lang="ja-JP" altLang="en-US" sz="1200" b="1" dirty="0">
                <a:solidFill>
                  <a:prstClr val="black"/>
                </a:solidFill>
                <a:latin typeface="Meiryo UI" panose="020B0604030504040204" pitchFamily="50" charset="-128"/>
                <a:ea typeface="Meiryo UI" panose="020B0604030504040204" pitchFamily="50" charset="-128"/>
              </a:rPr>
              <a:t>進化型遠隔機械操作統合システム基盤技術</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複数種のエッジ機器や自動化・機能安全アプリの追加で進化する</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遠隔操作向けシステム基盤を開発</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（エッジ機器稼働中での機能進化・拡張が可能）</a:t>
            </a:r>
            <a:endParaRPr lang="en-US" altLang="ja-JP" sz="1200" dirty="0">
              <a:solidFill>
                <a:prstClr val="black"/>
              </a:solidFill>
              <a:latin typeface="Meiryo UI" panose="020B0604030504040204" pitchFamily="50" charset="-128"/>
              <a:ea typeface="Meiryo UI" panose="020B0604030504040204" pitchFamily="50" charset="-128"/>
            </a:endParaRPr>
          </a:p>
          <a:p>
            <a:pPr>
              <a:spcBef>
                <a:spcPts val="600"/>
              </a:spcBef>
            </a:pPr>
            <a:r>
              <a:rPr lang="en-US" altLang="ja-JP" sz="1200" b="1" u="sng" dirty="0">
                <a:solidFill>
                  <a:prstClr val="black"/>
                </a:solidFill>
                <a:latin typeface="Meiryo UI" panose="020B0604030504040204" pitchFamily="50" charset="-128"/>
                <a:ea typeface="Meiryo UI" panose="020B0604030504040204" pitchFamily="50" charset="-128"/>
              </a:rPr>
              <a:t>2. </a:t>
            </a:r>
            <a:r>
              <a:rPr lang="ja-JP" altLang="en-US" sz="1200" b="1" u="sng" dirty="0">
                <a:solidFill>
                  <a:prstClr val="black"/>
                </a:solidFill>
                <a:latin typeface="Meiryo UI" panose="020B0604030504040204" pitchFamily="50" charset="-128"/>
                <a:ea typeface="Meiryo UI" panose="020B0604030504040204" pitchFamily="50" charset="-128"/>
              </a:rPr>
              <a:t>省力化・省人化に関する技術</a:t>
            </a:r>
            <a:endParaRPr lang="en-US" altLang="ja-JP" sz="1200" b="1" u="sng" dirty="0">
              <a:solidFill>
                <a:prstClr val="black"/>
              </a:solidFill>
              <a:latin typeface="Meiryo UI" panose="020B0604030504040204" pitchFamily="50" charset="-128"/>
              <a:ea typeface="Meiryo UI" panose="020B0604030504040204" pitchFamily="50" charset="-128"/>
            </a:endParaRPr>
          </a:p>
          <a:p>
            <a:pPr marL="444500" indent="-336550">
              <a:buFontTx/>
              <a:buAutoNum type="arabicParenBoth"/>
            </a:pPr>
            <a:r>
              <a:rPr lang="ja-JP" altLang="en-US" sz="1200" b="1" dirty="0">
                <a:solidFill>
                  <a:prstClr val="black"/>
                </a:solidFill>
                <a:latin typeface="Meiryo UI" panose="020B0604030504040204" pitchFamily="50" charset="-128"/>
                <a:ea typeface="Meiryo UI" panose="020B0604030504040204" pitchFamily="50" charset="-128"/>
              </a:rPr>
              <a:t>人操作データの学習による自動化機能獲得技術</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逆強化学習により遠隔作業をサブタスクに分解し、</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latin typeface="Meiryo UI" panose="020B0604030504040204" pitchFamily="50" charset="-128"/>
                <a:ea typeface="Meiryo UI" panose="020B0604030504040204" pitchFamily="50" charset="-128"/>
              </a:rPr>
              <a:t>人と機械の両方に適切なタスク範囲に分解</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（所望タスクと自動化行動の抽出誤差</a:t>
            </a:r>
            <a:r>
              <a:rPr lang="en-US" altLang="ja-JP" sz="1200" dirty="0">
                <a:solidFill>
                  <a:prstClr val="black"/>
                </a:solidFill>
                <a:latin typeface="Meiryo UI" panose="020B0604030504040204" pitchFamily="50" charset="-128"/>
                <a:ea typeface="Meiryo UI" panose="020B0604030504040204" pitchFamily="50" charset="-128"/>
              </a:rPr>
              <a:t>20</a:t>
            </a:r>
            <a:r>
              <a:rPr lang="ja-JP" altLang="en-US" sz="1200" dirty="0">
                <a:solidFill>
                  <a:prstClr val="black"/>
                </a:solidFill>
                <a:latin typeface="Meiryo UI" panose="020B0604030504040204" pitchFamily="50" charset="-128"/>
                <a:ea typeface="Meiryo UI" panose="020B0604030504040204" pitchFamily="50" charset="-128"/>
              </a:rPr>
              <a:t>％以下）</a:t>
            </a:r>
          </a:p>
          <a:p>
            <a:pPr marL="444500" indent="-336550">
              <a:buFontTx/>
              <a:buAutoNum type="arabicParenBoth"/>
            </a:pPr>
            <a:r>
              <a:rPr lang="ja-JP" altLang="en-US" sz="1200" b="1" dirty="0">
                <a:solidFill>
                  <a:prstClr val="black"/>
                </a:solidFill>
                <a:latin typeface="Meiryo UI" panose="020B0604030504040204" pitchFamily="50" charset="-128"/>
                <a:ea typeface="Meiryo UI" panose="020B0604030504040204" pitchFamily="50" charset="-128"/>
              </a:rPr>
              <a:t>動的スケジューリング技術</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システム変化や手動操作による作業時間の不確定性を考慮した</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最適スケジューリング技術を開発</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（人操作時間</a:t>
            </a:r>
            <a:r>
              <a:rPr lang="en-US" altLang="ja-JP" sz="1200" dirty="0">
                <a:solidFill>
                  <a:prstClr val="black"/>
                </a:solidFill>
                <a:latin typeface="Meiryo UI" panose="020B0604030504040204" pitchFamily="50" charset="-128"/>
                <a:ea typeface="Meiryo UI" panose="020B0604030504040204" pitchFamily="50" charset="-128"/>
              </a:rPr>
              <a:t>60</a:t>
            </a:r>
            <a:r>
              <a:rPr lang="ja-JP" altLang="en-US" sz="1200" dirty="0">
                <a:solidFill>
                  <a:prstClr val="black"/>
                </a:solidFill>
                <a:latin typeface="Meiryo UI" panose="020B0604030504040204" pitchFamily="50" charset="-128"/>
                <a:ea typeface="Meiryo UI" panose="020B0604030504040204" pitchFamily="50" charset="-128"/>
              </a:rPr>
              <a:t>％以上削減（自動化・待機時間含）</a:t>
            </a:r>
            <a:endParaRPr lang="en-US" altLang="ja-JP" sz="1200" dirty="0">
              <a:solidFill>
                <a:prstClr val="black"/>
              </a:solidFill>
              <a:latin typeface="Meiryo UI" panose="020B0604030504040204" pitchFamily="50" charset="-128"/>
              <a:ea typeface="Meiryo UI" panose="020B0604030504040204" pitchFamily="50" charset="-128"/>
            </a:endParaRPr>
          </a:p>
          <a:p>
            <a:pPr marL="444500" indent="-336550">
              <a:buFontTx/>
              <a:buAutoNum type="arabicParenBoth"/>
            </a:pPr>
            <a:r>
              <a:rPr lang="ja-JP" altLang="en-US" sz="1200" b="1" dirty="0">
                <a:solidFill>
                  <a:prstClr val="black"/>
                </a:solidFill>
                <a:latin typeface="Meiryo UI" panose="020B0604030504040204" pitchFamily="50" charset="-128"/>
                <a:ea typeface="Meiryo UI" panose="020B0604030504040204" pitchFamily="50" charset="-128"/>
              </a:rPr>
              <a:t>遠隔手動操作と自動操作の融合制御技術</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遠隔手動操作時の自動支援と通信遅延等に対する</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自動操作による人操作の補正技術を開発</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（人操作量の</a:t>
            </a:r>
            <a:r>
              <a:rPr lang="en-US" altLang="ja-JP" sz="1200" dirty="0">
                <a:solidFill>
                  <a:prstClr val="black"/>
                </a:solidFill>
                <a:latin typeface="Meiryo UI" panose="020B0604030504040204" pitchFamily="50" charset="-128"/>
                <a:ea typeface="Meiryo UI" panose="020B0604030504040204" pitchFamily="50" charset="-128"/>
              </a:rPr>
              <a:t>50</a:t>
            </a:r>
            <a:r>
              <a:rPr lang="ja-JP" altLang="en-US" sz="1200" dirty="0">
                <a:solidFill>
                  <a:prstClr val="black"/>
                </a:solidFill>
                <a:latin typeface="Meiryo UI" panose="020B0604030504040204" pitchFamily="50" charset="-128"/>
                <a:ea typeface="Meiryo UI" panose="020B0604030504040204" pitchFamily="50" charset="-128"/>
              </a:rPr>
              <a:t>％以上削減）</a:t>
            </a:r>
          </a:p>
          <a:p>
            <a:pPr>
              <a:spcBef>
                <a:spcPts val="600"/>
              </a:spcBef>
            </a:pPr>
            <a:r>
              <a:rPr lang="en-US" altLang="ja-JP" sz="1200" b="1" u="sng" dirty="0">
                <a:solidFill>
                  <a:prstClr val="black"/>
                </a:solidFill>
                <a:latin typeface="Meiryo UI" panose="020B0604030504040204" pitchFamily="50" charset="-128"/>
                <a:ea typeface="Meiryo UI" panose="020B0604030504040204" pitchFamily="50" charset="-128"/>
              </a:rPr>
              <a:t>3. </a:t>
            </a:r>
            <a:r>
              <a:rPr lang="ja-JP" altLang="en-US" sz="1200" b="1" u="sng" dirty="0">
                <a:solidFill>
                  <a:prstClr val="black"/>
                </a:solidFill>
                <a:latin typeface="Meiryo UI" panose="020B0604030504040204" pitchFamily="50" charset="-128"/>
                <a:ea typeface="Meiryo UI" panose="020B0604030504040204" pitchFamily="50" charset="-128"/>
              </a:rPr>
              <a:t>遠隔操作時の安全性・抗たん性に関する技術</a:t>
            </a:r>
            <a:endParaRPr lang="en-US" altLang="ja-JP" sz="1200" b="1" u="sng" dirty="0">
              <a:solidFill>
                <a:prstClr val="black"/>
              </a:solidFill>
              <a:latin typeface="Meiryo UI" panose="020B0604030504040204" pitchFamily="50" charset="-128"/>
              <a:ea typeface="Meiryo UI" panose="020B0604030504040204" pitchFamily="50" charset="-128"/>
            </a:endParaRPr>
          </a:p>
          <a:p>
            <a:pPr marL="444500" indent="-336550">
              <a:buFontTx/>
              <a:buAutoNum type="arabicParenBoth"/>
            </a:pPr>
            <a:r>
              <a:rPr lang="ja-JP" altLang="en-US" sz="1200" b="1" dirty="0">
                <a:solidFill>
                  <a:prstClr val="black"/>
                </a:solidFill>
                <a:latin typeface="Meiryo UI" panose="020B0604030504040204" pitchFamily="50" charset="-128"/>
                <a:ea typeface="Meiryo UI" panose="020B0604030504040204" pitchFamily="50" charset="-128"/>
              </a:rPr>
              <a:t>監視・権限移譲制御技術</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通信不安定時や人操作異常時に操作権を自動操作に移譲し</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安全状態に遷移する技術を開発</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（緊急回避のための権限移譲時間</a:t>
            </a:r>
            <a:r>
              <a:rPr lang="en-US" altLang="ja-JP" sz="1200" dirty="0">
                <a:solidFill>
                  <a:prstClr val="black"/>
                </a:solidFill>
                <a:latin typeface="Meiryo UI" panose="020B0604030504040204" pitchFamily="50" charset="-128"/>
                <a:ea typeface="Meiryo UI" panose="020B0604030504040204" pitchFamily="50" charset="-128"/>
              </a:rPr>
              <a:t>0.5</a:t>
            </a:r>
            <a:r>
              <a:rPr lang="ja-JP" altLang="en-US" sz="1200" dirty="0">
                <a:solidFill>
                  <a:prstClr val="black"/>
                </a:solidFill>
                <a:latin typeface="Meiryo UI" panose="020B0604030504040204" pitchFamily="50" charset="-128"/>
                <a:ea typeface="Meiryo UI" panose="020B0604030504040204" pitchFamily="50" charset="-128"/>
              </a:rPr>
              <a:t>秒以下）</a:t>
            </a:r>
          </a:p>
          <a:p>
            <a:pPr marL="444500" indent="-336550">
              <a:buFontTx/>
              <a:buAutoNum type="arabicParenBoth"/>
            </a:pPr>
            <a:r>
              <a:rPr lang="ja-JP" altLang="en-US" sz="1200" b="1" dirty="0">
                <a:solidFill>
                  <a:prstClr val="black"/>
                </a:solidFill>
                <a:latin typeface="Meiryo UI" panose="020B0604030504040204" pitchFamily="50" charset="-128"/>
                <a:ea typeface="Meiryo UI" panose="020B0604030504040204" pitchFamily="50" charset="-128"/>
              </a:rPr>
              <a:t>通信品質に応じたロバストな画像処理・伝送技術</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大幅な通信遅延が生じた際にも作業の継続に必要な情報の</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伝達を安定的に継続する技術を開発</a:t>
            </a:r>
            <a:br>
              <a:rPr lang="en-US" altLang="ja-JP" sz="1200" dirty="0">
                <a:solidFill>
                  <a:prstClr val="black"/>
                </a:solidFill>
                <a:latin typeface="Meiryo UI" panose="020B0604030504040204" pitchFamily="50" charset="-128"/>
                <a:ea typeface="Meiryo UI" panose="020B0604030504040204" pitchFamily="50" charset="-128"/>
              </a:rPr>
            </a:br>
            <a:r>
              <a:rPr lang="ja-JP" altLang="en-US" sz="1200" dirty="0">
                <a:solidFill>
                  <a:prstClr val="black"/>
                </a:solidFill>
                <a:latin typeface="Meiryo UI" panose="020B0604030504040204" pitchFamily="50" charset="-128"/>
                <a:ea typeface="Meiryo UI" panose="020B0604030504040204" pitchFamily="50" charset="-128"/>
              </a:rPr>
              <a:t>（データ伝送削減量と作業効率との定量的な相関）</a:t>
            </a:r>
            <a:endParaRPr lang="en-US" altLang="ja-JP" sz="1200" dirty="0">
              <a:solidFill>
                <a:prstClr val="black"/>
              </a:solidFill>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539C8191-5DC1-480A-ACB9-17A077C13A94}"/>
              </a:ext>
            </a:extLst>
          </p:cNvPr>
          <p:cNvPicPr>
            <a:picLocks noChangeAspect="1"/>
          </p:cNvPicPr>
          <p:nvPr/>
        </p:nvPicPr>
        <p:blipFill>
          <a:blip r:embed="rId3"/>
          <a:stretch>
            <a:fillRect/>
          </a:stretch>
        </p:blipFill>
        <p:spPr>
          <a:xfrm>
            <a:off x="8345657" y="5948094"/>
            <a:ext cx="518235" cy="417288"/>
          </a:xfrm>
          <a:prstGeom prst="rect">
            <a:avLst/>
          </a:prstGeom>
        </p:spPr>
      </p:pic>
      <p:pic>
        <p:nvPicPr>
          <p:cNvPr id="8" name="図 7">
            <a:extLst>
              <a:ext uri="{FF2B5EF4-FFF2-40B4-BE49-F238E27FC236}">
                <a16:creationId xmlns:a16="http://schemas.microsoft.com/office/drawing/2014/main" id="{4BD2DF14-E311-4414-B4F0-99DE053A7C7B}"/>
              </a:ext>
            </a:extLst>
          </p:cNvPr>
          <p:cNvPicPr>
            <a:picLocks noChangeAspect="1"/>
          </p:cNvPicPr>
          <p:nvPr/>
        </p:nvPicPr>
        <p:blipFill>
          <a:blip r:embed="rId3"/>
          <a:stretch>
            <a:fillRect/>
          </a:stretch>
        </p:blipFill>
        <p:spPr>
          <a:xfrm>
            <a:off x="7661028" y="147308"/>
            <a:ext cx="684629" cy="551270"/>
          </a:xfrm>
          <a:prstGeom prst="rect">
            <a:avLst/>
          </a:prstGeom>
        </p:spPr>
      </p:pic>
      <p:pic>
        <p:nvPicPr>
          <p:cNvPr id="9" name="図 8">
            <a:extLst>
              <a:ext uri="{FF2B5EF4-FFF2-40B4-BE49-F238E27FC236}">
                <a16:creationId xmlns:a16="http://schemas.microsoft.com/office/drawing/2014/main" id="{85E57ED7-B6EF-49B7-8999-11EAF102B3DB}"/>
              </a:ext>
            </a:extLst>
          </p:cNvPr>
          <p:cNvPicPr>
            <a:picLocks noChangeAspect="1"/>
          </p:cNvPicPr>
          <p:nvPr/>
        </p:nvPicPr>
        <p:blipFill>
          <a:blip r:embed="rId4"/>
          <a:stretch>
            <a:fillRect/>
          </a:stretch>
        </p:blipFill>
        <p:spPr>
          <a:xfrm>
            <a:off x="7226342" y="234444"/>
            <a:ext cx="434686" cy="402020"/>
          </a:xfrm>
          <a:prstGeom prst="rect">
            <a:avLst/>
          </a:prstGeom>
        </p:spPr>
      </p:pic>
      <p:pic>
        <p:nvPicPr>
          <p:cNvPr id="10" name="図 9">
            <a:extLst>
              <a:ext uri="{FF2B5EF4-FFF2-40B4-BE49-F238E27FC236}">
                <a16:creationId xmlns:a16="http://schemas.microsoft.com/office/drawing/2014/main" id="{EB545F88-E788-47A4-B502-1B1865F7A641}"/>
              </a:ext>
            </a:extLst>
          </p:cNvPr>
          <p:cNvPicPr>
            <a:picLocks noChangeAspect="1"/>
          </p:cNvPicPr>
          <p:nvPr/>
        </p:nvPicPr>
        <p:blipFill>
          <a:blip r:embed="rId4"/>
          <a:stretch>
            <a:fillRect/>
          </a:stretch>
        </p:blipFill>
        <p:spPr>
          <a:xfrm>
            <a:off x="8721640" y="869917"/>
            <a:ext cx="284504" cy="263124"/>
          </a:xfrm>
          <a:prstGeom prst="rect">
            <a:avLst/>
          </a:prstGeom>
        </p:spPr>
      </p:pic>
      <p:sp>
        <p:nvSpPr>
          <p:cNvPr id="4" name="四角形: 角を丸くする 3">
            <a:extLst>
              <a:ext uri="{FF2B5EF4-FFF2-40B4-BE49-F238E27FC236}">
                <a16:creationId xmlns:a16="http://schemas.microsoft.com/office/drawing/2014/main" id="{0FA70EA4-A373-4AC8-84B8-9B717B2CDD14}"/>
              </a:ext>
            </a:extLst>
          </p:cNvPr>
          <p:cNvSpPr/>
          <p:nvPr/>
        </p:nvSpPr>
        <p:spPr bwMode="auto">
          <a:xfrm>
            <a:off x="51176" y="1768479"/>
            <a:ext cx="4425431" cy="765175"/>
          </a:xfrm>
          <a:prstGeom prst="roundRect">
            <a:avLst/>
          </a:prstGeom>
          <a:noFill/>
          <a:ln w="19050">
            <a:solidFill>
              <a:schemeClr val="accent3">
                <a:lumMod val="75000"/>
              </a:schemeClr>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highlight>
                <a:srgbClr val="FF0000"/>
              </a:highlight>
              <a:latin typeface="Meiryo UI" pitchFamily="50" charset="-128"/>
              <a:ea typeface="Meiryo UI" pitchFamily="50" charset="-128"/>
              <a:cs typeface="Meiryo UI" pitchFamily="50" charset="-128"/>
            </a:endParaRPr>
          </a:p>
        </p:txBody>
      </p:sp>
      <p:sp>
        <p:nvSpPr>
          <p:cNvPr id="11" name="テキスト ボックス 10">
            <a:extLst>
              <a:ext uri="{FF2B5EF4-FFF2-40B4-BE49-F238E27FC236}">
                <a16:creationId xmlns:a16="http://schemas.microsoft.com/office/drawing/2014/main" id="{8EED7565-8C11-4C9D-8598-E11D655246D3}"/>
              </a:ext>
            </a:extLst>
          </p:cNvPr>
          <p:cNvSpPr txBox="1"/>
          <p:nvPr/>
        </p:nvSpPr>
        <p:spPr bwMode="auto">
          <a:xfrm>
            <a:off x="3162300" y="2516384"/>
            <a:ext cx="1437531" cy="257369"/>
          </a:xfrm>
          <a:prstGeom prst="rect">
            <a:avLst/>
          </a:prstGeom>
          <a:solidFill>
            <a:srgbClr val="CCFF99"/>
          </a:solidFill>
          <a:ln w="9525">
            <a:noFill/>
            <a:miter lim="800000"/>
            <a:headEnd/>
            <a:tailEnd/>
          </a:ln>
        </p:spPr>
        <p:txBody>
          <a:bodyPr wrap="square" lIns="72000" tIns="36000" rIns="72000" bIns="36000" rtlCol="0">
            <a:spAutoFit/>
          </a:bodyPr>
          <a:lstStyle/>
          <a:p>
            <a:r>
              <a:rPr kumimoji="1" lang="ja-JP" altLang="en-US" sz="1200" dirty="0">
                <a:latin typeface="Meiryo UI" panose="020B0604030504040204" pitchFamily="50" charset="-128"/>
                <a:ea typeface="Meiryo UI" panose="020B0604030504040204" pitchFamily="50" charset="-128"/>
              </a:rPr>
              <a:t>一般基盤にて開発</a:t>
            </a:r>
          </a:p>
        </p:txBody>
      </p:sp>
      <p:sp>
        <p:nvSpPr>
          <p:cNvPr id="14" name="テキスト ボックス 13">
            <a:extLst>
              <a:ext uri="{FF2B5EF4-FFF2-40B4-BE49-F238E27FC236}">
                <a16:creationId xmlns:a16="http://schemas.microsoft.com/office/drawing/2014/main" id="{8559CF35-ECDE-4E42-993A-A29409A50063}"/>
              </a:ext>
            </a:extLst>
          </p:cNvPr>
          <p:cNvSpPr txBox="1"/>
          <p:nvPr/>
        </p:nvSpPr>
        <p:spPr bwMode="auto">
          <a:xfrm>
            <a:off x="6076807" y="6175864"/>
            <a:ext cx="1574506" cy="257369"/>
          </a:xfrm>
          <a:prstGeom prst="rect">
            <a:avLst/>
          </a:prstGeom>
          <a:solidFill>
            <a:srgbClr val="CCFF99"/>
          </a:solidFill>
          <a:ln w="9525">
            <a:noFill/>
            <a:miter lim="800000"/>
            <a:headEnd/>
            <a:tailEnd/>
          </a:ln>
        </p:spPr>
        <p:txBody>
          <a:bodyPr wrap="square" lIns="72000" tIns="36000" rIns="72000" bIns="36000"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一般基盤にて開発</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07D32E48-70D6-493F-A22C-57E739C4F859}"/>
              </a:ext>
            </a:extLst>
          </p:cNvPr>
          <p:cNvSpPr/>
          <p:nvPr/>
        </p:nvSpPr>
        <p:spPr bwMode="auto">
          <a:xfrm>
            <a:off x="2215695" y="1052478"/>
            <a:ext cx="1176949" cy="161468"/>
          </a:xfrm>
          <a:prstGeom prst="rect">
            <a:avLst/>
          </a:prstGeom>
          <a:solidFill>
            <a:srgbClr val="0000FF"/>
          </a:solidFill>
          <a:ln w="9525">
            <a:noFill/>
            <a:miter lim="800000"/>
            <a:headEnd/>
            <a:tailEnd/>
          </a:ln>
        </p:spPr>
        <p:txBody>
          <a:bodyPr wrap="square" lIns="72000" tIns="36000" rIns="72000" bIns="36000" rtlCol="0" anchor="ctr">
            <a:noAutofit/>
          </a:bodyPr>
          <a:lstStyle/>
          <a:p>
            <a:pPr algn="ctr">
              <a:tabLst>
                <a:tab pos="360363" algn="l"/>
              </a:tabLst>
            </a:pPr>
            <a:r>
              <a:rPr lang="ja-JP" altLang="en-US" sz="1100" b="1" dirty="0">
                <a:solidFill>
                  <a:schemeClr val="bg1">
                    <a:lumMod val="95000"/>
                  </a:schemeClr>
                </a:solidFill>
                <a:latin typeface="Meiryo UI" pitchFamily="50" charset="-128"/>
                <a:ea typeface="Meiryo UI" pitchFamily="50" charset="-128"/>
                <a:cs typeface="Meiryo UI" pitchFamily="50" charset="-128"/>
              </a:rPr>
              <a:t>補足</a:t>
            </a:r>
            <a:r>
              <a:rPr lang="en-US" altLang="ja-JP" sz="1100" b="1" dirty="0">
                <a:solidFill>
                  <a:schemeClr val="bg1">
                    <a:lumMod val="95000"/>
                  </a:schemeClr>
                </a:solidFill>
                <a:latin typeface="Meiryo UI" pitchFamily="50" charset="-128"/>
                <a:ea typeface="Meiryo UI" pitchFamily="50" charset="-128"/>
                <a:cs typeface="Meiryo UI" pitchFamily="50" charset="-128"/>
              </a:rPr>
              <a:t>3-1</a:t>
            </a:r>
            <a:r>
              <a:rPr lang="ja-JP" altLang="en-US" sz="1100" b="1" dirty="0">
                <a:solidFill>
                  <a:schemeClr val="bg1">
                    <a:lumMod val="95000"/>
                  </a:schemeClr>
                </a:solidFill>
                <a:latin typeface="Meiryo UI" pitchFamily="50" charset="-128"/>
                <a:ea typeface="Meiryo UI" pitchFamily="50" charset="-128"/>
                <a:cs typeface="Meiryo UI" pitchFamily="50" charset="-128"/>
              </a:rPr>
              <a:t>～</a:t>
            </a:r>
            <a:r>
              <a:rPr lang="en-US" altLang="ja-JP" sz="1100" b="1" dirty="0">
                <a:solidFill>
                  <a:schemeClr val="bg1">
                    <a:lumMod val="95000"/>
                  </a:schemeClr>
                </a:solidFill>
                <a:latin typeface="Meiryo UI" pitchFamily="50" charset="-128"/>
                <a:ea typeface="Meiryo UI" pitchFamily="50" charset="-128"/>
                <a:cs typeface="Meiryo UI" pitchFamily="50" charset="-128"/>
              </a:rPr>
              <a:t>3-4</a:t>
            </a:r>
            <a:endParaRPr kumimoji="1" lang="ja-JP" altLang="en-US" sz="1100" b="1" dirty="0">
              <a:solidFill>
                <a:schemeClr val="bg1">
                  <a:lumMod val="95000"/>
                </a:schemeClr>
              </a:solidFill>
              <a:latin typeface="Meiryo UI" pitchFamily="50" charset="-128"/>
              <a:ea typeface="Meiryo UI" pitchFamily="50" charset="-128"/>
              <a:cs typeface="Meiryo UI" pitchFamily="50" charset="-128"/>
            </a:endParaRPr>
          </a:p>
        </p:txBody>
      </p:sp>
      <p:sp>
        <p:nvSpPr>
          <p:cNvPr id="13" name="正方形/長方形 12">
            <a:extLst>
              <a:ext uri="{FF2B5EF4-FFF2-40B4-BE49-F238E27FC236}">
                <a16:creationId xmlns:a16="http://schemas.microsoft.com/office/drawing/2014/main" id="{D9AD643C-4811-41A6-92F0-53786BC4089F}"/>
              </a:ext>
            </a:extLst>
          </p:cNvPr>
          <p:cNvSpPr/>
          <p:nvPr/>
        </p:nvSpPr>
        <p:spPr bwMode="auto">
          <a:xfrm>
            <a:off x="3591913" y="2782190"/>
            <a:ext cx="794204" cy="161468"/>
          </a:xfrm>
          <a:prstGeom prst="rect">
            <a:avLst/>
          </a:prstGeom>
          <a:solidFill>
            <a:srgbClr val="0000FF"/>
          </a:solidFill>
          <a:ln w="9525">
            <a:noFill/>
            <a:miter lim="800000"/>
            <a:headEnd/>
            <a:tailEnd/>
          </a:ln>
        </p:spPr>
        <p:txBody>
          <a:bodyPr wrap="square" lIns="72000" tIns="36000" rIns="72000" bIns="36000" rtlCol="0" anchor="ctr">
            <a:noAutofit/>
          </a:bodyPr>
          <a:lstStyle/>
          <a:p>
            <a:pPr algn="ctr">
              <a:tabLst>
                <a:tab pos="360363" algn="l"/>
              </a:tabLst>
            </a:pPr>
            <a:r>
              <a:rPr lang="ja-JP" altLang="en-US" sz="1100" b="1" dirty="0">
                <a:solidFill>
                  <a:schemeClr val="bg1">
                    <a:lumMod val="95000"/>
                  </a:schemeClr>
                </a:solidFill>
                <a:latin typeface="Meiryo UI" pitchFamily="50" charset="-128"/>
                <a:ea typeface="Meiryo UI" pitchFamily="50" charset="-128"/>
                <a:cs typeface="Meiryo UI" pitchFamily="50" charset="-128"/>
              </a:rPr>
              <a:t>補足</a:t>
            </a:r>
            <a:r>
              <a:rPr lang="en-US" altLang="ja-JP" sz="1100" b="1" dirty="0">
                <a:solidFill>
                  <a:schemeClr val="bg1">
                    <a:lumMod val="95000"/>
                  </a:schemeClr>
                </a:solidFill>
                <a:latin typeface="Meiryo UI" pitchFamily="50" charset="-128"/>
                <a:ea typeface="Meiryo UI" pitchFamily="50" charset="-128"/>
                <a:cs typeface="Meiryo UI" pitchFamily="50" charset="-128"/>
              </a:rPr>
              <a:t>3-5</a:t>
            </a:r>
            <a:endParaRPr kumimoji="1" lang="ja-JP" altLang="en-US" sz="1100" b="1" dirty="0">
              <a:solidFill>
                <a:schemeClr val="bg1">
                  <a:lumMod val="95000"/>
                </a:schemeClr>
              </a:solidFill>
              <a:latin typeface="Meiryo UI" pitchFamily="50" charset="-128"/>
              <a:ea typeface="Meiryo UI" pitchFamily="50" charset="-128"/>
              <a:cs typeface="Meiryo UI" pitchFamily="50" charset="-128"/>
            </a:endParaRPr>
          </a:p>
        </p:txBody>
      </p:sp>
      <p:sp>
        <p:nvSpPr>
          <p:cNvPr id="15" name="正方形/長方形 14">
            <a:extLst>
              <a:ext uri="{FF2B5EF4-FFF2-40B4-BE49-F238E27FC236}">
                <a16:creationId xmlns:a16="http://schemas.microsoft.com/office/drawing/2014/main" id="{5F5E0915-DE0A-43CE-8FE9-749746F8FAC0}"/>
              </a:ext>
            </a:extLst>
          </p:cNvPr>
          <p:cNvSpPr/>
          <p:nvPr/>
        </p:nvSpPr>
        <p:spPr bwMode="auto">
          <a:xfrm>
            <a:off x="2161186" y="3503910"/>
            <a:ext cx="1046017" cy="161468"/>
          </a:xfrm>
          <a:prstGeom prst="rect">
            <a:avLst/>
          </a:prstGeom>
          <a:solidFill>
            <a:srgbClr val="0000FF"/>
          </a:solidFill>
          <a:ln w="9525">
            <a:noFill/>
            <a:miter lim="800000"/>
            <a:headEnd/>
            <a:tailEnd/>
          </a:ln>
        </p:spPr>
        <p:txBody>
          <a:bodyPr wrap="square" lIns="72000" tIns="36000" rIns="72000" bIns="36000" rtlCol="0" anchor="ctr">
            <a:noAutofit/>
          </a:bodyPr>
          <a:lstStyle/>
          <a:p>
            <a:pPr algn="ctr">
              <a:tabLst>
                <a:tab pos="360363" algn="l"/>
              </a:tabLst>
            </a:pPr>
            <a:r>
              <a:rPr lang="ja-JP" altLang="en-US" sz="1100" b="1" dirty="0">
                <a:solidFill>
                  <a:schemeClr val="bg1">
                    <a:lumMod val="95000"/>
                  </a:schemeClr>
                </a:solidFill>
                <a:latin typeface="Meiryo UI" pitchFamily="50" charset="-128"/>
                <a:ea typeface="Meiryo UI" pitchFamily="50" charset="-128"/>
                <a:cs typeface="Meiryo UI" pitchFamily="50" charset="-128"/>
              </a:rPr>
              <a:t>補足</a:t>
            </a:r>
            <a:r>
              <a:rPr lang="en-US" altLang="ja-JP" sz="1100" b="1" dirty="0">
                <a:solidFill>
                  <a:schemeClr val="bg1">
                    <a:lumMod val="95000"/>
                  </a:schemeClr>
                </a:solidFill>
                <a:latin typeface="Meiryo UI" pitchFamily="50" charset="-128"/>
                <a:ea typeface="Meiryo UI" pitchFamily="50" charset="-128"/>
                <a:cs typeface="Meiryo UI" pitchFamily="50" charset="-128"/>
              </a:rPr>
              <a:t>3-6, 3-7</a:t>
            </a:r>
            <a:endParaRPr kumimoji="1" lang="ja-JP" altLang="en-US" sz="1100" b="1" dirty="0">
              <a:solidFill>
                <a:schemeClr val="bg1">
                  <a:lumMod val="95000"/>
                </a:schemeClr>
              </a:solidFill>
              <a:latin typeface="Meiryo UI" pitchFamily="50" charset="-128"/>
              <a:ea typeface="Meiryo UI" pitchFamily="50" charset="-128"/>
              <a:cs typeface="Meiryo UI" pitchFamily="50" charset="-128"/>
            </a:endParaRPr>
          </a:p>
        </p:txBody>
      </p:sp>
      <p:sp>
        <p:nvSpPr>
          <p:cNvPr id="16" name="正方形/長方形 15">
            <a:extLst>
              <a:ext uri="{FF2B5EF4-FFF2-40B4-BE49-F238E27FC236}">
                <a16:creationId xmlns:a16="http://schemas.microsoft.com/office/drawing/2014/main" id="{2C24F121-1113-4963-A42E-863DEF2FEC23}"/>
              </a:ext>
            </a:extLst>
          </p:cNvPr>
          <p:cNvSpPr/>
          <p:nvPr/>
        </p:nvSpPr>
        <p:spPr bwMode="auto">
          <a:xfrm>
            <a:off x="3255363" y="4244396"/>
            <a:ext cx="794204" cy="161468"/>
          </a:xfrm>
          <a:prstGeom prst="rect">
            <a:avLst/>
          </a:prstGeom>
          <a:solidFill>
            <a:srgbClr val="0000FF"/>
          </a:solidFill>
          <a:ln w="9525">
            <a:noFill/>
            <a:miter lim="800000"/>
            <a:headEnd/>
            <a:tailEnd/>
          </a:ln>
        </p:spPr>
        <p:txBody>
          <a:bodyPr wrap="square" lIns="72000" tIns="36000" rIns="72000" bIns="36000" rtlCol="0" anchor="ctr">
            <a:noAutofit/>
          </a:bodyPr>
          <a:lstStyle/>
          <a:p>
            <a:pPr algn="ctr">
              <a:tabLst>
                <a:tab pos="360363" algn="l"/>
              </a:tabLst>
            </a:pPr>
            <a:r>
              <a:rPr lang="ja-JP" altLang="en-US" sz="1100" b="1" dirty="0">
                <a:solidFill>
                  <a:schemeClr val="bg1">
                    <a:lumMod val="95000"/>
                  </a:schemeClr>
                </a:solidFill>
                <a:latin typeface="Meiryo UI" pitchFamily="50" charset="-128"/>
                <a:ea typeface="Meiryo UI" pitchFamily="50" charset="-128"/>
                <a:cs typeface="Meiryo UI" pitchFamily="50" charset="-128"/>
              </a:rPr>
              <a:t>補足</a:t>
            </a:r>
            <a:r>
              <a:rPr lang="en-US" altLang="ja-JP" sz="1100" b="1" dirty="0">
                <a:solidFill>
                  <a:schemeClr val="bg1">
                    <a:lumMod val="95000"/>
                  </a:schemeClr>
                </a:solidFill>
                <a:latin typeface="Meiryo UI" pitchFamily="50" charset="-128"/>
                <a:ea typeface="Meiryo UI" pitchFamily="50" charset="-128"/>
                <a:cs typeface="Meiryo UI" pitchFamily="50" charset="-128"/>
              </a:rPr>
              <a:t>3-8</a:t>
            </a:r>
            <a:endParaRPr kumimoji="1" lang="ja-JP" altLang="en-US" sz="1100" b="1" dirty="0">
              <a:solidFill>
                <a:schemeClr val="bg1">
                  <a:lumMod val="95000"/>
                </a:schemeClr>
              </a:solidFill>
              <a:latin typeface="Meiryo UI" pitchFamily="50" charset="-128"/>
              <a:ea typeface="Meiryo UI" pitchFamily="50" charset="-128"/>
              <a:cs typeface="Meiryo UI" pitchFamily="50" charset="-128"/>
            </a:endParaRPr>
          </a:p>
        </p:txBody>
      </p:sp>
      <p:sp>
        <p:nvSpPr>
          <p:cNvPr id="19" name="正方形/長方形 18">
            <a:extLst>
              <a:ext uri="{FF2B5EF4-FFF2-40B4-BE49-F238E27FC236}">
                <a16:creationId xmlns:a16="http://schemas.microsoft.com/office/drawing/2014/main" id="{D4ED1C85-6892-43C8-95FF-F77CA5309314}"/>
              </a:ext>
            </a:extLst>
          </p:cNvPr>
          <p:cNvSpPr/>
          <p:nvPr/>
        </p:nvSpPr>
        <p:spPr bwMode="auto">
          <a:xfrm>
            <a:off x="3483134" y="856960"/>
            <a:ext cx="1721184" cy="195615"/>
          </a:xfrm>
          <a:prstGeom prst="rect">
            <a:avLst/>
          </a:prstGeom>
          <a:solidFill>
            <a:srgbClr val="0000FF"/>
          </a:solidFill>
          <a:ln w="9525">
            <a:noFill/>
            <a:miter lim="800000"/>
            <a:headEnd/>
            <a:tailEnd/>
          </a:ln>
        </p:spPr>
        <p:txBody>
          <a:bodyPr wrap="square" lIns="72000" tIns="36000" rIns="72000" bIns="36000" rtlCol="0" anchor="ctr">
            <a:noAutofit/>
          </a:bodyPr>
          <a:lstStyle/>
          <a:p>
            <a:pPr algn="ctr">
              <a:tabLst>
                <a:tab pos="360363" algn="l"/>
              </a:tabLst>
            </a:pPr>
            <a:r>
              <a:rPr lang="ja-JP" altLang="en-US" sz="1200" b="1" dirty="0">
                <a:solidFill>
                  <a:schemeClr val="bg1">
                    <a:lumMod val="95000"/>
                  </a:schemeClr>
                </a:solidFill>
                <a:latin typeface="Meiryo UI" pitchFamily="50" charset="-128"/>
                <a:ea typeface="Meiryo UI" pitchFamily="50" charset="-128"/>
                <a:cs typeface="Meiryo UI" pitchFamily="50" charset="-128"/>
              </a:rPr>
              <a:t>目標値の根拠</a:t>
            </a:r>
            <a:r>
              <a:rPr lang="en-US" altLang="ja-JP" sz="1200" b="1" dirty="0">
                <a:solidFill>
                  <a:schemeClr val="bg1">
                    <a:lumMod val="95000"/>
                  </a:schemeClr>
                </a:solidFill>
                <a:latin typeface="Meiryo UI" pitchFamily="50" charset="-128"/>
                <a:ea typeface="Meiryo UI" pitchFamily="50" charset="-128"/>
                <a:cs typeface="Meiryo UI" pitchFamily="50" charset="-128"/>
              </a:rPr>
              <a:t>:</a:t>
            </a:r>
            <a:r>
              <a:rPr lang="ja-JP" altLang="en-US" sz="1200" b="1" dirty="0">
                <a:solidFill>
                  <a:schemeClr val="bg1">
                    <a:lumMod val="95000"/>
                  </a:schemeClr>
                </a:solidFill>
                <a:latin typeface="Meiryo UI" pitchFamily="50" charset="-128"/>
                <a:ea typeface="Meiryo UI" pitchFamily="50" charset="-128"/>
                <a:cs typeface="Meiryo UI" pitchFamily="50" charset="-128"/>
              </a:rPr>
              <a:t>補足</a:t>
            </a:r>
            <a:r>
              <a:rPr lang="en-US" altLang="ja-JP" sz="1200" b="1" dirty="0">
                <a:solidFill>
                  <a:schemeClr val="bg1">
                    <a:lumMod val="95000"/>
                  </a:schemeClr>
                </a:solidFill>
                <a:latin typeface="Meiryo UI" pitchFamily="50" charset="-128"/>
                <a:ea typeface="Meiryo UI" pitchFamily="50" charset="-128"/>
                <a:cs typeface="Meiryo UI" pitchFamily="50" charset="-128"/>
              </a:rPr>
              <a:t>7-5</a:t>
            </a:r>
            <a:endParaRPr kumimoji="1" lang="ja-JP" altLang="en-US" sz="1200" b="1" dirty="0">
              <a:solidFill>
                <a:schemeClr val="bg1">
                  <a:lumMod val="95000"/>
                </a:schemeClr>
              </a:solidFill>
              <a:latin typeface="Meiryo UI" pitchFamily="50" charset="-128"/>
              <a:ea typeface="Meiryo UI" pitchFamily="50" charset="-128"/>
              <a:cs typeface="Meiryo UI" pitchFamily="50" charset="-128"/>
            </a:endParaRPr>
          </a:p>
        </p:txBody>
      </p:sp>
      <p:sp>
        <p:nvSpPr>
          <p:cNvPr id="22" name="四角形: 角を丸くする 21">
            <a:extLst>
              <a:ext uri="{FF2B5EF4-FFF2-40B4-BE49-F238E27FC236}">
                <a16:creationId xmlns:a16="http://schemas.microsoft.com/office/drawing/2014/main" id="{393E66BA-EBE9-485E-9DB7-C55FA9DAF3D0}"/>
              </a:ext>
            </a:extLst>
          </p:cNvPr>
          <p:cNvSpPr/>
          <p:nvPr/>
        </p:nvSpPr>
        <p:spPr bwMode="auto">
          <a:xfrm>
            <a:off x="0" y="4998815"/>
            <a:ext cx="4425431" cy="1744885"/>
          </a:xfrm>
          <a:prstGeom prst="roundRect">
            <a:avLst/>
          </a:prstGeom>
          <a:noFill/>
          <a:ln w="19050">
            <a:solidFill>
              <a:schemeClr val="accent3">
                <a:lumMod val="75000"/>
              </a:schemeClr>
            </a:solidFill>
            <a:miter lim="800000"/>
            <a:headEnd/>
            <a:tailEnd/>
          </a:ln>
        </p:spPr>
        <p:txBody>
          <a:bodyPr wrap="square" lIns="72000" tIns="36000" rIns="72000" bIns="36000" rtlCol="0" anchor="ctr">
            <a:noAutofit/>
          </a:bodyPr>
          <a:lstStyle/>
          <a:p>
            <a:pPr algn="ctr">
              <a:tabLst>
                <a:tab pos="360363" algn="l"/>
              </a:tabLst>
            </a:pPr>
            <a:endParaRPr kumimoji="1" lang="ja-JP" altLang="en-US" sz="1600" dirty="0">
              <a:solidFill>
                <a:srgbClr val="0000CC"/>
              </a:solidFill>
              <a:highlight>
                <a:srgbClr val="FF0000"/>
              </a:highlight>
              <a:latin typeface="Meiryo UI" pitchFamily="50" charset="-128"/>
              <a:ea typeface="Meiryo UI" pitchFamily="50" charset="-128"/>
              <a:cs typeface="Meiryo UI" pitchFamily="50" charset="-128"/>
            </a:endParaRPr>
          </a:p>
        </p:txBody>
      </p:sp>
      <p:sp>
        <p:nvSpPr>
          <p:cNvPr id="23" name="テキスト ボックス 22">
            <a:extLst>
              <a:ext uri="{FF2B5EF4-FFF2-40B4-BE49-F238E27FC236}">
                <a16:creationId xmlns:a16="http://schemas.microsoft.com/office/drawing/2014/main" id="{E0A1B90B-0A1E-476C-A11A-19B885F613D7}"/>
              </a:ext>
            </a:extLst>
          </p:cNvPr>
          <p:cNvSpPr txBox="1"/>
          <p:nvPr/>
        </p:nvSpPr>
        <p:spPr bwMode="auto">
          <a:xfrm>
            <a:off x="3757841" y="6486331"/>
            <a:ext cx="1437531" cy="257369"/>
          </a:xfrm>
          <a:prstGeom prst="rect">
            <a:avLst/>
          </a:prstGeom>
          <a:solidFill>
            <a:srgbClr val="CCFF99"/>
          </a:solidFill>
          <a:ln w="9525">
            <a:noFill/>
            <a:miter lim="800000"/>
            <a:headEnd/>
            <a:tailEnd/>
          </a:ln>
        </p:spPr>
        <p:txBody>
          <a:bodyPr wrap="square" lIns="72000" tIns="36000" rIns="72000" bIns="36000" rtlCol="0">
            <a:spAutoFit/>
          </a:bodyPr>
          <a:lstStyle/>
          <a:p>
            <a:r>
              <a:rPr kumimoji="1" lang="ja-JP" altLang="en-US" sz="1200" dirty="0">
                <a:latin typeface="Meiryo UI" panose="020B0604030504040204" pitchFamily="50" charset="-128"/>
                <a:ea typeface="Meiryo UI" panose="020B0604030504040204" pitchFamily="50" charset="-128"/>
              </a:rPr>
              <a:t>一般基盤にて開発</a:t>
            </a:r>
          </a:p>
        </p:txBody>
      </p:sp>
      <p:sp>
        <p:nvSpPr>
          <p:cNvPr id="24" name="テキスト ボックス 23">
            <a:extLst>
              <a:ext uri="{FF2B5EF4-FFF2-40B4-BE49-F238E27FC236}">
                <a16:creationId xmlns:a16="http://schemas.microsoft.com/office/drawing/2014/main" id="{9D2F82DC-F994-400F-8E77-23B69DDA989C}"/>
              </a:ext>
            </a:extLst>
          </p:cNvPr>
          <p:cNvSpPr txBox="1"/>
          <p:nvPr/>
        </p:nvSpPr>
        <p:spPr bwMode="auto">
          <a:xfrm>
            <a:off x="4599831" y="3512101"/>
            <a:ext cx="811769" cy="226591"/>
          </a:xfrm>
          <a:prstGeom prst="rect">
            <a:avLst/>
          </a:prstGeom>
          <a:solidFill>
            <a:srgbClr val="CCFF99"/>
          </a:solidFill>
          <a:ln w="9525">
            <a:noFill/>
            <a:miter lim="800000"/>
            <a:headEnd/>
            <a:tailEnd/>
          </a:ln>
        </p:spPr>
        <p:txBody>
          <a:bodyPr wrap="square" lIns="72000" tIns="36000" rIns="72000" bIns="36000" rtlCol="0">
            <a:spAutoFit/>
          </a:bodyPr>
          <a:lstStyle/>
          <a:p>
            <a:r>
              <a:rPr kumimoji="1" lang="ja-JP" altLang="en-US" sz="1000" dirty="0">
                <a:latin typeface="Meiryo UI" panose="020B0604030504040204" pitchFamily="50" charset="-128"/>
                <a:ea typeface="Meiryo UI" panose="020B0604030504040204" pitchFamily="50" charset="-128"/>
              </a:rPr>
              <a:t>一般基盤</a:t>
            </a:r>
          </a:p>
        </p:txBody>
      </p:sp>
      <p:sp>
        <p:nvSpPr>
          <p:cNvPr id="25" name="テキスト ボックス 24">
            <a:extLst>
              <a:ext uri="{FF2B5EF4-FFF2-40B4-BE49-F238E27FC236}">
                <a16:creationId xmlns:a16="http://schemas.microsoft.com/office/drawing/2014/main" id="{FE8AF1C9-505F-4EB4-ADB1-D066E300A3E6}"/>
              </a:ext>
            </a:extLst>
          </p:cNvPr>
          <p:cNvSpPr txBox="1"/>
          <p:nvPr/>
        </p:nvSpPr>
        <p:spPr bwMode="auto">
          <a:xfrm>
            <a:off x="5117991" y="4176106"/>
            <a:ext cx="811769" cy="226591"/>
          </a:xfrm>
          <a:prstGeom prst="rect">
            <a:avLst/>
          </a:prstGeom>
          <a:solidFill>
            <a:srgbClr val="CCFF99"/>
          </a:solidFill>
          <a:ln w="9525">
            <a:noFill/>
            <a:miter lim="800000"/>
            <a:headEnd/>
            <a:tailEnd/>
          </a:ln>
        </p:spPr>
        <p:txBody>
          <a:bodyPr wrap="square" lIns="72000" tIns="36000" rIns="72000" bIns="36000" rtlCol="0">
            <a:spAutoFit/>
          </a:bodyPr>
          <a:lstStyle/>
          <a:p>
            <a:r>
              <a:rPr kumimoji="1" lang="ja-JP" altLang="en-US" sz="1000" dirty="0">
                <a:latin typeface="Meiryo UI" panose="020B0604030504040204" pitchFamily="50" charset="-128"/>
                <a:ea typeface="Meiryo UI" panose="020B0604030504040204" pitchFamily="50" charset="-128"/>
              </a:rPr>
              <a:t>一般基盤</a:t>
            </a:r>
          </a:p>
        </p:txBody>
      </p:sp>
    </p:spTree>
    <p:extLst>
      <p:ext uri="{BB962C8B-B14F-4D97-AF65-F5344CB8AC3E}">
        <p14:creationId xmlns:p14="http://schemas.microsoft.com/office/powerpoint/2010/main" val="39261844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headEnd/>
          <a:tailEnd/>
        </a:ln>
      </a:spPr>
      <a:bodyPr wrap="square" lIns="72000" tIns="36000" rIns="72000" bIns="36000">
        <a:noAutofit/>
      </a:bodyPr>
      <a:lstStyle>
        <a:defPPr>
          <a:tabLst>
            <a:tab pos="360363" algn="l"/>
          </a:tabLst>
          <a:defRPr sz="1600" dirty="0">
            <a:solidFill>
              <a:srgbClr val="0000CC"/>
            </a:solidFill>
            <a:latin typeface="Meiryo UI" pitchFamily="50" charset="-128"/>
            <a:ea typeface="Meiryo UI" pitchFamily="50" charset="-128"/>
            <a:cs typeface="Meiryo UI" pitchFamily="50" charset="-128"/>
          </a:defRPr>
        </a:defPPr>
      </a:lstStyle>
    </a:spDef>
    <a:txDef>
      <a:spPr bwMode="auto">
        <a:noFill/>
        <a:ln w="9525">
          <a:noFill/>
          <a:miter lim="800000"/>
          <a:headEnd/>
          <a:tailEnd/>
        </a:ln>
      </a:spPr>
      <a:bodyPr wrap="square" lIns="72000" tIns="36000" rIns="72000" bIns="36000" rtlCol="0">
        <a:spAutoFit/>
      </a:bodyPr>
      <a:lstStyle>
        <a:defPPr>
          <a:defRPr kumimoji="1" sz="1600" dirty="0" err="1" smtClean="0">
            <a:solidFill>
              <a:prstClr val="black"/>
            </a:solidFill>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ひな型.pptx" id="{055319C2-69DA-4E51-A559-744191BF070A}" vid="{025FF0E2-827C-40E8-A909-73AC82B0DDF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0EF081131F23D46B41D9260D302481E" ma:contentTypeVersion="7" ma:contentTypeDescription="新しいドキュメントを作成します。" ma:contentTypeScope="" ma:versionID="1e9c3aba909a45b46af73bb4e4578843">
  <xsd:schema xmlns:xsd="http://www.w3.org/2001/XMLSchema" xmlns:xs="http://www.w3.org/2001/XMLSchema" xmlns:p="http://schemas.microsoft.com/office/2006/metadata/properties" xmlns:ns2="aa00368c-915d-42bb-a1c1-0481d6aefe2e" xmlns:ns3="91f639db-dfaa-4b09-8311-d29344191c68" targetNamespace="http://schemas.microsoft.com/office/2006/metadata/properties" ma:root="true" ma:fieldsID="4d949bf59bec20e9ef4145ba81a7655e" ns2:_="" ns3:_="">
    <xsd:import namespace="aa00368c-915d-42bb-a1c1-0481d6aefe2e"/>
    <xsd:import namespace="91f639db-dfaa-4b09-8311-d29344191c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00368c-915d-42bb-a1c1-0481d6aefe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f639db-dfaa-4b09-8311-d29344191c68" elementFormDefault="qualified">
    <xsd:import namespace="http://schemas.microsoft.com/office/2006/documentManagement/types"/>
    <xsd:import namespace="http://schemas.microsoft.com/office/infopath/2007/PartnerControls"/>
    <xsd:element name="SharedWithUsers" ma:index="13"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49F8F7-D15F-4C95-9DF5-018CE1719369}"/>
</file>

<file path=customXml/itemProps2.xml><?xml version="1.0" encoding="utf-8"?>
<ds:datastoreItem xmlns:ds="http://schemas.openxmlformats.org/officeDocument/2006/customXml" ds:itemID="{1191597F-C513-4DE9-BA55-48D1E8FA3A6B}">
  <ds:schemaRefs>
    <ds:schemaRef ds:uri="http://schemas.microsoft.com/office/2006/metadata/propertie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5F356560-3815-4DAE-968E-78DFB0647A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ひな型</Template>
  <TotalTime>7535</TotalTime>
  <Words>3042</Words>
  <Application>Microsoft Office PowerPoint</Application>
  <PresentationFormat>画面に合わせる (4:3)</PresentationFormat>
  <Paragraphs>331</Paragraphs>
  <Slides>16</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22" baseType="lpstr">
      <vt:lpstr>Meiryo UI</vt:lpstr>
      <vt:lpstr>Arial</vt:lpstr>
      <vt:lpstr>Calibri</vt:lpstr>
      <vt:lpstr>Wingdings</vt:lpstr>
      <vt:lpstr>Office ​​テーマ</vt:lpstr>
      <vt:lpstr>Worksheet</vt:lpstr>
      <vt:lpstr>全体キックオフ会議</vt:lpstr>
      <vt:lpstr>　本日のアジェンダ</vt:lpstr>
      <vt:lpstr>PowerPoint プレゼンテーション</vt:lpstr>
      <vt:lpstr>　開発推進体制（重点基盤）</vt:lpstr>
      <vt:lpstr>　開発推進体制（一般基盤）</vt:lpstr>
      <vt:lpstr>　開発メンバー</vt:lpstr>
      <vt:lpstr>PowerPoint プレゼンテーション</vt:lpstr>
      <vt:lpstr>PowerPoint プレゼンテーション</vt:lpstr>
      <vt:lpstr>PowerPoint プレゼンテーション</vt:lpstr>
      <vt:lpstr>　2．全体方針の共有</vt:lpstr>
      <vt:lpstr>　3．スケジュール</vt:lpstr>
      <vt:lpstr>PowerPoint プレゼンテーション</vt:lpstr>
      <vt:lpstr>PowerPoint プレゼンテーション</vt:lpstr>
      <vt:lpstr>PowerPoint プレゼンテーション</vt:lpstr>
      <vt:lpstr> 4．今後の進め方</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柏 宗孝(先端総研 メカトロ（機力）)</dc:creator>
  <cp:lastModifiedBy>Kameoka Shota/亀岡 翔太(MELCO/先端総研 自律プロ（運転）)</cp:lastModifiedBy>
  <cp:revision>515</cp:revision>
  <cp:lastPrinted>2020-11-11T23:42:11Z</cp:lastPrinted>
  <dcterms:created xsi:type="dcterms:W3CDTF">2018-12-25T06:20:37Z</dcterms:created>
  <dcterms:modified xsi:type="dcterms:W3CDTF">2021-04-27T04:37:54Z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0x01010010EF081131F23D46B41D9260D302481E</vt:lpwstr>
  </property>
  <property fmtid="{D5CDD505-2E9C-101B-9397-08002B2CF9AE}" pid="3" name="_dlc_DocIdItemGuid">
    <vt:lpwstr>aba2ccd0-1dde-4096-b2f6-ce7019ef0855</vt:lpwstr>
  </property>
  <property fmtid="{D5CDD505-2E9C-101B-9397-08002B2CF9AE}" pid="4" name="AuthorIds_UIVersion_2048">
    <vt:lpwstr>23</vt:lpwstr>
  </property>
</Properties>
</file>