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6"/>
  </p:notesMasterIdLst>
  <p:sldIdLst>
    <p:sldId id="289" r:id="rId5"/>
    <p:sldId id="324" r:id="rId6"/>
    <p:sldId id="347" r:id="rId7"/>
    <p:sldId id="325" r:id="rId8"/>
    <p:sldId id="348" r:id="rId9"/>
    <p:sldId id="345" r:id="rId10"/>
    <p:sldId id="304" r:id="rId11"/>
    <p:sldId id="305" r:id="rId12"/>
    <p:sldId id="292" r:id="rId13"/>
    <p:sldId id="349" r:id="rId14"/>
    <p:sldId id="346" r:id="rId15"/>
    <p:sldId id="340" r:id="rId16"/>
    <p:sldId id="306" r:id="rId17"/>
    <p:sldId id="351" r:id="rId18"/>
    <p:sldId id="344" r:id="rId19"/>
    <p:sldId id="352" r:id="rId20"/>
    <p:sldId id="339" r:id="rId21"/>
    <p:sldId id="341" r:id="rId22"/>
    <p:sldId id="314" r:id="rId23"/>
    <p:sldId id="302" r:id="rId24"/>
    <p:sldId id="318" r:id="rId25"/>
    <p:sldId id="281" r:id="rId26"/>
    <p:sldId id="353" r:id="rId27"/>
    <p:sldId id="354" r:id="rId28"/>
    <p:sldId id="355" r:id="rId29"/>
    <p:sldId id="356" r:id="rId30"/>
    <p:sldId id="357" r:id="rId31"/>
    <p:sldId id="361" r:id="rId32"/>
    <p:sldId id="359" r:id="rId33"/>
    <p:sldId id="358" r:id="rId34"/>
    <p:sldId id="360"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白附 晶英(発本 発業・企画)" initials="白附" lastIdx="9" clrIdx="0">
    <p:extLst>
      <p:ext uri="{19B8F6BF-5375-455C-9EA6-DF929625EA0E}">
        <p15:presenceInfo xmlns:p15="http://schemas.microsoft.com/office/powerpoint/2012/main" userId="S-1-5-21-1645522239-1972579041-682003330-1759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CCFF"/>
    <a:srgbClr val="FFFFFF"/>
    <a:srgbClr val="577791"/>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ADE7E-4785-91BC-105B-AAEAC7CC49F8}" v="1" dt="2022-12-06T04:04:44.333"/>
    <p1510:client id="{35ACA3DE-026D-49D0-90CC-159BC6AB3378}" v="29" dt="2022-12-06T02:21:39.80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6252" autoAdjust="0"/>
  </p:normalViewPr>
  <p:slideViewPr>
    <p:cSldViewPr snapToGrid="0">
      <p:cViewPr varScale="1">
        <p:scale>
          <a:sx n="112" d="100"/>
          <a:sy n="112" d="100"/>
        </p:scale>
        <p:origin x="1338" y="102"/>
      </p:cViewPr>
      <p:guideLst>
        <p:guide orient="horz" pos="2160"/>
        <p:guide pos="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guchi Akihiko/樋口 昭彦(MELCO/先端総研 システム（ＢＰ）)" userId="38a6544f-fb1c-4df1-ba7b-79121d716f17" providerId="ADAL" clId="{35ACA3DE-026D-49D0-90CC-159BC6AB3378}"/>
    <pc:docChg chg="undo custSel addSld modSld">
      <pc:chgData name="Higuchi Akihiko/樋口 昭彦(MELCO/先端総研 システム（ＢＰ）)" userId="38a6544f-fb1c-4df1-ba7b-79121d716f17" providerId="ADAL" clId="{35ACA3DE-026D-49D0-90CC-159BC6AB3378}" dt="2022-12-06T02:45:43.638" v="240" actId="20577"/>
      <pc:docMkLst>
        <pc:docMk/>
      </pc:docMkLst>
      <pc:sldChg chg="modSp mod">
        <pc:chgData name="Higuchi Akihiko/樋口 昭彦(MELCO/先端総研 システム（ＢＰ）)" userId="38a6544f-fb1c-4df1-ba7b-79121d716f17" providerId="ADAL" clId="{35ACA3DE-026D-49D0-90CC-159BC6AB3378}" dt="2022-12-06T02:21:39.806" v="232"/>
        <pc:sldMkLst>
          <pc:docMk/>
          <pc:sldMk cId="1278562553" sldId="304"/>
        </pc:sldMkLst>
        <pc:spChg chg="mod">
          <ac:chgData name="Higuchi Akihiko/樋口 昭彦(MELCO/先端総研 システム（ＢＰ）)" userId="38a6544f-fb1c-4df1-ba7b-79121d716f17" providerId="ADAL" clId="{35ACA3DE-026D-49D0-90CC-159BC6AB3378}" dt="2022-12-06T02:21:39.806" v="232"/>
          <ac:spMkLst>
            <pc:docMk/>
            <pc:sldMk cId="1278562553" sldId="304"/>
            <ac:spMk id="45" creationId="{8ADF8CDA-D17F-4F6C-B6EC-547261CF66C7}"/>
          </ac:spMkLst>
        </pc:spChg>
      </pc:sldChg>
      <pc:sldChg chg="modSp mod">
        <pc:chgData name="Higuchi Akihiko/樋口 昭彦(MELCO/先端総研 システム（ＢＰ）)" userId="38a6544f-fb1c-4df1-ba7b-79121d716f17" providerId="ADAL" clId="{35ACA3DE-026D-49D0-90CC-159BC6AB3378}" dt="2022-12-06T02:07:34.453" v="143"/>
        <pc:sldMkLst>
          <pc:docMk/>
          <pc:sldMk cId="4062247768" sldId="349"/>
        </pc:sldMkLst>
        <pc:graphicFrameChg chg="mod modGraphic">
          <ac:chgData name="Higuchi Akihiko/樋口 昭彦(MELCO/先端総研 システム（ＢＰ）)" userId="38a6544f-fb1c-4df1-ba7b-79121d716f17" providerId="ADAL" clId="{35ACA3DE-026D-49D0-90CC-159BC6AB3378}" dt="2022-12-06T02:07:34.453" v="143"/>
          <ac:graphicFrameMkLst>
            <pc:docMk/>
            <pc:sldMk cId="4062247768" sldId="349"/>
            <ac:graphicFrameMk id="13" creationId="{EF5850C2-ABEB-4C97-ACB0-C9D41FF2FAB8}"/>
          </ac:graphicFrameMkLst>
        </pc:graphicFrameChg>
      </pc:sldChg>
      <pc:sldChg chg="modSp mod">
        <pc:chgData name="Higuchi Akihiko/樋口 昭彦(MELCO/先端総研 システム（ＢＰ）)" userId="38a6544f-fb1c-4df1-ba7b-79121d716f17" providerId="ADAL" clId="{35ACA3DE-026D-49D0-90CC-159BC6AB3378}" dt="2022-12-06T02:45:43.638" v="240" actId="20577"/>
        <pc:sldMkLst>
          <pc:docMk/>
          <pc:sldMk cId="4222732195" sldId="359"/>
        </pc:sldMkLst>
        <pc:spChg chg="mod">
          <ac:chgData name="Higuchi Akihiko/樋口 昭彦(MELCO/先端総研 システム（ＢＰ）)" userId="38a6544f-fb1c-4df1-ba7b-79121d716f17" providerId="ADAL" clId="{35ACA3DE-026D-49D0-90CC-159BC6AB3378}" dt="2022-12-06T02:45:43.638" v="240" actId="20577"/>
          <ac:spMkLst>
            <pc:docMk/>
            <pc:sldMk cId="4222732195" sldId="359"/>
            <ac:spMk id="3" creationId="{1FD7D9F1-9286-4809-961E-2F835A6E4A57}"/>
          </ac:spMkLst>
        </pc:spChg>
      </pc:sldChg>
      <pc:sldChg chg="delSp modSp add mod">
        <pc:chgData name="Higuchi Akihiko/樋口 昭彦(MELCO/先端総研 システム（ＢＰ）)" userId="38a6544f-fb1c-4df1-ba7b-79121d716f17" providerId="ADAL" clId="{35ACA3DE-026D-49D0-90CC-159BC6AB3378}" dt="2022-12-06T02:06:47.284" v="102" actId="207"/>
        <pc:sldMkLst>
          <pc:docMk/>
          <pc:sldMk cId="2085078335" sldId="361"/>
        </pc:sldMkLst>
        <pc:spChg chg="del">
          <ac:chgData name="Higuchi Akihiko/樋口 昭彦(MELCO/先端総研 システム（ＢＰ）)" userId="38a6544f-fb1c-4df1-ba7b-79121d716f17" providerId="ADAL" clId="{35ACA3DE-026D-49D0-90CC-159BC6AB3378}" dt="2022-12-06T02:05:52.113" v="43" actId="21"/>
          <ac:spMkLst>
            <pc:docMk/>
            <pc:sldMk cId="2085078335" sldId="361"/>
            <ac:spMk id="35" creationId="{F1552BE0-1805-4844-B398-4748D4BBEF3C}"/>
          </ac:spMkLst>
        </pc:spChg>
        <pc:spChg chg="mod">
          <ac:chgData name="Higuchi Akihiko/樋口 昭彦(MELCO/先端総研 システム（ＢＰ）)" userId="38a6544f-fb1c-4df1-ba7b-79121d716f17" providerId="ADAL" clId="{35ACA3DE-026D-49D0-90CC-159BC6AB3378}" dt="2022-12-06T02:06:17.460" v="90" actId="1076"/>
          <ac:spMkLst>
            <pc:docMk/>
            <pc:sldMk cId="2085078335" sldId="361"/>
            <ac:spMk id="36" creationId="{C238F94A-C43B-462C-9801-4D39445A31E5}"/>
          </ac:spMkLst>
        </pc:spChg>
        <pc:spChg chg="mod">
          <ac:chgData name="Higuchi Akihiko/樋口 昭彦(MELCO/先端総研 システム（ＢＰ）)" userId="38a6544f-fb1c-4df1-ba7b-79121d716f17" providerId="ADAL" clId="{35ACA3DE-026D-49D0-90CC-159BC6AB3378}" dt="2022-12-06T02:05:31.367" v="34"/>
          <ac:spMkLst>
            <pc:docMk/>
            <pc:sldMk cId="2085078335" sldId="361"/>
            <ac:spMk id="69" creationId="{76FE9D71-3B1E-443E-8407-D5892E871946}"/>
          </ac:spMkLst>
        </pc:spChg>
        <pc:spChg chg="mod">
          <ac:chgData name="Higuchi Akihiko/樋口 昭彦(MELCO/先端総研 システム（ＢＰ）)" userId="38a6544f-fb1c-4df1-ba7b-79121d716f17" providerId="ADAL" clId="{35ACA3DE-026D-49D0-90CC-159BC6AB3378}" dt="2022-12-06T02:06:47.284" v="102" actId="207"/>
          <ac:spMkLst>
            <pc:docMk/>
            <pc:sldMk cId="2085078335" sldId="361"/>
            <ac:spMk id="70" creationId="{37848F97-E315-437E-83D9-8F813D2453E6}"/>
          </ac:spMkLst>
        </pc:spChg>
        <pc:spChg chg="mod">
          <ac:chgData name="Higuchi Akihiko/樋口 昭彦(MELCO/先端総研 システム（ＢＰ）)" userId="38a6544f-fb1c-4df1-ba7b-79121d716f17" providerId="ADAL" clId="{35ACA3DE-026D-49D0-90CC-159BC6AB3378}" dt="2022-12-06T02:06:03.785" v="86" actId="1038"/>
          <ac:spMkLst>
            <pc:docMk/>
            <pc:sldMk cId="2085078335" sldId="361"/>
            <ac:spMk id="72" creationId="{87D6B7F4-3C05-4D5A-87B4-EE03BC486A87}"/>
          </ac:spMkLst>
        </pc:spChg>
        <pc:spChg chg="mod">
          <ac:chgData name="Higuchi Akihiko/樋口 昭彦(MELCO/先端総研 システム（ＢＰ）)" userId="38a6544f-fb1c-4df1-ba7b-79121d716f17" providerId="ADAL" clId="{35ACA3DE-026D-49D0-90CC-159BC6AB3378}" dt="2022-12-06T02:06:14.233" v="89" actId="14100"/>
          <ac:spMkLst>
            <pc:docMk/>
            <pc:sldMk cId="2085078335" sldId="361"/>
            <ac:spMk id="73" creationId="{074B47CF-C39B-4E99-AA92-CDFD1148B458}"/>
          </ac:spMkLst>
        </pc:spChg>
        <pc:spChg chg="mod">
          <ac:chgData name="Higuchi Akihiko/樋口 昭彦(MELCO/先端総研 システム（ＢＰ）)" userId="38a6544f-fb1c-4df1-ba7b-79121d716f17" providerId="ADAL" clId="{35ACA3DE-026D-49D0-90CC-159BC6AB3378}" dt="2022-12-06T02:06:07.941" v="87" actId="1076"/>
          <ac:spMkLst>
            <pc:docMk/>
            <pc:sldMk cId="2085078335" sldId="361"/>
            <ac:spMk id="75" creationId="{FFB61479-BC0A-46BB-8CE2-1132577BE628}"/>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48" creationId="{3C729DC1-4CA7-431A-A482-E2211BAA6BA7}"/>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49" creationId="{F853A4FF-78AF-495B-B288-267B6EB2DCC8}"/>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56" creationId="{46204660-31BB-4FFF-8FD5-7CCBB5F18A2F}"/>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58" creationId="{80079A14-D7B5-4B27-A433-6F846724579F}"/>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59" creationId="{6C93F9EA-F43C-4D79-802E-0DD69612E9DB}"/>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60" creationId="{F8FFEC02-E5B1-4EB8-BB69-E2ABD890699D}"/>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61" creationId="{9A36E9D9-E1CA-42D1-B0BB-B1A33638E943}"/>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62" creationId="{C15A214F-5286-4937-BF67-00B1829BAF0E}"/>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63" creationId="{21890257-925C-4F12-9082-B943EB6AD741}"/>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64" creationId="{BF101C4D-4D7C-4238-8D0D-48B736090356}"/>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65" creationId="{C240587B-EF5E-4A9D-9009-38C7DEAAAA4A}"/>
          </ac:spMkLst>
        </pc:spChg>
        <pc:spChg chg="del">
          <ac:chgData name="Higuchi Akihiko/樋口 昭彦(MELCO/先端総研 システム（ＢＰ）)" userId="38a6544f-fb1c-4df1-ba7b-79121d716f17" providerId="ADAL" clId="{35ACA3DE-026D-49D0-90CC-159BC6AB3378}" dt="2022-12-06T02:06:11.078" v="88" actId="21"/>
          <ac:spMkLst>
            <pc:docMk/>
            <pc:sldMk cId="2085078335" sldId="361"/>
            <ac:spMk id="266" creationId="{2BEA7568-4ABC-4BD0-99CE-1109FE7BE67E}"/>
          </ac:spMkLst>
        </pc:spChg>
        <pc:grpChg chg="del">
          <ac:chgData name="Higuchi Akihiko/樋口 昭彦(MELCO/先端総研 システム（ＢＰ）)" userId="38a6544f-fb1c-4df1-ba7b-79121d716f17" providerId="ADAL" clId="{35ACA3DE-026D-49D0-90CC-159BC6AB3378}" dt="2022-12-06T02:06:11.078" v="88" actId="21"/>
          <ac:grpSpMkLst>
            <pc:docMk/>
            <pc:sldMk cId="2085078335" sldId="361"/>
            <ac:grpSpMk id="76" creationId="{54D3DD8F-8436-488C-B101-C8BAB03C5D19}"/>
          </ac:grpSpMkLst>
        </pc:grpChg>
        <pc:picChg chg="mod">
          <ac:chgData name="Higuchi Akihiko/樋口 昭彦(MELCO/先端総研 システム（ＢＰ）)" userId="38a6544f-fb1c-4df1-ba7b-79121d716f17" providerId="ADAL" clId="{35ACA3DE-026D-49D0-90CC-159BC6AB3378}" dt="2022-12-06T02:05:57.220" v="45" actId="1076"/>
          <ac:picMkLst>
            <pc:docMk/>
            <pc:sldMk cId="2085078335" sldId="361"/>
            <ac:picMk id="71" creationId="{4F948319-B791-41F9-BFA8-26208C7059D7}"/>
          </ac:picMkLst>
        </pc:picChg>
        <pc:picChg chg="del">
          <ac:chgData name="Higuchi Akihiko/樋口 昭彦(MELCO/先端総研 システム（ＢＰ）)" userId="38a6544f-fb1c-4df1-ba7b-79121d716f17" providerId="ADAL" clId="{35ACA3DE-026D-49D0-90CC-159BC6AB3378}" dt="2022-12-06T02:06:11.078" v="88" actId="21"/>
          <ac:picMkLst>
            <pc:docMk/>
            <pc:sldMk cId="2085078335" sldId="361"/>
            <ac:picMk id="257" creationId="{E5C2603D-C019-4885-BE35-E2B58D7F3465}"/>
          </ac:picMkLst>
        </pc:pic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10" creationId="{5553871F-1783-43B2-9AD4-8184D1B398A3}"/>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15" creationId="{8EE587BF-D633-4F9B-9AEE-6CF4D6BC1690}"/>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20" creationId="{3785E5C6-EEA0-4177-BF6E-0594EDC88AED}"/>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25" creationId="{28489043-2D10-4FD6-91C4-88E4A2581A8D}"/>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30" creationId="{5AC27973-6DED-4577-B311-16C0DBB1382A}"/>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35" creationId="{2055F7D2-5D92-4D68-AC79-BE3CA43764A6}"/>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40" creationId="{EB52E679-60EC-4AFA-9210-24FC63818E5B}"/>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45" creationId="{B6511A21-6CF6-4CE9-BB2E-BAFFDD3021EB}"/>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50" creationId="{80D62615-7DEE-41B3-9706-A1031CF25DBC}"/>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55" creationId="{43B1026F-7B78-4516-A9D4-07991E010327}"/>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199" creationId="{7DAF96EB-96EC-4261-9349-901E4DD767E7}"/>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04" creationId="{96929F3D-281F-4B9F-A89B-1C13AF25702B}"/>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09" creationId="{19A5B0C9-0426-4386-A339-320EF66EBC20}"/>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14" creationId="{D6E253BA-4E95-4B72-AE58-E9AA6786B8B1}"/>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19" creationId="{30739DED-38F2-4047-B656-D387309C287D}"/>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24" creationId="{20EB6453-EC99-4742-86CD-6A066A5B5AB3}"/>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29" creationId="{F226C6DC-6DA4-4F1A-8D83-57D3035BECED}"/>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34" creationId="{83B60F1A-75DD-4547-9568-B0CC601B04DE}"/>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35" creationId="{B3E5A6B1-2DF3-4B4D-9AD9-B7C6888EA2B5}"/>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36" creationId="{A22A334E-9815-4716-A847-BCAF822C8CB9}"/>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37" creationId="{89868EBA-8080-445C-A090-DC5F7FE1749C}"/>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38" creationId="{ACF89C8B-79F4-4710-BC3C-3FB4A3A15191}"/>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39" creationId="{4045937B-ACCC-4381-8054-8EE3EA47BC84}"/>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40" creationId="{B80B83EE-39D7-4BAF-9FF4-A4FFB57FBAB2}"/>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41" creationId="{A0428F37-3D19-4DF0-ADF2-30196B04F4BF}"/>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42" creationId="{EC4C7728-7337-4174-8040-B06AF62CF3B7}"/>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43" creationId="{F16EAB59-85FA-4E58-94AC-F0E0DCAD8EE7}"/>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44" creationId="{0B33C20A-1149-42C7-AB3F-F1103409D389}"/>
          </ac:cxnSpMkLst>
        </pc:cxnChg>
        <pc:cxnChg chg="mod">
          <ac:chgData name="Higuchi Akihiko/樋口 昭彦(MELCO/先端総研 システム（ＢＰ）)" userId="38a6544f-fb1c-4df1-ba7b-79121d716f17" providerId="ADAL" clId="{35ACA3DE-026D-49D0-90CC-159BC6AB3378}" dt="2022-12-06T02:06:11.078" v="88" actId="21"/>
          <ac:cxnSpMkLst>
            <pc:docMk/>
            <pc:sldMk cId="2085078335" sldId="361"/>
            <ac:cxnSpMk id="247" creationId="{185D9C33-D6FA-4790-9890-7026A1129432}"/>
          </ac:cxnSpMkLst>
        </pc:cxnChg>
        <pc:cxnChg chg="del">
          <ac:chgData name="Higuchi Akihiko/樋口 昭彦(MELCO/先端総研 システム（ＢＰ）)" userId="38a6544f-fb1c-4df1-ba7b-79121d716f17" providerId="ADAL" clId="{35ACA3DE-026D-49D0-90CC-159BC6AB3378}" dt="2022-12-06T02:06:11.078" v="88" actId="21"/>
          <ac:cxnSpMkLst>
            <pc:docMk/>
            <pc:sldMk cId="2085078335" sldId="361"/>
            <ac:cxnSpMk id="250" creationId="{24C46E61-A6BF-4A72-9C76-49A405CC5520}"/>
          </ac:cxnSpMkLst>
        </pc:cxnChg>
        <pc:cxnChg chg="del">
          <ac:chgData name="Higuchi Akihiko/樋口 昭彦(MELCO/先端総研 システム（ＢＰ）)" userId="38a6544f-fb1c-4df1-ba7b-79121d716f17" providerId="ADAL" clId="{35ACA3DE-026D-49D0-90CC-159BC6AB3378}" dt="2022-12-06T02:06:11.078" v="88" actId="21"/>
          <ac:cxnSpMkLst>
            <pc:docMk/>
            <pc:sldMk cId="2085078335" sldId="361"/>
            <ac:cxnSpMk id="251" creationId="{D9C38762-FB18-4BA5-96AC-4BB31D037E0F}"/>
          </ac:cxnSpMkLst>
        </pc:cxnChg>
        <pc:cxnChg chg="del">
          <ac:chgData name="Higuchi Akihiko/樋口 昭彦(MELCO/先端総研 システム（ＢＰ）)" userId="38a6544f-fb1c-4df1-ba7b-79121d716f17" providerId="ADAL" clId="{35ACA3DE-026D-49D0-90CC-159BC6AB3378}" dt="2022-12-06T02:06:11.078" v="88" actId="21"/>
          <ac:cxnSpMkLst>
            <pc:docMk/>
            <pc:sldMk cId="2085078335" sldId="361"/>
            <ac:cxnSpMk id="252" creationId="{1E1286F2-D772-444B-83AF-8103AD36E8E3}"/>
          </ac:cxnSpMkLst>
        </pc:cxnChg>
        <pc:cxnChg chg="del mod">
          <ac:chgData name="Higuchi Akihiko/樋口 昭彦(MELCO/先端総研 システム（ＢＰ）)" userId="38a6544f-fb1c-4df1-ba7b-79121d716f17" providerId="ADAL" clId="{35ACA3DE-026D-49D0-90CC-159BC6AB3378}" dt="2022-12-06T02:06:11.078" v="88" actId="21"/>
          <ac:cxnSpMkLst>
            <pc:docMk/>
            <pc:sldMk cId="2085078335" sldId="361"/>
            <ac:cxnSpMk id="253" creationId="{351DCD4A-A2E4-4537-8614-7FBA784ACCBC}"/>
          </ac:cxnSpMkLst>
        </pc:cxnChg>
        <pc:cxnChg chg="del">
          <ac:chgData name="Higuchi Akihiko/樋口 昭彦(MELCO/先端総研 システム（ＢＰ）)" userId="38a6544f-fb1c-4df1-ba7b-79121d716f17" providerId="ADAL" clId="{35ACA3DE-026D-49D0-90CC-159BC6AB3378}" dt="2022-12-06T02:06:11.078" v="88" actId="21"/>
          <ac:cxnSpMkLst>
            <pc:docMk/>
            <pc:sldMk cId="2085078335" sldId="361"/>
            <ac:cxnSpMk id="254" creationId="{B28DD516-A9B6-4B9E-9F48-614B84A7BF60}"/>
          </ac:cxnSpMkLst>
        </pc:cxnChg>
        <pc:cxnChg chg="del mod">
          <ac:chgData name="Higuchi Akihiko/樋口 昭彦(MELCO/先端総研 システム（ＢＰ）)" userId="38a6544f-fb1c-4df1-ba7b-79121d716f17" providerId="ADAL" clId="{35ACA3DE-026D-49D0-90CC-159BC6AB3378}" dt="2022-12-06T02:06:11.078" v="88" actId="21"/>
          <ac:cxnSpMkLst>
            <pc:docMk/>
            <pc:sldMk cId="2085078335" sldId="361"/>
            <ac:cxnSpMk id="255" creationId="{6FD70423-7038-40C4-8A11-D19CBF4A5D08}"/>
          </ac:cxnSpMkLst>
        </pc:cxnChg>
      </pc:sldChg>
    </pc:docChg>
  </pc:docChgLst>
  <pc:docChgLst>
    <pc:chgData name="Gi Rin/魏 霖(MELCO/先端総研 システム（ＡＰ）)" userId="S::gn44613@ad.melco.co.jp::6a733258-de80-4a04-9fa1-d98eda19553c" providerId="AD" clId="Web-{144ADE7E-4785-91BC-105B-AAEAC7CC49F8}"/>
    <pc:docChg chg="modSld">
      <pc:chgData name="Gi Rin/魏 霖(MELCO/先端総研 システム（ＡＰ）)" userId="S::gn44613@ad.melco.co.jp::6a733258-de80-4a04-9fa1-d98eda19553c" providerId="AD" clId="Web-{144ADE7E-4785-91BC-105B-AAEAC7CC49F8}" dt="2022-12-06T04:04:44.333" v="0" actId="1076"/>
      <pc:docMkLst>
        <pc:docMk/>
      </pc:docMkLst>
      <pc:sldChg chg="modSp">
        <pc:chgData name="Gi Rin/魏 霖(MELCO/先端総研 システム（ＡＰ）)" userId="S::gn44613@ad.melco.co.jp::6a733258-de80-4a04-9fa1-d98eda19553c" providerId="AD" clId="Web-{144ADE7E-4785-91BC-105B-AAEAC7CC49F8}" dt="2022-12-06T04:04:44.333" v="0" actId="1076"/>
        <pc:sldMkLst>
          <pc:docMk/>
          <pc:sldMk cId="1732914473" sldId="324"/>
        </pc:sldMkLst>
        <pc:spChg chg="mod">
          <ac:chgData name="Gi Rin/魏 霖(MELCO/先端総研 システム（ＡＰ）)" userId="S::gn44613@ad.melco.co.jp::6a733258-de80-4a04-9fa1-d98eda19553c" providerId="AD" clId="Web-{144ADE7E-4785-91BC-105B-AAEAC7CC49F8}" dt="2022-12-06T04:04:44.333" v="0" actId="1076"/>
          <ac:spMkLst>
            <pc:docMk/>
            <pc:sldMk cId="1732914473" sldId="324"/>
            <ac:spMk id="11" creationId="{40C4882E-438B-4611-9ACA-EBA6693CBE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C6A87-0CB4-4B33-888F-FE748B35F2AF}"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966E3-32AA-4192-8277-5DEFE8D199C1}" type="slidenum">
              <a:rPr kumimoji="1" lang="ja-JP" altLang="en-US" smtClean="0"/>
              <a:t>‹#›</a:t>
            </a:fld>
            <a:endParaRPr kumimoji="1" lang="ja-JP" altLang="en-US"/>
          </a:p>
        </p:txBody>
      </p:sp>
    </p:spTree>
    <p:extLst>
      <p:ext uri="{BB962C8B-B14F-4D97-AF65-F5344CB8AC3E}">
        <p14:creationId xmlns:p14="http://schemas.microsoft.com/office/powerpoint/2010/main" val="2016285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1</a:t>
            </a:fld>
            <a:endParaRPr kumimoji="1" lang="ja-JP" altLang="en-US"/>
          </a:p>
        </p:txBody>
      </p:sp>
    </p:spTree>
    <p:extLst>
      <p:ext uri="{BB962C8B-B14F-4D97-AF65-F5344CB8AC3E}">
        <p14:creationId xmlns:p14="http://schemas.microsoft.com/office/powerpoint/2010/main" val="3794821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29</a:t>
            </a:fld>
            <a:endParaRPr kumimoji="1" lang="ja-JP" altLang="en-US"/>
          </a:p>
        </p:txBody>
      </p:sp>
    </p:spTree>
    <p:extLst>
      <p:ext uri="{BB962C8B-B14F-4D97-AF65-F5344CB8AC3E}">
        <p14:creationId xmlns:p14="http://schemas.microsoft.com/office/powerpoint/2010/main" val="83963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30</a:t>
            </a:fld>
            <a:endParaRPr kumimoji="1" lang="ja-JP" altLang="en-US"/>
          </a:p>
        </p:txBody>
      </p:sp>
    </p:spTree>
    <p:extLst>
      <p:ext uri="{BB962C8B-B14F-4D97-AF65-F5344CB8AC3E}">
        <p14:creationId xmlns:p14="http://schemas.microsoft.com/office/powerpoint/2010/main" val="353572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31</a:t>
            </a:fld>
            <a:endParaRPr kumimoji="1" lang="ja-JP" altLang="en-US"/>
          </a:p>
        </p:txBody>
      </p:sp>
    </p:spTree>
    <p:extLst>
      <p:ext uri="{BB962C8B-B14F-4D97-AF65-F5344CB8AC3E}">
        <p14:creationId xmlns:p14="http://schemas.microsoft.com/office/powerpoint/2010/main" val="3064057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15</a:t>
            </a:fld>
            <a:endParaRPr kumimoji="1" lang="ja-JP" altLang="en-US"/>
          </a:p>
        </p:txBody>
      </p:sp>
    </p:spTree>
    <p:extLst>
      <p:ext uri="{BB962C8B-B14F-4D97-AF65-F5344CB8AC3E}">
        <p14:creationId xmlns:p14="http://schemas.microsoft.com/office/powerpoint/2010/main" val="340931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基本演算：</a:t>
            </a:r>
            <a:r>
              <a:rPr kumimoji="1" lang="en-US" altLang="ja-JP" dirty="0"/>
              <a:t>add, sub, </a:t>
            </a:r>
            <a:r>
              <a:rPr kumimoji="1" lang="en-US" altLang="ja-JP" dirty="0" err="1"/>
              <a:t>mul</a:t>
            </a:r>
            <a:r>
              <a:rPr kumimoji="1" lang="en-US" altLang="ja-JP" dirty="0"/>
              <a:t>, div(</a:t>
            </a:r>
            <a:r>
              <a:rPr kumimoji="1" lang="en-US" altLang="ja-JP" dirty="0" err="1"/>
              <a:t>BestEffort</a:t>
            </a:r>
            <a:r>
              <a:rPr kumimoji="1" lang="en-US" altLang="ja-JP" dirty="0"/>
              <a:t>)</a:t>
            </a:r>
            <a:r>
              <a:rPr kumimoji="1" lang="ja-JP" altLang="en-US" dirty="0"/>
              <a:t>　★こちらをスコープ</a:t>
            </a:r>
            <a:endParaRPr kumimoji="1" lang="en-US" altLang="ja-JP" dirty="0"/>
          </a:p>
          <a:p>
            <a:r>
              <a:rPr kumimoji="1" lang="ja-JP" altLang="en-US" dirty="0"/>
              <a:t>応用演算：</a:t>
            </a:r>
            <a:r>
              <a:rPr kumimoji="1" lang="en-US" altLang="ja-JP" dirty="0"/>
              <a:t>log, pow </a:t>
            </a:r>
            <a:r>
              <a:rPr kumimoji="1" lang="ja-JP" altLang="en-US" dirty="0"/>
              <a:t>★</a:t>
            </a:r>
            <a:r>
              <a:rPr kumimoji="1" lang="en-US" altLang="ja-JP" dirty="0"/>
              <a:t>25</a:t>
            </a:r>
            <a:r>
              <a:rPr kumimoji="1" lang="ja-JP" altLang="en-US" dirty="0"/>
              <a:t>年度以降</a:t>
            </a:r>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22</a:t>
            </a:fld>
            <a:endParaRPr kumimoji="1" lang="ja-JP" altLang="en-US"/>
          </a:p>
        </p:txBody>
      </p:sp>
    </p:spTree>
    <p:extLst>
      <p:ext uri="{BB962C8B-B14F-4D97-AF65-F5344CB8AC3E}">
        <p14:creationId xmlns:p14="http://schemas.microsoft.com/office/powerpoint/2010/main" val="4096845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23</a:t>
            </a:fld>
            <a:endParaRPr kumimoji="1" lang="ja-JP" altLang="en-US"/>
          </a:p>
        </p:txBody>
      </p:sp>
    </p:spTree>
    <p:extLst>
      <p:ext uri="{BB962C8B-B14F-4D97-AF65-F5344CB8AC3E}">
        <p14:creationId xmlns:p14="http://schemas.microsoft.com/office/powerpoint/2010/main" val="206178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24</a:t>
            </a:fld>
            <a:endParaRPr kumimoji="1" lang="ja-JP" altLang="en-US"/>
          </a:p>
        </p:txBody>
      </p:sp>
    </p:spTree>
    <p:extLst>
      <p:ext uri="{BB962C8B-B14F-4D97-AF65-F5344CB8AC3E}">
        <p14:creationId xmlns:p14="http://schemas.microsoft.com/office/powerpoint/2010/main" val="392399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25</a:t>
            </a:fld>
            <a:endParaRPr kumimoji="1" lang="ja-JP" altLang="en-US"/>
          </a:p>
        </p:txBody>
      </p:sp>
    </p:spTree>
    <p:extLst>
      <p:ext uri="{BB962C8B-B14F-4D97-AF65-F5344CB8AC3E}">
        <p14:creationId xmlns:p14="http://schemas.microsoft.com/office/powerpoint/2010/main" val="287413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26</a:t>
            </a:fld>
            <a:endParaRPr kumimoji="1" lang="ja-JP" altLang="en-US"/>
          </a:p>
        </p:txBody>
      </p:sp>
    </p:spTree>
    <p:extLst>
      <p:ext uri="{BB962C8B-B14F-4D97-AF65-F5344CB8AC3E}">
        <p14:creationId xmlns:p14="http://schemas.microsoft.com/office/powerpoint/2010/main" val="236696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27</a:t>
            </a:fld>
            <a:endParaRPr kumimoji="1" lang="ja-JP" altLang="en-US"/>
          </a:p>
        </p:txBody>
      </p:sp>
    </p:spTree>
    <p:extLst>
      <p:ext uri="{BB962C8B-B14F-4D97-AF65-F5344CB8AC3E}">
        <p14:creationId xmlns:p14="http://schemas.microsoft.com/office/powerpoint/2010/main" val="219175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D966E3-32AA-4192-8277-5DEFE8D199C1}" type="slidenum">
              <a:rPr kumimoji="1" lang="ja-JP" altLang="en-US" smtClean="0"/>
              <a:t>28</a:t>
            </a:fld>
            <a:endParaRPr kumimoji="1" lang="ja-JP" altLang="en-US"/>
          </a:p>
        </p:txBody>
      </p:sp>
    </p:spTree>
    <p:extLst>
      <p:ext uri="{BB962C8B-B14F-4D97-AF65-F5344CB8AC3E}">
        <p14:creationId xmlns:p14="http://schemas.microsoft.com/office/powerpoint/2010/main" val="334541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pic>
        <p:nvPicPr>
          <p:cNvPr id="4" name="図 3" descr="J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タイトル 1"/>
          <p:cNvSpPr>
            <a:spLocks noGrp="1"/>
          </p:cNvSpPr>
          <p:nvPr>
            <p:ph type="ctrTitle"/>
          </p:nvPr>
        </p:nvSpPr>
        <p:spPr>
          <a:xfrm>
            <a:off x="685800" y="2003899"/>
            <a:ext cx="7772400" cy="1596552"/>
          </a:xfrm>
        </p:spPr>
        <p:txBody>
          <a:bodyPr tIns="216000" bIns="216000">
            <a:normAutofit/>
          </a:bodyPr>
          <a:lstStyle>
            <a:lvl1pPr marL="0" indent="0" algn="ctr" defTabSz="914400" rtl="0" eaLnBrk="1" latinLnBrk="0" hangingPunct="1">
              <a:lnSpc>
                <a:spcPct val="100000"/>
              </a:lnSpc>
              <a:spcBef>
                <a:spcPct val="20000"/>
              </a:spcBef>
              <a:buFont typeface="Arial" panose="020B0604020202020204" pitchFamily="34" charset="0"/>
              <a:buNone/>
              <a:defRPr kumimoji="1" lang="ja-JP" altLang="en-US" sz="3200" kern="1200" dirty="0">
                <a:solidFill>
                  <a:schemeClr val="tx1"/>
                </a:solidFill>
                <a:latin typeface="Meiryo UI" panose="020B0604030504040204" pitchFamily="50" charset="-128"/>
                <a:ea typeface="Meiryo UI" panose="020B0604030504040204" pitchFamily="50" charset="-128"/>
                <a:cs typeface="+mn-cs"/>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Tree>
    <p:extLst>
      <p:ext uri="{BB962C8B-B14F-4D97-AF65-F5344CB8AC3E}">
        <p14:creationId xmlns:p14="http://schemas.microsoft.com/office/powerpoint/2010/main" val="197614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5" name="テキスト プレースホルダー 19"/>
          <p:cNvSpPr>
            <a:spLocks noGrp="1"/>
          </p:cNvSpPr>
          <p:nvPr>
            <p:ph type="body" sz="quarter" idx="13"/>
          </p:nvPr>
        </p:nvSpPr>
        <p:spPr>
          <a:xfrm>
            <a:off x="0" y="764704"/>
            <a:ext cx="9144000" cy="5843158"/>
          </a:xfrm>
          <a:prstGeom prst="rect">
            <a:avLst/>
          </a:prstGeom>
        </p:spPr>
        <p:txBody>
          <a:bodyPr>
            <a:normAutofit/>
          </a:bodyPr>
          <a:lstStyle>
            <a:lvl1pPr marL="0" indent="0">
              <a:spcBef>
                <a:spcPts val="0"/>
              </a:spcBef>
              <a:buFontTx/>
              <a:buNone/>
              <a:defRPr sz="1600"/>
            </a:lvl1pPr>
            <a:lvl2pPr marL="216000" indent="0">
              <a:spcBef>
                <a:spcPts val="0"/>
              </a:spcBef>
              <a:buFontTx/>
              <a:buNone/>
              <a:defRPr/>
            </a:lvl2pPr>
            <a:lvl3pPr marL="648000" indent="0">
              <a:spcBef>
                <a:spcPts val="0"/>
              </a:spcBef>
              <a:buFontTx/>
              <a:buNone/>
              <a:defRPr/>
            </a:lvl3pPr>
            <a:lvl4pPr marL="1188000" indent="0">
              <a:spcBef>
                <a:spcPts val="0"/>
              </a:spcBef>
              <a:buFontTx/>
              <a:buNone/>
              <a:defRPr/>
            </a:lvl4pPr>
            <a:lvl5pPr marL="1728000" indent="0">
              <a:spcBef>
                <a:spcPts val="0"/>
              </a:spcBef>
              <a:buFontTx/>
              <a:buNone/>
              <a:defRPr/>
            </a:lvl5pPr>
          </a:lstStyle>
          <a:p>
            <a:pPr lvl="0"/>
            <a:r>
              <a:rPr kumimoji="1" lang="ja-JP" altLang="en-US" dirty="0"/>
              <a:t>マスター テキストの書式設定</a:t>
            </a:r>
          </a:p>
        </p:txBody>
      </p:sp>
      <p:sp>
        <p:nvSpPr>
          <p:cNvPr id="6" name="タイトル 5"/>
          <p:cNvSpPr>
            <a:spLocks noGrp="1"/>
          </p:cNvSpPr>
          <p:nvPr>
            <p:ph type="title"/>
          </p:nvPr>
        </p:nvSpPr>
        <p:spPr>
          <a:xfrm>
            <a:off x="1512000" y="288000"/>
            <a:ext cx="7632000" cy="476704"/>
          </a:xfrm>
          <a:prstGeom prst="rect">
            <a:avLst/>
          </a:prstGeom>
        </p:spPr>
        <p:txBody>
          <a:bodyPr lIns="72000" tIns="36000" rIns="72000" bIns="36000" anchor="t">
            <a:normAutofit/>
          </a:bodyPr>
          <a:lstStyle>
            <a:lvl1pPr>
              <a:defRPr sz="2000" b="1"/>
            </a:lvl1pPr>
          </a:lstStyle>
          <a:p>
            <a:r>
              <a:rPr kumimoji="1" lang="ja-JP" altLang="en-US" dirty="0"/>
              <a:t>マスター タイトルの書式設定</a:t>
            </a:r>
          </a:p>
        </p:txBody>
      </p:sp>
      <p:sp>
        <p:nvSpPr>
          <p:cNvPr id="2" name="テキスト ボックス 1">
            <a:extLst>
              <a:ext uri="{FF2B5EF4-FFF2-40B4-BE49-F238E27FC236}">
                <a16:creationId xmlns:a16="http://schemas.microsoft.com/office/drawing/2014/main" id="{B207841C-F3D3-45A0-B71C-9D8001C643D8}"/>
              </a:ext>
            </a:extLst>
          </p:cNvPr>
          <p:cNvSpPr txBox="1"/>
          <p:nvPr userDrawn="1"/>
        </p:nvSpPr>
        <p:spPr bwMode="auto">
          <a:xfrm>
            <a:off x="0" y="6621933"/>
            <a:ext cx="6153666" cy="226591"/>
          </a:xfrm>
          <a:prstGeom prst="rect">
            <a:avLst/>
          </a:prstGeom>
          <a:noFill/>
          <a:ln w="9525">
            <a:noFill/>
            <a:miter lim="800000"/>
            <a:headEnd/>
            <a:tailEnd/>
          </a:ln>
        </p:spPr>
        <p:txBody>
          <a:bodyPr wrap="square" lIns="72000" tIns="36000" rIns="72000" bIns="36000" rtlCol="0">
            <a:spAutoFit/>
          </a:bodyPr>
          <a:lstStyle/>
          <a:p>
            <a:r>
              <a:rPr kumimoji="1" lang="en-US" altLang="ja-JP" sz="1000" dirty="0">
                <a:solidFill>
                  <a:schemeClr val="bg1">
                    <a:lumMod val="65000"/>
                  </a:schemeClr>
                </a:solidFill>
                <a:latin typeface="Meiryo UI" panose="020B0604030504040204" pitchFamily="50" charset="-128"/>
                <a:ea typeface="Meiryo UI" panose="020B0604030504040204" pitchFamily="50" charset="-128"/>
              </a:rPr>
              <a:t>23</a:t>
            </a:r>
            <a:r>
              <a:rPr kumimoji="1" lang="ja-JP" altLang="en-US" sz="1000" dirty="0">
                <a:solidFill>
                  <a:schemeClr val="bg1">
                    <a:lumMod val="65000"/>
                  </a:schemeClr>
                </a:solidFill>
                <a:latin typeface="Meiryo UI" panose="020B0604030504040204" pitchFamily="50" charset="-128"/>
                <a:ea typeface="Meiryo UI" panose="020B0604030504040204" pitchFamily="50" charset="-128"/>
              </a:rPr>
              <a:t>年度　先端総研　重点基盤「組込み</a:t>
            </a:r>
            <a:r>
              <a:rPr kumimoji="1" lang="en-US" altLang="ja-JP" sz="1000" dirty="0">
                <a:solidFill>
                  <a:schemeClr val="bg1">
                    <a:lumMod val="65000"/>
                  </a:schemeClr>
                </a:solidFill>
                <a:latin typeface="Meiryo UI" panose="020B0604030504040204" pitchFamily="50" charset="-128"/>
                <a:ea typeface="Meiryo UI" panose="020B0604030504040204" pitchFamily="50" charset="-128"/>
              </a:rPr>
              <a:t>DevOps</a:t>
            </a:r>
            <a:r>
              <a:rPr kumimoji="1" lang="ja-JP" altLang="en-US" sz="1000" dirty="0">
                <a:solidFill>
                  <a:schemeClr val="bg1">
                    <a:lumMod val="65000"/>
                  </a:schemeClr>
                </a:solidFill>
                <a:latin typeface="Meiryo UI" panose="020B0604030504040204" pitchFamily="50" charset="-128"/>
                <a:ea typeface="Meiryo UI" panose="020B0604030504040204" pitchFamily="50" charset="-128"/>
              </a:rPr>
              <a:t>基盤技術開発」　システム部（</a:t>
            </a:r>
            <a:r>
              <a:rPr kumimoji="1" lang="en-US" altLang="ja-JP" sz="1000" dirty="0">
                <a:solidFill>
                  <a:schemeClr val="bg1">
                    <a:lumMod val="65000"/>
                  </a:schemeClr>
                </a:solidFill>
                <a:latin typeface="Meiryo UI" panose="020B0604030504040204" pitchFamily="50" charset="-128"/>
                <a:ea typeface="Meiryo UI" panose="020B0604030504040204" pitchFamily="50" charset="-128"/>
              </a:rPr>
              <a:t>BPG</a:t>
            </a:r>
            <a:r>
              <a:rPr kumimoji="1" lang="ja-JP" altLang="en-US" sz="1000" dirty="0">
                <a:solidFill>
                  <a:schemeClr val="bg1">
                    <a:lumMod val="65000"/>
                  </a:schemeClr>
                </a:solidFill>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256442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nges for the Better">
    <p:spTree>
      <p:nvGrpSpPr>
        <p:cNvPr id="1" name=""/>
        <p:cNvGrpSpPr/>
        <p:nvPr/>
      </p:nvGrpSpPr>
      <p:grpSpPr>
        <a:xfrm>
          <a:off x="0" y="0"/>
          <a:ext cx="0" cy="0"/>
          <a:chOff x="0" y="0"/>
          <a:chExt cx="0" cy="0"/>
        </a:xfrm>
      </p:grpSpPr>
      <p:sp>
        <p:nvSpPr>
          <p:cNvPr id="2" name="正方形/長方形 1"/>
          <p:cNvSpPr/>
          <p:nvPr userDrawn="1"/>
        </p:nvSpPr>
        <p:spPr bwMode="auto">
          <a:xfrm>
            <a:off x="0" y="0"/>
            <a:ext cx="9144000" cy="6858000"/>
          </a:xfrm>
          <a:prstGeom prst="rect">
            <a:avLst/>
          </a:prstGeom>
          <a:solidFill>
            <a:schemeClr val="bg1"/>
          </a:solid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pic>
        <p:nvPicPr>
          <p:cNvPr id="3" name="Picture 8" descr="http://adv.dpt.hq.melco.co.jp/rule_temp/hyouji/jpg/s_07.jpg"/>
          <p:cNvPicPr>
            <a:picLocks noChangeAspect="1" noChangeArrowheads="1"/>
          </p:cNvPicPr>
          <p:nvPr userDrawn="1"/>
        </p:nvPicPr>
        <p:blipFill>
          <a:blip r:embed="rId2" cstate="screen"/>
          <a:srcRect/>
          <a:stretch>
            <a:fillRect/>
          </a:stretch>
        </p:blipFill>
        <p:spPr bwMode="auto">
          <a:xfrm>
            <a:off x="1609725" y="2192338"/>
            <a:ext cx="5924550" cy="2473325"/>
          </a:xfrm>
          <a:prstGeom prst="rect">
            <a:avLst/>
          </a:prstGeom>
          <a:noFill/>
          <a:ln w="9525">
            <a:noFill/>
            <a:miter lim="800000"/>
            <a:headEnd/>
            <a:tailEnd/>
          </a:ln>
        </p:spPr>
      </p:pic>
    </p:spTree>
    <p:extLst>
      <p:ext uri="{BB962C8B-B14F-4D97-AF65-F5344CB8AC3E}">
        <p14:creationId xmlns:p14="http://schemas.microsoft.com/office/powerpoint/2010/main" val="310541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a:defRPr/>
            </a:pPr>
            <a:endParaRPr lang="en-US" altLang="ja-JP">
              <a:solidFill>
                <a:prstClr val="black">
                  <a:tint val="75000"/>
                </a:prstClr>
              </a:solidFill>
            </a:endParaRPr>
          </a:p>
        </p:txBody>
      </p:sp>
      <p:sp>
        <p:nvSpPr>
          <p:cNvPr id="3" name="フッター プレースホルダー 2"/>
          <p:cNvSpPr>
            <a:spLocks noGrp="1"/>
          </p:cNvSpPr>
          <p:nvPr>
            <p:ph type="ftr" sz="quarter" idx="11"/>
          </p:nvPr>
        </p:nvSpPr>
        <p:spPr/>
        <p:txBody>
          <a:bodyPr/>
          <a:lstStyle/>
          <a:p>
            <a:pPr>
              <a:defRPr/>
            </a:pPr>
            <a:r>
              <a:rPr lang="en-US" altLang="ja-JP">
                <a:solidFill>
                  <a:prstClr val="black">
                    <a:tint val="75000"/>
                  </a:prstClr>
                </a:solidFill>
              </a:rPr>
              <a:t>2005年度基礎基盤個別テーマ提案書</a:t>
            </a:r>
          </a:p>
        </p:txBody>
      </p:sp>
      <p:sp>
        <p:nvSpPr>
          <p:cNvPr id="5" name="Rectangle 6"/>
          <p:cNvSpPr>
            <a:spLocks noGrp="1" noChangeArrowheads="1"/>
          </p:cNvSpPr>
          <p:nvPr>
            <p:ph type="sldNum" sz="quarter" idx="12"/>
          </p:nvPr>
        </p:nvSpPr>
        <p:spPr>
          <a:xfrm>
            <a:off x="8532813" y="6553200"/>
            <a:ext cx="658812" cy="476250"/>
          </a:xfrm>
          <a:ln/>
        </p:spPr>
        <p:txBody>
          <a:bodyPr/>
          <a:lstStyle>
            <a:lvl1pPr>
              <a:defRPr/>
            </a:lvl1pPr>
          </a:lstStyle>
          <a:p>
            <a:pPr>
              <a:defRPr/>
            </a:pPr>
            <a:fld id="{09B03DC1-ECEC-4F7C-99AD-8381EC6B8A9B}" type="slidenum">
              <a:rPr lang="en-US" altLang="ja-JP">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5593186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図 10" descr="E0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Rectangle 6"/>
          <p:cNvSpPr txBox="1">
            <a:spLocks noChangeArrowheads="1"/>
          </p:cNvSpPr>
          <p:nvPr userDrawn="1"/>
        </p:nvSpPr>
        <p:spPr bwMode="auto">
          <a:xfrm>
            <a:off x="7245821" y="6486103"/>
            <a:ext cx="1905000" cy="23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r" defTabSz="914400" rtl="0" eaLnBrk="1" latinLnBrk="0" hangingPunct="1">
              <a:defRPr kumimoji="1" sz="14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DBEFF64-15C5-4CED-B87A-5A348AA72764}" type="slidenum">
              <a:rPr lang="en-US" altLang="ja-JP" sz="1050" smtClean="0">
                <a:solidFill>
                  <a:prstClr val="black"/>
                </a:solidFill>
                <a:latin typeface="Meiryo UI" panose="020B0604030504040204" pitchFamily="50" charset="-128"/>
                <a:ea typeface="Meiryo UI" panose="020B0604030504040204" pitchFamily="50" charset="-128"/>
                <a:cs typeface="Arial" panose="020B0604020202020204" pitchFamily="34" charset="0"/>
              </a:rPr>
              <a:pPr/>
              <a:t>‹#›</a:t>
            </a:fld>
            <a:endParaRPr lang="en-US" altLang="ja-JP" sz="1050" dirty="0">
              <a:solidFill>
                <a:prstClr val="black"/>
              </a:solidFill>
              <a:latin typeface="Meiryo UI" panose="020B0604030504040204" pitchFamily="50" charset="-128"/>
              <a:ea typeface="Meiryo UI" panose="020B0604030504040204" pitchFamily="50" charset="-128"/>
              <a:cs typeface="Arial" panose="020B0604020202020204" pitchFamily="34" charset="0"/>
            </a:endParaRPr>
          </a:p>
        </p:txBody>
      </p:sp>
      <p:sp>
        <p:nvSpPr>
          <p:cNvPr id="13" name="フッター プレースホルダー 1"/>
          <p:cNvSpPr txBox="1">
            <a:spLocks/>
          </p:cNvSpPr>
          <p:nvPr userDrawn="1"/>
        </p:nvSpPr>
        <p:spPr>
          <a:xfrm>
            <a:off x="7687570" y="6687751"/>
            <a:ext cx="1214435" cy="138499"/>
          </a:xfrm>
          <a:prstGeom prst="rect">
            <a:avLst/>
          </a:prstGeom>
        </p:spPr>
        <p:txBody>
          <a:bodyPr vert="horz" wrap="none" lIns="91440" tIns="45720" rIns="0" bIns="0" rtlCol="0" anchor="b" anchorCtr="0">
            <a:spAutoFit/>
          </a:bodyPr>
          <a:lstStyle>
            <a:defPPr>
              <a:defRPr lang="ja-JP"/>
            </a:defPPr>
            <a:lvl1pPr marL="0" algn="r" defTabSz="914400" rtl="0" eaLnBrk="1" fontAlgn="b" latinLnBrk="0" hangingPunct="1">
              <a:defRPr kumimoji="1" sz="600" kern="1200">
                <a:solidFill>
                  <a:schemeClr val="tx1"/>
                </a:solidFill>
                <a:latin typeface="Arial"/>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prstClr val="black"/>
                </a:solidFill>
              </a:rPr>
              <a:t>© Mitsubishi Electric Corporation</a:t>
            </a:r>
            <a:endParaRPr lang="ja-JP" altLang="en-US" dirty="0">
              <a:solidFill>
                <a:prstClr val="black"/>
              </a:solidFill>
            </a:endParaRPr>
          </a:p>
        </p:txBody>
      </p:sp>
      <p:sp>
        <p:nvSpPr>
          <p:cNvPr id="2" name="タイトル プレースホルダー 1"/>
          <p:cNvSpPr>
            <a:spLocks noGrp="1"/>
          </p:cNvSpPr>
          <p:nvPr>
            <p:ph type="title"/>
          </p:nvPr>
        </p:nvSpPr>
        <p:spPr>
          <a:xfrm>
            <a:off x="1510725" y="288000"/>
            <a:ext cx="7632000" cy="435900"/>
          </a:xfrm>
          <a:prstGeom prst="rect">
            <a:avLst/>
          </a:prstGeom>
        </p:spPr>
        <p:txBody>
          <a:bodyPr vert="horz" lIns="72000" tIns="36000" rIns="72000" bIns="36000" rtlCol="0" anchor="t">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64695" y="980070"/>
            <a:ext cx="863731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フッター プレースホルダー 3">
            <a:extLst>
              <a:ext uri="{FF2B5EF4-FFF2-40B4-BE49-F238E27FC236}">
                <a16:creationId xmlns:a16="http://schemas.microsoft.com/office/drawing/2014/main" id="{48805BEE-962F-4B7E-AD60-F9CF66ED588C}"/>
              </a:ext>
            </a:extLst>
          </p:cNvPr>
          <p:cNvSpPr>
            <a:spLocks noGrp="1"/>
          </p:cNvSpPr>
          <p:nvPr>
            <p:ph type="ftr" sz="quarter" idx="3"/>
          </p:nvPr>
        </p:nvSpPr>
        <p:spPr>
          <a:xfrm>
            <a:off x="16475" y="6627740"/>
            <a:ext cx="6153666" cy="230188"/>
          </a:xfrm>
          <a:prstGeom prst="rect">
            <a:avLst/>
          </a:prstGeom>
        </p:spPr>
        <p:txBody>
          <a:bodyPr vert="horz" lIns="36000" tIns="0" rIns="36000" bIns="0" rtlCol="0" anchor="ctr"/>
          <a:lstStyle>
            <a:lvl1pPr algn="l">
              <a:defRPr sz="1000">
                <a:solidFill>
                  <a:schemeClr val="tx1">
                    <a:tint val="75000"/>
                  </a:schemeClr>
                </a:solidFill>
              </a:defRPr>
            </a:lvl1pPr>
          </a:lstStyle>
          <a:p>
            <a:r>
              <a:rPr lang="en-US" altLang="ja-JP" dirty="0"/>
              <a:t>23</a:t>
            </a:r>
            <a:r>
              <a:rPr lang="ja-JP" altLang="en-US" dirty="0"/>
              <a:t>年度　先端総研　重点基盤「●●の開発」　部名（</a:t>
            </a:r>
            <a:r>
              <a:rPr lang="en-US" altLang="ja-JP" dirty="0"/>
              <a:t>G</a:t>
            </a:r>
            <a:r>
              <a:rPr lang="ja-JP" altLang="en-US" dirty="0"/>
              <a:t>名）</a:t>
            </a:r>
          </a:p>
        </p:txBody>
      </p:sp>
    </p:spTree>
    <p:extLst>
      <p:ext uri="{BB962C8B-B14F-4D97-AF65-F5344CB8AC3E}">
        <p14:creationId xmlns:p14="http://schemas.microsoft.com/office/powerpoint/2010/main" val="3994788123"/>
      </p:ext>
    </p:extLst>
  </p:cSld>
  <p:clrMap bg1="lt1" tx1="dk1" bg2="lt2" tx2="dk2" accent1="accent1" accent2="accent2" accent3="accent3" accent4="accent4" accent5="accent5" accent6="accent6" hlink="hlink" folHlink="folHlink"/>
  <p:sldLayoutIdLst>
    <p:sldLayoutId id="2147483673" r:id="rId1"/>
    <p:sldLayoutId id="2147483679" r:id="rId2"/>
    <p:sldLayoutId id="2147483680" r:id="rId3"/>
    <p:sldLayoutId id="2147483681" r:id="rId4"/>
  </p:sldLayoutIdLst>
  <p:txStyles>
    <p:title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eiryo UI" panose="020B0604030504040204" pitchFamily="50" charset="-128"/>
          <a:ea typeface="Meiryo UI"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chnofaq.org/posts/2018/05/why-devops-is-the-job-of-the-future/"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blog.alantsai.net/posts/2016/12/devopsseries-whatisdevops"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blog.alantsai.net/posts/2016/12/devopsseries-whatisdevops" TargetMode="External"/><Relationship Id="rId5" Type="http://schemas.openxmlformats.org/officeDocument/2006/relationships/image" Target="../media/image8.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hyperlink" Target="https://blog.alantsai.net/posts/2016/12/devopsseries-whatisdevop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blog.alantsai.net/posts/2016/12/devopsseries-whatisdevop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blog.alantsai.net/posts/2016/12/devopsseries-whatisdevops"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8.png"/><Relationship Id="rId7"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2.jpeg"/><Relationship Id="rId5" Type="http://schemas.openxmlformats.org/officeDocument/2006/relationships/image" Target="../media/image21.jpeg"/><Relationship Id="rId10" Type="http://schemas.openxmlformats.org/officeDocument/2006/relationships/image" Target="../media/image26.svg"/><Relationship Id="rId4" Type="http://schemas.openxmlformats.org/officeDocument/2006/relationships/hyperlink" Target="https://blog.alantsai.net/posts/2016/12/devopsseries-whatisdevops" TargetMode="External"/><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2.jpeg"/><Relationship Id="rId4" Type="http://schemas.openxmlformats.org/officeDocument/2006/relationships/hyperlink" Target="https://blog.alantsai.net/posts/2016/12/devopsseries-whatisdevop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blog.alantsai.net/posts/2016/12/devopsseries-whatisdevop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hitachi.co.jp/products/life/portal/mobility/connected-car/detail4.html"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publicdomainq.net/data-magnifying-glass-0019618/" TargetMode="External"/><Relationship Id="rId3" Type="http://schemas.openxmlformats.org/officeDocument/2006/relationships/hyperlink" Target="https://blog.alantsai.net/posts/2016/12/devopsseries-whatisdevops" TargetMode="External"/><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publicdomainq.net/data-magnifying-glass-0019618/" TargetMode="External"/><Relationship Id="rId3" Type="http://schemas.openxmlformats.org/officeDocument/2006/relationships/hyperlink" Target="https://blog.alantsai.net/posts/2016/12/devopsseries-whatisdevops" TargetMode="External"/><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321907" y="1565765"/>
            <a:ext cx="7780693" cy="1161659"/>
          </a:xfrm>
        </p:spPr>
        <p:txBody>
          <a:bodyPr>
            <a:normAutofit/>
          </a:bodyPr>
          <a:lstStyle/>
          <a:p>
            <a:pPr marL="2416175" indent="-2416175" algn="l"/>
            <a:r>
              <a:rPr lang="ja-JP" altLang="en-US" sz="2400" dirty="0"/>
              <a:t>プロジェクト名称：組込み</a:t>
            </a:r>
            <a:r>
              <a:rPr lang="en-US" altLang="ja-JP" sz="2400" dirty="0"/>
              <a:t>DevOps</a:t>
            </a:r>
            <a:r>
              <a:rPr lang="ja-JP" altLang="en-US" sz="2400" dirty="0"/>
              <a:t>基盤技術開発</a:t>
            </a:r>
            <a:r>
              <a:rPr lang="en-US" altLang="ja-JP" sz="2400" dirty="0"/>
              <a:t>(</a:t>
            </a:r>
            <a:r>
              <a:rPr lang="ja-JP" altLang="en-US" sz="2400" dirty="0"/>
              <a:t>継続</a:t>
            </a:r>
            <a:r>
              <a:rPr lang="en-US" altLang="ja-JP" sz="2400" dirty="0"/>
              <a:t>)</a:t>
            </a:r>
            <a:endParaRPr kumimoji="1" lang="ja-JP" altLang="en-US" sz="2400" dirty="0"/>
          </a:p>
        </p:txBody>
      </p:sp>
      <p:sp>
        <p:nvSpPr>
          <p:cNvPr id="5" name="Text Box 4"/>
          <p:cNvSpPr txBox="1">
            <a:spLocks noChangeArrowheads="1"/>
          </p:cNvSpPr>
          <p:nvPr/>
        </p:nvSpPr>
        <p:spPr bwMode="auto">
          <a:xfrm>
            <a:off x="130221" y="1388400"/>
            <a:ext cx="4126084" cy="338554"/>
          </a:xfrm>
          <a:prstGeom prst="rect">
            <a:avLst/>
          </a:prstGeom>
          <a:noFill/>
          <a:ln w="9525">
            <a:solidFill>
              <a:schemeClr val="tx1"/>
            </a:solidFill>
            <a:miter lim="800000"/>
            <a:headEnd/>
            <a:tailEnd/>
          </a:ln>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2023</a:t>
            </a:r>
            <a:r>
              <a:rPr lang="ja-JP" altLang="en-US" sz="1600" dirty="0">
                <a:latin typeface="Meiryo UI" panose="020B0604030504040204" pitchFamily="50" charset="-128"/>
                <a:ea typeface="Meiryo UI" panose="020B0604030504040204" pitchFamily="50" charset="-128"/>
              </a:rPr>
              <a:t>年度　</a:t>
            </a:r>
            <a:r>
              <a:rPr lang="zh-TW" altLang="en-US" sz="1600" dirty="0">
                <a:latin typeface="Meiryo UI" panose="020B0604030504040204" pitchFamily="50" charset="-128"/>
                <a:ea typeface="Meiryo UI" panose="020B0604030504040204" pitchFamily="50" charset="-128"/>
              </a:rPr>
              <a:t>重点基盤計画書</a:t>
            </a:r>
            <a:endParaRPr lang="ja-JP" altLang="en-US" sz="1600" b="1" dirty="0">
              <a:latin typeface="Meiryo UI" panose="020B0604030504040204" pitchFamily="50" charset="-128"/>
              <a:ea typeface="Meiryo UI" panose="020B0604030504040204" pitchFamily="50" charset="-128"/>
            </a:endParaRPr>
          </a:p>
        </p:txBody>
      </p:sp>
      <p:sp>
        <p:nvSpPr>
          <p:cNvPr id="15" name="Text Box 19"/>
          <p:cNvSpPr txBox="1">
            <a:spLocks noChangeArrowheads="1"/>
          </p:cNvSpPr>
          <p:nvPr/>
        </p:nvSpPr>
        <p:spPr bwMode="auto">
          <a:xfrm>
            <a:off x="130221" y="962315"/>
            <a:ext cx="1342525" cy="338554"/>
          </a:xfrm>
          <a:prstGeom prst="rect">
            <a:avLst/>
          </a:prstGeom>
          <a:noFill/>
          <a:ln w="9525">
            <a:solidFill>
              <a:schemeClr val="tx1"/>
            </a:solidFill>
            <a:miter lim="800000"/>
            <a:headEnd/>
            <a:tailEnd/>
          </a:ln>
        </p:spPr>
        <p:txBody>
          <a:bodyPr wrap="square">
            <a:spAutoFit/>
          </a:bodyPr>
          <a:lstStyle/>
          <a:p>
            <a:pPr>
              <a:spcBef>
                <a:spcPct val="50000"/>
              </a:spcBef>
            </a:pPr>
            <a:r>
              <a:rPr lang="ja-JP" altLang="en-US" sz="1600" dirty="0">
                <a:latin typeface="Meiryo UI" panose="020B0604030504040204" pitchFamily="50" charset="-128"/>
                <a:ea typeface="Meiryo UI" panose="020B0604030504040204" pitchFamily="50" charset="-128"/>
              </a:rPr>
              <a:t>番号： </a:t>
            </a:r>
            <a:r>
              <a:rPr lang="en-US" altLang="ja-JP" sz="1600" dirty="0">
                <a:latin typeface="Meiryo UI" panose="020B0604030504040204" pitchFamily="50" charset="-128"/>
                <a:ea typeface="Meiryo UI" panose="020B0604030504040204" pitchFamily="50" charset="-128"/>
              </a:rPr>
              <a:t>xx</a:t>
            </a:r>
          </a:p>
        </p:txBody>
      </p:sp>
      <p:pic>
        <p:nvPicPr>
          <p:cNvPr id="24" name="図 23">
            <a:extLst>
              <a:ext uri="{FF2B5EF4-FFF2-40B4-BE49-F238E27FC236}">
                <a16:creationId xmlns:a16="http://schemas.microsoft.com/office/drawing/2014/main" id="{AFA6A0CB-9770-44A7-A87D-C5523E87679E}"/>
              </a:ext>
            </a:extLst>
          </p:cNvPr>
          <p:cNvPicPr>
            <a:picLocks noChangeAspect="1"/>
          </p:cNvPicPr>
          <p:nvPr/>
        </p:nvPicPr>
        <p:blipFill>
          <a:blip r:embed="rId3"/>
          <a:stretch>
            <a:fillRect/>
          </a:stretch>
        </p:blipFill>
        <p:spPr>
          <a:xfrm>
            <a:off x="9375674" y="2214986"/>
            <a:ext cx="504926" cy="466981"/>
          </a:xfrm>
          <a:prstGeom prst="rect">
            <a:avLst/>
          </a:prstGeom>
        </p:spPr>
      </p:pic>
      <p:pic>
        <p:nvPicPr>
          <p:cNvPr id="25" name="図 24">
            <a:extLst>
              <a:ext uri="{FF2B5EF4-FFF2-40B4-BE49-F238E27FC236}">
                <a16:creationId xmlns:a16="http://schemas.microsoft.com/office/drawing/2014/main" id="{65D8FC38-D298-49F2-84FD-4AA84621F588}"/>
              </a:ext>
            </a:extLst>
          </p:cNvPr>
          <p:cNvPicPr>
            <a:picLocks noChangeAspect="1"/>
          </p:cNvPicPr>
          <p:nvPr/>
        </p:nvPicPr>
        <p:blipFill>
          <a:blip r:embed="rId4"/>
          <a:stretch>
            <a:fillRect/>
          </a:stretch>
        </p:blipFill>
        <p:spPr>
          <a:xfrm>
            <a:off x="9936999" y="2149658"/>
            <a:ext cx="719599" cy="579429"/>
          </a:xfrm>
          <a:prstGeom prst="rect">
            <a:avLst/>
          </a:prstGeom>
        </p:spPr>
      </p:pic>
      <p:sp>
        <p:nvSpPr>
          <p:cNvPr id="26" name="テキスト ボックス 25">
            <a:extLst>
              <a:ext uri="{FF2B5EF4-FFF2-40B4-BE49-F238E27FC236}">
                <a16:creationId xmlns:a16="http://schemas.microsoft.com/office/drawing/2014/main" id="{6D6FBCBC-C1FD-40C9-87A9-794727B6E3B4}"/>
              </a:ext>
            </a:extLst>
          </p:cNvPr>
          <p:cNvSpPr txBox="1"/>
          <p:nvPr/>
        </p:nvSpPr>
        <p:spPr>
          <a:xfrm>
            <a:off x="9194800" y="1017082"/>
            <a:ext cx="2469457" cy="900246"/>
          </a:xfrm>
          <a:prstGeom prst="wedgeRectCallout">
            <a:avLst>
              <a:gd name="adj1" fmla="val -16176"/>
              <a:gd name="adj2" fmla="val 73767"/>
            </a:avLst>
          </a:prstGeom>
          <a:solidFill>
            <a:srgbClr val="FFFF99"/>
          </a:solidFill>
          <a:ln w="28575">
            <a:solidFill>
              <a:srgbClr val="FF0000"/>
            </a:solidFill>
          </a:ln>
        </p:spPr>
        <p:txBody>
          <a:bodyPr wrap="square" rtlCol="0">
            <a:spAutoFit/>
          </a:bodyPr>
          <a:lstStyle/>
          <a:p>
            <a:pPr>
              <a:lnSpc>
                <a:spcPts val="2100"/>
              </a:lnSpc>
            </a:pPr>
            <a:r>
              <a:rPr lang="en-US" altLang="ja-JP" dirty="0" err="1">
                <a:solidFill>
                  <a:srgbClr val="FF0000"/>
                </a:solidFill>
              </a:rPr>
              <a:t>Maisart</a:t>
            </a:r>
            <a:r>
              <a:rPr lang="ja-JP" altLang="en-US" dirty="0">
                <a:solidFill>
                  <a:srgbClr val="FF0000"/>
                </a:solidFill>
              </a:rPr>
              <a:t>、</a:t>
            </a:r>
            <a:r>
              <a:rPr lang="en-US" altLang="ja-JP" dirty="0">
                <a:solidFill>
                  <a:srgbClr val="FF0000"/>
                </a:solidFill>
              </a:rPr>
              <a:t> </a:t>
            </a:r>
            <a:r>
              <a:rPr lang="en-US" altLang="ja-JP" dirty="0" err="1">
                <a:solidFill>
                  <a:srgbClr val="FF0000"/>
                </a:solidFill>
              </a:rPr>
              <a:t>ClariSense</a:t>
            </a:r>
            <a:r>
              <a:rPr lang="ja-JP" altLang="ja-JP" dirty="0">
                <a:solidFill>
                  <a:srgbClr val="FF0000"/>
                </a:solidFill>
              </a:rPr>
              <a:t>マークは適宜、</a:t>
            </a:r>
            <a:endParaRPr lang="en-US" altLang="ja-JP" dirty="0">
              <a:solidFill>
                <a:srgbClr val="FF0000"/>
              </a:solidFill>
            </a:endParaRPr>
          </a:p>
          <a:p>
            <a:pPr>
              <a:lnSpc>
                <a:spcPts val="2100"/>
              </a:lnSpc>
            </a:pPr>
            <a:r>
              <a:rPr lang="ja-JP" altLang="ja-JP" dirty="0">
                <a:solidFill>
                  <a:srgbClr val="FF0000"/>
                </a:solidFill>
              </a:rPr>
              <a:t>該当箇所につけること。</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27" name="正方形/長方形 26">
            <a:extLst>
              <a:ext uri="{FF2B5EF4-FFF2-40B4-BE49-F238E27FC236}">
                <a16:creationId xmlns:a16="http://schemas.microsoft.com/office/drawing/2014/main" id="{CA9434FB-7939-4B50-9D5B-4D3B7CCB312A}"/>
              </a:ext>
            </a:extLst>
          </p:cNvPr>
          <p:cNvSpPr/>
          <p:nvPr/>
        </p:nvSpPr>
        <p:spPr>
          <a:xfrm>
            <a:off x="216311" y="4225527"/>
            <a:ext cx="8835932" cy="203033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r>
              <a:rPr lang="ja-JP" altLang="en-US" b="1" u="sng" dirty="0">
                <a:solidFill>
                  <a:schemeClr val="tx1"/>
                </a:solidFill>
                <a:latin typeface="Meiryo UI" panose="020B0604030504040204" pitchFamily="50" charset="-128"/>
              </a:rPr>
              <a:t>本テーマのポイント</a:t>
            </a:r>
            <a:endParaRPr lang="en-US" altLang="ja-JP" b="1" u="sng" baseline="30000" dirty="0">
              <a:solidFill>
                <a:schemeClr val="tx1"/>
              </a:solidFill>
              <a:latin typeface="Meiryo UI" panose="020B0604030504040204" pitchFamily="50" charset="-128"/>
            </a:endParaRPr>
          </a:p>
          <a:p>
            <a:r>
              <a:rPr lang="en-US" altLang="ja-JP" dirty="0">
                <a:solidFill>
                  <a:schemeClr val="tx1"/>
                </a:solidFill>
                <a:latin typeface="Meiryo UI" panose="020B0604030504040204" pitchFamily="50" charset="-128"/>
              </a:rPr>
              <a:t>DevOps</a:t>
            </a:r>
            <a:r>
              <a:rPr lang="ja-JP" altLang="en-US" dirty="0">
                <a:solidFill>
                  <a:schemeClr val="tx1"/>
                </a:solidFill>
                <a:latin typeface="Meiryo UI" panose="020B0604030504040204" pitchFamily="50" charset="-128"/>
              </a:rPr>
              <a:t>を組込みシステムに導入するために不足している技術を開発する。</a:t>
            </a:r>
            <a:r>
              <a:rPr lang="en-US" altLang="ja-JP" dirty="0">
                <a:solidFill>
                  <a:schemeClr val="tx1"/>
                </a:solidFill>
                <a:latin typeface="Meiryo UI" panose="020B0604030504040204" pitchFamily="50" charset="-128"/>
              </a:rPr>
              <a:t>DevOps</a:t>
            </a:r>
            <a:r>
              <a:rPr lang="ja-JP" altLang="en-US" dirty="0">
                <a:solidFill>
                  <a:schemeClr val="tx1"/>
                </a:solidFill>
                <a:latin typeface="Meiryo UI" panose="020B0604030504040204" pitchFamily="50" charset="-128"/>
              </a:rPr>
              <a:t>は継続的かつ段階的に製品をリリースする枠組みであり、</a:t>
            </a:r>
            <a:r>
              <a:rPr lang="en-US" altLang="ja-JP" dirty="0">
                <a:solidFill>
                  <a:schemeClr val="tx1"/>
                </a:solidFill>
                <a:latin typeface="Meiryo UI" panose="020B0604030504040204" pitchFamily="50" charset="-128"/>
              </a:rPr>
              <a:t>Web</a:t>
            </a:r>
            <a:r>
              <a:rPr lang="ja-JP" altLang="en-US" dirty="0">
                <a:solidFill>
                  <a:schemeClr val="tx1"/>
                </a:solidFill>
                <a:latin typeface="Meiryo UI" panose="020B0604030504040204" pitchFamily="50" charset="-128"/>
              </a:rPr>
              <a:t>システム向けに技術が成熟しつつある。当社製品でも</a:t>
            </a:r>
            <a:r>
              <a:rPr lang="en-US" altLang="ja-JP" dirty="0">
                <a:solidFill>
                  <a:schemeClr val="tx1"/>
                </a:solidFill>
                <a:latin typeface="Meiryo UI" panose="020B0604030504040204" pitchFamily="50" charset="-128"/>
              </a:rPr>
              <a:t>DevOps</a:t>
            </a:r>
            <a:r>
              <a:rPr lang="ja-JP" altLang="en-US" dirty="0">
                <a:solidFill>
                  <a:schemeClr val="tx1"/>
                </a:solidFill>
                <a:latin typeface="Meiryo UI" panose="020B0604030504040204" pitchFamily="50" charset="-128"/>
              </a:rPr>
              <a:t>を適用することで、</a:t>
            </a:r>
            <a:r>
              <a:rPr lang="en-US" altLang="ja-JP" dirty="0">
                <a:solidFill>
                  <a:schemeClr val="tx1"/>
                </a:solidFill>
                <a:latin typeface="Meiryo UI" panose="020B0604030504040204" pitchFamily="50" charset="-128"/>
              </a:rPr>
              <a:t>QCD</a:t>
            </a:r>
            <a:r>
              <a:rPr lang="ja-JP" altLang="en-US" dirty="0">
                <a:solidFill>
                  <a:schemeClr val="tx1"/>
                </a:solidFill>
                <a:latin typeface="Meiryo UI" panose="020B0604030504040204" pitchFamily="50" charset="-128"/>
              </a:rPr>
              <a:t>および顧客ごとのカスタマイズ性向上による差別化が可能となる。しかし、</a:t>
            </a:r>
            <a:r>
              <a:rPr lang="en-US" altLang="ja-JP" dirty="0">
                <a:solidFill>
                  <a:schemeClr val="tx1"/>
                </a:solidFill>
                <a:latin typeface="Meiryo UI" panose="020B0604030504040204" pitchFamily="50" charset="-128"/>
              </a:rPr>
              <a:t>Web</a:t>
            </a:r>
            <a:r>
              <a:rPr lang="ja-JP" altLang="en-US" dirty="0">
                <a:solidFill>
                  <a:schemeClr val="tx1"/>
                </a:solidFill>
                <a:latin typeface="Meiryo UI" panose="020B0604030504040204" pitchFamily="50" charset="-128"/>
              </a:rPr>
              <a:t>システム向けの</a:t>
            </a:r>
            <a:r>
              <a:rPr lang="en-US" altLang="ja-JP" dirty="0">
                <a:solidFill>
                  <a:schemeClr val="tx1"/>
                </a:solidFill>
                <a:latin typeface="Meiryo UI" panose="020B0604030504040204" pitchFamily="50" charset="-128"/>
              </a:rPr>
              <a:t>DevOps</a:t>
            </a:r>
            <a:r>
              <a:rPr lang="ja-JP" altLang="en-US" dirty="0">
                <a:solidFill>
                  <a:schemeClr val="tx1"/>
                </a:solidFill>
                <a:latin typeface="Meiryo UI" panose="020B0604030504040204" pitchFamily="50" charset="-128"/>
              </a:rPr>
              <a:t>技術の一部は組込みシステムに適用できない。そこで本開発では、</a:t>
            </a:r>
            <a:r>
              <a:rPr lang="en-US" altLang="ja-JP" dirty="0">
                <a:solidFill>
                  <a:srgbClr val="FF0000"/>
                </a:solidFill>
                <a:latin typeface="Meiryo UI" panose="020B0604030504040204" pitchFamily="50" charset="-128"/>
              </a:rPr>
              <a:t>FA</a:t>
            </a:r>
            <a:r>
              <a:rPr lang="ja-JP" altLang="en-US" dirty="0">
                <a:solidFill>
                  <a:srgbClr val="FF0000"/>
                </a:solidFill>
                <a:latin typeface="Meiryo UI" panose="020B0604030504040204" pitchFamily="50" charset="-128"/>
              </a:rPr>
              <a:t>、宇宙、鉄道、車載機器、空調機器</a:t>
            </a:r>
            <a:r>
              <a:rPr lang="ja-JP" altLang="en-US" dirty="0">
                <a:solidFill>
                  <a:schemeClr val="tx1"/>
                </a:solidFill>
                <a:latin typeface="Meiryo UI" panose="020B0604030504040204" pitchFamily="50" charset="-128"/>
              </a:rPr>
              <a:t>などの製品を想定して、組込みシステム向けに不足しているテスト、デプロイ、運用技術を開発し、</a:t>
            </a:r>
            <a:r>
              <a:rPr lang="en-US" altLang="ja-JP" dirty="0">
                <a:solidFill>
                  <a:schemeClr val="tx1"/>
                </a:solidFill>
                <a:latin typeface="Meiryo UI" panose="020B0604030504040204" pitchFamily="50" charset="-128"/>
              </a:rPr>
              <a:t>DevOps</a:t>
            </a:r>
            <a:r>
              <a:rPr lang="ja-JP" altLang="en-US" dirty="0">
                <a:solidFill>
                  <a:schemeClr val="tx1"/>
                </a:solidFill>
                <a:latin typeface="Meiryo UI" panose="020B0604030504040204" pitchFamily="50" charset="-128"/>
              </a:rPr>
              <a:t>導入を容易化する。</a:t>
            </a:r>
            <a:endParaRPr lang="en-US" altLang="ja-JP" sz="2000" b="1" u="sng" baseline="30000" dirty="0">
              <a:solidFill>
                <a:schemeClr val="tx1"/>
              </a:solidFill>
              <a:latin typeface="Meiryo UI" panose="020B0604030504040204" pitchFamily="50" charset="-128"/>
            </a:endParaRPr>
          </a:p>
        </p:txBody>
      </p:sp>
      <p:sp>
        <p:nvSpPr>
          <p:cNvPr id="28" name="Text Box 5">
            <a:extLst>
              <a:ext uri="{FF2B5EF4-FFF2-40B4-BE49-F238E27FC236}">
                <a16:creationId xmlns:a16="http://schemas.microsoft.com/office/drawing/2014/main" id="{5EB3D8CB-BF2B-44A1-A6A1-8CA137908F50}"/>
              </a:ext>
            </a:extLst>
          </p:cNvPr>
          <p:cNvSpPr txBox="1">
            <a:spLocks noChangeArrowheads="1"/>
          </p:cNvSpPr>
          <p:nvPr/>
        </p:nvSpPr>
        <p:spPr bwMode="auto">
          <a:xfrm>
            <a:off x="7336166" y="689547"/>
            <a:ext cx="1374773" cy="369332"/>
          </a:xfrm>
          <a:prstGeom prst="rect">
            <a:avLst/>
          </a:prstGeom>
          <a:noFill/>
          <a:ln w="9525">
            <a:noFill/>
            <a:miter lim="800000"/>
            <a:headEnd/>
            <a:tailEnd/>
          </a:ln>
        </p:spPr>
        <p:txBody>
          <a:bodyPr wrap="square">
            <a:spAutoFit/>
          </a:bodyPr>
          <a:lstStyle/>
          <a:p>
            <a:pPr>
              <a:spcBef>
                <a:spcPct val="5000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部門裁量</a:t>
            </a:r>
            <a:r>
              <a:rPr lang="en-US" altLang="ja-JP" dirty="0">
                <a:latin typeface="Meiryo UI" panose="020B0604030504040204" pitchFamily="50" charset="-128"/>
                <a:ea typeface="Meiryo UI" panose="020B0604030504040204" pitchFamily="50" charset="-128"/>
              </a:rPr>
              <a:t>】</a:t>
            </a:r>
          </a:p>
        </p:txBody>
      </p:sp>
      <p:grpSp>
        <p:nvGrpSpPr>
          <p:cNvPr id="29" name="グループ化 28">
            <a:extLst>
              <a:ext uri="{FF2B5EF4-FFF2-40B4-BE49-F238E27FC236}">
                <a16:creationId xmlns:a16="http://schemas.microsoft.com/office/drawing/2014/main" id="{606D2EF9-8871-4B6A-A8CA-32C4ADBC0CB4}"/>
              </a:ext>
            </a:extLst>
          </p:cNvPr>
          <p:cNvGrpSpPr/>
          <p:nvPr/>
        </p:nvGrpSpPr>
        <p:grpSpPr>
          <a:xfrm>
            <a:off x="-3743993" y="0"/>
            <a:ext cx="3600000" cy="6858000"/>
            <a:chOff x="-3743993" y="0"/>
            <a:chExt cx="3600000" cy="6858000"/>
          </a:xfrm>
        </p:grpSpPr>
        <p:sp>
          <p:nvSpPr>
            <p:cNvPr id="30" name="四角形吹き出し 126">
              <a:extLst>
                <a:ext uri="{FF2B5EF4-FFF2-40B4-BE49-F238E27FC236}">
                  <a16:creationId xmlns:a16="http://schemas.microsoft.com/office/drawing/2014/main" id="{E74235EC-7B2F-4CCA-896F-2B0ABF9C8B58}"/>
                </a:ext>
              </a:extLst>
            </p:cNvPr>
            <p:cNvSpPr/>
            <p:nvPr/>
          </p:nvSpPr>
          <p:spPr>
            <a:xfrm>
              <a:off x="-3743993" y="0"/>
              <a:ext cx="3600000" cy="6858000"/>
            </a:xfrm>
            <a:prstGeom prst="wedgeRectCallout">
              <a:avLst>
                <a:gd name="adj1" fmla="val -47698"/>
                <a:gd name="adj2" fmla="val -24053"/>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1600" dirty="0">
                  <a:solidFill>
                    <a:srgbClr val="FF0000"/>
                  </a:solidFill>
                  <a:latin typeface="Meiryo UI" panose="020B0604030504040204" pitchFamily="50" charset="-128"/>
                  <a:ea typeface="Meiryo UI" panose="020B0604030504040204" pitchFamily="50" charset="-128"/>
                </a:rPr>
                <a:t>計画書作成にあたっての注意事項全般</a:t>
              </a:r>
              <a:endParaRPr lang="en-US" altLang="ja-JP" sz="1600" dirty="0">
                <a:solidFill>
                  <a:srgbClr val="FF0000"/>
                </a:solidFill>
                <a:latin typeface="Meiryo UI" panose="020B0604030504040204" pitchFamily="50" charset="-128"/>
                <a:ea typeface="Meiryo UI" panose="020B0604030504040204" pitchFamily="50" charset="-128"/>
              </a:endParaRPr>
            </a:p>
            <a:p>
              <a:pPr algn="just"/>
              <a:endParaRPr lang="en-US" altLang="ja-JP" sz="1600" dirty="0">
                <a:solidFill>
                  <a:srgbClr val="FF0000"/>
                </a:solidFill>
                <a:latin typeface="Meiryo UI" panose="020B0604030504040204" pitchFamily="50" charset="-128"/>
                <a:ea typeface="Meiryo UI" panose="020B0604030504040204" pitchFamily="50" charset="-128"/>
              </a:endParaRPr>
            </a:p>
            <a:p>
              <a:pPr algn="just"/>
              <a:r>
                <a:rPr lang="en-US" altLang="ja-JP" sz="1600" dirty="0">
                  <a:solidFill>
                    <a:srgbClr val="FF0000"/>
                  </a:solidFill>
                  <a:latin typeface="Meiryo UI" panose="020B0604030504040204" pitchFamily="50" charset="-128"/>
                  <a:ea typeface="Meiryo UI" panose="020B0604030504040204" pitchFamily="50" charset="-128"/>
                </a:rPr>
                <a:t>1.</a:t>
              </a:r>
              <a:r>
                <a:rPr lang="ja-JP" altLang="en-US" sz="1600" dirty="0">
                  <a:solidFill>
                    <a:srgbClr val="FF0000"/>
                  </a:solidFill>
                  <a:latin typeface="Meiryo UI" panose="020B0604030504040204" pitchFamily="50" charset="-128"/>
                  <a:ea typeface="Meiryo UI" panose="020B0604030504040204" pitchFamily="50" charset="-128"/>
                </a:rPr>
                <a:t>赤枠黄色地の吹き出しに記載された計画書策定にあたっての注意事項に沿って、計画書を作成すること</a:t>
              </a:r>
              <a:endParaRPr lang="en-US" altLang="ja-JP" sz="1600" dirty="0">
                <a:solidFill>
                  <a:srgbClr val="FF0000"/>
                </a:solidFill>
                <a:latin typeface="Meiryo UI" panose="020B0604030504040204" pitchFamily="50" charset="-128"/>
                <a:ea typeface="Meiryo UI" panose="020B0604030504040204" pitchFamily="50" charset="-128"/>
              </a:endParaRPr>
            </a:p>
            <a:p>
              <a:pPr algn="just"/>
              <a:endParaRPr lang="en-US" altLang="ja-JP" sz="1600" dirty="0">
                <a:solidFill>
                  <a:srgbClr val="FF0000"/>
                </a:solidFill>
                <a:latin typeface="Meiryo UI" panose="020B0604030504040204" pitchFamily="50" charset="-128"/>
                <a:ea typeface="Meiryo UI" panose="020B0604030504040204" pitchFamily="50" charset="-128"/>
              </a:endParaRPr>
            </a:p>
            <a:p>
              <a:pPr algn="just"/>
              <a:r>
                <a:rPr lang="en-US" altLang="ja-JP" sz="1600" dirty="0">
                  <a:solidFill>
                    <a:srgbClr val="FF0000"/>
                  </a:solidFill>
                  <a:latin typeface="Meiryo UI" panose="020B0604030504040204" pitchFamily="50" charset="-128"/>
                  <a:ea typeface="Meiryo UI" panose="020B0604030504040204" pitchFamily="50" charset="-128"/>
                </a:rPr>
                <a:t>2.</a:t>
              </a:r>
              <a:r>
                <a:rPr lang="ja-JP" altLang="en-US" sz="1600" dirty="0">
                  <a:solidFill>
                    <a:srgbClr val="FF0000"/>
                  </a:solidFill>
                  <a:latin typeface="Meiryo UI" panose="020B0604030504040204" pitchFamily="50" charset="-128"/>
                  <a:ea typeface="Meiryo UI" panose="020B0604030504040204" pitchFamily="50" charset="-128"/>
                </a:rPr>
                <a:t>ページ右側枠外にて          マークが記</a:t>
              </a:r>
              <a:endParaRPr lang="en-US" altLang="ja-JP" sz="1600" dirty="0">
                <a:solidFill>
                  <a:srgbClr val="FF0000"/>
                </a:solidFill>
                <a:latin typeface="Meiryo UI" panose="020B0604030504040204" pitchFamily="50" charset="-128"/>
                <a:ea typeface="Meiryo UI" panose="020B0604030504040204" pitchFamily="50" charset="-128"/>
              </a:endParaRPr>
            </a:p>
            <a:p>
              <a:pPr algn="just"/>
              <a:endParaRPr lang="en-US" altLang="ja-JP" sz="1600" dirty="0">
                <a:solidFill>
                  <a:srgbClr val="FF0000"/>
                </a:solidFill>
                <a:latin typeface="Meiryo UI" panose="020B0604030504040204" pitchFamily="50" charset="-128"/>
                <a:ea typeface="Meiryo UI" panose="020B0604030504040204" pitchFamily="50" charset="-128"/>
              </a:endParaRPr>
            </a:p>
            <a:p>
              <a:pPr algn="just"/>
              <a:r>
                <a:rPr lang="ja-JP" altLang="en-US" sz="1600" dirty="0">
                  <a:solidFill>
                    <a:srgbClr val="FF0000"/>
                  </a:solidFill>
                  <a:latin typeface="Meiryo UI" panose="020B0604030504040204" pitchFamily="50" charset="-128"/>
                  <a:ea typeface="Meiryo UI" panose="020B0604030504040204" pitchFamily="50" charset="-128"/>
                </a:rPr>
                <a:t>されたページは作成必須</a:t>
              </a:r>
              <a:endParaRPr lang="en-US" altLang="ja-JP" sz="1600" dirty="0">
                <a:solidFill>
                  <a:srgbClr val="FF0000"/>
                </a:solidFill>
                <a:latin typeface="Meiryo UI" panose="020B0604030504040204" pitchFamily="50" charset="-128"/>
                <a:ea typeface="Meiryo UI" panose="020B0604030504040204" pitchFamily="50" charset="-128"/>
              </a:endParaRPr>
            </a:p>
            <a:p>
              <a:pPr algn="just"/>
              <a:endParaRPr lang="en-US" altLang="ja-JP" sz="1600" dirty="0">
                <a:solidFill>
                  <a:srgbClr val="FF0000"/>
                </a:solidFill>
                <a:latin typeface="Meiryo UI" panose="020B0604030504040204" pitchFamily="50" charset="-128"/>
                <a:ea typeface="Meiryo UI" panose="020B0604030504040204" pitchFamily="50" charset="-128"/>
              </a:endParaRPr>
            </a:p>
            <a:p>
              <a:pPr algn="just"/>
              <a:r>
                <a:rPr lang="en-US" altLang="ja-JP" sz="1600" dirty="0">
                  <a:solidFill>
                    <a:srgbClr val="FF0000"/>
                  </a:solidFill>
                  <a:latin typeface="Meiryo UI" panose="020B0604030504040204" pitchFamily="50" charset="-128"/>
                  <a:ea typeface="Meiryo UI" panose="020B0604030504040204" pitchFamily="50" charset="-128"/>
                </a:rPr>
                <a:t>3.</a:t>
              </a:r>
              <a:r>
                <a:rPr lang="ja-JP" altLang="en-US" sz="1600" dirty="0">
                  <a:solidFill>
                    <a:srgbClr val="FF0000"/>
                  </a:solidFill>
                  <a:latin typeface="Meiryo UI" panose="020B0604030504040204" pitchFamily="50" charset="-128"/>
                  <a:ea typeface="Meiryo UI" panose="020B0604030504040204" pitchFamily="50" charset="-128"/>
                </a:rPr>
                <a:t>作成後、赤枠黄色地の吹き出しや不要なマークなどは削除すること</a:t>
              </a:r>
              <a:endParaRPr lang="en-US" altLang="ja-JP" sz="1600" dirty="0">
                <a:solidFill>
                  <a:srgbClr val="FF0000"/>
                </a:solidFill>
                <a:latin typeface="Meiryo UI" panose="020B0604030504040204" pitchFamily="50" charset="-128"/>
                <a:ea typeface="Meiryo UI" panose="020B0604030504040204" pitchFamily="50" charset="-128"/>
              </a:endParaRPr>
            </a:p>
            <a:p>
              <a:pPr algn="just"/>
              <a:endParaRPr lang="en-US" altLang="ja-JP" sz="1600" dirty="0">
                <a:solidFill>
                  <a:srgbClr val="FF0000"/>
                </a:solidFill>
                <a:latin typeface="Meiryo UI" panose="020B0604030504040204" pitchFamily="50" charset="-128"/>
                <a:ea typeface="Meiryo UI" panose="020B0604030504040204" pitchFamily="50" charset="-128"/>
              </a:endParaRPr>
            </a:p>
            <a:p>
              <a:pPr algn="just"/>
              <a:r>
                <a:rPr lang="en-US" altLang="ja-JP" sz="1600" dirty="0">
                  <a:solidFill>
                    <a:srgbClr val="FF0000"/>
                  </a:solidFill>
                  <a:latin typeface="Meiryo UI" panose="020B0604030504040204" pitchFamily="50" charset="-128"/>
                  <a:ea typeface="Meiryo UI" panose="020B0604030504040204" pitchFamily="50" charset="-128"/>
                </a:rPr>
                <a:t>4.</a:t>
              </a:r>
              <a:r>
                <a:rPr lang="ja-JP" altLang="en-US" sz="1600" dirty="0">
                  <a:solidFill>
                    <a:srgbClr val="FF0000"/>
                  </a:solidFill>
                  <a:latin typeface="Meiryo UI" panose="020B0604030504040204" pitchFamily="50" charset="-128"/>
                  <a:ea typeface="Meiryo UI" panose="020B0604030504040204" pitchFamily="50" charset="-128"/>
                </a:rPr>
                <a:t>機密等級について</a:t>
              </a:r>
              <a:endParaRPr lang="en-US" altLang="ja-JP" sz="1600" dirty="0">
                <a:solidFill>
                  <a:srgbClr val="FF0000"/>
                </a:solidFill>
                <a:latin typeface="Meiryo UI" panose="020B0604030504040204" pitchFamily="50" charset="-128"/>
                <a:ea typeface="Meiryo UI" panose="020B0604030504040204" pitchFamily="50" charset="-128"/>
              </a:endParaRPr>
            </a:p>
            <a:p>
              <a:r>
                <a:rPr lang="ja-JP" altLang="en-US" sz="1600" dirty="0">
                  <a:solidFill>
                    <a:srgbClr val="FF0000"/>
                  </a:solidFill>
                  <a:latin typeface="Meiryo UI" panose="020B0604030504040204" pitchFamily="50" charset="-128"/>
                  <a:ea typeface="Meiryo UI" panose="020B0604030504040204" pitchFamily="50" charset="-128"/>
                </a:rPr>
                <a:t>・</a:t>
              </a:r>
              <a:r>
                <a:rPr lang="ja-JP" altLang="en-US" sz="1600" dirty="0">
                  <a:solidFill>
                    <a:srgbClr val="FF0000"/>
                  </a:solidFill>
                </a:rPr>
                <a:t>計画書はリソース情報やその他の機微な情報を除いて、社内での幅広い情報共有のため、基本的には「社外秘」（広く社員に展開）としていただきたい。</a:t>
              </a:r>
              <a:endParaRPr lang="en-US" altLang="ja-JP" sz="1600" dirty="0">
                <a:solidFill>
                  <a:srgbClr val="FF0000"/>
                </a:solidFill>
              </a:endParaRPr>
            </a:p>
            <a:p>
              <a:r>
                <a:rPr lang="ja-JP" altLang="en-US" sz="1600" dirty="0">
                  <a:solidFill>
                    <a:srgbClr val="FF0000"/>
                  </a:solidFill>
                </a:rPr>
                <a:t>・機微な内容を含むページは㊙とし、</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開示範囲を設定すること。なお、右欄外の開示範囲例に記載の </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 </a:t>
              </a:r>
              <a:r>
                <a:rPr lang="ja-JP" altLang="en-US" sz="1600" b="1" dirty="0">
                  <a:solidFill>
                    <a:srgbClr val="FF0000"/>
                  </a:solidFill>
                  <a:latin typeface="Meiryo UI" panose="020B0604030504040204" pitchFamily="50" charset="-128"/>
                  <a:ea typeface="Meiryo UI" panose="020B0604030504040204" pitchFamily="50" charset="-128"/>
                  <a:cs typeface="メイリオ" pitchFamily="50" charset="-128"/>
                </a:rPr>
                <a:t>発本</a:t>
              </a:r>
              <a:r>
                <a:rPr kumimoji="1" lang="en-US" altLang="ja-JP" sz="1600" b="1" dirty="0">
                  <a:solidFill>
                    <a:srgbClr val="FF0000"/>
                  </a:solidFill>
                  <a:latin typeface="Meiryo UI" panose="020B0604030504040204" pitchFamily="50" charset="-128"/>
                  <a:ea typeface="Meiryo UI" panose="020B0604030504040204" pitchFamily="50" charset="-128"/>
                </a:rPr>
                <a:t>〔</a:t>
              </a:r>
              <a:r>
                <a:rPr kumimoji="1" lang="ja-JP" altLang="en-US" sz="1600" b="1" dirty="0">
                  <a:solidFill>
                    <a:srgbClr val="FF0000"/>
                  </a:solidFill>
                  <a:latin typeface="Meiryo UI" panose="020B0604030504040204" pitchFamily="50" charset="-128"/>
                  <a:ea typeface="Meiryo UI" panose="020B0604030504040204" pitchFamily="50" charset="-128"/>
                </a:rPr>
                <a:t>発業、各研セ戦略部門、</a:t>
              </a:r>
              <a:r>
                <a:rPr lang="ja-JP" altLang="en-US" sz="1600" b="1" dirty="0">
                  <a:solidFill>
                    <a:srgbClr val="FF0000"/>
                  </a:solidFill>
                  <a:latin typeface="Meiryo UI" panose="020B0604030504040204" pitchFamily="50" charset="-128"/>
                  <a:ea typeface="Meiryo UI" panose="020B0604030504040204" pitchFamily="50" charset="-128"/>
                </a:rPr>
                <a:t>開発関係者、</a:t>
              </a:r>
              <a:r>
                <a:rPr lang="en-US" altLang="ja-JP" sz="1600" b="1" dirty="0">
                  <a:solidFill>
                    <a:srgbClr val="FF0000"/>
                  </a:solidFill>
                  <a:latin typeface="Meiryo UI" panose="020B0604030504040204" pitchFamily="50" charset="-128"/>
                  <a:ea typeface="Meiryo UI" panose="020B0604030504040204" pitchFamily="50" charset="-128"/>
                </a:rPr>
                <a:t>GR</a:t>
              </a:r>
              <a:r>
                <a:rPr lang="ja-JP" altLang="en-US" sz="1600" b="1" dirty="0">
                  <a:solidFill>
                    <a:srgbClr val="FF0000"/>
                  </a:solidFill>
                  <a:latin typeface="Meiryo UI" panose="020B0604030504040204" pitchFamily="50" charset="-128"/>
                  <a:ea typeface="Meiryo UI" panose="020B0604030504040204" pitchFamily="50" charset="-128"/>
                </a:rPr>
                <a:t>以上</a:t>
              </a:r>
              <a:r>
                <a:rPr lang="en-US" altLang="ja-JP" sz="1600" b="1" dirty="0">
                  <a:solidFill>
                    <a:srgbClr val="FF0000"/>
                  </a:solidFill>
                  <a:latin typeface="Meiryo UI" panose="020B0604030504040204" pitchFamily="50" charset="-128"/>
                  <a:ea typeface="Meiryo UI" panose="020B0604030504040204" pitchFamily="50" charset="-128"/>
                </a:rPr>
                <a:t>〕</a:t>
              </a:r>
              <a:r>
                <a:rPr lang="en-US" altLang="ja-JP" sz="1600" dirty="0">
                  <a:solidFill>
                    <a:srgbClr val="FF0000"/>
                  </a:solidFill>
                  <a:latin typeface="Meiryo UI" panose="020B0604030504040204" pitchFamily="50" charset="-128"/>
                  <a:ea typeface="Meiryo UI" panose="020B0604030504040204" pitchFamily="50" charset="-128"/>
                </a:rPr>
                <a:t> “ </a:t>
              </a:r>
              <a:r>
                <a:rPr lang="ja-JP" altLang="en-US" sz="1600" dirty="0">
                  <a:solidFill>
                    <a:srgbClr val="FF0000"/>
                  </a:solidFill>
                  <a:latin typeface="Meiryo UI" panose="020B0604030504040204" pitchFamily="50" charset="-128"/>
                  <a:ea typeface="Meiryo UI" panose="020B0604030504040204" pitchFamily="50" charset="-128"/>
                </a:rPr>
                <a:t>は最低限記載の上、開示範囲追加は適宜対応いただきたい（例えば、事本、場所関係者）。</a:t>
              </a:r>
              <a:endParaRPr lang="en-US" altLang="ja-JP" sz="1600" dirty="0">
                <a:solidFill>
                  <a:srgbClr val="FF0000"/>
                </a:solidFill>
              </a:endParaRPr>
            </a:p>
            <a:p>
              <a:pPr algn="just"/>
              <a:endParaRPr lang="en-US" altLang="ja-JP" sz="1600" dirty="0">
                <a:solidFill>
                  <a:srgbClr val="FF0000"/>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9E4A7EA4-C58E-46BF-9352-3696E55ABFBC}"/>
                </a:ext>
              </a:extLst>
            </p:cNvPr>
            <p:cNvSpPr txBox="1">
              <a:spLocks noChangeAspect="1"/>
            </p:cNvSpPr>
            <p:nvPr/>
          </p:nvSpPr>
          <p:spPr>
            <a:xfrm>
              <a:off x="-1763397" y="1334707"/>
              <a:ext cx="576776" cy="561094"/>
            </a:xfrm>
            <a:prstGeom prst="ellipse">
              <a:avLst/>
            </a:prstGeom>
            <a:ln/>
          </p:spPr>
          <p:style>
            <a:lnRef idx="1">
              <a:schemeClr val="accent2"/>
            </a:lnRef>
            <a:fillRef idx="3">
              <a:schemeClr val="accent2"/>
            </a:fillRef>
            <a:effectRef idx="2">
              <a:schemeClr val="accent2"/>
            </a:effectRef>
            <a:fontRef idx="minor">
              <a:schemeClr val="lt1"/>
            </a:fontRef>
          </p:style>
          <p:txBody>
            <a:bodyPr wrap="square" lIns="0" rIns="0" rtlCol="0" anchor="ctr">
              <a:noAutofit/>
            </a:bodyPr>
            <a:lstStyle/>
            <a:p>
              <a:pPr algn="ctr"/>
              <a:r>
                <a:rPr lang="ja-JP" altLang="en-US" sz="1600" b="1" dirty="0">
                  <a:solidFill>
                    <a:schemeClr val="bg1"/>
                  </a:solidFill>
                  <a:latin typeface="Meiryo UI" panose="020B0604030504040204" pitchFamily="50" charset="-128"/>
                  <a:ea typeface="Meiryo UI" panose="020B0604030504040204" pitchFamily="50" charset="-128"/>
                  <a:cs typeface="メイリオ" pitchFamily="50" charset="-128"/>
                </a:rPr>
                <a:t>必須</a:t>
              </a:r>
              <a:endParaRPr lang="en-US" altLang="ja-JP" sz="1600" b="1" dirty="0">
                <a:solidFill>
                  <a:schemeClr val="bg1"/>
                </a:solidFill>
                <a:latin typeface="Meiryo UI" panose="020B0604030504040204" pitchFamily="50" charset="-128"/>
                <a:ea typeface="Meiryo UI" panose="020B0604030504040204" pitchFamily="50" charset="-128"/>
                <a:cs typeface="メイリオ" pitchFamily="50" charset="-128"/>
              </a:endParaRPr>
            </a:p>
          </p:txBody>
        </p:sp>
      </p:grpSp>
      <p:sp>
        <p:nvSpPr>
          <p:cNvPr id="32" name="テキスト ボックス 31">
            <a:extLst>
              <a:ext uri="{FF2B5EF4-FFF2-40B4-BE49-F238E27FC236}">
                <a16:creationId xmlns:a16="http://schemas.microsoft.com/office/drawing/2014/main" id="{634882B8-B6D0-4EF3-8AE7-4FBDCC8AF2FF}"/>
              </a:ext>
            </a:extLst>
          </p:cNvPr>
          <p:cNvSpPr txBox="1"/>
          <p:nvPr/>
        </p:nvSpPr>
        <p:spPr>
          <a:xfrm>
            <a:off x="0" y="-1273414"/>
            <a:ext cx="9144000" cy="1200329"/>
          </a:xfrm>
          <a:prstGeom prst="wedgeRectCallout">
            <a:avLst>
              <a:gd name="adj1" fmla="val -16935"/>
              <a:gd name="adj2" fmla="val 48560"/>
            </a:avLst>
          </a:prstGeom>
          <a:solidFill>
            <a:srgbClr val="FFFF99"/>
          </a:solidFill>
          <a:ln w="28575">
            <a:solidFill>
              <a:srgbClr val="FF0000"/>
            </a:solidFill>
          </a:ln>
        </p:spPr>
        <p:txBody>
          <a:bodyPr wrap="square" rtlCol="0">
            <a:spAutoFit/>
          </a:bodyPr>
          <a:lstStyle/>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・表紙への作成日時の記載は不要。</a:t>
            </a: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・ファイル名規則は下記としてください</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　 重</a:t>
            </a:r>
            <a:r>
              <a:rPr lang="en-US" altLang="ja-JP"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番号</a:t>
            </a:r>
            <a:r>
              <a:rPr lang="en-US" altLang="ja-JP" dirty="0">
                <a:solidFill>
                  <a:srgbClr val="FF0000"/>
                </a:solidFill>
                <a:latin typeface="Meiryo UI" panose="020B0604030504040204" pitchFamily="50" charset="-128"/>
                <a:ea typeface="Meiryo UI" panose="020B0604030504040204" pitchFamily="50" charset="-128"/>
                <a:cs typeface="メイリオ" pitchFamily="50" charset="-128"/>
              </a:rPr>
              <a:t>]_【</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秘</a:t>
            </a:r>
            <a:r>
              <a:rPr lang="en-US" altLang="ja-JP"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プロジェクト名</a:t>
            </a:r>
            <a:r>
              <a:rPr lang="en-US" altLang="ja-JP" dirty="0">
                <a:solidFill>
                  <a:srgbClr val="FF0000"/>
                </a:solidFill>
                <a:latin typeface="Meiryo UI" panose="020B0604030504040204" pitchFamily="50" charset="-128"/>
                <a:ea typeface="Meiryo UI" panose="020B0604030504040204" pitchFamily="50" charset="-128"/>
                <a:cs typeface="メイリオ" pitchFamily="50" charset="-128"/>
              </a:rPr>
              <a:t>]_[</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部名</a:t>
            </a:r>
            <a:r>
              <a:rPr lang="en-US" altLang="ja-JP" dirty="0">
                <a:solidFill>
                  <a:srgbClr val="FF0000"/>
                </a:solidFill>
                <a:latin typeface="Meiryo UI" panose="020B0604030504040204" pitchFamily="50" charset="-128"/>
                <a:ea typeface="Meiryo UI" panose="020B0604030504040204" pitchFamily="50" charset="-128"/>
                <a:cs typeface="メイリオ" pitchFamily="50" charset="-128"/>
              </a:rPr>
              <a:t>(G</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名</a:t>
            </a:r>
            <a:r>
              <a:rPr lang="en-US" altLang="ja-JP" dirty="0">
                <a:solidFill>
                  <a:srgbClr val="FF0000"/>
                </a:solidFill>
                <a:latin typeface="Meiryo UI" panose="020B0604030504040204" pitchFamily="50" charset="-128"/>
                <a:ea typeface="Meiryo UI" panose="020B0604030504040204" pitchFamily="50" charset="-128"/>
                <a:cs typeface="メイリオ" pitchFamily="50" charset="-128"/>
              </a:rPr>
              <a:t>)]_ [</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日付</a:t>
            </a:r>
            <a:r>
              <a:rPr lang="en-US" altLang="ja-JP" dirty="0">
                <a:solidFill>
                  <a:srgbClr val="FF0000"/>
                </a:solidFill>
                <a:latin typeface="Meiryo UI" panose="020B0604030504040204" pitchFamily="50" charset="-128"/>
                <a:ea typeface="Meiryo UI" panose="020B0604030504040204" pitchFamily="50" charset="-128"/>
                <a:cs typeface="メイリオ" pitchFamily="50" charset="-128"/>
              </a:rPr>
              <a:t>(YYMMDD)]_ [</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バージョン</a:t>
            </a:r>
            <a:r>
              <a:rPr lang="en-US" altLang="ja-JP" dirty="0">
                <a:solidFill>
                  <a:srgbClr val="FF0000"/>
                </a:solidFill>
                <a:latin typeface="Meiryo UI" panose="020B0604030504040204" pitchFamily="50" charset="-128"/>
                <a:ea typeface="Meiryo UI" panose="020B0604030504040204" pitchFamily="50" charset="-128"/>
                <a:cs typeface="メイリオ" pitchFamily="50" charset="-128"/>
              </a:rPr>
              <a:t>].pptx</a:t>
            </a: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　　</a:t>
            </a:r>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例：重</a:t>
            </a:r>
            <a:r>
              <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rPr>
              <a:t>23_【</a:t>
            </a:r>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秘</a:t>
            </a:r>
            <a:r>
              <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データセンタ市場攻略に向けた省エネ統合ソリューション </a:t>
            </a:r>
            <a:r>
              <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rPr>
              <a:t>_</a:t>
            </a:r>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電機</a:t>
            </a:r>
            <a:r>
              <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開閉</a:t>
            </a:r>
            <a:r>
              <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rPr>
              <a:t>)_220531_r04.pptx</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33" name="テキスト ボックス 32">
            <a:extLst>
              <a:ext uri="{FF2B5EF4-FFF2-40B4-BE49-F238E27FC236}">
                <a16:creationId xmlns:a16="http://schemas.microsoft.com/office/drawing/2014/main" id="{B59573F6-7AC2-458A-9D0E-7DF8552C750C}"/>
              </a:ext>
            </a:extLst>
          </p:cNvPr>
          <p:cNvSpPr txBox="1"/>
          <p:nvPr/>
        </p:nvSpPr>
        <p:spPr>
          <a:xfrm>
            <a:off x="9992053" y="79386"/>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34" name="テキスト ボックス 33">
            <a:extLst>
              <a:ext uri="{FF2B5EF4-FFF2-40B4-BE49-F238E27FC236}">
                <a16:creationId xmlns:a16="http://schemas.microsoft.com/office/drawing/2014/main" id="{2F416A4C-CA61-4DD4-8147-E972D19DEBA4}"/>
              </a:ext>
            </a:extLst>
          </p:cNvPr>
          <p:cNvSpPr txBox="1"/>
          <p:nvPr/>
        </p:nvSpPr>
        <p:spPr bwMode="auto">
          <a:xfrm>
            <a:off x="8195508" y="164703"/>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35" name="テキスト ボックス 34">
            <a:extLst>
              <a:ext uri="{FF2B5EF4-FFF2-40B4-BE49-F238E27FC236}">
                <a16:creationId xmlns:a16="http://schemas.microsoft.com/office/drawing/2014/main" id="{895AEC9F-839A-455D-B2F1-7317C18E7E38}"/>
              </a:ext>
            </a:extLst>
          </p:cNvPr>
          <p:cNvSpPr txBox="1"/>
          <p:nvPr/>
        </p:nvSpPr>
        <p:spPr bwMode="auto">
          <a:xfrm>
            <a:off x="9271219" y="361178"/>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36" name="Text Box 3">
            <a:extLst>
              <a:ext uri="{FF2B5EF4-FFF2-40B4-BE49-F238E27FC236}">
                <a16:creationId xmlns:a16="http://schemas.microsoft.com/office/drawing/2014/main" id="{5BA37606-3438-4385-B2D2-65D4A55D30DA}"/>
              </a:ext>
            </a:extLst>
          </p:cNvPr>
          <p:cNvSpPr txBox="1">
            <a:spLocks noChangeArrowheads="1"/>
          </p:cNvSpPr>
          <p:nvPr/>
        </p:nvSpPr>
        <p:spPr bwMode="auto">
          <a:xfrm>
            <a:off x="3286829" y="2554135"/>
            <a:ext cx="5997247" cy="1631216"/>
          </a:xfrm>
          <a:prstGeom prst="rect">
            <a:avLst/>
          </a:prstGeom>
          <a:noFill/>
          <a:ln w="9525">
            <a:noFill/>
            <a:miter lim="800000"/>
            <a:headEnd/>
            <a:tailEnd/>
          </a:ln>
        </p:spPr>
        <p:txBody>
          <a:bodyPr wrap="square">
            <a:spAutoFit/>
          </a:bodyPr>
          <a:lstStyle/>
          <a:p>
            <a:r>
              <a:rPr lang="ja-JP" altLang="en-US" sz="2000" dirty="0">
                <a:latin typeface="Meiryo UI" panose="020B0604030504040204" pitchFamily="50" charset="-128"/>
                <a:ea typeface="Meiryo UI" panose="020B0604030504040204" pitchFamily="50" charset="-128"/>
              </a:rPr>
              <a:t>カテゴリ： </a:t>
            </a:r>
            <a:r>
              <a:rPr lang="ja-JP" altLang="en-US" sz="2000" dirty="0">
                <a:solidFill>
                  <a:srgbClr val="0000FF"/>
                </a:solidFill>
                <a:latin typeface="Meiryo UI" panose="020B0604030504040204" pitchFamily="50" charset="-128"/>
                <a:ea typeface="Meiryo UI" panose="020B0604030504040204" pitchFamily="50" charset="-128"/>
              </a:rPr>
              <a:t>基盤技術の継続的深化</a:t>
            </a:r>
            <a:endParaRPr lang="en-US" altLang="ja-JP" sz="2000" dirty="0">
              <a:solidFill>
                <a:srgbClr val="0000FF"/>
              </a:solidFill>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関連する発本横断プロジェクト： なし</a:t>
            </a:r>
            <a:endParaRPr lang="en-US" altLang="ja-JP" sz="2000" dirty="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プロジェクト期間： </a:t>
            </a:r>
            <a:r>
              <a:rPr lang="en-US" altLang="ja-JP" sz="2000" dirty="0">
                <a:latin typeface="Meiryo UI" panose="020B0604030504040204" pitchFamily="50" charset="-128"/>
                <a:ea typeface="Meiryo UI" panose="020B0604030504040204" pitchFamily="50" charset="-128"/>
              </a:rPr>
              <a:t>2022/4</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2025/3</a:t>
            </a:r>
          </a:p>
          <a:p>
            <a:r>
              <a:rPr lang="ja-JP" altLang="en-US" sz="2000" dirty="0">
                <a:latin typeface="Meiryo UI" panose="020B0604030504040204" pitchFamily="50" charset="-128"/>
                <a:ea typeface="Meiryo UI" panose="020B0604030504040204" pitchFamily="50" charset="-128"/>
              </a:rPr>
              <a:t>担当部： 先端総研　システム部（</a:t>
            </a:r>
            <a:r>
              <a:rPr lang="en-US" altLang="ja-JP" sz="2000" dirty="0">
                <a:latin typeface="Meiryo UI" panose="020B0604030504040204" pitchFamily="50" charset="-128"/>
                <a:ea typeface="Meiryo UI" panose="020B0604030504040204" pitchFamily="50" charset="-128"/>
              </a:rPr>
              <a:t>BPG</a:t>
            </a:r>
            <a:r>
              <a:rPr lang="ja-JP" altLang="en-US" sz="2000" dirty="0">
                <a:latin typeface="Meiryo UI" panose="020B0604030504040204" pitchFamily="50" charset="-128"/>
                <a:ea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リーダ： システム</a:t>
            </a:r>
            <a:r>
              <a:rPr lang="en-US" altLang="ja-JP" sz="2000" dirty="0">
                <a:latin typeface="Meiryo UI" panose="020B0604030504040204" pitchFamily="50" charset="-128"/>
                <a:ea typeface="Meiryo UI" panose="020B0604030504040204" pitchFamily="50" charset="-128"/>
              </a:rPr>
              <a:t>(BP) </a:t>
            </a:r>
            <a:r>
              <a:rPr lang="ja-JP" altLang="en-US" sz="2000" dirty="0">
                <a:latin typeface="Meiryo UI" panose="020B0604030504040204" pitchFamily="50" charset="-128"/>
                <a:ea typeface="Meiryo UI" panose="020B0604030504040204" pitchFamily="50" charset="-128"/>
              </a:rPr>
              <a:t>奥田</a:t>
            </a:r>
            <a:r>
              <a:rPr lang="en-US" altLang="ja-JP" sz="2000" dirty="0">
                <a:latin typeface="Meiryo UI" panose="020B0604030504040204" pitchFamily="50" charset="-128"/>
                <a:ea typeface="Meiryo UI" panose="020B0604030504040204" pitchFamily="50" charset="-128"/>
              </a:rPr>
              <a:t>MS</a:t>
            </a:r>
          </a:p>
        </p:txBody>
      </p:sp>
      <p:graphicFrame>
        <p:nvGraphicFramePr>
          <p:cNvPr id="38" name="表 3">
            <a:extLst>
              <a:ext uri="{FF2B5EF4-FFF2-40B4-BE49-F238E27FC236}">
                <a16:creationId xmlns:a16="http://schemas.microsoft.com/office/drawing/2014/main" id="{9CCD11E2-5CC8-4113-9428-75AA8F5D7C78}"/>
              </a:ext>
            </a:extLst>
          </p:cNvPr>
          <p:cNvGraphicFramePr>
            <a:graphicFrameLocks noGrp="1"/>
          </p:cNvGraphicFramePr>
          <p:nvPr>
            <p:extLst>
              <p:ext uri="{D42A27DB-BD31-4B8C-83A1-F6EECF244321}">
                <p14:modId xmlns:p14="http://schemas.microsoft.com/office/powerpoint/2010/main" val="825488915"/>
              </p:ext>
            </p:extLst>
          </p:nvPr>
        </p:nvGraphicFramePr>
        <p:xfrm>
          <a:off x="9284076" y="2940948"/>
          <a:ext cx="7304454" cy="2565400"/>
        </p:xfrm>
        <a:graphic>
          <a:graphicData uri="http://schemas.openxmlformats.org/drawingml/2006/table">
            <a:tbl>
              <a:tblPr firstRow="1" bandRow="1">
                <a:tableStyleId>{5C22544A-7EE6-4342-B048-85BDC9FD1C3A}</a:tableStyleId>
              </a:tblPr>
              <a:tblGrid>
                <a:gridCol w="1549024">
                  <a:extLst>
                    <a:ext uri="{9D8B030D-6E8A-4147-A177-3AD203B41FA5}">
                      <a16:colId xmlns:a16="http://schemas.microsoft.com/office/drawing/2014/main" val="300982280"/>
                    </a:ext>
                  </a:extLst>
                </a:gridCol>
                <a:gridCol w="5755430">
                  <a:extLst>
                    <a:ext uri="{9D8B030D-6E8A-4147-A177-3AD203B41FA5}">
                      <a16:colId xmlns:a16="http://schemas.microsoft.com/office/drawing/2014/main" val="1382594233"/>
                    </a:ext>
                  </a:extLst>
                </a:gridCol>
              </a:tblGrid>
              <a:tr h="370840">
                <a:tc>
                  <a:txBody>
                    <a:bodyPr/>
                    <a:lstStyle/>
                    <a:p>
                      <a:r>
                        <a:rPr kumimoji="1" lang="en-US" altLang="ja-JP" dirty="0">
                          <a:solidFill>
                            <a:srgbClr val="FF0000"/>
                          </a:solidFill>
                        </a:rPr>
                        <a:t>R&amp;D</a:t>
                      </a:r>
                      <a:r>
                        <a:rPr kumimoji="1" lang="ja-JP" altLang="en-US" dirty="0">
                          <a:solidFill>
                            <a:srgbClr val="FF0000"/>
                          </a:solidFill>
                        </a:rPr>
                        <a:t>カテゴリ</a:t>
                      </a:r>
                    </a:p>
                  </a:txBody>
                  <a:tcPr>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99"/>
                    </a:solidFill>
                  </a:tcPr>
                </a:tc>
                <a:tc>
                  <a:txBody>
                    <a:bodyPr/>
                    <a:lstStyle/>
                    <a:p>
                      <a:r>
                        <a:rPr kumimoji="1" lang="ja-JP" altLang="en-US" dirty="0">
                          <a:solidFill>
                            <a:srgbClr val="FF0000"/>
                          </a:solidFill>
                        </a:rPr>
                        <a:t>カテゴリ説明</a:t>
                      </a:r>
                    </a:p>
                  </a:txBody>
                  <a:tcPr>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99"/>
                    </a:solidFill>
                  </a:tcPr>
                </a:tc>
                <a:extLst>
                  <a:ext uri="{0D108BD9-81ED-4DB2-BD59-A6C34878D82A}">
                    <a16:rowId xmlns:a16="http://schemas.microsoft.com/office/drawing/2014/main" val="2426537033"/>
                  </a:ext>
                </a:extLst>
              </a:tr>
              <a:tr h="370840">
                <a:tc>
                  <a:txBody>
                    <a:bodyPr/>
                    <a:lstStyle/>
                    <a:p>
                      <a:r>
                        <a:rPr kumimoji="1" lang="ja-JP" altLang="en-US" dirty="0">
                          <a:solidFill>
                            <a:srgbClr val="FF7C80"/>
                          </a:solidFill>
                        </a:rPr>
                        <a:t>新技術の探索・創出</a:t>
                      </a:r>
                    </a:p>
                  </a:txBody>
                  <a:tcPr>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99"/>
                    </a:solidFill>
                  </a:tcPr>
                </a:tc>
                <a:tc>
                  <a:txBody>
                    <a:bodyPr/>
                    <a:lstStyle/>
                    <a:p>
                      <a:r>
                        <a:rPr lang="ja-JP" altLang="en-US" dirty="0">
                          <a:solidFill>
                            <a:srgbClr val="FF7C80"/>
                          </a:solidFill>
                          <a:latin typeface="Meiryo UI" panose="020B0604030504040204" pitchFamily="50" charset="-128"/>
                          <a:ea typeface="Meiryo UI" panose="020B0604030504040204" pitchFamily="50" charset="-128"/>
                          <a:cs typeface="メイリオ" pitchFamily="50" charset="-128"/>
                        </a:rPr>
                        <a:t>「社会変化」、「既存事業」、「保有技術」の</a:t>
                      </a:r>
                      <a:r>
                        <a:rPr lang="en-US" altLang="ja-JP" dirty="0">
                          <a:solidFill>
                            <a:srgbClr val="FF7C80"/>
                          </a:solidFill>
                          <a:latin typeface="Meiryo UI" panose="020B0604030504040204" pitchFamily="50" charset="-128"/>
                          <a:ea typeface="Meiryo UI" panose="020B0604030504040204" pitchFamily="50" charset="-128"/>
                          <a:cs typeface="メイリオ" pitchFamily="50" charset="-128"/>
                        </a:rPr>
                        <a:t>3</a:t>
                      </a:r>
                      <a:r>
                        <a:rPr lang="ja-JP" altLang="en-US" dirty="0">
                          <a:solidFill>
                            <a:srgbClr val="FF7C80"/>
                          </a:solidFill>
                          <a:latin typeface="Meiryo UI" panose="020B0604030504040204" pitchFamily="50" charset="-128"/>
                          <a:ea typeface="Meiryo UI" panose="020B0604030504040204" pitchFamily="50" charset="-128"/>
                          <a:cs typeface="メイリオ" pitchFamily="50" charset="-128"/>
                        </a:rPr>
                        <a:t>つの起点で新たな価値を生む技術の探索・創出活動</a:t>
                      </a:r>
                      <a:endParaRPr kumimoji="1" lang="ja-JP" altLang="en-US" dirty="0">
                        <a:solidFill>
                          <a:srgbClr val="FF7C80"/>
                        </a:solidFill>
                      </a:endParaRPr>
                    </a:p>
                  </a:txBody>
                  <a:tcPr>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99"/>
                    </a:solidFill>
                  </a:tcPr>
                </a:tc>
                <a:extLst>
                  <a:ext uri="{0D108BD9-81ED-4DB2-BD59-A6C34878D82A}">
                    <a16:rowId xmlns:a16="http://schemas.microsoft.com/office/drawing/2014/main" val="3090760300"/>
                  </a:ext>
                </a:extLst>
              </a:tr>
              <a:tr h="370840">
                <a:tc>
                  <a:txBody>
                    <a:bodyPr/>
                    <a:lstStyle/>
                    <a:p>
                      <a:r>
                        <a:rPr kumimoji="1" lang="ja-JP" altLang="en-US" dirty="0">
                          <a:solidFill>
                            <a:srgbClr val="FF7C80"/>
                          </a:solidFill>
                        </a:rPr>
                        <a:t>コア技術の強化</a:t>
                      </a:r>
                    </a:p>
                  </a:txBody>
                  <a:tcPr>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FF7C80"/>
                          </a:solidFill>
                          <a:latin typeface="Meiryo UI" panose="020B0604030504040204" pitchFamily="50" charset="-128"/>
                          <a:ea typeface="Meiryo UI" panose="020B0604030504040204" pitchFamily="50" charset="-128"/>
                        </a:rPr>
                        <a:t>事本のコア技術（機器・システム・サービスを他社差別化する技術）を強化するための開発</a:t>
                      </a:r>
                      <a:endParaRPr lang="en-US" altLang="ja-JP" dirty="0">
                        <a:solidFill>
                          <a:srgbClr val="FF7C80"/>
                        </a:solidFill>
                        <a:latin typeface="Meiryo UI" panose="020B0604030504040204" pitchFamily="50" charset="-128"/>
                        <a:ea typeface="Meiryo UI" panose="020B0604030504040204" pitchFamily="50" charset="-128"/>
                      </a:endParaRPr>
                    </a:p>
                  </a:txBody>
                  <a:tcPr>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99"/>
                    </a:solidFill>
                  </a:tcPr>
                </a:tc>
                <a:extLst>
                  <a:ext uri="{0D108BD9-81ED-4DB2-BD59-A6C34878D82A}">
                    <a16:rowId xmlns:a16="http://schemas.microsoft.com/office/drawing/2014/main" val="312095576"/>
                  </a:ext>
                </a:extLst>
              </a:tr>
              <a:tr h="370840">
                <a:tc>
                  <a:txBody>
                    <a:bodyPr/>
                    <a:lstStyle/>
                    <a:p>
                      <a:r>
                        <a:rPr kumimoji="1" lang="ja-JP" altLang="en-US" dirty="0">
                          <a:solidFill>
                            <a:srgbClr val="FF0000"/>
                          </a:solidFill>
                        </a:rPr>
                        <a:t>基盤技術の継続的深化</a:t>
                      </a:r>
                    </a:p>
                  </a:txBody>
                  <a:tcPr>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FF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FF0000"/>
                          </a:solidFill>
                          <a:latin typeface="Meiryo UI" panose="020B0604030504040204" pitchFamily="50" charset="-128"/>
                          <a:ea typeface="Meiryo UI" panose="020B0604030504040204" pitchFamily="50" charset="-128"/>
                        </a:rPr>
                        <a:t>事本の基盤技術（機器・システム・サービスの機能・性能、品質・信頼性を支える技術）</a:t>
                      </a:r>
                      <a:r>
                        <a:rPr lang="ja-JP" altLang="ja-JP" dirty="0">
                          <a:solidFill>
                            <a:srgbClr val="FF0000"/>
                          </a:solidFill>
                        </a:rPr>
                        <a:t>ならびに発本の基盤技術（</a:t>
                      </a:r>
                      <a:r>
                        <a:rPr lang="en-US" altLang="ja-JP" dirty="0">
                          <a:solidFill>
                            <a:srgbClr val="FF0000"/>
                          </a:solidFill>
                        </a:rPr>
                        <a:t>AI</a:t>
                      </a:r>
                      <a:r>
                        <a:rPr lang="ja-JP" altLang="ja-JP" dirty="0">
                          <a:solidFill>
                            <a:srgbClr val="FF0000"/>
                          </a:solidFill>
                        </a:rPr>
                        <a:t>、</a:t>
                      </a:r>
                      <a:r>
                        <a:rPr lang="en-US" altLang="ja-JP" dirty="0">
                          <a:solidFill>
                            <a:srgbClr val="FF0000"/>
                          </a:solidFill>
                        </a:rPr>
                        <a:t>IoT</a:t>
                      </a:r>
                      <a:r>
                        <a:rPr lang="ja-JP" altLang="ja-JP" dirty="0">
                          <a:solidFill>
                            <a:srgbClr val="FF0000"/>
                          </a:solidFill>
                        </a:rPr>
                        <a:t>、</a:t>
                      </a:r>
                      <a:r>
                        <a:rPr lang="en-US" altLang="ja-JP" dirty="0">
                          <a:solidFill>
                            <a:srgbClr val="FF0000"/>
                          </a:solidFill>
                        </a:rPr>
                        <a:t>MBD</a:t>
                      </a:r>
                      <a:r>
                        <a:rPr lang="ja-JP" altLang="en-US" dirty="0">
                          <a:solidFill>
                            <a:srgbClr val="FF0000"/>
                          </a:solidFill>
                        </a:rPr>
                        <a:t>等</a:t>
                      </a:r>
                      <a:r>
                        <a:rPr lang="ja-JP" altLang="ja-JP" dirty="0">
                          <a:solidFill>
                            <a:srgbClr val="FF0000"/>
                          </a:solidFill>
                        </a:rPr>
                        <a:t>）を継続的に深化するための開発</a:t>
                      </a:r>
                      <a:endParaRPr lang="en-US" altLang="ja-JP" dirty="0">
                        <a:solidFill>
                          <a:srgbClr val="FF0000"/>
                        </a:solidFill>
                        <a:latin typeface="Meiryo UI" panose="020B0604030504040204" pitchFamily="50" charset="-128"/>
                        <a:ea typeface="Meiryo UI" panose="020B0604030504040204" pitchFamily="50" charset="-128"/>
                      </a:endParaRPr>
                    </a:p>
                  </a:txBody>
                  <a:tcPr>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FF99"/>
                    </a:solidFill>
                  </a:tcPr>
                </a:tc>
                <a:extLst>
                  <a:ext uri="{0D108BD9-81ED-4DB2-BD59-A6C34878D82A}">
                    <a16:rowId xmlns:a16="http://schemas.microsoft.com/office/drawing/2014/main" val="1196108645"/>
                  </a:ext>
                </a:extLst>
              </a:tr>
            </a:tbl>
          </a:graphicData>
        </a:graphic>
      </p:graphicFrame>
      <p:sp>
        <p:nvSpPr>
          <p:cNvPr id="39" name="テキスト ボックス 38">
            <a:extLst>
              <a:ext uri="{FF2B5EF4-FFF2-40B4-BE49-F238E27FC236}">
                <a16:creationId xmlns:a16="http://schemas.microsoft.com/office/drawing/2014/main" id="{DB32FD61-6445-4BAB-8FCF-2ADA515FC6EB}"/>
              </a:ext>
            </a:extLst>
          </p:cNvPr>
          <p:cNvSpPr txBox="1"/>
          <p:nvPr/>
        </p:nvSpPr>
        <p:spPr bwMode="auto">
          <a:xfrm>
            <a:off x="9734398" y="3705587"/>
            <a:ext cx="5029200" cy="442035"/>
          </a:xfrm>
          <a:prstGeom prst="rect">
            <a:avLst/>
          </a:prstGeom>
          <a:solidFill>
            <a:schemeClr val="tx2">
              <a:lumMod val="20000"/>
              <a:lumOff val="80000"/>
            </a:schemeClr>
          </a:solidFill>
          <a:ln w="9525">
            <a:noFill/>
            <a:miter lim="800000"/>
            <a:headEnd/>
            <a:tailEnd/>
          </a:ln>
        </p:spPr>
        <p:txBody>
          <a:bodyPr wrap="square" lIns="72000" tIns="36000" rIns="72000" bIns="36000" rtlCol="0">
            <a:spAutoFit/>
          </a:bodyPr>
          <a:lstStyle/>
          <a:p>
            <a:pPr algn="ctr"/>
            <a:r>
              <a:rPr lang="ja-JP" altLang="en-US" sz="2400" dirty="0">
                <a:solidFill>
                  <a:prstClr val="black"/>
                </a:solidFill>
                <a:latin typeface="Meiryo UI" panose="020B0604030504040204" pitchFamily="50" charset="-128"/>
                <a:ea typeface="Meiryo UI" panose="020B0604030504040204" pitchFamily="50" charset="-128"/>
              </a:rPr>
              <a:t>新</a:t>
            </a:r>
            <a:r>
              <a:rPr kumimoji="1" lang="ja-JP" altLang="en-US" sz="2400" dirty="0">
                <a:solidFill>
                  <a:prstClr val="black"/>
                </a:solidFill>
                <a:latin typeface="Meiryo UI" panose="020B0604030504040204" pitchFamily="50" charset="-128"/>
                <a:ea typeface="Meiryo UI" panose="020B0604030504040204" pitchFamily="50" charset="-128"/>
              </a:rPr>
              <a:t>技術、コア技術は重点基盤の対象外</a:t>
            </a:r>
          </a:p>
        </p:txBody>
      </p:sp>
      <p:sp>
        <p:nvSpPr>
          <p:cNvPr id="42" name="円/楕円 22">
            <a:extLst>
              <a:ext uri="{FF2B5EF4-FFF2-40B4-BE49-F238E27FC236}">
                <a16:creationId xmlns:a16="http://schemas.microsoft.com/office/drawing/2014/main" id="{47BCBABE-BDD0-422C-BBFC-8796E19DDC67}"/>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
        <p:nvSpPr>
          <p:cNvPr id="37" name="正方形/長方形 36">
            <a:extLst>
              <a:ext uri="{FF2B5EF4-FFF2-40B4-BE49-F238E27FC236}">
                <a16:creationId xmlns:a16="http://schemas.microsoft.com/office/drawing/2014/main" id="{81D6AE79-316C-43DF-B0C8-DF1A704FC02F}"/>
              </a:ext>
            </a:extLst>
          </p:cNvPr>
          <p:cNvSpPr/>
          <p:nvPr/>
        </p:nvSpPr>
        <p:spPr bwMode="auto">
          <a:xfrm>
            <a:off x="6046996" y="6122136"/>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空調機器を追記で良い？</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174262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開発スケジュール</a:t>
            </a:r>
            <a:endParaRPr lang="en-US" altLang="ja-JP" sz="2400" b="1" dirty="0"/>
          </a:p>
        </p:txBody>
      </p:sp>
      <p:sp>
        <p:nvSpPr>
          <p:cNvPr id="4" name="テキスト ボックス 4"/>
          <p:cNvSpPr txBox="1"/>
          <p:nvPr/>
        </p:nvSpPr>
        <p:spPr>
          <a:xfrm>
            <a:off x="-6323204" y="1758688"/>
            <a:ext cx="6142393" cy="3028073"/>
          </a:xfrm>
          <a:prstGeom prst="rect">
            <a:avLst/>
          </a:prstGeom>
          <a:solidFill>
            <a:srgbClr val="FFFF99"/>
          </a:solidFill>
          <a:ln w="28575">
            <a:solidFill>
              <a:srgbClr val="FF0000"/>
            </a:solidFill>
          </a:ln>
        </p:spPr>
        <p:txBody>
          <a:bodyPr wrap="square" rtlCol="0">
            <a:spAutoFit/>
          </a:bodyPr>
          <a:lstStyle>
            <a:defPPr>
              <a:defRPr lang="ja-JP"/>
            </a:defPPr>
            <a:lvl1pPr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kumimoji="1"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kumimoji="1"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kumimoji="1"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kumimoji="1" sz="2400" kern="1200">
                <a:solidFill>
                  <a:schemeClr val="tx1"/>
                </a:solidFill>
                <a:latin typeface="Times New Roman" pitchFamily="18" charset="0"/>
                <a:ea typeface="ＭＳ Ｐゴシック" charset="-128"/>
                <a:cs typeface="+mn-cs"/>
              </a:defRPr>
            </a:lvl9pPr>
          </a:lstStyle>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・継続は</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22</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年度から記載し、新規は</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23</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年度から記載。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・開発期間分のスケジュールを記載（</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3</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年開発の場合は、</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3</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年分を記載）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・▼印を用い、マイルストーンを記入</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機器、システムのプロト等</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・成果の出る時期に★をつけ、成果物</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特許、広報、社外発表、論文</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を記載する。</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・開発初年度から記載すること。ただし、プロジェクト開始前の活動内容があれば、前年度から記載してもよい。</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・継続案件は開発期間を修正し、審議時点の進捗をイナズマ線で記載</a:t>
            </a: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・社外連携活動は、独立した矢印にすると共に、成果を取り込む時期があれば矢印で表記。</a:t>
            </a:r>
          </a:p>
          <a:p>
            <a:pPr>
              <a:lnSpc>
                <a:spcPts val="2100"/>
              </a:lnSpc>
            </a:pP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10" name="テキスト ボックス 9">
            <a:extLst>
              <a:ext uri="{FF2B5EF4-FFF2-40B4-BE49-F238E27FC236}">
                <a16:creationId xmlns:a16="http://schemas.microsoft.com/office/drawing/2014/main" id="{04215CB0-D108-4DD0-BB47-353736263BA3}"/>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1" name="テキスト ボックス 10">
            <a:extLst>
              <a:ext uri="{FF2B5EF4-FFF2-40B4-BE49-F238E27FC236}">
                <a16:creationId xmlns:a16="http://schemas.microsoft.com/office/drawing/2014/main" id="{639D4EA7-1D08-4B43-9E85-12F8F89809DF}"/>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2" name="テキスト ボックス 11">
            <a:extLst>
              <a:ext uri="{FF2B5EF4-FFF2-40B4-BE49-F238E27FC236}">
                <a16:creationId xmlns:a16="http://schemas.microsoft.com/office/drawing/2014/main" id="{29FB47CB-8C39-44AC-9221-E97DCE5F51D9}"/>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A9E41B9D-8BE8-48D0-97DA-79C47E9A36F1}"/>
              </a:ext>
            </a:extLst>
          </p:cNvPr>
          <p:cNvSpPr txBox="1"/>
          <p:nvPr/>
        </p:nvSpPr>
        <p:spPr bwMode="auto">
          <a:xfrm>
            <a:off x="-4901188" y="4882314"/>
            <a:ext cx="4720377" cy="80973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defPPr>
              <a:defRPr lang="ja-JP"/>
            </a:defPPr>
            <a:lvl1pPr>
              <a:tabLst>
                <a:tab pos="360363" algn="l"/>
              </a:tabLst>
              <a:defRPr sz="1600">
                <a:solidFill>
                  <a:srgbClr val="0000CC"/>
                </a:solidFill>
                <a:latin typeface="Meiryo UI" pitchFamily="50" charset="-128"/>
                <a:ea typeface="Meiryo UI" pitchFamily="50" charset="-128"/>
                <a:cs typeface="Meiryo UI" pitchFamily="50"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ja-JP" dirty="0"/>
              <a:t>[</a:t>
            </a:r>
            <a:r>
              <a:rPr lang="ja-JP" altLang="en-US" dirty="0"/>
              <a:t>システム部門内</a:t>
            </a:r>
            <a:r>
              <a:rPr lang="en-US" altLang="ja-JP" dirty="0"/>
              <a:t>]</a:t>
            </a:r>
          </a:p>
          <a:p>
            <a:r>
              <a:rPr lang="ja-JP" altLang="en-US" dirty="0"/>
              <a:t>・「～～の検討」と書くのは</a:t>
            </a:r>
            <a:r>
              <a:rPr lang="en-US" altLang="ja-JP" dirty="0"/>
              <a:t>NG</a:t>
            </a:r>
            <a:r>
              <a:rPr lang="ja-JP" altLang="en-US" dirty="0"/>
              <a:t>。検討の結果出てくる成果を明確にする</a:t>
            </a:r>
            <a:r>
              <a:rPr lang="en-US" altLang="ja-JP" dirty="0"/>
              <a:t>(</a:t>
            </a:r>
            <a:r>
              <a:rPr lang="ja-JP" altLang="en-US" dirty="0"/>
              <a:t>「～を設計」など</a:t>
            </a:r>
            <a:r>
              <a:rPr lang="en-US" altLang="ja-JP" dirty="0"/>
              <a:t>)</a:t>
            </a:r>
            <a:r>
              <a:rPr lang="ja-JP" altLang="en-US" dirty="0"/>
              <a:t>。</a:t>
            </a:r>
            <a:endParaRPr lang="en-US" altLang="ja-JP" dirty="0"/>
          </a:p>
        </p:txBody>
      </p:sp>
      <p:sp>
        <p:nvSpPr>
          <p:cNvPr id="15" name="円/楕円 22">
            <a:extLst>
              <a:ext uri="{FF2B5EF4-FFF2-40B4-BE49-F238E27FC236}">
                <a16:creationId xmlns:a16="http://schemas.microsoft.com/office/drawing/2014/main" id="{DE5E1F4B-9AF2-4720-A39B-E00296CF3875}"/>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部門内</a:t>
            </a:r>
            <a:endParaRPr lang="en-US" altLang="ja-JP" b="1" dirty="0">
              <a:solidFill>
                <a:prstClr val="white"/>
              </a:solidFill>
              <a:latin typeface="Meiryo UI" panose="020B0604030504040204" pitchFamily="50" charset="-128"/>
              <a:ea typeface="Meiryo UI" panose="020B0604030504040204" pitchFamily="50" charset="-128"/>
            </a:endParaRPr>
          </a:p>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graphicFrame>
        <p:nvGraphicFramePr>
          <p:cNvPr id="13" name="Group 3">
            <a:extLst>
              <a:ext uri="{FF2B5EF4-FFF2-40B4-BE49-F238E27FC236}">
                <a16:creationId xmlns:a16="http://schemas.microsoft.com/office/drawing/2014/main" id="{EF5850C2-ABEB-4C97-ACB0-C9D41FF2FAB8}"/>
              </a:ext>
            </a:extLst>
          </p:cNvPr>
          <p:cNvGraphicFramePr>
            <a:graphicFrameLocks noGrp="1"/>
          </p:cNvGraphicFramePr>
          <p:nvPr>
            <p:extLst>
              <p:ext uri="{D42A27DB-BD31-4B8C-83A1-F6EECF244321}">
                <p14:modId xmlns:p14="http://schemas.microsoft.com/office/powerpoint/2010/main" val="3400189780"/>
              </p:ext>
            </p:extLst>
          </p:nvPr>
        </p:nvGraphicFramePr>
        <p:xfrm>
          <a:off x="176645" y="840260"/>
          <a:ext cx="8855998" cy="6604560"/>
        </p:xfrm>
        <a:graphic>
          <a:graphicData uri="http://schemas.openxmlformats.org/drawingml/2006/table">
            <a:tbl>
              <a:tblPr/>
              <a:tblGrid>
                <a:gridCol w="1614055">
                  <a:extLst>
                    <a:ext uri="{9D8B030D-6E8A-4147-A177-3AD203B41FA5}">
                      <a16:colId xmlns:a16="http://schemas.microsoft.com/office/drawing/2014/main" val="20000"/>
                    </a:ext>
                  </a:extLst>
                </a:gridCol>
                <a:gridCol w="1533525">
                  <a:extLst>
                    <a:ext uri="{9D8B030D-6E8A-4147-A177-3AD203B41FA5}">
                      <a16:colId xmlns:a16="http://schemas.microsoft.com/office/drawing/2014/main" val="20001"/>
                    </a:ext>
                  </a:extLst>
                </a:gridCol>
                <a:gridCol w="1476375">
                  <a:extLst>
                    <a:ext uri="{9D8B030D-6E8A-4147-A177-3AD203B41FA5}">
                      <a16:colId xmlns:a16="http://schemas.microsoft.com/office/drawing/2014/main" val="20002"/>
                    </a:ext>
                  </a:extLst>
                </a:gridCol>
                <a:gridCol w="1543050">
                  <a:extLst>
                    <a:ext uri="{9D8B030D-6E8A-4147-A177-3AD203B41FA5}">
                      <a16:colId xmlns:a16="http://schemas.microsoft.com/office/drawing/2014/main" val="76889655"/>
                    </a:ext>
                  </a:extLst>
                </a:gridCol>
                <a:gridCol w="1543050">
                  <a:extLst>
                    <a:ext uri="{9D8B030D-6E8A-4147-A177-3AD203B41FA5}">
                      <a16:colId xmlns:a16="http://schemas.microsoft.com/office/drawing/2014/main" val="1506394517"/>
                    </a:ext>
                  </a:extLst>
                </a:gridCol>
                <a:gridCol w="1145943">
                  <a:extLst>
                    <a:ext uri="{9D8B030D-6E8A-4147-A177-3AD203B41FA5}">
                      <a16:colId xmlns:a16="http://schemas.microsoft.com/office/drawing/2014/main" val="3701815976"/>
                    </a:ext>
                  </a:extLst>
                </a:gridCol>
              </a:tblGrid>
              <a:tr h="6767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開発項目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上期</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下期</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23</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上期</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23</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下期</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24</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169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1.(1)</a:t>
                      </a:r>
                      <a:r>
                        <a:rPr lang="en-US" altLang="ja-JP" sz="1600" dirty="0" err="1">
                          <a:latin typeface="Meiryo UI"/>
                          <a:ea typeface="+mn-ea"/>
                        </a:rPr>
                        <a:t>仮想</a:t>
                      </a:r>
                      <a:r>
                        <a:rPr lang="ja-JP" altLang="en-US" sz="1600" dirty="0">
                          <a:latin typeface="Meiryo UI"/>
                          <a:ea typeface="+mn-ea"/>
                        </a:rPr>
                        <a:t>実行</a:t>
                      </a:r>
                      <a:r>
                        <a:rPr lang="en-US" altLang="ja-JP" sz="1600" dirty="0" err="1">
                          <a:latin typeface="Meiryo UI"/>
                          <a:ea typeface="+mn-ea"/>
                        </a:rPr>
                        <a:t>環境</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76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1.(2)</a:t>
                      </a:r>
                      <a:r>
                        <a:rPr kumimoji="1" lang="en-US" altLang="ja-JP" sz="1600" b="0" i="0" u="none" strike="noStrike" cap="none" normalizeH="0" baseline="0" dirty="0">
                          <a:ln>
                            <a:noFill/>
                          </a:ln>
                          <a:solidFill>
                            <a:schemeClr val="tx1"/>
                          </a:solidFill>
                          <a:effectLst/>
                          <a:latin typeface="Meiryo UI"/>
                          <a:ea typeface="+mn-ea"/>
                        </a:rPr>
                        <a:t>HW</a:t>
                      </a:r>
                      <a:r>
                        <a:rPr kumimoji="1" lang="ja-JP" altLang="en-US" sz="1600" b="0" i="0" u="none" strike="noStrike" cap="none" normalizeH="0" baseline="0" dirty="0">
                          <a:ln>
                            <a:noFill/>
                          </a:ln>
                          <a:solidFill>
                            <a:schemeClr val="tx1"/>
                          </a:solidFill>
                          <a:effectLst/>
                          <a:latin typeface="Meiryo UI"/>
                          <a:ea typeface="+mn-ea"/>
                        </a:rPr>
                        <a:t>形式検証</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75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2.(1)</a:t>
                      </a:r>
                      <a:r>
                        <a:rPr lang="en-US" altLang="ja-JP" sz="1600" dirty="0">
                          <a:solidFill>
                            <a:prstClr val="black"/>
                          </a:solidFill>
                          <a:latin typeface="Meiryo UI" panose="020B0604030504040204" pitchFamily="50" charset="-128"/>
                          <a:ea typeface="Meiryo UI" panose="020B0604030504040204" pitchFamily="50" charset="-128"/>
                        </a:rPr>
                        <a:t>OTA</a:t>
                      </a:r>
                      <a:r>
                        <a:rPr lang="ja-JP" altLang="en-US" sz="1600" dirty="0">
                          <a:solidFill>
                            <a:prstClr val="black"/>
                          </a:solidFill>
                          <a:latin typeface="Meiryo UI" panose="020B0604030504040204" pitchFamily="50" charset="-128"/>
                          <a:ea typeface="Meiryo UI" panose="020B0604030504040204" pitchFamily="50" charset="-128"/>
                        </a:rPr>
                        <a:t>ライブラリ群</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0538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2.(2)FPGA OTA</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技術</a:t>
                      </a:r>
                      <a:endParaRPr lang="en-US" altLang="ja-JP" sz="1600" dirty="0">
                        <a:solidFill>
                          <a:prstClr val="black"/>
                        </a:solidFill>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770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2.(3)</a:t>
                      </a:r>
                      <a:r>
                        <a:rPr lang="ja-JP" altLang="en-US" sz="1600" dirty="0">
                          <a:solidFill>
                            <a:prstClr val="black"/>
                          </a:solidFill>
                          <a:latin typeface="Meiryo UI" panose="020B0604030504040204" pitchFamily="50" charset="-128"/>
                          <a:ea typeface="Meiryo UI" panose="020B0604030504040204" pitchFamily="50" charset="-128"/>
                        </a:rPr>
                        <a:t>高信頼コントローラ向けアーキ構築技術</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7678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3.(1)</a:t>
                      </a:r>
                      <a:r>
                        <a:rPr lang="ja-JP" altLang="en-US" sz="1600" dirty="0">
                          <a:solidFill>
                            <a:prstClr val="black"/>
                          </a:solidFill>
                          <a:latin typeface="Meiryo UI" panose="020B0604030504040204" pitchFamily="50" charset="-128"/>
                          <a:ea typeface="Meiryo UI" panose="020B0604030504040204" pitchFamily="50" charset="-128"/>
                        </a:rPr>
                        <a:t>不具合予防技術</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67678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3.(2)</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マイクロサービス見える化技術</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49813089"/>
                  </a:ext>
                </a:extLst>
              </a:tr>
              <a:tr h="67678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X.(Y)PF</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ライフさん技術</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84855798"/>
                  </a:ext>
                </a:extLst>
              </a:tr>
            </a:tbl>
          </a:graphicData>
        </a:graphic>
      </p:graphicFrame>
    </p:spTree>
    <p:extLst>
      <p:ext uri="{BB962C8B-B14F-4D97-AF65-F5344CB8AC3E}">
        <p14:creationId xmlns:p14="http://schemas.microsoft.com/office/powerpoint/2010/main" val="4062247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sz="2400" dirty="0"/>
              <a:t>進捗</a:t>
            </a:r>
          </a:p>
        </p:txBody>
      </p:sp>
      <p:sp>
        <p:nvSpPr>
          <p:cNvPr id="5" name="正方形/長方形 4">
            <a:extLst>
              <a:ext uri="{FF2B5EF4-FFF2-40B4-BE49-F238E27FC236}">
                <a16:creationId xmlns:a16="http://schemas.microsoft.com/office/drawing/2014/main" id="{C16E29B0-9294-404F-BBB2-6AE734E3D905}"/>
              </a:ext>
            </a:extLst>
          </p:cNvPr>
          <p:cNvSpPr/>
          <p:nvPr/>
        </p:nvSpPr>
        <p:spPr bwMode="auto">
          <a:xfrm>
            <a:off x="379067" y="1283378"/>
            <a:ext cx="8385867" cy="864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システム部門内</a:t>
            </a:r>
            <a:r>
              <a:rPr lang="en-US" altLang="ja-JP" sz="1600" dirty="0">
                <a:solidFill>
                  <a:srgbClr val="0000CC"/>
                </a:solidFill>
                <a:latin typeface="Meiryo UI" pitchFamily="50" charset="-128"/>
                <a:ea typeface="Meiryo UI" pitchFamily="50" charset="-128"/>
                <a:cs typeface="Meiryo UI" pitchFamily="50" charset="-128"/>
              </a:rPr>
              <a:t>]</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・継続の場合は必須。新規の場合は不要</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このページを削除</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a:t>
            </a:r>
            <a:endParaRPr lang="en-US" altLang="ja-JP" sz="1600" dirty="0">
              <a:solidFill>
                <a:srgbClr val="0000CC"/>
              </a:solidFill>
              <a:latin typeface="Meiryo UI" pitchFamily="50" charset="-128"/>
              <a:ea typeface="Meiryo UI" pitchFamily="50" charset="-128"/>
              <a:cs typeface="Meiryo UI" pitchFamily="50" charset="-128"/>
            </a:endParaRP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・本テーマ全体の進捗・成果をダイジェストでなるべく</a:t>
            </a:r>
            <a:r>
              <a:rPr lang="en-US" altLang="ja-JP" sz="1600" dirty="0">
                <a:solidFill>
                  <a:srgbClr val="0000CC"/>
                </a:solidFill>
                <a:latin typeface="Meiryo UI" pitchFamily="50" charset="-128"/>
                <a:ea typeface="Meiryo UI" pitchFamily="50" charset="-128"/>
                <a:cs typeface="Meiryo UI" pitchFamily="50" charset="-128"/>
              </a:rPr>
              <a:t>1</a:t>
            </a:r>
            <a:r>
              <a:rPr lang="ja-JP" altLang="en-US" sz="1600" dirty="0">
                <a:solidFill>
                  <a:srgbClr val="0000CC"/>
                </a:solidFill>
                <a:latin typeface="Meiryo UI" pitchFamily="50" charset="-128"/>
                <a:ea typeface="Meiryo UI" pitchFamily="50" charset="-128"/>
                <a:cs typeface="Meiryo UI" pitchFamily="50" charset="-128"/>
              </a:rPr>
              <a:t>ページにまとめる</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開発項目毎に</a:t>
            </a:r>
            <a:r>
              <a:rPr lang="en-US" altLang="ja-JP" sz="1600" dirty="0">
                <a:solidFill>
                  <a:srgbClr val="0000CC"/>
                </a:solidFill>
                <a:latin typeface="Meiryo UI" pitchFamily="50" charset="-128"/>
                <a:ea typeface="Meiryo UI" pitchFamily="50" charset="-128"/>
                <a:cs typeface="Meiryo UI" pitchFamily="50" charset="-128"/>
              </a:rPr>
              <a:t>1</a:t>
            </a:r>
            <a:r>
              <a:rPr lang="ja-JP" altLang="en-US" sz="1600" dirty="0">
                <a:solidFill>
                  <a:srgbClr val="0000CC"/>
                </a:solidFill>
                <a:latin typeface="Meiryo UI" pitchFamily="50" charset="-128"/>
                <a:ea typeface="Meiryo UI" pitchFamily="50" charset="-128"/>
                <a:cs typeface="Meiryo UI" pitchFamily="50" charset="-128"/>
              </a:rPr>
              <a:t>ページとしない</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7" name="円/楕円 22">
            <a:extLst>
              <a:ext uri="{FF2B5EF4-FFF2-40B4-BE49-F238E27FC236}">
                <a16:creationId xmlns:a16="http://schemas.microsoft.com/office/drawing/2014/main" id="{9BA5E4D1-AC4D-4690-B55A-72EFD9BA01C0}"/>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部門内</a:t>
            </a:r>
            <a:endParaRPr lang="en-US" altLang="ja-JP" b="1" dirty="0">
              <a:solidFill>
                <a:prstClr val="white"/>
              </a:solidFill>
              <a:latin typeface="Meiryo UI" panose="020B0604030504040204" pitchFamily="50" charset="-128"/>
              <a:ea typeface="Meiryo UI" panose="020B0604030504040204" pitchFamily="50" charset="-128"/>
            </a:endParaRPr>
          </a:p>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
        <p:nvSpPr>
          <p:cNvPr id="8" name="テキスト ボックス 7">
            <a:extLst>
              <a:ext uri="{FF2B5EF4-FFF2-40B4-BE49-F238E27FC236}">
                <a16:creationId xmlns:a16="http://schemas.microsoft.com/office/drawing/2014/main" id="{E253DF5B-E918-4FF6-9889-A483A329DD54}"/>
              </a:ext>
            </a:extLst>
          </p:cNvPr>
          <p:cNvSpPr txBox="1"/>
          <p:nvPr/>
        </p:nvSpPr>
        <p:spPr bwMode="auto">
          <a:xfrm>
            <a:off x="3272534" y="3115650"/>
            <a:ext cx="2598932" cy="626701"/>
          </a:xfrm>
          <a:prstGeom prst="rect">
            <a:avLst/>
          </a:prstGeom>
          <a:solidFill>
            <a:srgbClr val="92D050"/>
          </a:solidFill>
          <a:ln w="9525">
            <a:noFill/>
            <a:miter lim="800000"/>
            <a:headEnd/>
            <a:tailEnd/>
          </a:ln>
        </p:spPr>
        <p:txBody>
          <a:bodyPr wrap="square" lIns="72000" tIns="36000" rIns="72000" bIns="36000" rtlCol="0">
            <a:spAutoFit/>
          </a:bodyPr>
          <a:lstStyle/>
          <a:p>
            <a:pPr algn="ctr"/>
            <a:r>
              <a:rPr lang="ja-JP" altLang="en-US" sz="3600" b="1" dirty="0">
                <a:solidFill>
                  <a:srgbClr val="FF0000"/>
                </a:solidFill>
                <a:latin typeface="Meiryo UI" panose="020B0604030504040204" pitchFamily="50" charset="-128"/>
                <a:ea typeface="Meiryo UI" panose="020B0604030504040204" pitchFamily="50" charset="-128"/>
              </a:rPr>
              <a:t>自由書式</a:t>
            </a:r>
            <a:endParaRPr kumimoji="1" lang="ja-JP" altLang="en-US" sz="3600" b="1" dirty="0">
              <a:solidFill>
                <a:srgbClr val="FF0000"/>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FBC5C70C-CC3C-403B-83AA-E4F9782FBB2C}"/>
              </a:ext>
            </a:extLst>
          </p:cNvPr>
          <p:cNvSpPr/>
          <p:nvPr/>
        </p:nvSpPr>
        <p:spPr bwMode="auto">
          <a:xfrm>
            <a:off x="308240" y="2770432"/>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3Q</a:t>
            </a:r>
            <a:r>
              <a:rPr lang="ja-JP" altLang="en-US" sz="1600" dirty="0">
                <a:solidFill>
                  <a:srgbClr val="0000CC"/>
                </a:solidFill>
                <a:latin typeface="Meiryo UI" pitchFamily="50" charset="-128"/>
                <a:ea typeface="Meiryo UI" pitchFamily="50" charset="-128"/>
                <a:cs typeface="Meiryo UI" pitchFamily="50" charset="-128"/>
              </a:rPr>
              <a:t>全体会議で一件一葉の宿題を出してマージする</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9" name="テキスト ボックス 8">
            <a:extLst>
              <a:ext uri="{FF2B5EF4-FFF2-40B4-BE49-F238E27FC236}">
                <a16:creationId xmlns:a16="http://schemas.microsoft.com/office/drawing/2014/main" id="{74559949-FD50-42F4-BA47-0830C77A38B0}"/>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Tree>
    <p:extLst>
      <p:ext uri="{BB962C8B-B14F-4D97-AF65-F5344CB8AC3E}">
        <p14:creationId xmlns:p14="http://schemas.microsoft.com/office/powerpoint/2010/main" val="2485933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知財・標準化・産学官連携</a:t>
            </a:r>
            <a:endParaRPr lang="en-US" altLang="ja-JP" sz="2400" b="1" dirty="0"/>
          </a:p>
        </p:txBody>
      </p:sp>
      <p:sp>
        <p:nvSpPr>
          <p:cNvPr id="12" name="Text Box 35"/>
          <p:cNvSpPr txBox="1">
            <a:spLocks noChangeArrowheads="1"/>
          </p:cNvSpPr>
          <p:nvPr/>
        </p:nvSpPr>
        <p:spPr bwMode="auto">
          <a:xfrm>
            <a:off x="152400" y="5041204"/>
            <a:ext cx="1416057" cy="338554"/>
          </a:xfrm>
          <a:prstGeom prst="rect">
            <a:avLst/>
          </a:prstGeom>
          <a:noFill/>
          <a:ln w="9525">
            <a:noFill/>
            <a:miter lim="800000"/>
            <a:headEnd/>
            <a:tailEnd/>
          </a:ln>
        </p:spPr>
        <p:txBody>
          <a:bodyPr wrap="square">
            <a:spAutoFit/>
          </a:bodyPr>
          <a:lstStyle/>
          <a:p>
            <a:r>
              <a:rPr lang="ja-JP" altLang="en-US" sz="1600" dirty="0">
                <a:latin typeface="Meiryo UI" panose="020B0604030504040204" pitchFamily="50" charset="-128"/>
                <a:ea typeface="Meiryo UI" panose="020B0604030504040204" pitchFamily="50" charset="-128"/>
              </a:rPr>
              <a:t>出願計画</a:t>
            </a:r>
          </a:p>
        </p:txBody>
      </p:sp>
      <p:sp>
        <p:nvSpPr>
          <p:cNvPr id="11" name="Text Box 25">
            <a:extLst>
              <a:ext uri="{FF2B5EF4-FFF2-40B4-BE49-F238E27FC236}">
                <a16:creationId xmlns:a16="http://schemas.microsoft.com/office/drawing/2014/main" id="{B5ED9B4B-463C-4683-95CA-6C9023AF54FF}"/>
              </a:ext>
            </a:extLst>
          </p:cNvPr>
          <p:cNvSpPr txBox="1">
            <a:spLocks noChangeArrowheads="1"/>
          </p:cNvSpPr>
          <p:nvPr/>
        </p:nvSpPr>
        <p:spPr bwMode="auto">
          <a:xfrm>
            <a:off x="83005" y="827832"/>
            <a:ext cx="8828768" cy="4181520"/>
          </a:xfrm>
          <a:prstGeom prst="rect">
            <a:avLst/>
          </a:prstGeom>
          <a:noFill/>
          <a:ln w="9525">
            <a:noFill/>
            <a:miter lim="800000"/>
            <a:headEnd/>
            <a:tailEnd/>
          </a:ln>
        </p:spPr>
        <p:txBody>
          <a:bodyPr wrap="square" lIns="72000" tIns="36000" rIns="72000" bIns="36000">
            <a:spAutoFit/>
          </a:bodyPr>
          <a:lstStyle/>
          <a:p>
            <a:pPr>
              <a:spcBef>
                <a:spcPts val="600"/>
              </a:spcBef>
            </a:pPr>
            <a:r>
              <a:rPr lang="en-US" altLang="ja-JP" u="sng" dirty="0">
                <a:solidFill>
                  <a:prstClr val="black"/>
                </a:solidFill>
                <a:latin typeface="Meiryo UI" panose="020B0604030504040204" pitchFamily="50" charset="-128"/>
                <a:ea typeface="Meiryo UI" panose="020B0604030504040204" pitchFamily="50" charset="-128"/>
              </a:rPr>
              <a:t>1. </a:t>
            </a:r>
            <a:r>
              <a:rPr lang="ja-JP" altLang="en-US" u="sng" dirty="0">
                <a:solidFill>
                  <a:prstClr val="black"/>
                </a:solidFill>
                <a:latin typeface="Meiryo UI" panose="020B0604030504040204" pitchFamily="50" charset="-128"/>
                <a:ea typeface="Meiryo UI" panose="020B0604030504040204" pitchFamily="50" charset="-128"/>
              </a:rPr>
              <a:t>競争領域</a:t>
            </a:r>
            <a:r>
              <a:rPr lang="en-US" altLang="ja-JP" u="sng" dirty="0">
                <a:solidFill>
                  <a:prstClr val="black"/>
                </a:solidFill>
                <a:latin typeface="Meiryo UI" panose="020B0604030504040204" pitchFamily="50" charset="-128"/>
                <a:ea typeface="Meiryo UI" panose="020B0604030504040204" pitchFamily="50" charset="-128"/>
              </a:rPr>
              <a:t>/</a:t>
            </a:r>
            <a:r>
              <a:rPr lang="ja-JP" altLang="en-US" u="sng" dirty="0">
                <a:solidFill>
                  <a:prstClr val="black"/>
                </a:solidFill>
                <a:latin typeface="Meiryo UI" panose="020B0604030504040204" pitchFamily="50" charset="-128"/>
                <a:ea typeface="Meiryo UI" panose="020B0604030504040204" pitchFamily="50" charset="-128"/>
              </a:rPr>
              <a:t>協調領域</a:t>
            </a:r>
            <a:endParaRPr lang="en-US" altLang="ja-JP" dirty="0">
              <a:solidFill>
                <a:prstClr val="black"/>
              </a:solidFill>
              <a:latin typeface="Meiryo UI" panose="020B0604030504040204" pitchFamily="50" charset="-128"/>
              <a:ea typeface="Meiryo UI" panose="020B0604030504040204" pitchFamily="50" charset="-128"/>
            </a:endParaRPr>
          </a:p>
          <a:p>
            <a:pPr marL="444500" indent="-336550">
              <a:buFontTx/>
              <a:buAutoNum type="arabicParenBoth"/>
            </a:pPr>
            <a:r>
              <a:rPr lang="ja-JP" altLang="en-US" dirty="0">
                <a:solidFill>
                  <a:prstClr val="black"/>
                </a:solidFill>
                <a:latin typeface="Meiryo UI" panose="020B0604030504040204" pitchFamily="50" charset="-128"/>
                <a:ea typeface="Meiryo UI" panose="020B0604030504040204" pitchFamily="50" charset="-128"/>
              </a:rPr>
              <a:t>競争領域：</a:t>
            </a:r>
            <a:r>
              <a:rPr lang="en-US" altLang="ja-JP" dirty="0">
                <a:solidFill>
                  <a:prstClr val="black"/>
                </a:solidFill>
                <a:latin typeface="Meiryo UI" panose="020B0604030504040204" pitchFamily="50" charset="-128"/>
                <a:ea typeface="Meiryo UI" panose="020B0604030504040204" pitchFamily="50" charset="-128"/>
              </a:rPr>
              <a:t>test</a:t>
            </a:r>
            <a:r>
              <a:rPr lang="ja-JP" altLang="en-US" dirty="0">
                <a:solidFill>
                  <a:prstClr val="black"/>
                </a:solidFill>
                <a:latin typeface="Meiryo UI" panose="020B0604030504040204" pitchFamily="50" charset="-128"/>
                <a:ea typeface="Meiryo UI" panose="020B0604030504040204" pitchFamily="50" charset="-128"/>
              </a:rPr>
              <a:t>、</a:t>
            </a:r>
            <a:r>
              <a:rPr lang="en-US" altLang="ja-JP" dirty="0">
                <a:solidFill>
                  <a:prstClr val="black"/>
                </a:solidFill>
                <a:latin typeface="Meiryo UI" panose="020B0604030504040204" pitchFamily="50" charset="-128"/>
                <a:ea typeface="Meiryo UI" panose="020B0604030504040204" pitchFamily="50" charset="-128"/>
              </a:rPr>
              <a:t>deploy</a:t>
            </a:r>
            <a:r>
              <a:rPr lang="ja-JP" altLang="en-US" dirty="0">
                <a:solidFill>
                  <a:prstClr val="black"/>
                </a:solidFill>
                <a:latin typeface="Meiryo UI" panose="020B0604030504040204" pitchFamily="50" charset="-128"/>
                <a:ea typeface="Meiryo UI" panose="020B0604030504040204" pitchFamily="50" charset="-128"/>
              </a:rPr>
              <a:t>、</a:t>
            </a:r>
            <a:r>
              <a:rPr lang="en-US" altLang="ja-JP" dirty="0" err="1">
                <a:solidFill>
                  <a:prstClr val="black"/>
                </a:solidFill>
                <a:latin typeface="Meiryo UI" panose="020B0604030504040204" pitchFamily="50" charset="-128"/>
                <a:ea typeface="Meiryo UI" panose="020B0604030504040204" pitchFamily="50" charset="-128"/>
              </a:rPr>
              <a:t>operate&amp;monitor</a:t>
            </a:r>
            <a:r>
              <a:rPr lang="ja-JP" altLang="en-US" dirty="0">
                <a:solidFill>
                  <a:prstClr val="black"/>
                </a:solidFill>
                <a:latin typeface="Meiryo UI" panose="020B0604030504040204" pitchFamily="50" charset="-128"/>
                <a:ea typeface="Meiryo UI" panose="020B0604030504040204" pitchFamily="50" charset="-128"/>
              </a:rPr>
              <a:t>フェーズ</a:t>
            </a:r>
            <a:endParaRPr lang="ja-JP" altLang="en-US" dirty="0">
              <a:latin typeface="Meiryo UI" panose="020B0604030504040204" pitchFamily="50" charset="-128"/>
              <a:ea typeface="Meiryo UI" panose="020B0604030504040204" pitchFamily="50" charset="-128"/>
            </a:endParaRPr>
          </a:p>
          <a:p>
            <a:pPr marL="444500" indent="-336550">
              <a:buFontTx/>
              <a:buAutoNum type="arabicParenBoth"/>
            </a:pPr>
            <a:r>
              <a:rPr lang="ja-JP" altLang="en-US" dirty="0">
                <a:latin typeface="Meiryo UI" panose="020B0604030504040204" pitchFamily="50" charset="-128"/>
                <a:ea typeface="Meiryo UI" panose="020B0604030504040204" pitchFamily="50" charset="-128"/>
              </a:rPr>
              <a:t>協調領域：</a:t>
            </a:r>
            <a:r>
              <a:rPr lang="en-US" altLang="ja-JP" dirty="0">
                <a:latin typeface="Meiryo UI" panose="020B0604030504040204" pitchFamily="50" charset="-128"/>
                <a:ea typeface="Meiryo UI" panose="020B0604030504040204" pitchFamily="50" charset="-128"/>
              </a:rPr>
              <a:t>plan</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code</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build</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release</a:t>
            </a:r>
            <a:r>
              <a:rPr lang="ja-JP" altLang="en-US" dirty="0">
                <a:latin typeface="Meiryo UI" panose="020B0604030504040204" pitchFamily="50" charset="-128"/>
                <a:ea typeface="Meiryo UI" panose="020B0604030504040204" pitchFamily="50" charset="-128"/>
              </a:rPr>
              <a:t>フェーズ</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エンタープライズ</a:t>
            </a:r>
            <a:r>
              <a:rPr lang="en-US" altLang="ja-JP" dirty="0">
                <a:latin typeface="Meiryo UI" panose="020B0604030504040204" pitchFamily="50" charset="-128"/>
                <a:ea typeface="Meiryo UI" panose="020B0604030504040204" pitchFamily="50" charset="-128"/>
              </a:rPr>
              <a:t>SW</a:t>
            </a:r>
            <a:r>
              <a:rPr lang="ja-JP" altLang="en-US" dirty="0">
                <a:latin typeface="Meiryo UI" panose="020B0604030504040204" pitchFamily="50" charset="-128"/>
                <a:ea typeface="Meiryo UI" panose="020B0604030504040204" pitchFamily="50" charset="-128"/>
              </a:rPr>
              <a:t>向け環境を流用</a:t>
            </a:r>
            <a:r>
              <a:rPr lang="en-US" altLang="ja-JP" dirty="0">
                <a:latin typeface="Meiryo UI" panose="020B0604030504040204" pitchFamily="50" charset="-128"/>
                <a:ea typeface="Meiryo UI" panose="020B0604030504040204" pitchFamily="50" charset="-128"/>
              </a:rPr>
              <a:t>)</a:t>
            </a:r>
          </a:p>
          <a:p>
            <a:pPr>
              <a:spcBef>
                <a:spcPts val="600"/>
              </a:spcBef>
            </a:pPr>
            <a:r>
              <a:rPr lang="en-US" altLang="ja-JP" u="sng" dirty="0">
                <a:solidFill>
                  <a:prstClr val="black"/>
                </a:solidFill>
                <a:latin typeface="Meiryo UI" panose="020B0604030504040204" pitchFamily="50" charset="-128"/>
                <a:ea typeface="Meiryo UI" panose="020B0604030504040204" pitchFamily="50" charset="-128"/>
              </a:rPr>
              <a:t>2.</a:t>
            </a:r>
            <a:r>
              <a:rPr lang="ja-JP" altLang="en-US" u="sng" dirty="0">
                <a:solidFill>
                  <a:prstClr val="black"/>
                </a:solidFill>
                <a:latin typeface="Meiryo UI" panose="020B0604030504040204" pitchFamily="50" charset="-128"/>
                <a:ea typeface="Meiryo UI" panose="020B0604030504040204" pitchFamily="50" charset="-128"/>
              </a:rPr>
              <a:t>知的財産権戦略</a:t>
            </a:r>
            <a:endParaRPr lang="en-US" altLang="ja-JP" u="sng" dirty="0">
              <a:solidFill>
                <a:prstClr val="black"/>
              </a:solidFill>
              <a:latin typeface="Meiryo UI" panose="020B0604030504040204" pitchFamily="50" charset="-128"/>
              <a:ea typeface="Meiryo UI" panose="020B0604030504040204" pitchFamily="50" charset="-128"/>
            </a:endParaRPr>
          </a:p>
          <a:p>
            <a:pPr marL="444500" indent="-336550">
              <a:buFontTx/>
              <a:buAutoNum type="arabicParenBoth"/>
            </a:pPr>
            <a:r>
              <a:rPr lang="en-US" altLang="ja-JP" dirty="0">
                <a:solidFill>
                  <a:prstClr val="black"/>
                </a:solidFill>
                <a:latin typeface="Meiryo UI" panose="020B0604030504040204" pitchFamily="50" charset="-128"/>
                <a:ea typeface="Meiryo UI" panose="020B0604030504040204" pitchFamily="50" charset="-128"/>
              </a:rPr>
              <a:t>OTA</a:t>
            </a:r>
            <a:r>
              <a:rPr lang="ja-JP" altLang="en-US" dirty="0">
                <a:solidFill>
                  <a:prstClr val="black"/>
                </a:solidFill>
                <a:latin typeface="Meiryo UI" panose="020B0604030504040204" pitchFamily="50" charset="-128"/>
                <a:ea typeface="Meiryo UI" panose="020B0604030504040204" pitchFamily="50" charset="-128"/>
              </a:rPr>
              <a:t>アップデート方式やマイクロサービス見える化方式など、外から見える部分で特許を出願。 その他の部分はノウハウとして秘匿化。</a:t>
            </a:r>
            <a:endParaRPr lang="en-US" altLang="ja-JP" dirty="0">
              <a:latin typeface="Meiryo UI" panose="020B0604030504040204" pitchFamily="50" charset="-128"/>
              <a:ea typeface="Meiryo UI" panose="020B0604030504040204" pitchFamily="50" charset="-128"/>
            </a:endParaRPr>
          </a:p>
          <a:p>
            <a:pPr>
              <a:spcBef>
                <a:spcPts val="600"/>
              </a:spcBef>
            </a:pPr>
            <a:r>
              <a:rPr lang="en-US" altLang="ja-JP" u="sng" dirty="0">
                <a:solidFill>
                  <a:prstClr val="black"/>
                </a:solidFill>
                <a:latin typeface="Meiryo UI" panose="020B0604030504040204" pitchFamily="50" charset="-128"/>
                <a:ea typeface="Meiryo UI" panose="020B0604030504040204" pitchFamily="50" charset="-128"/>
              </a:rPr>
              <a:t>3.</a:t>
            </a:r>
            <a:r>
              <a:rPr lang="ja-JP" altLang="en-US" u="sng" dirty="0">
                <a:solidFill>
                  <a:prstClr val="black"/>
                </a:solidFill>
                <a:latin typeface="Meiryo UI" panose="020B0604030504040204" pitchFamily="50" charset="-128"/>
                <a:ea typeface="Meiryo UI" panose="020B0604030504040204" pitchFamily="50" charset="-128"/>
              </a:rPr>
              <a:t>標準化活動戦略</a:t>
            </a:r>
            <a:endParaRPr lang="en-US" altLang="ja-JP" u="sng" dirty="0">
              <a:solidFill>
                <a:prstClr val="black"/>
              </a:solidFill>
              <a:latin typeface="Meiryo UI" panose="020B0604030504040204" pitchFamily="50" charset="-128"/>
              <a:ea typeface="Meiryo UI" panose="020B0604030504040204" pitchFamily="50" charset="-128"/>
            </a:endParaRPr>
          </a:p>
          <a:p>
            <a:pPr marL="444500" indent="-336550">
              <a:buFontTx/>
              <a:buAutoNum type="arabicParenBoth"/>
            </a:pPr>
            <a:r>
              <a:rPr lang="ja-JP" altLang="en-US" dirty="0">
                <a:solidFill>
                  <a:prstClr val="black"/>
                </a:solidFill>
                <a:latin typeface="Meiryo UI" panose="020B0604030504040204" pitchFamily="50" charset="-128"/>
                <a:ea typeface="Meiryo UI" panose="020B0604030504040204" pitchFamily="50" charset="-128"/>
              </a:rPr>
              <a:t>車載分野では</a:t>
            </a:r>
            <a:r>
              <a:rPr lang="en-US" altLang="ja-JP" dirty="0">
                <a:solidFill>
                  <a:prstClr val="black"/>
                </a:solidFill>
                <a:latin typeface="Meiryo UI" panose="020B0604030504040204" pitchFamily="50" charset="-128"/>
                <a:ea typeface="Meiryo UI" panose="020B0604030504040204" pitchFamily="50" charset="-128"/>
              </a:rPr>
              <a:t>OTA</a:t>
            </a:r>
            <a:r>
              <a:rPr lang="ja-JP" altLang="en-US" dirty="0">
                <a:solidFill>
                  <a:prstClr val="black"/>
                </a:solidFill>
                <a:latin typeface="Meiryo UI" panose="020B0604030504040204" pitchFamily="50" charset="-128"/>
                <a:ea typeface="Meiryo UI" panose="020B0604030504040204" pitchFamily="50" charset="-128"/>
              </a:rPr>
              <a:t>に関する標準化が進む。</a:t>
            </a:r>
            <a:r>
              <a:rPr lang="en-US" altLang="ja-JP" dirty="0">
                <a:solidFill>
                  <a:prstClr val="black"/>
                </a:solidFill>
                <a:latin typeface="Meiryo UI" panose="020B0604030504040204" pitchFamily="50" charset="-128"/>
                <a:ea typeface="Meiryo UI" panose="020B0604030504040204" pitchFamily="50" charset="-128"/>
              </a:rPr>
              <a:t>20</a:t>
            </a:r>
            <a:r>
              <a:rPr lang="ja-JP" altLang="en-US" dirty="0">
                <a:solidFill>
                  <a:prstClr val="black"/>
                </a:solidFill>
                <a:latin typeface="Meiryo UI" panose="020B0604030504040204" pitchFamily="50" charset="-128"/>
                <a:ea typeface="Meiryo UI" panose="020B0604030504040204" pitchFamily="50" charset="-128"/>
              </a:rPr>
              <a:t>年</a:t>
            </a:r>
            <a:r>
              <a:rPr lang="en-US" altLang="ja-JP" dirty="0">
                <a:solidFill>
                  <a:prstClr val="black"/>
                </a:solidFill>
                <a:latin typeface="Meiryo UI" panose="020B0604030504040204" pitchFamily="50" charset="-128"/>
                <a:ea typeface="Meiryo UI" panose="020B0604030504040204" pitchFamily="50" charset="-128"/>
              </a:rPr>
              <a:t>WP29</a:t>
            </a:r>
            <a:r>
              <a:rPr lang="ja-JP" altLang="en-US" dirty="0">
                <a:solidFill>
                  <a:prstClr val="black"/>
                </a:solidFill>
                <a:latin typeface="Meiryo UI" panose="020B0604030504040204" pitchFamily="50" charset="-128"/>
                <a:ea typeface="Meiryo UI" panose="020B0604030504040204" pitchFamily="50" charset="-128"/>
              </a:rPr>
              <a:t>にてサイバーセキュリティに関する国際標準が成立し、</a:t>
            </a:r>
            <a:r>
              <a:rPr lang="en-US" altLang="ja-JP" dirty="0">
                <a:solidFill>
                  <a:prstClr val="black"/>
                </a:solidFill>
                <a:latin typeface="Meiryo UI" panose="020B0604030504040204" pitchFamily="50" charset="-128"/>
                <a:ea typeface="Meiryo UI" panose="020B0604030504040204" pitchFamily="50" charset="-128"/>
              </a:rPr>
              <a:t>OTA</a:t>
            </a:r>
            <a:r>
              <a:rPr lang="ja-JP" altLang="en-US" dirty="0">
                <a:solidFill>
                  <a:prstClr val="black"/>
                </a:solidFill>
                <a:latin typeface="Meiryo UI" panose="020B0604030504040204" pitchFamily="50" charset="-128"/>
                <a:ea typeface="Meiryo UI" panose="020B0604030504040204" pitchFamily="50" charset="-128"/>
              </a:rPr>
              <a:t>は</a:t>
            </a:r>
            <a:r>
              <a:rPr lang="en-US" altLang="ja-JP" dirty="0">
                <a:solidFill>
                  <a:prstClr val="black"/>
                </a:solidFill>
                <a:latin typeface="Meiryo UI" panose="020B0604030504040204" pitchFamily="50" charset="-128"/>
                <a:ea typeface="Meiryo UI" panose="020B0604030504040204" pitchFamily="50" charset="-128"/>
              </a:rPr>
              <a:t>22</a:t>
            </a:r>
            <a:r>
              <a:rPr lang="ja-JP" altLang="en-US" dirty="0">
                <a:solidFill>
                  <a:prstClr val="black"/>
                </a:solidFill>
                <a:latin typeface="Meiryo UI" panose="020B0604030504040204" pitchFamily="50" charset="-128"/>
                <a:ea typeface="Meiryo UI" panose="020B0604030504040204" pitchFamily="50" charset="-128"/>
              </a:rPr>
              <a:t>年発行される</a:t>
            </a:r>
            <a:r>
              <a:rPr lang="en-US" altLang="ja-JP" dirty="0">
                <a:solidFill>
                  <a:prstClr val="black"/>
                </a:solidFill>
                <a:latin typeface="Meiryo UI" panose="020B0604030504040204" pitchFamily="50" charset="-128"/>
                <a:ea typeface="Meiryo UI" panose="020B0604030504040204" pitchFamily="50" charset="-128"/>
              </a:rPr>
              <a:t>ISO24089</a:t>
            </a:r>
            <a:r>
              <a:rPr lang="ja-JP" altLang="en-US" dirty="0">
                <a:solidFill>
                  <a:prstClr val="black"/>
                </a:solidFill>
                <a:latin typeface="Meiryo UI" panose="020B0604030504040204" pitchFamily="50" charset="-128"/>
                <a:ea typeface="Meiryo UI" panose="020B0604030504040204" pitchFamily="50" charset="-128"/>
              </a:rPr>
              <a:t>が参照される見込み。</a:t>
            </a:r>
            <a:endParaRPr lang="ja-JP" altLang="en-US" dirty="0">
              <a:latin typeface="Meiryo UI" panose="020B0604030504040204" pitchFamily="50" charset="-128"/>
              <a:ea typeface="Meiryo UI" panose="020B0604030504040204" pitchFamily="50" charset="-128"/>
            </a:endParaRPr>
          </a:p>
          <a:p>
            <a:pPr marL="444500" indent="-336550">
              <a:buFontTx/>
              <a:buAutoNum type="arabicParenBoth"/>
            </a:pPr>
            <a:r>
              <a:rPr lang="en-US" altLang="ja-JP" dirty="0">
                <a:latin typeface="Meiryo UI" panose="020B0604030504040204" pitchFamily="50" charset="-128"/>
                <a:ea typeface="Meiryo UI" panose="020B0604030504040204" pitchFamily="50" charset="-128"/>
              </a:rPr>
              <a:t>IoT(FA</a:t>
            </a:r>
            <a:r>
              <a:rPr lang="ja-JP" altLang="en-US" dirty="0">
                <a:latin typeface="Meiryo UI" panose="020B0604030504040204" pitchFamily="50" charset="-128"/>
                <a:ea typeface="Meiryo UI" panose="020B0604030504040204" pitchFamily="50" charset="-128"/>
              </a:rPr>
              <a:t>、スマートシティ</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分野では現状</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標準化の動きは無いが、車載分野を参考する可能性あり。鉄道分野では既発行の</a:t>
            </a:r>
            <a:r>
              <a:rPr lang="en-US" altLang="ja-JP" dirty="0">
                <a:latin typeface="Meiryo UI" panose="020B0604030504040204" pitchFamily="50" charset="-128"/>
                <a:ea typeface="Meiryo UI" panose="020B0604030504040204" pitchFamily="50" charset="-128"/>
              </a:rPr>
              <a:t>IEC61375</a:t>
            </a:r>
            <a:r>
              <a:rPr lang="ja-JP" altLang="en-US" dirty="0">
                <a:latin typeface="Meiryo UI" panose="020B0604030504040204" pitchFamily="50" charset="-128"/>
                <a:ea typeface="Meiryo UI" panose="020B0604030504040204" pitchFamily="50" charset="-128"/>
              </a:rPr>
              <a:t>を基本に、コントローラを高性能</a:t>
            </a:r>
            <a:r>
              <a:rPr lang="en-US" altLang="ja-JP" dirty="0">
                <a:latin typeface="Meiryo UI" panose="020B0604030504040204" pitchFamily="50" charset="-128"/>
                <a:ea typeface="Meiryo UI" panose="020B0604030504040204" pitchFamily="50" charset="-128"/>
              </a:rPr>
              <a:t>CPU</a:t>
            </a:r>
            <a:r>
              <a:rPr lang="ja-JP" altLang="en-US" dirty="0">
                <a:latin typeface="Meiryo UI" panose="020B0604030504040204" pitchFamily="50" charset="-128"/>
                <a:ea typeface="Meiryo UI" panose="020B0604030504040204" pitchFamily="50" charset="-128"/>
              </a:rPr>
              <a:t>に統合する技術や</a:t>
            </a:r>
            <a:r>
              <a:rPr lang="en-US" altLang="ja-JP" dirty="0">
                <a:latin typeface="Meiryo UI" panose="020B0604030504040204" pitchFamily="50" charset="-128"/>
                <a:ea typeface="Meiryo UI" panose="020B0604030504040204" pitchFamily="50" charset="-128"/>
              </a:rPr>
              <a:t>API</a:t>
            </a:r>
            <a:r>
              <a:rPr lang="ja-JP" altLang="en-US" dirty="0">
                <a:latin typeface="Meiryo UI" panose="020B0604030504040204" pitchFamily="50" charset="-128"/>
                <a:ea typeface="Meiryo UI" panose="020B0604030504040204" pitchFamily="50" charset="-128"/>
              </a:rPr>
              <a:t>がデファクトになる可能性あり。</a:t>
            </a:r>
            <a:endParaRPr lang="en-US" altLang="ja-JP" dirty="0">
              <a:latin typeface="Meiryo UI" panose="020B0604030504040204" pitchFamily="50" charset="-128"/>
              <a:ea typeface="Meiryo UI" panose="020B0604030504040204" pitchFamily="50" charset="-128"/>
            </a:endParaRPr>
          </a:p>
          <a:p>
            <a:pPr>
              <a:spcBef>
                <a:spcPts val="600"/>
              </a:spcBef>
            </a:pPr>
            <a:r>
              <a:rPr lang="en-US" altLang="ja-JP" u="sng" dirty="0">
                <a:solidFill>
                  <a:prstClr val="black"/>
                </a:solidFill>
                <a:latin typeface="Meiryo UI" panose="020B0604030504040204" pitchFamily="50" charset="-128"/>
                <a:ea typeface="Meiryo UI" panose="020B0604030504040204" pitchFamily="50" charset="-128"/>
              </a:rPr>
              <a:t>4. </a:t>
            </a:r>
            <a:r>
              <a:rPr lang="ja-JP" altLang="en-US" u="sng" dirty="0">
                <a:solidFill>
                  <a:prstClr val="black"/>
                </a:solidFill>
                <a:latin typeface="Meiryo UI" panose="020B0604030504040204" pitchFamily="50" charset="-128"/>
                <a:ea typeface="Meiryo UI" panose="020B0604030504040204" pitchFamily="50" charset="-128"/>
              </a:rPr>
              <a:t>産学官連携の活用方針</a:t>
            </a:r>
            <a:endParaRPr lang="en-US" altLang="ja-JP" u="sng" dirty="0">
              <a:solidFill>
                <a:prstClr val="black"/>
              </a:solidFill>
              <a:latin typeface="Meiryo UI" panose="020B0604030504040204" pitchFamily="50" charset="-128"/>
              <a:ea typeface="Meiryo UI" panose="020B0604030504040204" pitchFamily="50" charset="-128"/>
            </a:endParaRPr>
          </a:p>
          <a:p>
            <a:pPr marL="444500" indent="-336550">
              <a:buFontTx/>
              <a:buAutoNum type="arabicParenBoth"/>
            </a:pPr>
            <a:r>
              <a:rPr lang="ja-JP" altLang="en-US" dirty="0">
                <a:latin typeface="Meiryo UI" panose="020B0604030504040204" pitchFamily="50" charset="-128"/>
                <a:ea typeface="Meiryo UI" panose="020B0604030504040204" pitchFamily="50" charset="-128"/>
              </a:rPr>
              <a:t>形式検証技術は</a:t>
            </a:r>
            <a:r>
              <a:rPr lang="en-US" altLang="ja-JP" dirty="0">
                <a:latin typeface="Meiryo UI" panose="020B0604030504040204" pitchFamily="50" charset="-128"/>
                <a:ea typeface="Meiryo UI" panose="020B0604030504040204" pitchFamily="50" charset="-128"/>
              </a:rPr>
              <a:t>MERCE</a:t>
            </a:r>
            <a:r>
              <a:rPr lang="ja-JP" altLang="en-US" dirty="0">
                <a:latin typeface="Meiryo UI" panose="020B0604030504040204" pitchFamily="50" charset="-128"/>
                <a:ea typeface="Meiryo UI" panose="020B0604030504040204" pitchFamily="50" charset="-128"/>
              </a:rPr>
              <a:t>が先行</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定理証明方式</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しているため自社開発する</a:t>
            </a:r>
            <a:endParaRPr lang="en-US" altLang="ja-JP"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32048F37-8CCC-45FF-921D-B957B96323BC}"/>
              </a:ext>
            </a:extLst>
          </p:cNvPr>
          <p:cNvSpPr/>
          <p:nvPr/>
        </p:nvSpPr>
        <p:spPr>
          <a:xfrm>
            <a:off x="10585667" y="1153193"/>
            <a:ext cx="5413444" cy="5321364"/>
          </a:xfrm>
          <a:prstGeom prst="rect">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2563"/>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競争領域</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協調領域</a:t>
            </a:r>
            <a:r>
              <a:rPr lang="en-US" altLang="ja-JP" sz="1200" dirty="0">
                <a:solidFill>
                  <a:srgbClr val="FF0000"/>
                </a:solidFill>
                <a:latin typeface="Meiryo UI" panose="020B0604030504040204" pitchFamily="50" charset="-128"/>
                <a:ea typeface="Meiryo UI" panose="020B0604030504040204" pitchFamily="50" charset="-128"/>
              </a:rPr>
              <a:t>】</a:t>
            </a:r>
          </a:p>
          <a:p>
            <a:pPr indent="-182563"/>
            <a:r>
              <a:rPr lang="ja-JP" altLang="en-US" sz="1200" dirty="0">
                <a:solidFill>
                  <a:srgbClr val="FF0000"/>
                </a:solidFill>
                <a:latin typeface="Meiryo UI" panose="020B0604030504040204" pitchFamily="50" charset="-128"/>
                <a:ea typeface="Meiryo UI" panose="020B0604030504040204" pitchFamily="50" charset="-128"/>
              </a:rPr>
              <a:t>競争領域・協調領域を記載し、標準化・知財戦略と、社外連携</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産学、産官、</a:t>
            </a:r>
            <a:r>
              <a:rPr lang="ja-JP" altLang="en-US" sz="1200" dirty="0" err="1">
                <a:solidFill>
                  <a:srgbClr val="FF0000"/>
                </a:solidFill>
                <a:latin typeface="Meiryo UI" panose="020B0604030504040204" pitchFamily="50" charset="-128"/>
                <a:ea typeface="Meiryo UI" panose="020B0604030504040204" pitchFamily="50" charset="-128"/>
              </a:rPr>
              <a:t>産産</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の活用方針を述べる</a:t>
            </a:r>
            <a:endParaRPr lang="en-US" altLang="ja-JP" sz="1200" dirty="0">
              <a:solidFill>
                <a:srgbClr val="FF0000"/>
              </a:solidFill>
              <a:latin typeface="Meiryo UI" panose="020B0604030504040204" pitchFamily="50" charset="-128"/>
              <a:ea typeface="Meiryo UI" panose="020B0604030504040204" pitchFamily="50" charset="-128"/>
            </a:endParaRPr>
          </a:p>
          <a:p>
            <a:pPr indent="-182563"/>
            <a:r>
              <a:rPr lang="en-US" altLang="ja-JP" sz="500" dirty="0">
                <a:solidFill>
                  <a:srgbClr val="FF0000"/>
                </a:solidFill>
                <a:latin typeface="Meiryo UI" panose="020B0604030504040204" pitchFamily="50" charset="-128"/>
                <a:ea typeface="Meiryo UI" panose="020B0604030504040204" pitchFamily="50" charset="-128"/>
              </a:rPr>
              <a:t>―――――――――――――――――――――――――――――――――――――――――――――――――――――</a:t>
            </a:r>
          </a:p>
          <a:p>
            <a:pPr marL="182563" indent="-182563"/>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標準化活動戦略</a:t>
            </a:r>
            <a:r>
              <a:rPr lang="en-US" altLang="ja-JP" sz="1200" dirty="0">
                <a:solidFill>
                  <a:srgbClr val="FF0000"/>
                </a:solidFill>
                <a:latin typeface="Meiryo UI" panose="020B0604030504040204" pitchFamily="50" charset="-128"/>
                <a:ea typeface="Meiryo UI" panose="020B0604030504040204" pitchFamily="50" charset="-128"/>
              </a:rPr>
              <a:t>】</a:t>
            </a:r>
          </a:p>
          <a:p>
            <a:pPr indent="-182563"/>
            <a:r>
              <a:rPr lang="ja-JP" altLang="en-US" sz="1200" dirty="0">
                <a:solidFill>
                  <a:srgbClr val="FF0000"/>
                </a:solidFill>
                <a:latin typeface="Meiryo UI" panose="020B0604030504040204" pitchFamily="50" charset="-128"/>
                <a:ea typeface="Meiryo UI" panose="020B0604030504040204" pitchFamily="50" charset="-128"/>
              </a:rPr>
              <a:t>●標準化環境、標準化対象の選定と標準化戦略の考え方、活動状況を記載</a:t>
            </a:r>
            <a:endParaRPr lang="en-US" altLang="ja-JP" sz="1200" dirty="0">
              <a:solidFill>
                <a:srgbClr val="FF0000"/>
              </a:solidFill>
              <a:latin typeface="Meiryo UI" panose="020B0604030504040204" pitchFamily="50" charset="-128"/>
              <a:ea typeface="Meiryo UI" panose="020B0604030504040204" pitchFamily="50" charset="-128"/>
            </a:endParaRPr>
          </a:p>
          <a:p>
            <a:pPr indent="-182563"/>
            <a:r>
              <a:rPr lang="ja-JP" altLang="en-US" sz="1200" dirty="0">
                <a:solidFill>
                  <a:srgbClr val="FF0000"/>
                </a:solidFill>
                <a:latin typeface="Meiryo UI" panose="020B0604030504040204" pitchFamily="50" charset="-128"/>
                <a:ea typeface="Meiryo UI" panose="020B0604030504040204" pitchFamily="50" charset="-128"/>
              </a:rPr>
              <a:t>●規格提案活動を計画の場合は、提案の種別</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試験方法、性能規定、形状、インターフェース仕様等</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、内容概略、提案先、提案予定時期などを書ける範囲で記載する</a:t>
            </a:r>
            <a:endParaRPr lang="en-US" altLang="ja-JP" sz="1200" dirty="0">
              <a:solidFill>
                <a:srgbClr val="FF0000"/>
              </a:solidFill>
              <a:latin typeface="Meiryo UI" panose="020B0604030504040204" pitchFamily="50" charset="-128"/>
              <a:ea typeface="Meiryo UI" panose="020B0604030504040204" pitchFamily="50" charset="-128"/>
            </a:endParaRPr>
          </a:p>
          <a:p>
            <a:pPr indent="-182563"/>
            <a:r>
              <a:rPr lang="ja-JP" altLang="en-US" sz="1200" dirty="0">
                <a:solidFill>
                  <a:srgbClr val="FF0000"/>
                </a:solidFill>
                <a:latin typeface="Meiryo UI" panose="020B0604030504040204" pitchFamily="50" charset="-128"/>
                <a:ea typeface="Meiryo UI" panose="020B0604030504040204" pitchFamily="50" charset="-128"/>
              </a:rPr>
              <a:t>●規格提案は計画していないが、開発の目標仕様に影響を及ぼす既存規格がある場合、規格名</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番号</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と開発項目との関係を記載する</a:t>
            </a:r>
            <a:endParaRPr lang="en-US" altLang="ja-JP" sz="1200" dirty="0">
              <a:solidFill>
                <a:srgbClr val="FF0000"/>
              </a:solidFill>
              <a:latin typeface="Meiryo UI" panose="020B0604030504040204" pitchFamily="50" charset="-128"/>
              <a:ea typeface="Meiryo UI" panose="020B0604030504040204" pitchFamily="50" charset="-128"/>
            </a:endParaRPr>
          </a:p>
          <a:p>
            <a:pPr marL="182563" indent="-182563"/>
            <a:r>
              <a:rPr lang="en-US" altLang="ja-JP" sz="500" dirty="0">
                <a:solidFill>
                  <a:srgbClr val="FF0000"/>
                </a:solidFill>
                <a:latin typeface="Meiryo UI" panose="020B0604030504040204" pitchFamily="50" charset="-128"/>
                <a:ea typeface="Meiryo UI" panose="020B0604030504040204" pitchFamily="50" charset="-128"/>
              </a:rPr>
              <a:t>――――――――――――――――――――――――――――――――――――――――――――――――――――</a:t>
            </a:r>
          </a:p>
          <a:p>
            <a:pPr marL="182563" indent="-182563"/>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知的財産権戦略</a:t>
            </a:r>
            <a:r>
              <a:rPr lang="en-US" altLang="ja-JP" sz="1200" dirty="0">
                <a:solidFill>
                  <a:srgbClr val="FF0000"/>
                </a:solidFill>
                <a:latin typeface="Meiryo UI" panose="020B0604030504040204" pitchFamily="50" charset="-128"/>
                <a:ea typeface="Meiryo UI" panose="020B0604030504040204" pitchFamily="50" charset="-128"/>
              </a:rPr>
              <a:t>】</a:t>
            </a:r>
          </a:p>
          <a:p>
            <a:pPr indent="-182563"/>
            <a:r>
              <a:rPr lang="ja-JP" altLang="en-US" sz="1200" dirty="0">
                <a:solidFill>
                  <a:srgbClr val="FF0000"/>
                </a:solidFill>
                <a:latin typeface="Meiryo UI" panose="020B0604030504040204" pitchFamily="50" charset="-128"/>
                <a:ea typeface="Meiryo UI" panose="020B0604030504040204" pitchFamily="50" charset="-128"/>
              </a:rPr>
              <a:t>●開発前調査の範囲、開発前調査結果に基づく他社特許状況、要注意特許の有無</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件数</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を記述する</a:t>
            </a:r>
            <a:endParaRPr lang="en-US" altLang="ja-JP" sz="1200" dirty="0">
              <a:solidFill>
                <a:srgbClr val="FF0000"/>
              </a:solidFill>
              <a:latin typeface="Meiryo UI" panose="020B0604030504040204" pitchFamily="50" charset="-128"/>
              <a:ea typeface="Meiryo UI" panose="020B0604030504040204" pitchFamily="50" charset="-128"/>
            </a:endParaRPr>
          </a:p>
          <a:p>
            <a:pPr indent="-182563"/>
            <a:r>
              <a:rPr lang="ja-JP" altLang="en-US" sz="1200" dirty="0">
                <a:solidFill>
                  <a:srgbClr val="FF0000"/>
                </a:solidFill>
                <a:latin typeface="Meiryo UI" panose="020B0604030504040204" pitchFamily="50" charset="-128"/>
                <a:ea typeface="Meiryo UI" panose="020B0604030504040204" pitchFamily="50" charset="-128"/>
              </a:rPr>
              <a:t>●ターゲット市場国での競合他社との知財状況が分かる ように記載のこと</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グローバル狙いの場合国内調査のみでは不足</a:t>
            </a:r>
            <a:r>
              <a:rPr lang="en-US" altLang="ja-JP" sz="1200" dirty="0">
                <a:solidFill>
                  <a:srgbClr val="FF0000"/>
                </a:solidFill>
                <a:latin typeface="Meiryo UI" panose="020B0604030504040204" pitchFamily="50" charset="-128"/>
                <a:ea typeface="Meiryo UI" panose="020B0604030504040204" pitchFamily="50" charset="-128"/>
              </a:rPr>
              <a:t>)</a:t>
            </a:r>
          </a:p>
          <a:p>
            <a:pPr indent="-182563"/>
            <a:r>
              <a:rPr lang="ja-JP" altLang="en-US" sz="1200" dirty="0">
                <a:solidFill>
                  <a:srgbClr val="FF0000"/>
                </a:solidFill>
                <a:latin typeface="Meiryo UI" panose="020B0604030504040204" pitchFamily="50" charset="-128"/>
                <a:ea typeface="Meiryo UI" panose="020B0604030504040204" pitchFamily="50" charset="-128"/>
              </a:rPr>
              <a:t>●この活動によって競合他社との知財状況をどう改善するのか知財戦略を記載の上、知財で他社に勝つための注力分野、コンセプト特許</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開発の狙い</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の出願方針、海外出願</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地域・国</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の方針、秘匿方針等を記述する</a:t>
            </a:r>
            <a:endParaRPr lang="en-US" altLang="ja-JP" sz="1200" dirty="0">
              <a:solidFill>
                <a:srgbClr val="FF0000"/>
              </a:solidFill>
              <a:latin typeface="Meiryo UI" panose="020B0604030504040204" pitchFamily="50" charset="-128"/>
              <a:ea typeface="Meiryo UI" panose="020B0604030504040204" pitchFamily="50" charset="-128"/>
            </a:endParaRPr>
          </a:p>
          <a:p>
            <a:pPr indent="-182563"/>
            <a:r>
              <a:rPr lang="ja-JP" altLang="en-US" sz="1200" dirty="0">
                <a:solidFill>
                  <a:srgbClr val="FF0000"/>
                </a:solidFill>
                <a:latin typeface="Meiryo UI" panose="020B0604030504040204" pitchFamily="50" charset="-128"/>
                <a:ea typeface="Meiryo UI" panose="020B0604030504040204" pitchFamily="50" charset="-128"/>
              </a:rPr>
              <a:t>●長期テーマについては特に知財方針を明確化すること</a:t>
            </a:r>
            <a:r>
              <a:rPr lang="en-US" altLang="ja-JP" sz="500" dirty="0">
                <a:solidFill>
                  <a:srgbClr val="FF0000"/>
                </a:solidFill>
                <a:latin typeface="Meiryo UI" panose="020B0604030504040204" pitchFamily="50" charset="-128"/>
                <a:ea typeface="Meiryo UI" panose="020B0604030504040204" pitchFamily="50" charset="-128"/>
              </a:rPr>
              <a:t>――――――――――――――――――――――――――――――――――――――――――――――――――――</a:t>
            </a:r>
          </a:p>
          <a:p>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産学官連携の活用方針</a:t>
            </a:r>
            <a:r>
              <a:rPr lang="en-US" altLang="ja-JP" sz="1200" dirty="0">
                <a:solidFill>
                  <a:srgbClr val="FF0000"/>
                </a:solidFill>
                <a:latin typeface="Meiryo UI" panose="020B0604030504040204" pitchFamily="50" charset="-128"/>
                <a:ea typeface="Meiryo UI" panose="020B0604030504040204" pitchFamily="50" charset="-128"/>
              </a:rPr>
              <a:t>】</a:t>
            </a:r>
          </a:p>
          <a:p>
            <a:pPr indent="-182563"/>
            <a:r>
              <a:rPr lang="ja-JP" altLang="en-US" sz="1200" dirty="0">
                <a:solidFill>
                  <a:srgbClr val="FF0000"/>
                </a:solidFill>
                <a:latin typeface="Meiryo UI" panose="020B0604030504040204" pitchFamily="50" charset="-128"/>
                <a:ea typeface="Meiryo UI" panose="020B0604030504040204" pitchFamily="50" charset="-128"/>
              </a:rPr>
              <a:t>●社外リソースを活用する場合は、その内容、依頼先の選定理由等を記載する。社外リソースを活用しない場合は、その理由を記載する</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例：開発する○○技術は当社が先行しているため自社開発する</a:t>
            </a:r>
            <a:r>
              <a:rPr lang="en-US" altLang="ja-JP" sz="1200" dirty="0">
                <a:solidFill>
                  <a:srgbClr val="FF0000"/>
                </a:solidFill>
                <a:latin typeface="Meiryo UI" panose="020B0604030504040204" pitchFamily="50" charset="-128"/>
                <a:ea typeface="Meiryo UI" panose="020B0604030504040204" pitchFamily="50" charset="-128"/>
              </a:rPr>
              <a:t>)</a:t>
            </a:r>
            <a:endParaRPr lang="en-US" altLang="ja-JP" sz="2400" dirty="0">
              <a:solidFill>
                <a:srgbClr val="FF0000"/>
              </a:solidFill>
              <a:latin typeface="Meiryo UI" panose="020B0604030504040204" pitchFamily="50" charset="-128"/>
              <a:ea typeface="Meiryo UI" panose="020B0604030504040204" pitchFamily="50" charset="-128"/>
            </a:endParaRPr>
          </a:p>
          <a:p>
            <a:pPr indent="-182563"/>
            <a:r>
              <a:rPr lang="en-US" altLang="ja-JP" sz="500" dirty="0">
                <a:solidFill>
                  <a:srgbClr val="FF0000"/>
                </a:solidFill>
                <a:latin typeface="Meiryo UI" panose="020B0604030504040204" pitchFamily="50" charset="-128"/>
                <a:ea typeface="Meiryo UI" panose="020B0604030504040204" pitchFamily="50" charset="-128"/>
              </a:rPr>
              <a:t>―――――――――――――――――――――――――――――――――――――――――――――――――――――</a:t>
            </a:r>
          </a:p>
          <a:p>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出願計画</a:t>
            </a:r>
            <a:r>
              <a:rPr lang="en-US" altLang="ja-JP" sz="1200" dirty="0">
                <a:solidFill>
                  <a:srgbClr val="FF0000"/>
                </a:solidFill>
                <a:latin typeface="Meiryo UI" panose="020B0604030504040204" pitchFamily="50" charset="-128"/>
                <a:ea typeface="Meiryo UI" panose="020B0604030504040204" pitchFamily="50" charset="-128"/>
              </a:rPr>
              <a:t>】</a:t>
            </a:r>
          </a:p>
          <a:p>
            <a:r>
              <a:rPr lang="ja-JP" altLang="en-US" sz="1200" dirty="0">
                <a:solidFill>
                  <a:srgbClr val="FF0000"/>
                </a:solidFill>
                <a:latin typeface="Meiryo UI" panose="020B0604030504040204" pitchFamily="50" charset="-128"/>
                <a:ea typeface="Meiryo UI" panose="020B0604030504040204" pitchFamily="50" charset="-128"/>
              </a:rPr>
              <a:t>●開発初年度から記載する。</a:t>
            </a:r>
            <a:endParaRPr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●継続テーマは出願状況を括弧</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内に既出願数を記入</a:t>
            </a:r>
            <a:endParaRPr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●出願国を出願計画表</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内に記載</a:t>
            </a:r>
            <a:endParaRPr lang="en-US" altLang="ja-JP" sz="1200" dirty="0">
              <a:solidFill>
                <a:srgbClr val="FF0000"/>
              </a:solidFill>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E644008F-E5E1-4523-9FCE-A5C122BC354B}"/>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4" name="テキスト ボックス 13">
            <a:extLst>
              <a:ext uri="{FF2B5EF4-FFF2-40B4-BE49-F238E27FC236}">
                <a16:creationId xmlns:a16="http://schemas.microsoft.com/office/drawing/2014/main" id="{80ED768B-A7AE-4512-A51C-298CF90BBEC2}"/>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6" name="テキスト ボックス 15">
            <a:extLst>
              <a:ext uri="{FF2B5EF4-FFF2-40B4-BE49-F238E27FC236}">
                <a16:creationId xmlns:a16="http://schemas.microsoft.com/office/drawing/2014/main" id="{69B7882B-5A9E-4CCD-97FC-8F530C8DB472}"/>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3" name="円/楕円 22">
            <a:extLst>
              <a:ext uri="{FF2B5EF4-FFF2-40B4-BE49-F238E27FC236}">
                <a16:creationId xmlns:a16="http://schemas.microsoft.com/office/drawing/2014/main" id="{BB7EE220-C454-4E23-A7C3-DE2BB0FDB41C}"/>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
        <p:nvSpPr>
          <p:cNvPr id="17" name="正方形/長方形 16">
            <a:extLst>
              <a:ext uri="{FF2B5EF4-FFF2-40B4-BE49-F238E27FC236}">
                <a16:creationId xmlns:a16="http://schemas.microsoft.com/office/drawing/2014/main" id="{08B7537C-54FD-4155-ABCC-B702DD6AE663}"/>
              </a:ext>
            </a:extLst>
          </p:cNvPr>
          <p:cNvSpPr/>
          <p:nvPr/>
        </p:nvSpPr>
        <p:spPr bwMode="auto">
          <a:xfrm>
            <a:off x="7963114" y="3468657"/>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標準化動向をアップデートする</a:t>
            </a:r>
            <a:endParaRPr lang="en-US" altLang="ja-JP" sz="1600" dirty="0">
              <a:solidFill>
                <a:srgbClr val="0000CC"/>
              </a:solidFill>
              <a:latin typeface="Meiryo UI" pitchFamily="50" charset="-128"/>
              <a:ea typeface="Meiryo UI" pitchFamily="50" charset="-128"/>
              <a:cs typeface="Meiryo UI" pitchFamily="50" charset="-128"/>
            </a:endParaRP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空調機器は何かありますか？</a:t>
            </a:r>
            <a:endParaRPr lang="en-US" altLang="ja-JP" sz="1600" dirty="0">
              <a:solidFill>
                <a:srgbClr val="0000CC"/>
              </a:solidFill>
              <a:latin typeface="Meiryo UI" pitchFamily="50" charset="-128"/>
              <a:ea typeface="Meiryo UI" pitchFamily="50" charset="-128"/>
              <a:cs typeface="Meiryo UI" pitchFamily="50" charset="-128"/>
            </a:endParaRPr>
          </a:p>
        </p:txBody>
      </p:sp>
      <p:graphicFrame>
        <p:nvGraphicFramePr>
          <p:cNvPr id="18" name="Group 36">
            <a:extLst>
              <a:ext uri="{FF2B5EF4-FFF2-40B4-BE49-F238E27FC236}">
                <a16:creationId xmlns:a16="http://schemas.microsoft.com/office/drawing/2014/main" id="{0DD5A035-EF3C-4764-A22F-8404DC1658A8}"/>
              </a:ext>
            </a:extLst>
          </p:cNvPr>
          <p:cNvGraphicFramePr>
            <a:graphicFrameLocks noGrp="1"/>
          </p:cNvGraphicFramePr>
          <p:nvPr>
            <p:extLst>
              <p:ext uri="{D42A27DB-BD31-4B8C-83A1-F6EECF244321}">
                <p14:modId xmlns:p14="http://schemas.microsoft.com/office/powerpoint/2010/main" val="940287211"/>
              </p:ext>
            </p:extLst>
          </p:nvPr>
        </p:nvGraphicFramePr>
        <p:xfrm>
          <a:off x="217716" y="5419006"/>
          <a:ext cx="8694057" cy="1222324"/>
        </p:xfrm>
        <a:graphic>
          <a:graphicData uri="http://schemas.openxmlformats.org/drawingml/2006/table">
            <a:tbl>
              <a:tblPr/>
              <a:tblGrid>
                <a:gridCol w="1219200">
                  <a:extLst>
                    <a:ext uri="{9D8B030D-6E8A-4147-A177-3AD203B41FA5}">
                      <a16:colId xmlns:a16="http://schemas.microsoft.com/office/drawing/2014/main" val="20000"/>
                    </a:ext>
                  </a:extLst>
                </a:gridCol>
                <a:gridCol w="2401659">
                  <a:extLst>
                    <a:ext uri="{9D8B030D-6E8A-4147-A177-3AD203B41FA5}">
                      <a16:colId xmlns:a16="http://schemas.microsoft.com/office/drawing/2014/main" val="20001"/>
                    </a:ext>
                  </a:extLst>
                </a:gridCol>
                <a:gridCol w="2247900">
                  <a:extLst>
                    <a:ext uri="{9D8B030D-6E8A-4147-A177-3AD203B41FA5}">
                      <a16:colId xmlns:a16="http://schemas.microsoft.com/office/drawing/2014/main" val="20002"/>
                    </a:ext>
                  </a:extLst>
                </a:gridCol>
                <a:gridCol w="1954440">
                  <a:extLst>
                    <a:ext uri="{9D8B030D-6E8A-4147-A177-3AD203B41FA5}">
                      <a16:colId xmlns:a16="http://schemas.microsoft.com/office/drawing/2014/main" val="20003"/>
                    </a:ext>
                  </a:extLst>
                </a:gridCol>
                <a:gridCol w="870858">
                  <a:extLst>
                    <a:ext uri="{9D8B030D-6E8A-4147-A177-3AD203B41FA5}">
                      <a16:colId xmlns:a16="http://schemas.microsoft.com/office/drawing/2014/main" val="20004"/>
                    </a:ext>
                  </a:extLst>
                </a:gridCol>
              </a:tblGrid>
              <a:tr h="3749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合計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22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件数</a:t>
                      </a: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実績</a:t>
                      </a: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（国名）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0</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件</a:t>
                      </a: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[0</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件</a:t>
                      </a: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p>
                      <a:pPr marL="0" marR="0" lvl="0" indent="0" algn="ctr" defTabSz="914400" rtl="0" eaLnBrk="1" fontAlgn="ctr"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（主要国：日、米、</a:t>
                      </a:r>
                      <a:endPar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ctr"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独、中）</a:t>
                      </a:r>
                      <a:endParaRPr kumimoji="1" lang="ja-JP"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件</a:t>
                      </a: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[0</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件</a:t>
                      </a: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p>
                      <a:pPr marL="0" marR="0" lvl="0" indent="0" algn="ctr" defTabSz="914400" rtl="0" eaLnBrk="1" fontAlgn="ctr"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（主要国：日、米、</a:t>
                      </a:r>
                      <a:endPar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ctr"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独、中）</a:t>
                      </a:r>
                      <a:endParaRPr kumimoji="1" lang="ja-JP"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件</a:t>
                      </a: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[0</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件</a:t>
                      </a: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p>
                      <a:pPr marL="0" marR="0" lvl="0" indent="0" algn="ctr" defTabSz="914400" rtl="0" eaLnBrk="1" fontAlgn="ctr"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（主要国：日、米、</a:t>
                      </a:r>
                      <a:endPar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ctr" latinLnBrk="0" hangingPunct="1">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独、中）</a:t>
                      </a:r>
                      <a:endParaRPr kumimoji="1" lang="ja-JP"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件</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[0</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件</a:t>
                      </a: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6080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競争環境分析 </a:t>
            </a:r>
            <a:r>
              <a:rPr lang="en-US" altLang="ja-JP" sz="2400" b="1" dirty="0"/>
              <a:t>(1/2)</a:t>
            </a:r>
          </a:p>
        </p:txBody>
      </p:sp>
      <p:sp>
        <p:nvSpPr>
          <p:cNvPr id="13" name="テキスト ボックス 12">
            <a:extLst>
              <a:ext uri="{FF2B5EF4-FFF2-40B4-BE49-F238E27FC236}">
                <a16:creationId xmlns:a16="http://schemas.microsoft.com/office/drawing/2014/main" id="{1D4EF0D3-9550-4110-AB03-9FDB83F45C3B}"/>
              </a:ext>
            </a:extLst>
          </p:cNvPr>
          <p:cNvSpPr txBox="1">
            <a:spLocks/>
          </p:cNvSpPr>
          <p:nvPr/>
        </p:nvSpPr>
        <p:spPr>
          <a:xfrm>
            <a:off x="9253366" y="-741805"/>
            <a:ext cx="914400" cy="914400"/>
          </a:xfrm>
          <a:prstGeom prst="ellipse">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ja-JP" altLang="en-US" b="1" dirty="0">
                <a:solidFill>
                  <a:schemeClr val="bg1"/>
                </a:solidFill>
                <a:latin typeface="Meiryo UI" panose="020B0604030504040204" pitchFamily="50" charset="-128"/>
                <a:ea typeface="Meiryo UI" panose="020B0604030504040204" pitchFamily="50" charset="-128"/>
                <a:cs typeface="メイリオ" pitchFamily="50" charset="-128"/>
              </a:rPr>
              <a:t>任意</a:t>
            </a:r>
            <a:endParaRPr lang="en-US" altLang="ja-JP" b="1" dirty="0">
              <a:solidFill>
                <a:schemeClr val="bg1"/>
              </a:solidFill>
              <a:latin typeface="Meiryo UI" panose="020B0604030504040204" pitchFamily="50" charset="-128"/>
              <a:ea typeface="Meiryo UI" panose="020B0604030504040204" pitchFamily="50" charset="-128"/>
              <a:cs typeface="メイリオ" pitchFamily="50" charset="-128"/>
            </a:endParaRPr>
          </a:p>
        </p:txBody>
      </p:sp>
      <p:sp>
        <p:nvSpPr>
          <p:cNvPr id="14" name="テキスト ボックス 13">
            <a:extLst>
              <a:ext uri="{FF2B5EF4-FFF2-40B4-BE49-F238E27FC236}">
                <a16:creationId xmlns:a16="http://schemas.microsoft.com/office/drawing/2014/main" id="{02877623-3AEB-4D0D-98C6-64BD0F91E6D0}"/>
              </a:ext>
            </a:extLst>
          </p:cNvPr>
          <p:cNvSpPr txBox="1"/>
          <p:nvPr/>
        </p:nvSpPr>
        <p:spPr>
          <a:xfrm>
            <a:off x="-3882375" y="1558967"/>
            <a:ext cx="3728777" cy="4374596"/>
          </a:xfrm>
          <a:prstGeom prst="rect">
            <a:avLst/>
          </a:prstGeom>
          <a:solidFill>
            <a:srgbClr val="FFFF99"/>
          </a:solidFill>
          <a:ln w="28575">
            <a:solidFill>
              <a:srgbClr val="FF0000"/>
            </a:solidFill>
          </a:ln>
        </p:spPr>
        <p:txBody>
          <a:bodyPr wrap="square" rtlCol="0">
            <a:spAutoFit/>
          </a:bodyPr>
          <a:lstStyle/>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・開発前と開発後で、競合他社と比較し、当社のポジショニング、強いところ</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弱いところを、明確に記載する。ページ数は複数でも可。</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・最初に、ベンチマークのコンセプト（</a:t>
            </a:r>
            <a:r>
              <a:rPr lang="ja-JP" altLang="en-US" sz="1600" b="1" dirty="0">
                <a:solidFill>
                  <a:srgbClr val="FF0000"/>
                </a:solidFill>
                <a:latin typeface="Meiryo UI" panose="020B0604030504040204" pitchFamily="50" charset="-128"/>
                <a:ea typeface="Meiryo UI" panose="020B0604030504040204" pitchFamily="50" charset="-128"/>
                <a:cs typeface="メイリオ" pitchFamily="50" charset="-128"/>
              </a:rPr>
              <a:t>競争軸設定の根拠など</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）や、開発前後の当社のポジショニングの変化についてコメントを記入。</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・開発戦略に記載の競争軸に対して、開発前後の当社と他社の値を入れること。</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・数値化できない競争軸は○△</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で優劣を示し、理由を記入。</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（例：○○技術を保有）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・各競争軸における企業順位を記入</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・競争軸は開発戦略とのつながり、整合を意識して設定する。開発完了後の到達値が開発内容ページに記載の目標値と整合させること。</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16" name="テキスト ボックス 15">
            <a:extLst>
              <a:ext uri="{FF2B5EF4-FFF2-40B4-BE49-F238E27FC236}">
                <a16:creationId xmlns:a16="http://schemas.microsoft.com/office/drawing/2014/main" id="{34712C56-130F-410D-AEF7-CB02D657B2FA}"/>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7" name="テキスト ボックス 16">
            <a:extLst>
              <a:ext uri="{FF2B5EF4-FFF2-40B4-BE49-F238E27FC236}">
                <a16:creationId xmlns:a16="http://schemas.microsoft.com/office/drawing/2014/main" id="{16CCE912-383C-4F22-975F-D353EE11CAF8}"/>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8" name="テキスト ボックス 17">
            <a:extLst>
              <a:ext uri="{FF2B5EF4-FFF2-40B4-BE49-F238E27FC236}">
                <a16:creationId xmlns:a16="http://schemas.microsoft.com/office/drawing/2014/main" id="{3AF2ADC9-97D2-4924-96D2-A6969A5BFFC3}"/>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5" name="Text Box 118">
            <a:extLst>
              <a:ext uri="{FF2B5EF4-FFF2-40B4-BE49-F238E27FC236}">
                <a16:creationId xmlns:a16="http://schemas.microsoft.com/office/drawing/2014/main" id="{CA75E9EA-9D53-4479-B64C-8BF262494220}"/>
              </a:ext>
            </a:extLst>
          </p:cNvPr>
          <p:cNvSpPr txBox="1">
            <a:spLocks noChangeArrowheads="1"/>
          </p:cNvSpPr>
          <p:nvPr/>
        </p:nvSpPr>
        <p:spPr bwMode="auto">
          <a:xfrm>
            <a:off x="251946" y="781012"/>
            <a:ext cx="8724413" cy="937180"/>
          </a:xfrm>
          <a:prstGeom prst="rect">
            <a:avLst/>
          </a:prstGeom>
          <a:noFill/>
          <a:ln w="9525">
            <a:noFill/>
            <a:miter lim="800000"/>
            <a:headEnd/>
            <a:tailEnd/>
          </a:ln>
        </p:spPr>
        <p:txBody>
          <a:bodyPr wrap="square">
            <a:spAutoFit/>
          </a:bodyPr>
          <a:lstStyle/>
          <a:p>
            <a:pPr>
              <a:lnSpc>
                <a:spcPct val="85000"/>
              </a:lnSpc>
              <a:spcBef>
                <a:spcPct val="50000"/>
              </a:spcBef>
            </a:pPr>
            <a:r>
              <a:rPr lang="ja-JP" altLang="en-US" dirty="0">
                <a:solidFill>
                  <a:prstClr val="black"/>
                </a:solidFill>
                <a:latin typeface="Meiryo UI" panose="020B0604030504040204" pitchFamily="50" charset="-128"/>
                <a:ea typeface="Meiryo UI" panose="020B0604030504040204" pitchFamily="50" charset="-128"/>
              </a:rPr>
              <a:t>コンセプト：</a:t>
            </a:r>
            <a:endParaRPr lang="en-US" altLang="ja-JP" dirty="0">
              <a:solidFill>
                <a:prstClr val="black"/>
              </a:solidFill>
              <a:latin typeface="Meiryo UI" panose="020B0604030504040204" pitchFamily="50" charset="-128"/>
              <a:ea typeface="Meiryo UI" panose="020B0604030504040204" pitchFamily="50" charset="-128"/>
            </a:endParaRPr>
          </a:p>
          <a:p>
            <a:pPr>
              <a:lnSpc>
                <a:spcPct val="85000"/>
              </a:lnSpc>
              <a:spcBef>
                <a:spcPct val="50000"/>
              </a:spcBef>
            </a:pPr>
            <a:r>
              <a:rPr lang="ja-JP" altLang="en-US" dirty="0"/>
              <a:t>先行するエンタープライズ</a:t>
            </a:r>
            <a:r>
              <a:rPr lang="en-US" altLang="ja-JP" dirty="0"/>
              <a:t>SW</a:t>
            </a:r>
            <a:r>
              <a:rPr lang="ja-JP" altLang="en-US" dirty="0"/>
              <a:t>分野における</a:t>
            </a:r>
            <a:r>
              <a:rPr lang="en-US" altLang="ja-JP" dirty="0"/>
              <a:t>DevOps</a:t>
            </a:r>
            <a:r>
              <a:rPr lang="ja-JP" altLang="en-US" dirty="0"/>
              <a:t>環境に対する、組込み</a:t>
            </a:r>
            <a:r>
              <a:rPr lang="en-US" altLang="ja-JP" dirty="0"/>
              <a:t>(HW/SW)</a:t>
            </a:r>
            <a:r>
              <a:rPr lang="ja-JP" altLang="en-US" dirty="0"/>
              <a:t>分野の</a:t>
            </a:r>
            <a:r>
              <a:rPr lang="en-US" altLang="ja-JP" dirty="0"/>
              <a:t>DevOps</a:t>
            </a:r>
            <a:r>
              <a:rPr lang="ja-JP" altLang="en-US" dirty="0"/>
              <a:t>環境の現状で比較</a:t>
            </a:r>
          </a:p>
        </p:txBody>
      </p:sp>
      <p:sp>
        <p:nvSpPr>
          <p:cNvPr id="19" name="Text Box 111">
            <a:extLst>
              <a:ext uri="{FF2B5EF4-FFF2-40B4-BE49-F238E27FC236}">
                <a16:creationId xmlns:a16="http://schemas.microsoft.com/office/drawing/2014/main" id="{1DC8F027-EBB3-4E05-A1A0-30F4B5381D64}"/>
              </a:ext>
            </a:extLst>
          </p:cNvPr>
          <p:cNvSpPr txBox="1">
            <a:spLocks noChangeArrowheads="1"/>
          </p:cNvSpPr>
          <p:nvPr/>
        </p:nvSpPr>
        <p:spPr bwMode="auto">
          <a:xfrm>
            <a:off x="500063" y="1678952"/>
            <a:ext cx="2791625" cy="369332"/>
          </a:xfrm>
          <a:prstGeom prst="rect">
            <a:avLst/>
          </a:prstGeom>
          <a:noFill/>
          <a:ln w="9525">
            <a:noFill/>
            <a:miter lim="800000"/>
            <a:headEnd/>
            <a:tailEnd/>
          </a:ln>
        </p:spPr>
        <p:txBody>
          <a:bodyPr wrap="square">
            <a:spAutoFit/>
          </a:bodyPr>
          <a:lstStyle/>
          <a:p>
            <a:pPr eaLnBrk="1" hangingPunct="1"/>
            <a:r>
              <a:rPr lang="ja-JP" altLang="en-US">
                <a:latin typeface="+mn-ea"/>
              </a:rPr>
              <a:t>開発前</a:t>
            </a:r>
          </a:p>
        </p:txBody>
      </p:sp>
      <p:graphicFrame>
        <p:nvGraphicFramePr>
          <p:cNvPr id="20" name="表 19">
            <a:extLst>
              <a:ext uri="{FF2B5EF4-FFF2-40B4-BE49-F238E27FC236}">
                <a16:creationId xmlns:a16="http://schemas.microsoft.com/office/drawing/2014/main" id="{5AE09DA1-5D3A-480C-BC2C-E3005A78BE04}"/>
              </a:ext>
            </a:extLst>
          </p:cNvPr>
          <p:cNvGraphicFramePr>
            <a:graphicFrameLocks noGrp="1"/>
          </p:cNvGraphicFramePr>
          <p:nvPr>
            <p:extLst>
              <p:ext uri="{D42A27DB-BD31-4B8C-83A1-F6EECF244321}">
                <p14:modId xmlns:p14="http://schemas.microsoft.com/office/powerpoint/2010/main" val="2881091543"/>
              </p:ext>
            </p:extLst>
          </p:nvPr>
        </p:nvGraphicFramePr>
        <p:xfrm>
          <a:off x="91595" y="2090520"/>
          <a:ext cx="8973682" cy="4600526"/>
        </p:xfrm>
        <a:graphic>
          <a:graphicData uri="http://schemas.openxmlformats.org/drawingml/2006/table">
            <a:tbl>
              <a:tblPr/>
              <a:tblGrid>
                <a:gridCol w="591945">
                  <a:extLst>
                    <a:ext uri="{9D8B030D-6E8A-4147-A177-3AD203B41FA5}">
                      <a16:colId xmlns:a16="http://schemas.microsoft.com/office/drawing/2014/main" val="2130714699"/>
                    </a:ext>
                  </a:extLst>
                </a:gridCol>
                <a:gridCol w="2343805">
                  <a:extLst>
                    <a:ext uri="{9D8B030D-6E8A-4147-A177-3AD203B41FA5}">
                      <a16:colId xmlns:a16="http://schemas.microsoft.com/office/drawing/2014/main" val="4199196211"/>
                    </a:ext>
                  </a:extLst>
                </a:gridCol>
                <a:gridCol w="221000">
                  <a:extLst>
                    <a:ext uri="{9D8B030D-6E8A-4147-A177-3AD203B41FA5}">
                      <a16:colId xmlns:a16="http://schemas.microsoft.com/office/drawing/2014/main" val="3971952570"/>
                    </a:ext>
                  </a:extLst>
                </a:gridCol>
                <a:gridCol w="1658862">
                  <a:extLst>
                    <a:ext uri="{9D8B030D-6E8A-4147-A177-3AD203B41FA5}">
                      <a16:colId xmlns:a16="http://schemas.microsoft.com/office/drawing/2014/main" val="106001817"/>
                    </a:ext>
                  </a:extLst>
                </a:gridCol>
                <a:gridCol w="221000">
                  <a:extLst>
                    <a:ext uri="{9D8B030D-6E8A-4147-A177-3AD203B41FA5}">
                      <a16:colId xmlns:a16="http://schemas.microsoft.com/office/drawing/2014/main" val="3043221563"/>
                    </a:ext>
                  </a:extLst>
                </a:gridCol>
                <a:gridCol w="1858035">
                  <a:extLst>
                    <a:ext uri="{9D8B030D-6E8A-4147-A177-3AD203B41FA5}">
                      <a16:colId xmlns:a16="http://schemas.microsoft.com/office/drawing/2014/main" val="3909209447"/>
                    </a:ext>
                  </a:extLst>
                </a:gridCol>
                <a:gridCol w="221000">
                  <a:extLst>
                    <a:ext uri="{9D8B030D-6E8A-4147-A177-3AD203B41FA5}">
                      <a16:colId xmlns:a16="http://schemas.microsoft.com/office/drawing/2014/main" val="3033213018"/>
                    </a:ext>
                  </a:extLst>
                </a:gridCol>
                <a:gridCol w="1858035">
                  <a:extLst>
                    <a:ext uri="{9D8B030D-6E8A-4147-A177-3AD203B41FA5}">
                      <a16:colId xmlns:a16="http://schemas.microsoft.com/office/drawing/2014/main" val="448524040"/>
                    </a:ext>
                  </a:extLst>
                </a:gridCol>
              </a:tblGrid>
              <a:tr h="84325">
                <a:tc gridSpan="2">
                  <a:txBody>
                    <a:bodyPr/>
                    <a:lstStyle/>
                    <a:p>
                      <a:pPr algn="ctr"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DevOps</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フェーズ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組込み</a:t>
                      </a:r>
                      <a:r>
                        <a:rPr lang="en-US" sz="1200" b="0" i="0" u="none" strike="noStrike">
                          <a:solidFill>
                            <a:srgbClr val="000000"/>
                          </a:solidFill>
                          <a:effectLst/>
                          <a:latin typeface="游ゴシック" panose="020B0400000000000000" pitchFamily="50" charset="-128"/>
                          <a:ea typeface="游ゴシック" panose="020B0400000000000000" pitchFamily="50" charset="-128"/>
                        </a:rPr>
                        <a:t>SW</a:t>
                      </a:r>
                      <a:endParaRPr 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組込み</a:t>
                      </a:r>
                      <a:r>
                        <a:rPr lang="en-US" sz="1200" b="0" i="0" u="none" strike="noStrike">
                          <a:solidFill>
                            <a:srgbClr val="000000"/>
                          </a:solidFill>
                          <a:effectLst/>
                          <a:latin typeface="游ゴシック" panose="020B0400000000000000" pitchFamily="50" charset="-128"/>
                          <a:ea typeface="游ゴシック" panose="020B0400000000000000" pitchFamily="50" charset="-128"/>
                        </a:rPr>
                        <a:t>HW</a:t>
                      </a:r>
                      <a:endParaRPr 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14500867"/>
                  </a:ext>
                </a:extLst>
              </a:tr>
              <a:tr h="337299">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開発するアプリケーション要件や、インフラやモニタリングなど、各プロセスの実行計画を決定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JIRA Software/Redmine</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68595936"/>
                  </a:ext>
                </a:extLst>
              </a:tr>
              <a:tr h="252974">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コードの開発とレビュー、バージョン管理ツール、コードのマージ</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游ゴシック" panose="020B0400000000000000" pitchFamily="50" charset="-128"/>
                          <a:ea typeface="游ゴシック" panose="020B0400000000000000" pitchFamily="50" charset="-128"/>
                        </a:rPr>
                        <a:t>git, Subversion</a:t>
                      </a: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4777046"/>
                  </a:ext>
                </a:extLst>
              </a:tr>
              <a:tr h="337299">
                <a:tc>
                  <a:txBody>
                    <a:bodyPr/>
                    <a:lstStyle/>
                    <a:p>
                      <a:pPr algn="l" fontAlgn="ctr"/>
                      <a:r>
                        <a:rPr lang="en-US" sz="1200" b="0" i="0" u="none" strike="noStrike" dirty="0">
                          <a:solidFill>
                            <a:srgbClr val="000000"/>
                          </a:solidFill>
                          <a:effectLst/>
                          <a:latin typeface="游ゴシック" panose="020B0400000000000000" pitchFamily="50" charset="-128"/>
                          <a:ea typeface="游ゴシック" panose="020B0400000000000000" pitchFamily="50" charset="-128"/>
                        </a:rPr>
                        <a:t>build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開発されたソースコードをもとに、実行可能ファイルや配布パッケージを作成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200" b="0" i="0" u="none" strike="noStrike" dirty="0" err="1">
                          <a:solidFill>
                            <a:schemeClr val="tx1"/>
                          </a:solidFill>
                          <a:effectLst/>
                          <a:latin typeface="游ゴシック" panose="020B0400000000000000" pitchFamily="50" charset="-128"/>
                          <a:ea typeface="游ゴシック" panose="020B0400000000000000" pitchFamily="50" charset="-128"/>
                        </a:rPr>
                        <a:t>CMake</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 Gradle</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SW</a:t>
                      </a: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SW</a:t>
                      </a: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8627432"/>
                  </a:ext>
                </a:extLst>
              </a:tr>
              <a:tr h="337299">
                <a:tc>
                  <a:txBody>
                    <a:bodyPr/>
                    <a:lstStyle/>
                    <a:p>
                      <a:pPr algn="l" fontAlgn="ctr"/>
                      <a:r>
                        <a:rPr lang="en-US" sz="1200" b="0" i="0" u="none" strike="noStrike" dirty="0">
                          <a:solidFill>
                            <a:srgbClr val="000000"/>
                          </a:solidFill>
                          <a:effectLst/>
                          <a:latin typeface="游ゴシック" panose="020B0400000000000000" pitchFamily="50" charset="-128"/>
                          <a:ea typeface="游ゴシック" panose="020B0400000000000000" pitchFamily="50" charset="-128"/>
                        </a:rPr>
                        <a:t>test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継続的インテグレーションのツール、ビルドステータス</a:t>
                      </a:r>
                      <a:b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パフォーマンスを決定するためのテストと結果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Jenkins, </a:t>
                      </a:r>
                      <a:r>
                        <a:rPr lang="en-US" altLang="ja-JP" sz="1200" b="0" i="0" u="none" strike="noStrike" dirty="0" err="1">
                          <a:solidFill>
                            <a:schemeClr val="tx1"/>
                          </a:solidFill>
                          <a:effectLst/>
                          <a:latin typeface="游ゴシック" panose="020B0400000000000000" pitchFamily="50" charset="-128"/>
                          <a:ea typeface="游ゴシック" panose="020B0400000000000000" pitchFamily="50" charset="-128"/>
                        </a:rPr>
                        <a:t>xUnit</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 Docker</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などを組み合わせてテストの自動化が可能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実機を用いたテストの自動化の実現が不十分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形式検証</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モデル検査方式</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があるが、小規模回路に限定される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7350780"/>
                  </a:ext>
                </a:extLst>
              </a:tr>
              <a:tr h="252974">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release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変更管理、リリース承認、リリース自動化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git, Subversion</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SW</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と同じツールを利用可能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SW</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と同じツールを利用可能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2866679"/>
                  </a:ext>
                </a:extLst>
              </a:tr>
              <a:tr h="1125806">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deploy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ビルドしたアプリケーションを本番環境で実行可能な状態にする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chemeClr val="tx1"/>
                          </a:solidFill>
                          <a:effectLst/>
                          <a:latin typeface="游ゴシック" panose="020B0400000000000000" pitchFamily="50" charset="-128"/>
                          <a:ea typeface="游ゴシック" panose="020B0400000000000000" pitchFamily="50" charset="-128"/>
                        </a:rPr>
                        <a:t>Docker, VMWare</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・アップデート手段が未確立</a:t>
                      </a:r>
                      <a:b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b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・実機</a:t>
                      </a: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HW</a:t>
                      </a: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依存の実行環境</a:t>
                      </a:r>
                      <a:endPar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アップデート手段が未確立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67933389"/>
                  </a:ext>
                </a:extLst>
              </a:tr>
              <a:tr h="337299">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operate &amp;</a:t>
                      </a:r>
                      <a:br>
                        <a:rPr lang="en-US" sz="1200" b="0" i="0" u="none" strike="noStrike">
                          <a:solidFill>
                            <a:srgbClr val="000000"/>
                          </a:solidFill>
                          <a:effectLst/>
                          <a:latin typeface="游ゴシック" panose="020B0400000000000000" pitchFamily="50" charset="-128"/>
                          <a:ea typeface="游ゴシック" panose="020B0400000000000000" pitchFamily="50" charset="-128"/>
                        </a:rPr>
                      </a:br>
                      <a:r>
                        <a:rPr lang="en-US" sz="1200" b="0" i="0" u="none" strike="noStrike">
                          <a:solidFill>
                            <a:srgbClr val="000000"/>
                          </a:solidFill>
                          <a:effectLst/>
                          <a:latin typeface="游ゴシック" panose="020B0400000000000000" pitchFamily="50" charset="-128"/>
                          <a:ea typeface="游ゴシック" panose="020B0400000000000000" pitchFamily="50" charset="-128"/>
                        </a:rPr>
                        <a:t>monitor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アプリの性能監視、エンドユーザーエクスペリエンス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chemeClr val="tx1"/>
                          </a:solidFill>
                          <a:effectLst/>
                          <a:latin typeface="游ゴシック" panose="020B0400000000000000" pitchFamily="50" charset="-128"/>
                          <a:ea typeface="游ゴシック" panose="020B0400000000000000" pitchFamily="50" charset="-128"/>
                        </a:rPr>
                        <a:t>・New Relic, Splunk</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などを利用可能</a:t>
                      </a:r>
                      <a:b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・保護機能が充実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・保護機能が貧弱</a:t>
                      </a:r>
                      <a:endPar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endParaRPr>
                    </a:p>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・監視プラットフォームが未整備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ドメイン毎にバラバラで、未整備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5847230"/>
                  </a:ext>
                </a:extLst>
              </a:tr>
            </a:tbl>
          </a:graphicData>
        </a:graphic>
      </p:graphicFrame>
      <p:sp>
        <p:nvSpPr>
          <p:cNvPr id="21" name="正方形/長方形 20">
            <a:extLst>
              <a:ext uri="{FF2B5EF4-FFF2-40B4-BE49-F238E27FC236}">
                <a16:creationId xmlns:a16="http://schemas.microsoft.com/office/drawing/2014/main" id="{5FE342CA-0A97-41ED-8C42-9D95C7409D18}"/>
              </a:ext>
            </a:extLst>
          </p:cNvPr>
          <p:cNvSpPr/>
          <p:nvPr/>
        </p:nvSpPr>
        <p:spPr bwMode="auto">
          <a:xfrm>
            <a:off x="6844098" y="1424761"/>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PF(</a:t>
            </a:r>
            <a:r>
              <a:rPr lang="ja-JP" altLang="en-US" sz="1600" dirty="0">
                <a:solidFill>
                  <a:srgbClr val="0000CC"/>
                </a:solidFill>
                <a:latin typeface="Meiryo UI" pitchFamily="50" charset="-128"/>
                <a:ea typeface="Meiryo UI" pitchFamily="50" charset="-128"/>
                <a:cs typeface="Meiryo UI" pitchFamily="50" charset="-128"/>
              </a:rPr>
              <a:t>ライフ</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の開発内容を追記</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479460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競争環境分析 </a:t>
            </a:r>
            <a:r>
              <a:rPr lang="en-US" altLang="ja-JP" sz="2400" b="1" dirty="0"/>
              <a:t>(2/2)</a:t>
            </a:r>
          </a:p>
        </p:txBody>
      </p:sp>
      <p:sp>
        <p:nvSpPr>
          <p:cNvPr id="13" name="テキスト ボックス 12">
            <a:extLst>
              <a:ext uri="{FF2B5EF4-FFF2-40B4-BE49-F238E27FC236}">
                <a16:creationId xmlns:a16="http://schemas.microsoft.com/office/drawing/2014/main" id="{1D4EF0D3-9550-4110-AB03-9FDB83F45C3B}"/>
              </a:ext>
            </a:extLst>
          </p:cNvPr>
          <p:cNvSpPr txBox="1">
            <a:spLocks/>
          </p:cNvSpPr>
          <p:nvPr/>
        </p:nvSpPr>
        <p:spPr>
          <a:xfrm>
            <a:off x="9253366" y="-741805"/>
            <a:ext cx="914400" cy="914400"/>
          </a:xfrm>
          <a:prstGeom prst="ellipse">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ja-JP" altLang="en-US" b="1" dirty="0">
                <a:solidFill>
                  <a:schemeClr val="bg1"/>
                </a:solidFill>
                <a:latin typeface="Meiryo UI" panose="020B0604030504040204" pitchFamily="50" charset="-128"/>
                <a:ea typeface="Meiryo UI" panose="020B0604030504040204" pitchFamily="50" charset="-128"/>
                <a:cs typeface="メイリオ" pitchFamily="50" charset="-128"/>
              </a:rPr>
              <a:t>任意</a:t>
            </a:r>
            <a:endParaRPr lang="en-US" altLang="ja-JP" b="1" dirty="0">
              <a:solidFill>
                <a:schemeClr val="bg1"/>
              </a:solidFill>
              <a:latin typeface="Meiryo UI" panose="020B0604030504040204" pitchFamily="50" charset="-128"/>
              <a:ea typeface="Meiryo UI" panose="020B0604030504040204" pitchFamily="50" charset="-128"/>
              <a:cs typeface="メイリオ" pitchFamily="50" charset="-128"/>
            </a:endParaRPr>
          </a:p>
        </p:txBody>
      </p:sp>
      <p:sp>
        <p:nvSpPr>
          <p:cNvPr id="14" name="テキスト ボックス 13">
            <a:extLst>
              <a:ext uri="{FF2B5EF4-FFF2-40B4-BE49-F238E27FC236}">
                <a16:creationId xmlns:a16="http://schemas.microsoft.com/office/drawing/2014/main" id="{02877623-3AEB-4D0D-98C6-64BD0F91E6D0}"/>
              </a:ext>
            </a:extLst>
          </p:cNvPr>
          <p:cNvSpPr txBox="1"/>
          <p:nvPr/>
        </p:nvSpPr>
        <p:spPr>
          <a:xfrm>
            <a:off x="-3882375" y="1558967"/>
            <a:ext cx="3728777" cy="4374596"/>
          </a:xfrm>
          <a:prstGeom prst="rect">
            <a:avLst/>
          </a:prstGeom>
          <a:solidFill>
            <a:srgbClr val="FFFF99"/>
          </a:solidFill>
          <a:ln w="28575">
            <a:solidFill>
              <a:srgbClr val="FF0000"/>
            </a:solidFill>
          </a:ln>
        </p:spPr>
        <p:txBody>
          <a:bodyPr wrap="square" rtlCol="0">
            <a:spAutoFit/>
          </a:bodyPr>
          <a:lstStyle/>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・開発前と開発後で、競合他社と比較し、当社のポジショニング、強いところ</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弱いところを、明確に記載する。ページ数は複数でも可。</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・最初に、ベンチマークのコンセプト（</a:t>
            </a:r>
            <a:r>
              <a:rPr lang="ja-JP" altLang="en-US" sz="1600" b="1" dirty="0">
                <a:solidFill>
                  <a:srgbClr val="FF0000"/>
                </a:solidFill>
                <a:latin typeface="Meiryo UI" panose="020B0604030504040204" pitchFamily="50" charset="-128"/>
                <a:ea typeface="Meiryo UI" panose="020B0604030504040204" pitchFamily="50" charset="-128"/>
                <a:cs typeface="メイリオ" pitchFamily="50" charset="-128"/>
              </a:rPr>
              <a:t>競争軸設定の根拠など</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）や、開発前後の当社のポジショニングの変化についてコメントを記入。</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・開発戦略に記載の競争軸に対して、開発前後の当社と他社の値を入れること。</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・数値化できない競争軸は○△</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で優劣を示し、理由を記入。</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（例：○○技術を保有）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・各競争軸における企業順位を記入</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・競争軸は開発戦略とのつながり、整合を意識して設定する。開発完了後の到達値が開発内容ページに記載の目標値と整合させること。</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16" name="テキスト ボックス 15">
            <a:extLst>
              <a:ext uri="{FF2B5EF4-FFF2-40B4-BE49-F238E27FC236}">
                <a16:creationId xmlns:a16="http://schemas.microsoft.com/office/drawing/2014/main" id="{34712C56-130F-410D-AEF7-CB02D657B2FA}"/>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7" name="テキスト ボックス 16">
            <a:extLst>
              <a:ext uri="{FF2B5EF4-FFF2-40B4-BE49-F238E27FC236}">
                <a16:creationId xmlns:a16="http://schemas.microsoft.com/office/drawing/2014/main" id="{16CCE912-383C-4F22-975F-D353EE11CAF8}"/>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8" name="テキスト ボックス 17">
            <a:extLst>
              <a:ext uri="{FF2B5EF4-FFF2-40B4-BE49-F238E27FC236}">
                <a16:creationId xmlns:a16="http://schemas.microsoft.com/office/drawing/2014/main" id="{3AF2ADC9-97D2-4924-96D2-A6969A5BFFC3}"/>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5" name="Text Box 118">
            <a:extLst>
              <a:ext uri="{FF2B5EF4-FFF2-40B4-BE49-F238E27FC236}">
                <a16:creationId xmlns:a16="http://schemas.microsoft.com/office/drawing/2014/main" id="{CA75E9EA-9D53-4479-B64C-8BF262494220}"/>
              </a:ext>
            </a:extLst>
          </p:cNvPr>
          <p:cNvSpPr txBox="1">
            <a:spLocks noChangeArrowheads="1"/>
          </p:cNvSpPr>
          <p:nvPr/>
        </p:nvSpPr>
        <p:spPr bwMode="auto">
          <a:xfrm>
            <a:off x="251946" y="781012"/>
            <a:ext cx="8724413" cy="937180"/>
          </a:xfrm>
          <a:prstGeom prst="rect">
            <a:avLst/>
          </a:prstGeom>
          <a:noFill/>
          <a:ln w="9525">
            <a:noFill/>
            <a:miter lim="800000"/>
            <a:headEnd/>
            <a:tailEnd/>
          </a:ln>
        </p:spPr>
        <p:txBody>
          <a:bodyPr wrap="square">
            <a:spAutoFit/>
          </a:bodyPr>
          <a:lstStyle/>
          <a:p>
            <a:pPr>
              <a:lnSpc>
                <a:spcPct val="85000"/>
              </a:lnSpc>
              <a:spcBef>
                <a:spcPct val="50000"/>
              </a:spcBef>
            </a:pPr>
            <a:r>
              <a:rPr lang="ja-JP" altLang="en-US" dirty="0">
                <a:solidFill>
                  <a:prstClr val="black"/>
                </a:solidFill>
                <a:latin typeface="Meiryo UI" panose="020B0604030504040204" pitchFamily="50" charset="-128"/>
                <a:ea typeface="Meiryo UI" panose="020B0604030504040204" pitchFamily="50" charset="-128"/>
              </a:rPr>
              <a:t>コンセプト：</a:t>
            </a:r>
            <a:endParaRPr lang="en-US" altLang="ja-JP" dirty="0">
              <a:solidFill>
                <a:prstClr val="black"/>
              </a:solidFill>
              <a:latin typeface="Meiryo UI" panose="020B0604030504040204" pitchFamily="50" charset="-128"/>
              <a:ea typeface="Meiryo UI" panose="020B0604030504040204" pitchFamily="50" charset="-128"/>
            </a:endParaRPr>
          </a:p>
          <a:p>
            <a:pPr>
              <a:lnSpc>
                <a:spcPct val="85000"/>
              </a:lnSpc>
              <a:spcBef>
                <a:spcPct val="50000"/>
              </a:spcBef>
            </a:pPr>
            <a:r>
              <a:rPr lang="ja-JP" altLang="en-US" dirty="0"/>
              <a:t>先行するエンタープライズ</a:t>
            </a:r>
            <a:r>
              <a:rPr lang="en-US" altLang="ja-JP" dirty="0"/>
              <a:t>SW</a:t>
            </a:r>
            <a:r>
              <a:rPr lang="ja-JP" altLang="en-US" dirty="0"/>
              <a:t>分野における</a:t>
            </a:r>
            <a:r>
              <a:rPr lang="en-US" altLang="ja-JP" dirty="0"/>
              <a:t>DevOps</a:t>
            </a:r>
            <a:r>
              <a:rPr lang="ja-JP" altLang="en-US" dirty="0"/>
              <a:t>環境に対する、組込み</a:t>
            </a:r>
            <a:r>
              <a:rPr lang="en-US" altLang="ja-JP" dirty="0"/>
              <a:t>(HW/SW)</a:t>
            </a:r>
            <a:r>
              <a:rPr lang="ja-JP" altLang="en-US" dirty="0"/>
              <a:t>分野の</a:t>
            </a:r>
            <a:r>
              <a:rPr lang="en-US" altLang="ja-JP" dirty="0"/>
              <a:t>DevOps</a:t>
            </a:r>
            <a:r>
              <a:rPr lang="ja-JP" altLang="en-US" dirty="0"/>
              <a:t>環境の現状で比較</a:t>
            </a:r>
          </a:p>
        </p:txBody>
      </p:sp>
      <p:sp>
        <p:nvSpPr>
          <p:cNvPr id="11" name="Text Box 111">
            <a:extLst>
              <a:ext uri="{FF2B5EF4-FFF2-40B4-BE49-F238E27FC236}">
                <a16:creationId xmlns:a16="http://schemas.microsoft.com/office/drawing/2014/main" id="{676BB6B8-5CA6-4914-A1E8-010C94B30416}"/>
              </a:ext>
            </a:extLst>
          </p:cNvPr>
          <p:cNvSpPr txBox="1">
            <a:spLocks noChangeArrowheads="1"/>
          </p:cNvSpPr>
          <p:nvPr/>
        </p:nvSpPr>
        <p:spPr bwMode="auto">
          <a:xfrm>
            <a:off x="498273" y="1713804"/>
            <a:ext cx="5805487" cy="369332"/>
          </a:xfrm>
          <a:prstGeom prst="rect">
            <a:avLst/>
          </a:prstGeom>
          <a:noFill/>
          <a:ln w="9525">
            <a:noFill/>
            <a:miter lim="800000"/>
            <a:headEnd/>
            <a:tailEnd/>
          </a:ln>
        </p:spPr>
        <p:txBody>
          <a:bodyPr wrap="square">
            <a:spAutoFit/>
          </a:bodyPr>
          <a:lstStyle/>
          <a:p>
            <a:pPr eaLnBrk="1" hangingPunct="1"/>
            <a:r>
              <a:rPr lang="ja-JP" altLang="en-US" dirty="0">
                <a:latin typeface="+mn-ea"/>
              </a:rPr>
              <a:t>開発完了後</a:t>
            </a:r>
          </a:p>
        </p:txBody>
      </p:sp>
      <p:graphicFrame>
        <p:nvGraphicFramePr>
          <p:cNvPr id="12" name="表 11">
            <a:extLst>
              <a:ext uri="{FF2B5EF4-FFF2-40B4-BE49-F238E27FC236}">
                <a16:creationId xmlns:a16="http://schemas.microsoft.com/office/drawing/2014/main" id="{146EAD54-88B2-4926-BF04-DC389709AAFE}"/>
              </a:ext>
            </a:extLst>
          </p:cNvPr>
          <p:cNvGraphicFramePr>
            <a:graphicFrameLocks noGrp="1"/>
          </p:cNvGraphicFramePr>
          <p:nvPr>
            <p:extLst>
              <p:ext uri="{D42A27DB-BD31-4B8C-83A1-F6EECF244321}">
                <p14:modId xmlns:p14="http://schemas.microsoft.com/office/powerpoint/2010/main" val="2194558955"/>
              </p:ext>
            </p:extLst>
          </p:nvPr>
        </p:nvGraphicFramePr>
        <p:xfrm>
          <a:off x="109329" y="2160475"/>
          <a:ext cx="8906785" cy="4572000"/>
        </p:xfrm>
        <a:graphic>
          <a:graphicData uri="http://schemas.openxmlformats.org/drawingml/2006/table">
            <a:tbl>
              <a:tblPr/>
              <a:tblGrid>
                <a:gridCol w="586410">
                  <a:extLst>
                    <a:ext uri="{9D8B030D-6E8A-4147-A177-3AD203B41FA5}">
                      <a16:colId xmlns:a16="http://schemas.microsoft.com/office/drawing/2014/main" val="2358265388"/>
                    </a:ext>
                  </a:extLst>
                </a:gridCol>
                <a:gridCol w="2327455">
                  <a:extLst>
                    <a:ext uri="{9D8B030D-6E8A-4147-A177-3AD203B41FA5}">
                      <a16:colId xmlns:a16="http://schemas.microsoft.com/office/drawing/2014/main" val="776313481"/>
                    </a:ext>
                  </a:extLst>
                </a:gridCol>
                <a:gridCol w="219352">
                  <a:extLst>
                    <a:ext uri="{9D8B030D-6E8A-4147-A177-3AD203B41FA5}">
                      <a16:colId xmlns:a16="http://schemas.microsoft.com/office/drawing/2014/main" val="2548631012"/>
                    </a:ext>
                  </a:extLst>
                </a:gridCol>
                <a:gridCol w="1646496">
                  <a:extLst>
                    <a:ext uri="{9D8B030D-6E8A-4147-A177-3AD203B41FA5}">
                      <a16:colId xmlns:a16="http://schemas.microsoft.com/office/drawing/2014/main" val="4262905325"/>
                    </a:ext>
                  </a:extLst>
                </a:gridCol>
                <a:gridCol w="219352">
                  <a:extLst>
                    <a:ext uri="{9D8B030D-6E8A-4147-A177-3AD203B41FA5}">
                      <a16:colId xmlns:a16="http://schemas.microsoft.com/office/drawing/2014/main" val="1031435472"/>
                    </a:ext>
                  </a:extLst>
                </a:gridCol>
                <a:gridCol w="1844184">
                  <a:extLst>
                    <a:ext uri="{9D8B030D-6E8A-4147-A177-3AD203B41FA5}">
                      <a16:colId xmlns:a16="http://schemas.microsoft.com/office/drawing/2014/main" val="1441170573"/>
                    </a:ext>
                  </a:extLst>
                </a:gridCol>
                <a:gridCol w="219352">
                  <a:extLst>
                    <a:ext uri="{9D8B030D-6E8A-4147-A177-3AD203B41FA5}">
                      <a16:colId xmlns:a16="http://schemas.microsoft.com/office/drawing/2014/main" val="337537103"/>
                    </a:ext>
                  </a:extLst>
                </a:gridCol>
                <a:gridCol w="1844184">
                  <a:extLst>
                    <a:ext uri="{9D8B030D-6E8A-4147-A177-3AD203B41FA5}">
                      <a16:colId xmlns:a16="http://schemas.microsoft.com/office/drawing/2014/main" val="3251991692"/>
                    </a:ext>
                  </a:extLst>
                </a:gridCol>
              </a:tblGrid>
              <a:tr h="34673">
                <a:tc gridSpan="2">
                  <a:txBody>
                    <a:bodyPr/>
                    <a:lstStyle/>
                    <a:p>
                      <a:pPr algn="ctr" fontAlgn="ctr"/>
                      <a:r>
                        <a:rPr lang="en-US" sz="1200" b="0" i="0" u="none" strike="noStrike" dirty="0">
                          <a:solidFill>
                            <a:srgbClr val="000000"/>
                          </a:solidFill>
                          <a:effectLst/>
                          <a:latin typeface="游ゴシック" panose="020B0400000000000000" pitchFamily="50" charset="-128"/>
                          <a:ea typeface="游ゴシック" panose="020B0400000000000000" pitchFamily="50" charset="-128"/>
                        </a:rPr>
                        <a:t>DevOps</a:t>
                      </a: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フェーズ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組込み</a:t>
                      </a:r>
                      <a:r>
                        <a:rPr lang="en-US" sz="1200" b="0" i="0" u="none" strike="noStrike">
                          <a:solidFill>
                            <a:srgbClr val="000000"/>
                          </a:solidFill>
                          <a:effectLst/>
                          <a:latin typeface="游ゴシック" panose="020B0400000000000000" pitchFamily="50" charset="-128"/>
                          <a:ea typeface="游ゴシック" panose="020B0400000000000000" pitchFamily="50" charset="-128"/>
                        </a:rPr>
                        <a:t>SW</a:t>
                      </a:r>
                      <a:endParaRPr 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組込み</a:t>
                      </a:r>
                      <a:r>
                        <a:rPr lang="en-US" sz="1200" b="0" i="0" u="none" strike="noStrike">
                          <a:solidFill>
                            <a:srgbClr val="000000"/>
                          </a:solidFill>
                          <a:effectLst/>
                          <a:latin typeface="游ゴシック" panose="020B0400000000000000" pitchFamily="50" charset="-128"/>
                          <a:ea typeface="游ゴシック" panose="020B0400000000000000" pitchFamily="50" charset="-128"/>
                        </a:rPr>
                        <a:t>HW</a:t>
                      </a:r>
                      <a:endParaRPr 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650533340"/>
                  </a:ext>
                </a:extLst>
              </a:tr>
              <a:tr h="128580">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開発するアプリケーション要件や、インフラやモニタリングなど、各プロセスの実行計画を決定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JIRA Software/Redmine</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7062871"/>
                  </a:ext>
                </a:extLst>
              </a:tr>
              <a:tr h="96435">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コードの開発とレビュー、バージョン管理ツール、コードのマージ</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游ゴシック" panose="020B0400000000000000" pitchFamily="50" charset="-128"/>
                          <a:ea typeface="游ゴシック" panose="020B0400000000000000" pitchFamily="50" charset="-128"/>
                        </a:rPr>
                        <a:t>git, Subversion</a:t>
                      </a: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9266013"/>
                  </a:ext>
                </a:extLst>
              </a:tr>
              <a:tr h="138694">
                <a:tc>
                  <a:txBody>
                    <a:bodyPr/>
                    <a:lstStyle/>
                    <a:p>
                      <a:pPr algn="l" fontAlgn="ctr"/>
                      <a:r>
                        <a:rPr lang="en-US" sz="1200" b="0" i="0" u="none" strike="noStrike" dirty="0">
                          <a:solidFill>
                            <a:srgbClr val="000000"/>
                          </a:solidFill>
                          <a:effectLst/>
                          <a:latin typeface="游ゴシック" panose="020B0400000000000000" pitchFamily="50" charset="-128"/>
                          <a:ea typeface="游ゴシック" panose="020B0400000000000000" pitchFamily="50" charset="-128"/>
                        </a:rPr>
                        <a:t>build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開発されたソースコードをもとに、実行可能ファイルや配布パッケージを作成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200" b="0" i="0" u="none" strike="noStrike" dirty="0" err="1">
                          <a:solidFill>
                            <a:srgbClr val="000000"/>
                          </a:solidFill>
                          <a:effectLst/>
                          <a:latin typeface="游ゴシック" panose="020B0400000000000000" pitchFamily="50" charset="-128"/>
                          <a:ea typeface="游ゴシック" panose="020B0400000000000000" pitchFamily="50" charset="-128"/>
                        </a:rPr>
                        <a:t>CMake</a:t>
                      </a: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 Gradle</a:t>
                      </a: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SW</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12722994"/>
                  </a:ext>
                </a:extLst>
              </a:tr>
              <a:tr h="138694">
                <a:tc>
                  <a:txBody>
                    <a:bodyPr/>
                    <a:lstStyle/>
                    <a:p>
                      <a:pPr algn="l" fontAlgn="ctr"/>
                      <a:r>
                        <a:rPr lang="en-US" sz="1200" b="0" i="0" u="none" strike="noStrike" dirty="0">
                          <a:solidFill>
                            <a:srgbClr val="000000"/>
                          </a:solidFill>
                          <a:effectLst/>
                          <a:latin typeface="游ゴシック" panose="020B0400000000000000" pitchFamily="50" charset="-128"/>
                          <a:ea typeface="游ゴシック" panose="020B0400000000000000" pitchFamily="50" charset="-128"/>
                        </a:rPr>
                        <a:t>test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継続的インテグレーションのツール、ビルドステータス</a:t>
                      </a:r>
                      <a:b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パフォーマンスを決定するためのテストと結果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Jenkins, </a:t>
                      </a:r>
                      <a:r>
                        <a:rPr lang="en-US" altLang="ja-JP" sz="1200" b="0" i="0" u="none" strike="noStrike" dirty="0" err="1">
                          <a:solidFill>
                            <a:schemeClr val="tx1"/>
                          </a:solidFill>
                          <a:effectLst/>
                          <a:latin typeface="游ゴシック" panose="020B0400000000000000" pitchFamily="50" charset="-128"/>
                          <a:ea typeface="游ゴシック" panose="020B0400000000000000" pitchFamily="50" charset="-128"/>
                        </a:rPr>
                        <a:t>xUnit</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 Docker</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などを組み合わせてテストの自動化が可能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仮想開発環境上で実機レスで自動テストを実現 </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形的検証</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定理証明方式</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により、大規模回路にも適用可 </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63938741"/>
                  </a:ext>
                </a:extLst>
              </a:tr>
              <a:tr h="69347">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release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変更管理、リリース承認、リリース自動化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git, Subversion</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SW</a:t>
                      </a: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エンタープライズ</a:t>
                      </a: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SW</a:t>
                      </a: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と同じツールを利用可能</a:t>
                      </a:r>
                      <a:endPar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4486157"/>
                  </a:ext>
                </a:extLst>
              </a:tr>
              <a:tr h="225015">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deploy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ビルドしたアプリケーションを本番環境で実行可能な状態にする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chemeClr val="tx1"/>
                          </a:solidFill>
                          <a:effectLst/>
                          <a:latin typeface="游ゴシック" panose="020B0400000000000000" pitchFamily="50" charset="-128"/>
                          <a:ea typeface="游ゴシック" panose="020B0400000000000000" pitchFamily="50" charset="-128"/>
                        </a:rPr>
                        <a:t>Docker, VMWare</a:t>
                      </a: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・製品特徴ごとに</a:t>
                      </a: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OTA</a:t>
                      </a: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アップデート環境が整備済み</a:t>
                      </a:r>
                      <a:b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b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2.(2)</a:t>
                      </a:r>
                      <a:b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b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・組込</a:t>
                      </a: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SW</a:t>
                      </a: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実行環境の仮想化によるシステムの柔軟な更新</a:t>
                      </a: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2.(3)</a:t>
                      </a:r>
                      <a:endPar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・アップデート手段を確立</a:t>
                      </a:r>
                      <a:b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b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2.(2), 2.(3)</a:t>
                      </a:r>
                      <a:b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HW</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リソースを増強可能な構成によりシステムの柔軟な更新に対応</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2.(2),2.(3)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740160"/>
                  </a:ext>
                </a:extLst>
              </a:tr>
              <a:tr h="104020">
                <a:tc>
                  <a:txBody>
                    <a:bodyPr/>
                    <a:lstStyle/>
                    <a:p>
                      <a:pPr algn="l" fontAlgn="ctr"/>
                      <a:r>
                        <a:rPr lang="en-US" sz="1200" b="0" i="0" u="none" strike="noStrike">
                          <a:solidFill>
                            <a:srgbClr val="000000"/>
                          </a:solidFill>
                          <a:effectLst/>
                          <a:latin typeface="游ゴシック" panose="020B0400000000000000" pitchFamily="50" charset="-128"/>
                          <a:ea typeface="游ゴシック" panose="020B0400000000000000" pitchFamily="50" charset="-128"/>
                        </a:rPr>
                        <a:t>operate &amp;</a:t>
                      </a:r>
                      <a:br>
                        <a:rPr lang="en-US" sz="1200" b="0" i="0" u="none" strike="noStrike">
                          <a:solidFill>
                            <a:srgbClr val="000000"/>
                          </a:solidFill>
                          <a:effectLst/>
                          <a:latin typeface="游ゴシック" panose="020B0400000000000000" pitchFamily="50" charset="-128"/>
                          <a:ea typeface="游ゴシック" panose="020B0400000000000000" pitchFamily="50" charset="-128"/>
                        </a:rPr>
                      </a:br>
                      <a:r>
                        <a:rPr lang="en-US" sz="1200" b="0" i="0" u="none" strike="noStrike">
                          <a:solidFill>
                            <a:srgbClr val="000000"/>
                          </a:solidFill>
                          <a:effectLst/>
                          <a:latin typeface="游ゴシック" panose="020B0400000000000000" pitchFamily="50" charset="-128"/>
                          <a:ea typeface="游ゴシック" panose="020B0400000000000000" pitchFamily="50" charset="-128"/>
                        </a:rPr>
                        <a:t>monitor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アプリの性能監視、エンドユーザーエクスペリエンス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chemeClr val="tx1"/>
                          </a:solidFill>
                          <a:effectLst/>
                          <a:latin typeface="游ゴシック" panose="020B0400000000000000" pitchFamily="50" charset="-128"/>
                          <a:ea typeface="游ゴシック" panose="020B0400000000000000" pitchFamily="50" charset="-128"/>
                        </a:rPr>
                        <a:t>・New Relic, Splunk</a:t>
                      </a: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などを利用可能</a:t>
                      </a:r>
                      <a:b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b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・保護機能が充実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・不具合を予防 </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3.(1)</a:t>
                      </a:r>
                    </a:p>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・監視プラットフォームが整備済み </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ドメイン毎にバラバラで、未整備</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a:t>
                      </a:r>
                      <a:r>
                        <a:rPr lang="ja-JP" altLang="en-US" sz="1200" b="0" i="0" u="none" strike="noStrike" dirty="0">
                          <a:solidFill>
                            <a:schemeClr val="tx1"/>
                          </a:solidFill>
                          <a:effectLst/>
                          <a:latin typeface="游ゴシック" panose="020B0400000000000000" pitchFamily="50" charset="-128"/>
                          <a:ea typeface="游ゴシック" panose="020B0400000000000000" pitchFamily="50" charset="-128"/>
                        </a:rPr>
                        <a:t>次回開発で実施</a:t>
                      </a:r>
                      <a:r>
                        <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2823032"/>
                  </a:ext>
                </a:extLst>
              </a:tr>
            </a:tbl>
          </a:graphicData>
        </a:graphic>
      </p:graphicFrame>
      <p:sp>
        <p:nvSpPr>
          <p:cNvPr id="21" name="正方形/長方形 20">
            <a:extLst>
              <a:ext uri="{FF2B5EF4-FFF2-40B4-BE49-F238E27FC236}">
                <a16:creationId xmlns:a16="http://schemas.microsoft.com/office/drawing/2014/main" id="{8813E870-25F6-4CF1-86F5-AC5F74462AE7}"/>
              </a:ext>
            </a:extLst>
          </p:cNvPr>
          <p:cNvSpPr/>
          <p:nvPr/>
        </p:nvSpPr>
        <p:spPr bwMode="auto">
          <a:xfrm>
            <a:off x="6844098" y="1424761"/>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PF(</a:t>
            </a:r>
            <a:r>
              <a:rPr lang="ja-JP" altLang="en-US" sz="1600" dirty="0">
                <a:solidFill>
                  <a:srgbClr val="0000CC"/>
                </a:solidFill>
                <a:latin typeface="Meiryo UI" pitchFamily="50" charset="-128"/>
                <a:ea typeface="Meiryo UI" pitchFamily="50" charset="-128"/>
                <a:cs typeface="Meiryo UI" pitchFamily="50" charset="-128"/>
              </a:rPr>
              <a:t>ライフ</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の開発内容を追記</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60951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marL="0" marR="0" lvl="0" indent="0" algn="l" defTabSz="914400" rtl="0" eaLnBrk="1" fontAlgn="auto" latinLnBrk="0" hangingPunct="1">
              <a:lnSpc>
                <a:spcPts val="2000"/>
              </a:lnSpc>
              <a:spcBef>
                <a:spcPts val="0"/>
              </a:spcBef>
              <a:spcAft>
                <a:spcPts val="0"/>
              </a:spcAft>
              <a:buClr>
                <a:srgbClr val="990033"/>
              </a:buClr>
              <a:buSzPct val="90000"/>
              <a:buFont typeface="Wingdings" pitchFamily="2" charset="2"/>
              <a:buNone/>
              <a:tabLst/>
              <a:defRPr/>
            </a:pPr>
            <a:r>
              <a:rPr kumimoji="1" lang="ja-JP" altLang="en-US" sz="2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開発推進体制</a:t>
            </a:r>
            <a:endParaRPr kumimoji="1" lang="en-US" altLang="ja-JP" sz="2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3FFB46D8-9243-4C61-9DCE-C59C0572C83A}"/>
              </a:ext>
            </a:extLst>
          </p:cNvPr>
          <p:cNvSpPr txBox="1"/>
          <p:nvPr/>
        </p:nvSpPr>
        <p:spPr bwMode="auto">
          <a:xfrm>
            <a:off x="5586608" y="287337"/>
            <a:ext cx="1134460"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highlight>
                  <a:srgbClr val="FFFF00"/>
                </a:highlight>
                <a:latin typeface="Meiryo UI" panose="020B0604030504040204" pitchFamily="50" charset="-128"/>
                <a:ea typeface="Meiryo UI" panose="020B0604030504040204" pitchFamily="50" charset="-128"/>
              </a:rPr>
              <a:t>継続の場合</a:t>
            </a:r>
          </a:p>
        </p:txBody>
      </p:sp>
      <p:sp>
        <p:nvSpPr>
          <p:cNvPr id="9" name="正方形/長方形 8">
            <a:extLst>
              <a:ext uri="{FF2B5EF4-FFF2-40B4-BE49-F238E27FC236}">
                <a16:creationId xmlns:a16="http://schemas.microsoft.com/office/drawing/2014/main" id="{C0D94F8C-510E-4BB9-B955-43784F662944}"/>
              </a:ext>
            </a:extLst>
          </p:cNvPr>
          <p:cNvSpPr/>
          <p:nvPr/>
        </p:nvSpPr>
        <p:spPr>
          <a:xfrm>
            <a:off x="-3651250" y="-2"/>
            <a:ext cx="3600000" cy="7442201"/>
          </a:xfrm>
          <a:prstGeom prst="rect">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dirty="0">
                <a:solidFill>
                  <a:srgbClr val="0000FF"/>
                </a:solidFill>
                <a:latin typeface="Meiryo UI" panose="020B0604030504040204" pitchFamily="50" charset="-128"/>
                <a:ea typeface="Meiryo UI" panose="020B0604030504040204" pitchFamily="50" charset="-128"/>
              </a:rPr>
              <a:t>★継続はこちらのシートを使用して記入</a:t>
            </a:r>
            <a:endParaRPr lang="en-US" altLang="ja-JP" sz="1400" b="1" dirty="0">
              <a:solidFill>
                <a:srgbClr val="0000FF"/>
              </a:solidFill>
              <a:latin typeface="Meiryo UI" panose="020B0604030504040204" pitchFamily="50" charset="-128"/>
              <a:ea typeface="Meiryo UI" panose="020B0604030504040204" pitchFamily="50" charset="-128"/>
            </a:endParaRPr>
          </a:p>
          <a:p>
            <a:r>
              <a:rPr lang="en-US" altLang="ja-JP" sz="1400" dirty="0">
                <a:solidFill>
                  <a:srgbClr val="FF0000"/>
                </a:solidFill>
                <a:latin typeface="Meiryo UI" panose="020B0604030504040204" pitchFamily="50" charset="-128"/>
                <a:ea typeface="Meiryo UI" panose="020B0604030504040204" pitchFamily="50" charset="-128"/>
              </a:rPr>
              <a:t>―――――――――――――――――――</a:t>
            </a:r>
          </a:p>
          <a:p>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役割分担、リソースを記入</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●全開発期間について記入</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●表に埋め込まれたエクセルを開き、内容を記入する。エクセル編集の際は、</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「表の上で右クリック→</a:t>
            </a:r>
            <a:r>
              <a:rPr lang="en-US" altLang="ja-JP" sz="1400" dirty="0">
                <a:solidFill>
                  <a:srgbClr val="FF0000"/>
                </a:solidFill>
                <a:latin typeface="Meiryo UI" panose="020B0604030504040204" pitchFamily="50" charset="-128"/>
                <a:ea typeface="Meiryo UI" panose="020B0604030504040204" pitchFamily="50" charset="-128"/>
              </a:rPr>
              <a:t> Worksheet</a:t>
            </a:r>
            <a:r>
              <a:rPr lang="ja-JP" altLang="en-US" sz="1400" dirty="0">
                <a:solidFill>
                  <a:srgbClr val="FF0000"/>
                </a:solidFill>
                <a:latin typeface="Meiryo UI" panose="020B0604030504040204" pitchFamily="50" charset="-128"/>
                <a:ea typeface="Meiryo UI" panose="020B0604030504040204" pitchFamily="50" charset="-128"/>
              </a:rPr>
              <a:t> オブジェクト→開く」もしくは「表をダブルクリック」で開く。</a:t>
            </a:r>
            <a:endParaRPr lang="en-US" altLang="ja-JP" sz="1400" dirty="0">
              <a:solidFill>
                <a:srgbClr val="FF0000"/>
              </a:solidFill>
              <a:latin typeface="Meiryo UI" panose="020B0604030504040204" pitchFamily="50" charset="-128"/>
              <a:ea typeface="Meiryo UI" panose="020B0604030504040204" pitchFamily="50" charset="-128"/>
            </a:endParaRPr>
          </a:p>
          <a:p>
            <a:r>
              <a:rPr lang="en-US" altLang="ja-JP" sz="1400" dirty="0">
                <a:solidFill>
                  <a:srgbClr val="FF0000"/>
                </a:solidFill>
                <a:latin typeface="Meiryo UI" panose="020B0604030504040204" pitchFamily="50" charset="-128"/>
                <a:ea typeface="Meiryo UI" panose="020B0604030504040204" pitchFamily="50" charset="-128"/>
              </a:rPr>
              <a:t>―――――――――――――――――――</a:t>
            </a:r>
          </a:p>
          <a:p>
            <a:r>
              <a:rPr lang="ja-JP" altLang="en-US" sz="1400" dirty="0">
                <a:solidFill>
                  <a:srgbClr val="FF0000"/>
                </a:solidFill>
                <a:latin typeface="Meiryo UI" panose="020B0604030504040204" pitchFamily="50" charset="-128"/>
                <a:ea typeface="Meiryo UI" panose="020B0604030504040204" pitchFamily="50" charset="-128"/>
              </a:rPr>
              <a:t>●所内、他場所・他事本と海外研、大学共研を分けて作成</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●横断プロ費用は区分</a:t>
            </a:r>
            <a:r>
              <a:rPr lang="en-US" altLang="ja-JP" sz="1400" dirty="0">
                <a:solidFill>
                  <a:srgbClr val="FF0000"/>
                </a:solidFill>
                <a:latin typeface="Meiryo UI" panose="020B0604030504040204" pitchFamily="50" charset="-128"/>
                <a:ea typeface="Meiryo UI" panose="020B0604030504040204" pitchFamily="50" charset="-128"/>
              </a:rPr>
              <a:t>A</a:t>
            </a:r>
            <a:r>
              <a:rPr lang="ja-JP" altLang="en-US" sz="1400" dirty="0">
                <a:solidFill>
                  <a:srgbClr val="FF0000"/>
                </a:solidFill>
                <a:latin typeface="Meiryo UI" panose="020B0604030504040204" pitchFamily="50" charset="-128"/>
                <a:ea typeface="Meiryo UI" panose="020B0604030504040204" pitchFamily="50" charset="-128"/>
              </a:rPr>
              <a:t>の各研費用と分けて外数として記載（区分</a:t>
            </a:r>
            <a:r>
              <a:rPr lang="en-US" altLang="ja-JP" sz="1400" dirty="0">
                <a:solidFill>
                  <a:srgbClr val="FF0000"/>
                </a:solidFill>
                <a:latin typeface="Meiryo UI" panose="020B0604030504040204" pitchFamily="50" charset="-128"/>
                <a:ea typeface="Meiryo UI" panose="020B0604030504040204" pitchFamily="50" charset="-128"/>
              </a:rPr>
              <a:t>A</a:t>
            </a:r>
            <a:r>
              <a:rPr lang="ja-JP" altLang="en-US" sz="1400" dirty="0">
                <a:solidFill>
                  <a:srgbClr val="FF0000"/>
                </a:solidFill>
                <a:latin typeface="Meiryo UI" panose="020B0604030504040204" pitchFamily="50" charset="-128"/>
                <a:ea typeface="Meiryo UI" panose="020B0604030504040204" pitchFamily="50" charset="-128"/>
              </a:rPr>
              <a:t>と</a:t>
            </a:r>
            <a:r>
              <a:rPr lang="en-US" altLang="ja-JP" sz="1400" dirty="0">
                <a:solidFill>
                  <a:srgbClr val="FF0000"/>
                </a:solidFill>
                <a:latin typeface="Meiryo UI" panose="020B0604030504040204" pitchFamily="50" charset="-128"/>
                <a:ea typeface="Meiryo UI" panose="020B0604030504040204" pitchFamily="50" charset="-128"/>
              </a:rPr>
              <a:t>B</a:t>
            </a:r>
            <a:r>
              <a:rPr lang="ja-JP" altLang="en-US" sz="1400" dirty="0">
                <a:solidFill>
                  <a:srgbClr val="FF0000"/>
                </a:solidFill>
                <a:latin typeface="Meiryo UI" panose="020B0604030504040204" pitchFamily="50" charset="-128"/>
                <a:ea typeface="Meiryo UI" panose="020B0604030504040204" pitchFamily="50" charset="-128"/>
              </a:rPr>
              <a:t>で重複しないよう注意）</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●他事本</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生技セ等</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err="1">
                <a:solidFill>
                  <a:srgbClr val="FF0000"/>
                </a:solidFill>
                <a:latin typeface="Meiryo UI" panose="020B0604030504040204" pitchFamily="50" charset="-128"/>
                <a:ea typeface="Meiryo UI" panose="020B0604030504040204" pitchFamily="50" charset="-128"/>
              </a:rPr>
              <a:t>への</a:t>
            </a:r>
            <a:r>
              <a:rPr lang="ja-JP" altLang="en-US" sz="1400" dirty="0">
                <a:solidFill>
                  <a:srgbClr val="FF0000"/>
                </a:solidFill>
                <a:latin typeface="Meiryo UI" panose="020B0604030504040204" pitchFamily="50" charset="-128"/>
                <a:ea typeface="Meiryo UI" panose="020B0604030504040204" pitchFamily="50" charset="-128"/>
              </a:rPr>
              <a:t>依頼人工は、</a:t>
            </a:r>
            <a:r>
              <a:rPr lang="en-US" altLang="ja-JP" sz="1400" dirty="0">
                <a:solidFill>
                  <a:srgbClr val="FF0000"/>
                </a:solidFill>
                <a:latin typeface="Meiryo UI" panose="020B0604030504040204" pitchFamily="50" charset="-128"/>
                <a:ea typeface="Meiryo UI" panose="020B0604030504040204" pitchFamily="50" charset="-128"/>
              </a:rPr>
              <a:t>11</a:t>
            </a:r>
            <a:r>
              <a:rPr lang="ja-JP" altLang="en-US" sz="1400" dirty="0">
                <a:solidFill>
                  <a:srgbClr val="FF0000"/>
                </a:solidFill>
                <a:latin typeface="Meiryo UI" panose="020B0604030504040204" pitchFamily="50" charset="-128"/>
                <a:ea typeface="Meiryo UI" panose="020B0604030504040204" pitchFamily="50" charset="-128"/>
              </a:rPr>
              <a:t>頁の直材費明細にも金額を記入。依頼元を併記</a:t>
            </a:r>
            <a:endParaRPr lang="en-US" altLang="ja-JP" sz="1400" dirty="0">
              <a:solidFill>
                <a:srgbClr val="FF0000"/>
              </a:solidFill>
              <a:latin typeface="Meiryo UI" panose="020B0604030504040204" pitchFamily="50" charset="-128"/>
              <a:ea typeface="Meiryo UI" panose="020B0604030504040204" pitchFamily="50" charset="-128"/>
            </a:endParaRPr>
          </a:p>
          <a:p>
            <a:r>
              <a:rPr lang="en-US" altLang="ja-JP" sz="1400" dirty="0">
                <a:solidFill>
                  <a:srgbClr val="FF0000"/>
                </a:solidFill>
                <a:latin typeface="Meiryo UI" panose="020B0604030504040204" pitchFamily="50" charset="-128"/>
                <a:ea typeface="Meiryo UI" panose="020B0604030504040204" pitchFamily="50" charset="-128"/>
              </a:rPr>
              <a:t>―――――――――――――――――――</a:t>
            </a:r>
          </a:p>
          <a:p>
            <a:r>
              <a:rPr lang="ja-JP" altLang="en-US" sz="1400" dirty="0">
                <a:solidFill>
                  <a:srgbClr val="FF0000"/>
                </a:solidFill>
                <a:latin typeface="Meiryo UI" panose="020B0604030504040204" pitchFamily="50" charset="-128"/>
                <a:ea typeface="Meiryo UI" panose="020B0604030504040204" pitchFamily="50" charset="-128"/>
              </a:rPr>
              <a:t>●</a:t>
            </a:r>
            <a:r>
              <a:rPr lang="en-US" altLang="ja-JP" sz="1400" dirty="0">
                <a:solidFill>
                  <a:srgbClr val="FF0000"/>
                </a:solidFill>
                <a:latin typeface="Meiryo UI" panose="020B0604030504040204" pitchFamily="50" charset="-128"/>
                <a:ea typeface="Meiryo UI" panose="020B0604030504040204" pitchFamily="50" charset="-128"/>
              </a:rPr>
              <a:t>23</a:t>
            </a:r>
            <a:r>
              <a:rPr lang="ja-JP" altLang="en-US" sz="1400" dirty="0">
                <a:solidFill>
                  <a:srgbClr val="FF0000"/>
                </a:solidFill>
                <a:latin typeface="Meiryo UI" panose="020B0604030504040204" pitchFamily="50" charset="-128"/>
                <a:ea typeface="Meiryo UI" panose="020B0604030504040204" pitchFamily="50" charset="-128"/>
              </a:rPr>
              <a:t>年度の一人当たりの研究活動費目安は</a:t>
            </a:r>
            <a:r>
              <a:rPr lang="en-US" altLang="ja-JP" sz="1400" dirty="0">
                <a:solidFill>
                  <a:srgbClr val="FF0000"/>
                </a:solidFill>
                <a:latin typeface="Meiryo UI" panose="020B0604030504040204" pitchFamily="50" charset="-128"/>
                <a:ea typeface="Meiryo UI" panose="020B0604030504040204" pitchFamily="50" charset="-128"/>
              </a:rPr>
              <a:t>23.4</a:t>
            </a:r>
            <a:r>
              <a:rPr lang="ja-JP" altLang="en-US" sz="1400" dirty="0">
                <a:solidFill>
                  <a:srgbClr val="FF0000"/>
                </a:solidFill>
                <a:latin typeface="Meiryo UI" panose="020B0604030504040204" pitchFamily="50" charset="-128"/>
                <a:ea typeface="Meiryo UI" panose="020B0604030504040204" pitchFamily="50" charset="-128"/>
              </a:rPr>
              <a:t>百万円</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●研究活動費の最小単位は</a:t>
            </a:r>
            <a:r>
              <a:rPr lang="en-US" altLang="ja-JP" sz="1400" dirty="0">
                <a:solidFill>
                  <a:srgbClr val="FF0000"/>
                </a:solidFill>
                <a:latin typeface="Meiryo UI" panose="020B0604030504040204" pitchFamily="50" charset="-128"/>
                <a:ea typeface="Meiryo UI" panose="020B0604030504040204" pitchFamily="50" charset="-128"/>
              </a:rPr>
              <a:t>100</a:t>
            </a:r>
            <a:r>
              <a:rPr lang="ja-JP" altLang="en-US" sz="1400" dirty="0">
                <a:solidFill>
                  <a:srgbClr val="FF0000"/>
                </a:solidFill>
                <a:latin typeface="Meiryo UI" panose="020B0604030504040204" pitchFamily="50" charset="-128"/>
                <a:ea typeface="Meiryo UI" panose="020B0604030504040204" pitchFamily="50" charset="-128"/>
              </a:rPr>
              <a:t>千円とする</a:t>
            </a:r>
            <a:endParaRPr lang="en-US" altLang="ja-JP" sz="1400" dirty="0">
              <a:solidFill>
                <a:srgbClr val="FF0000"/>
              </a:solidFill>
              <a:latin typeface="Meiryo UI" panose="020B0604030504040204" pitchFamily="50" charset="-128"/>
              <a:ea typeface="Meiryo UI" panose="020B0604030504040204" pitchFamily="50" charset="-128"/>
            </a:endParaRPr>
          </a:p>
          <a:p>
            <a:r>
              <a:rPr lang="en-US" altLang="ja-JP" sz="1400" dirty="0">
                <a:solidFill>
                  <a:srgbClr val="FF0000"/>
                </a:solidFill>
                <a:latin typeface="Meiryo UI" panose="020B0604030504040204" pitchFamily="50" charset="-128"/>
                <a:ea typeface="Meiryo UI" panose="020B0604030504040204" pitchFamily="50" charset="-128"/>
              </a:rPr>
              <a:t>―――――――――――――――――――</a:t>
            </a:r>
          </a:p>
          <a:p>
            <a:r>
              <a:rPr lang="ja-JP" altLang="en-US" sz="1400" dirty="0">
                <a:solidFill>
                  <a:srgbClr val="FF0000"/>
                </a:solidFill>
                <a:latin typeface="Meiryo UI" panose="020B0604030504040204" pitchFamily="50" charset="-128"/>
                <a:ea typeface="Meiryo UI" panose="020B0604030504040204" pitchFamily="50" charset="-128"/>
              </a:rPr>
              <a:t>●関連する海外研・大学はすべて記載ください。</a:t>
            </a:r>
            <a:endParaRPr lang="en-US" altLang="ja-JP" sz="1400" dirty="0">
              <a:solidFill>
                <a:srgbClr val="FF0000"/>
              </a:solidFill>
              <a:latin typeface="Meiryo UI" panose="020B0604030504040204" pitchFamily="50" charset="-128"/>
              <a:ea typeface="Meiryo UI" panose="020B0604030504040204" pitchFamily="50" charset="-128"/>
            </a:endParaRPr>
          </a:p>
          <a:p>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開発の総規模確認のため）</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●海外研参加の場合、実施部門を記載</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記載例：</a:t>
            </a:r>
            <a:r>
              <a:rPr lang="en-US" altLang="ja-JP" sz="1400" dirty="0">
                <a:solidFill>
                  <a:srgbClr val="FF0000"/>
                </a:solidFill>
                <a:latin typeface="Meiryo UI" panose="020B0604030504040204" pitchFamily="50" charset="-128"/>
                <a:ea typeface="Meiryo UI" panose="020B0604030504040204" pitchFamily="50" charset="-128"/>
              </a:rPr>
              <a:t>MERL MM</a:t>
            </a:r>
            <a:r>
              <a:rPr lang="ja-JP" altLang="en-US" sz="1400" dirty="0" err="1">
                <a:solidFill>
                  <a:srgbClr val="FF0000"/>
                </a:solidFill>
                <a:latin typeface="Meiryo UI" panose="020B0604030504040204" pitchFamily="50" charset="-128"/>
                <a:ea typeface="Meiryo UI" panose="020B0604030504040204" pitchFamily="50" charset="-128"/>
              </a:rPr>
              <a:t>、</a:t>
            </a:r>
            <a:r>
              <a:rPr lang="en-US" altLang="ja-JP" sz="1400" dirty="0">
                <a:solidFill>
                  <a:srgbClr val="FF0000"/>
                </a:solidFill>
                <a:latin typeface="Meiryo UI" panose="020B0604030504040204" pitchFamily="50" charset="-128"/>
                <a:ea typeface="Meiryo UI" panose="020B0604030504040204" pitchFamily="50" charset="-128"/>
              </a:rPr>
              <a:t>MERCE-PES</a:t>
            </a:r>
            <a:r>
              <a:rPr lang="ja-JP" altLang="en-US" sz="1400" dirty="0" err="1">
                <a:solidFill>
                  <a:srgbClr val="FF0000"/>
                </a:solidFill>
                <a:latin typeface="Meiryo UI" panose="020B0604030504040204" pitchFamily="50" charset="-128"/>
                <a:ea typeface="Meiryo UI" panose="020B0604030504040204" pitchFamily="50" charset="-128"/>
              </a:rPr>
              <a:t>、</a:t>
            </a:r>
            <a:endParaRPr lang="en-US" altLang="ja-JP" sz="1400" dirty="0">
              <a:solidFill>
                <a:srgbClr val="FF0000"/>
              </a:solidFill>
              <a:latin typeface="Meiryo UI" panose="020B0604030504040204" pitchFamily="50" charset="-128"/>
              <a:ea typeface="Meiryo UI" panose="020B0604030504040204" pitchFamily="50" charset="-128"/>
            </a:endParaRPr>
          </a:p>
          <a:p>
            <a:r>
              <a:rPr lang="en-US" altLang="ja-JP" sz="1400" dirty="0">
                <a:solidFill>
                  <a:srgbClr val="FF0000"/>
                </a:solidFill>
                <a:latin typeface="Meiryo UI" panose="020B0604030504040204" pitchFamily="50" charset="-128"/>
                <a:ea typeface="Meiryo UI" panose="020B0604030504040204" pitchFamily="50" charset="-128"/>
              </a:rPr>
              <a:t> MERCE-COM</a:t>
            </a:r>
            <a:r>
              <a:rPr lang="ja-JP" altLang="en-US" sz="1400" dirty="0" err="1">
                <a:solidFill>
                  <a:srgbClr val="FF0000"/>
                </a:solidFill>
                <a:latin typeface="Meiryo UI" panose="020B0604030504040204" pitchFamily="50" charset="-128"/>
                <a:ea typeface="Meiryo UI" panose="020B0604030504040204" pitchFamily="50" charset="-128"/>
              </a:rPr>
              <a:t>、</a:t>
            </a:r>
            <a:r>
              <a:rPr lang="en-US" altLang="ja-JP" sz="1400" dirty="0">
                <a:solidFill>
                  <a:srgbClr val="FF0000"/>
                </a:solidFill>
                <a:latin typeface="Meiryo UI" panose="020B0604030504040204" pitchFamily="50" charset="-128"/>
                <a:ea typeface="Meiryo UI" panose="020B0604030504040204" pitchFamily="50" charset="-128"/>
              </a:rPr>
              <a:t>MERCE-UK) </a:t>
            </a:r>
          </a:p>
          <a:p>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大学連携は大学</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教官名を記載</a:t>
            </a:r>
            <a:endParaRPr lang="en-US" altLang="ja-JP" sz="1400" dirty="0">
              <a:solidFill>
                <a:srgbClr val="FF0000"/>
              </a:solidFill>
              <a:latin typeface="Meiryo UI" panose="020B0604030504040204" pitchFamily="50" charset="-128"/>
              <a:ea typeface="Meiryo UI" panose="020B0604030504040204" pitchFamily="50" charset="-128"/>
            </a:endParaRPr>
          </a:p>
          <a:p>
            <a:r>
              <a:rPr lang="en-US" altLang="ja-JP" sz="1400" dirty="0">
                <a:solidFill>
                  <a:srgbClr val="FF0000"/>
                </a:solidFill>
                <a:latin typeface="Meiryo UI" panose="020B0604030504040204" pitchFamily="50" charset="-128"/>
                <a:ea typeface="Meiryo UI" panose="020B0604030504040204" pitchFamily="50" charset="-128"/>
              </a:rPr>
              <a:t>―――――――――――――――――――</a:t>
            </a:r>
          </a:p>
          <a:p>
            <a:r>
              <a:rPr lang="ja-JP" altLang="en-US" sz="1400" dirty="0">
                <a:solidFill>
                  <a:srgbClr val="FF0000"/>
                </a:solidFill>
                <a:latin typeface="Meiryo UI" panose="020B0604030504040204" pitchFamily="50" charset="-128"/>
              </a:rPr>
              <a:t>●他事本</a:t>
            </a:r>
            <a:r>
              <a:rPr lang="en-US" altLang="ja-JP" sz="1400" dirty="0">
                <a:solidFill>
                  <a:srgbClr val="FF0000"/>
                </a:solidFill>
                <a:latin typeface="Meiryo UI" panose="020B0604030504040204" pitchFamily="50" charset="-128"/>
              </a:rPr>
              <a:t>(</a:t>
            </a:r>
            <a:r>
              <a:rPr lang="ja-JP" altLang="en-US" sz="1400" dirty="0">
                <a:solidFill>
                  <a:srgbClr val="FF0000"/>
                </a:solidFill>
                <a:latin typeface="Meiryo UI" panose="020B0604030504040204" pitchFamily="50" charset="-128"/>
              </a:rPr>
              <a:t>生技セ等）、海外研は合意した人工を</a:t>
            </a:r>
            <a:r>
              <a:rPr lang="en-US" altLang="ja-JP" sz="1400" dirty="0">
                <a:solidFill>
                  <a:srgbClr val="FF0000"/>
                </a:solidFill>
                <a:latin typeface="Meiryo UI" panose="020B0604030504040204" pitchFamily="50" charset="-128"/>
              </a:rPr>
              <a:t>EXCEL</a:t>
            </a:r>
            <a:r>
              <a:rPr lang="ja-JP" altLang="en-US" sz="1400" dirty="0">
                <a:solidFill>
                  <a:srgbClr val="FF0000"/>
                </a:solidFill>
                <a:latin typeface="Meiryo UI" panose="020B0604030504040204" pitchFamily="50" charset="-128"/>
              </a:rPr>
              <a:t>表の左上にある人工レートを使用して研究活動費を算出して入力</a:t>
            </a:r>
            <a:endParaRPr lang="en-US" altLang="ja-JP" sz="1400" dirty="0">
              <a:solidFill>
                <a:srgbClr val="FF0000"/>
              </a:solidFill>
              <a:latin typeface="Meiryo UI" panose="020B0604030504040204" pitchFamily="50" charset="-128"/>
            </a:endParaRPr>
          </a:p>
          <a:p>
            <a:r>
              <a:rPr lang="ja-JP" altLang="en-US" sz="1400" dirty="0">
                <a:solidFill>
                  <a:srgbClr val="FF0000"/>
                </a:solidFill>
                <a:latin typeface="Meiryo UI" panose="020B0604030504040204" pitchFamily="50" charset="-128"/>
              </a:rPr>
              <a:t>海外研は研究活動費、直材とも現地通貨で記載し（最小単位：</a:t>
            </a:r>
            <a:r>
              <a:rPr lang="en-US" altLang="ja-JP" sz="1400" dirty="0">
                <a:solidFill>
                  <a:srgbClr val="FF0000"/>
                </a:solidFill>
                <a:latin typeface="Meiryo UI" panose="020B0604030504040204" pitchFamily="50" charset="-128"/>
              </a:rPr>
              <a:t>0.1</a:t>
            </a:r>
            <a:r>
              <a:rPr lang="ja-JP" altLang="en-US" sz="1400" dirty="0">
                <a:solidFill>
                  <a:srgbClr val="FF0000"/>
                </a:solidFill>
                <a:latin typeface="Meiryo UI" panose="020B0604030504040204" pitchFamily="50" charset="-128"/>
              </a:rPr>
              <a:t>）、総開発費（自動計算されます）のみ</a:t>
            </a:r>
            <a:r>
              <a:rPr lang="en-US" altLang="ja-JP" sz="1400" dirty="0">
                <a:solidFill>
                  <a:srgbClr val="FF0000"/>
                </a:solidFill>
                <a:latin typeface="Meiryo UI" panose="020B0604030504040204" pitchFamily="50" charset="-128"/>
              </a:rPr>
              <a:t>k</a:t>
            </a:r>
            <a:r>
              <a:rPr lang="ja-JP" altLang="en-US" sz="1400" dirty="0">
                <a:solidFill>
                  <a:srgbClr val="FF0000"/>
                </a:solidFill>
                <a:latin typeface="Meiryo UI" panose="020B0604030504040204" pitchFamily="50" charset="-128"/>
              </a:rPr>
              <a:t>円で記入</a:t>
            </a:r>
            <a:endParaRPr lang="en-US" altLang="ja-JP" sz="1400" dirty="0">
              <a:solidFill>
                <a:srgbClr val="FF0000"/>
              </a:solidFill>
              <a:latin typeface="Meiryo UI" panose="020B0604030504040204" pitchFamily="50" charset="-128"/>
              <a:ea typeface="Meiryo UI" panose="020B0604030504040204" pitchFamily="50" charset="-128"/>
            </a:endParaRPr>
          </a:p>
        </p:txBody>
      </p:sp>
      <p:graphicFrame>
        <p:nvGraphicFramePr>
          <p:cNvPr id="10" name="オブジェクト 9">
            <a:extLst>
              <a:ext uri="{FF2B5EF4-FFF2-40B4-BE49-F238E27FC236}">
                <a16:creationId xmlns:a16="http://schemas.microsoft.com/office/drawing/2014/main" id="{EACBF9EC-6F3D-45BE-94E3-588433FA0EC1}"/>
              </a:ext>
            </a:extLst>
          </p:cNvPr>
          <p:cNvGraphicFramePr>
            <a:graphicFrameLocks noChangeAspect="1"/>
          </p:cNvGraphicFramePr>
          <p:nvPr>
            <p:extLst>
              <p:ext uri="{D42A27DB-BD31-4B8C-83A1-F6EECF244321}">
                <p14:modId xmlns:p14="http://schemas.microsoft.com/office/powerpoint/2010/main" val="361194836"/>
              </p:ext>
            </p:extLst>
          </p:nvPr>
        </p:nvGraphicFramePr>
        <p:xfrm>
          <a:off x="95139" y="1334856"/>
          <a:ext cx="8953721" cy="4721688"/>
        </p:xfrm>
        <a:graphic>
          <a:graphicData uri="http://schemas.openxmlformats.org/presentationml/2006/ole">
            <mc:AlternateContent xmlns:mc="http://schemas.openxmlformats.org/markup-compatibility/2006">
              <mc:Choice xmlns:v="urn:schemas-microsoft-com:vml" Requires="v">
                <p:oleObj name="Worksheet" r:id="rId3" imgW="9972529" imgH="5257880" progId="Excel.Sheet.12">
                  <p:embed/>
                </p:oleObj>
              </mc:Choice>
              <mc:Fallback>
                <p:oleObj name="Worksheet" r:id="rId3" imgW="9972529" imgH="5257880" progId="Excel.Sheet.12">
                  <p:embed/>
                  <p:pic>
                    <p:nvPicPr>
                      <p:cNvPr id="10" name="オブジェクト 9">
                        <a:extLst>
                          <a:ext uri="{FF2B5EF4-FFF2-40B4-BE49-F238E27FC236}">
                            <a16:creationId xmlns:a16="http://schemas.microsoft.com/office/drawing/2014/main" id="{EACBF9EC-6F3D-45BE-94E3-588433FA0EC1}"/>
                          </a:ext>
                        </a:extLst>
                      </p:cNvPr>
                      <p:cNvPicPr/>
                      <p:nvPr/>
                    </p:nvPicPr>
                    <p:blipFill>
                      <a:blip r:embed="rId4"/>
                      <a:stretch>
                        <a:fillRect/>
                      </a:stretch>
                    </p:blipFill>
                    <p:spPr>
                      <a:xfrm>
                        <a:off x="95139" y="1334856"/>
                        <a:ext cx="8953721" cy="4721688"/>
                      </a:xfrm>
                      <a:prstGeom prst="rect">
                        <a:avLst/>
                      </a:prstGeom>
                    </p:spPr>
                  </p:pic>
                </p:oleObj>
              </mc:Fallback>
            </mc:AlternateContent>
          </a:graphicData>
        </a:graphic>
      </p:graphicFrame>
      <p:sp>
        <p:nvSpPr>
          <p:cNvPr id="13" name="テキスト ボックス 12">
            <a:extLst>
              <a:ext uri="{FF2B5EF4-FFF2-40B4-BE49-F238E27FC236}">
                <a16:creationId xmlns:a16="http://schemas.microsoft.com/office/drawing/2014/main" id="{13F8215D-A033-4D2E-B6E9-6448B7A2F998}"/>
              </a:ext>
            </a:extLst>
          </p:cNvPr>
          <p:cNvSpPr txBox="1"/>
          <p:nvPr/>
        </p:nvSpPr>
        <p:spPr>
          <a:xfrm>
            <a:off x="9220500" y="124892"/>
            <a:ext cx="3363943" cy="604333"/>
          </a:xfrm>
          <a:prstGeom prst="rect">
            <a:avLst/>
          </a:prstGeom>
          <a:solidFill>
            <a:srgbClr val="FFFF99"/>
          </a:solidFill>
          <a:ln w="28575">
            <a:solidFill>
              <a:srgbClr val="FF0000"/>
            </a:solidFill>
          </a:ln>
        </p:spPr>
        <p:txBody>
          <a:bodyPr wrap="square" rtlCol="0">
            <a:spAutoFit/>
          </a:bodyPr>
          <a:lstStyle/>
          <a:p>
            <a:pPr algn="just">
              <a:lnSpc>
                <a:spcPts val="2100"/>
              </a:lnSpc>
            </a:pPr>
            <a:r>
              <a:rPr lang="ja-JP" altLang="en-US" sz="1600" b="1" dirty="0">
                <a:solidFill>
                  <a:srgbClr val="FF0000"/>
                </a:solidFill>
                <a:latin typeface="Meiryo UI" panose="020B0604030504040204" pitchFamily="50" charset="-128"/>
                <a:ea typeface="Meiryo UI" panose="020B0604030504040204" pitchFamily="50" charset="-128"/>
                <a:cs typeface="メイリオ" pitchFamily="50" charset="-128"/>
              </a:rPr>
              <a:t>本ページの機密等級は㊙で固定のこと。開示先は必要に応じて適宜追加願う</a:t>
            </a:r>
          </a:p>
        </p:txBody>
      </p:sp>
      <p:sp>
        <p:nvSpPr>
          <p:cNvPr id="14" name="テキスト ボックス 13">
            <a:extLst>
              <a:ext uri="{FF2B5EF4-FFF2-40B4-BE49-F238E27FC236}">
                <a16:creationId xmlns:a16="http://schemas.microsoft.com/office/drawing/2014/main" id="{E8ABFEFF-1CF5-4495-95EE-0DBB7E966726}"/>
              </a:ext>
            </a:extLst>
          </p:cNvPr>
          <p:cNvSpPr txBox="1"/>
          <p:nvPr/>
        </p:nvSpPr>
        <p:spPr>
          <a:xfrm>
            <a:off x="2781520" y="635769"/>
            <a:ext cx="2963578" cy="604333"/>
          </a:xfrm>
          <a:prstGeom prst="rect">
            <a:avLst/>
          </a:prstGeom>
          <a:solidFill>
            <a:srgbClr val="FFFF99"/>
          </a:solidFill>
          <a:ln w="28575">
            <a:solidFill>
              <a:srgbClr val="FF0000"/>
            </a:solidFill>
          </a:ln>
        </p:spPr>
        <p:txBody>
          <a:bodyPr wrap="square" rtlCol="0">
            <a:spAutoFit/>
          </a:bodyPr>
          <a:lstStyle/>
          <a:p>
            <a:pPr algn="just">
              <a:lnSpc>
                <a:spcPts val="2100"/>
              </a:lnSpc>
            </a:pPr>
            <a:r>
              <a:rPr lang="ja-JP" altLang="en-US" sz="1600" b="1" dirty="0">
                <a:solidFill>
                  <a:srgbClr val="FF0000"/>
                </a:solidFill>
                <a:latin typeface="Meiryo UI" panose="020B0604030504040204" pitchFamily="50" charset="-128"/>
                <a:ea typeface="Meiryo UI" panose="020B0604030504040204" pitchFamily="50" charset="-128"/>
                <a:cs typeface="メイリオ" pitchFamily="50" charset="-128"/>
              </a:rPr>
              <a:t>横断プロの費用は区分</a:t>
            </a:r>
            <a:r>
              <a:rPr lang="en-US" altLang="ja-JP" sz="1600" b="1" dirty="0">
                <a:solidFill>
                  <a:srgbClr val="FF0000"/>
                </a:solidFill>
                <a:latin typeface="Meiryo UI" panose="020B0604030504040204" pitchFamily="50" charset="-128"/>
                <a:ea typeface="Meiryo UI" panose="020B0604030504040204" pitchFamily="50" charset="-128"/>
                <a:cs typeface="メイリオ" pitchFamily="50" charset="-128"/>
              </a:rPr>
              <a:t>A</a:t>
            </a:r>
            <a:r>
              <a:rPr lang="ja-JP" altLang="en-US" sz="1600" b="1" dirty="0">
                <a:solidFill>
                  <a:srgbClr val="FF0000"/>
                </a:solidFill>
                <a:latin typeface="Meiryo UI" panose="020B0604030504040204" pitchFamily="50" charset="-128"/>
                <a:ea typeface="Meiryo UI" panose="020B0604030504040204" pitchFamily="50" charset="-128"/>
                <a:cs typeface="メイリオ" pitchFamily="50" charset="-128"/>
              </a:rPr>
              <a:t>に含めず、区分</a:t>
            </a:r>
            <a:r>
              <a:rPr lang="en-US" altLang="ja-JP" sz="1600" b="1" dirty="0">
                <a:solidFill>
                  <a:srgbClr val="FF0000"/>
                </a:solidFill>
                <a:latin typeface="Meiryo UI" panose="020B0604030504040204" pitchFamily="50" charset="-128"/>
                <a:ea typeface="Meiryo UI" panose="020B0604030504040204" pitchFamily="50" charset="-128"/>
                <a:cs typeface="メイリオ" pitchFamily="50" charset="-128"/>
              </a:rPr>
              <a:t>B</a:t>
            </a:r>
            <a:r>
              <a:rPr lang="ja-JP" altLang="en-US" sz="1600" b="1" dirty="0">
                <a:solidFill>
                  <a:srgbClr val="FF0000"/>
                </a:solidFill>
                <a:latin typeface="Meiryo UI" panose="020B0604030504040204" pitchFamily="50" charset="-128"/>
                <a:ea typeface="Meiryo UI" panose="020B0604030504040204" pitchFamily="50" charset="-128"/>
                <a:cs typeface="メイリオ" pitchFamily="50" charset="-128"/>
              </a:rPr>
              <a:t>にのみ記載してください</a:t>
            </a:r>
          </a:p>
        </p:txBody>
      </p:sp>
      <p:sp>
        <p:nvSpPr>
          <p:cNvPr id="15" name="テキスト ボックス 14">
            <a:extLst>
              <a:ext uri="{FF2B5EF4-FFF2-40B4-BE49-F238E27FC236}">
                <a16:creationId xmlns:a16="http://schemas.microsoft.com/office/drawing/2014/main" id="{8532C50F-F105-4A4C-9049-4A4231086A8B}"/>
              </a:ext>
            </a:extLst>
          </p:cNvPr>
          <p:cNvSpPr txBox="1"/>
          <p:nvPr/>
        </p:nvSpPr>
        <p:spPr>
          <a:xfrm>
            <a:off x="8453539" y="93900"/>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6" name="テキスト ボックス 15">
            <a:extLst>
              <a:ext uri="{FF2B5EF4-FFF2-40B4-BE49-F238E27FC236}">
                <a16:creationId xmlns:a16="http://schemas.microsoft.com/office/drawing/2014/main" id="{06B2DD31-8A01-4B7F-8A05-59AE625DDE17}"/>
              </a:ext>
            </a:extLst>
          </p:cNvPr>
          <p:cNvSpPr txBox="1"/>
          <p:nvPr/>
        </p:nvSpPr>
        <p:spPr bwMode="auto">
          <a:xfrm>
            <a:off x="7732705" y="335778"/>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1" name="円/楕円 22">
            <a:extLst>
              <a:ext uri="{FF2B5EF4-FFF2-40B4-BE49-F238E27FC236}">
                <a16:creationId xmlns:a16="http://schemas.microsoft.com/office/drawing/2014/main" id="{0CD2327C-6105-42C7-A40D-9647D0274FAE}"/>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
        <p:nvSpPr>
          <p:cNvPr id="12" name="正方形/長方形 11">
            <a:extLst>
              <a:ext uri="{FF2B5EF4-FFF2-40B4-BE49-F238E27FC236}">
                <a16:creationId xmlns:a16="http://schemas.microsoft.com/office/drawing/2014/main" id="{923C0D89-A8A8-4D9A-86D3-A83FD1376C2D}"/>
              </a:ext>
            </a:extLst>
          </p:cNvPr>
          <p:cNvSpPr/>
          <p:nvPr/>
        </p:nvSpPr>
        <p:spPr bwMode="auto">
          <a:xfrm>
            <a:off x="1862523" y="1920061"/>
            <a:ext cx="5938452" cy="29948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別ファイルで集計中</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25523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 name="オブジェクト 10">
            <a:extLst>
              <a:ext uri="{FF2B5EF4-FFF2-40B4-BE49-F238E27FC236}">
                <a16:creationId xmlns:a16="http://schemas.microsoft.com/office/drawing/2014/main" id="{32F2FF07-A9EA-4699-A7B9-3DD3049A11FE}"/>
              </a:ext>
            </a:extLst>
          </p:cNvPr>
          <p:cNvGraphicFramePr>
            <a:graphicFrameLocks noChangeAspect="1"/>
          </p:cNvGraphicFramePr>
          <p:nvPr/>
        </p:nvGraphicFramePr>
        <p:xfrm>
          <a:off x="812010" y="823979"/>
          <a:ext cx="7519980" cy="5758644"/>
        </p:xfrm>
        <a:graphic>
          <a:graphicData uri="http://schemas.openxmlformats.org/presentationml/2006/ole">
            <mc:AlternateContent xmlns:mc="http://schemas.openxmlformats.org/markup-compatibility/2006">
              <mc:Choice xmlns:v="urn:schemas-microsoft-com:vml" Requires="v">
                <p:oleObj name="Worksheet" r:id="rId2" imgW="10248929" imgH="7848484" progId="Excel.Sheet.12">
                  <p:embed/>
                </p:oleObj>
              </mc:Choice>
              <mc:Fallback>
                <p:oleObj name="Worksheet" r:id="rId2" imgW="10248929" imgH="7848484" progId="Excel.Sheet.12">
                  <p:embed/>
                  <p:pic>
                    <p:nvPicPr>
                      <p:cNvPr id="11" name="オブジェクト 10">
                        <a:extLst>
                          <a:ext uri="{FF2B5EF4-FFF2-40B4-BE49-F238E27FC236}">
                            <a16:creationId xmlns:a16="http://schemas.microsoft.com/office/drawing/2014/main" id="{32F2FF07-A9EA-4699-A7B9-3DD3049A11FE}"/>
                          </a:ext>
                        </a:extLst>
                      </p:cNvPr>
                      <p:cNvPicPr/>
                      <p:nvPr/>
                    </p:nvPicPr>
                    <p:blipFill>
                      <a:blip r:embed="rId3"/>
                      <a:stretch>
                        <a:fillRect/>
                      </a:stretch>
                    </p:blipFill>
                    <p:spPr>
                      <a:xfrm>
                        <a:off x="812010" y="823979"/>
                        <a:ext cx="7519980" cy="5758644"/>
                      </a:xfrm>
                      <a:prstGeom prst="rect">
                        <a:avLst/>
                      </a:prstGeom>
                    </p:spPr>
                  </p:pic>
                </p:oleObj>
              </mc:Fallback>
            </mc:AlternateContent>
          </a:graphicData>
        </a:graphic>
      </p:graphicFrame>
      <p:sp>
        <p:nvSpPr>
          <p:cNvPr id="5"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直材費の明細</a:t>
            </a:r>
            <a:endParaRPr lang="en-US" altLang="ja-JP" sz="2400" b="1" dirty="0"/>
          </a:p>
        </p:txBody>
      </p:sp>
      <p:sp>
        <p:nvSpPr>
          <p:cNvPr id="12" name="テキスト ボックス 11">
            <a:extLst>
              <a:ext uri="{FF2B5EF4-FFF2-40B4-BE49-F238E27FC236}">
                <a16:creationId xmlns:a16="http://schemas.microsoft.com/office/drawing/2014/main" id="{6F97A105-0270-4695-819E-E07783567F58}"/>
              </a:ext>
            </a:extLst>
          </p:cNvPr>
          <p:cNvSpPr txBox="1"/>
          <p:nvPr/>
        </p:nvSpPr>
        <p:spPr>
          <a:xfrm>
            <a:off x="8453539" y="93900"/>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3" name="テキスト ボックス 12">
            <a:extLst>
              <a:ext uri="{FF2B5EF4-FFF2-40B4-BE49-F238E27FC236}">
                <a16:creationId xmlns:a16="http://schemas.microsoft.com/office/drawing/2014/main" id="{BE491114-8BBD-4FD9-9067-740D9ECE5F7E}"/>
              </a:ext>
            </a:extLst>
          </p:cNvPr>
          <p:cNvSpPr txBox="1"/>
          <p:nvPr/>
        </p:nvSpPr>
        <p:spPr bwMode="auto">
          <a:xfrm>
            <a:off x="7732705" y="335778"/>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D9FD3348-D80D-4D96-A047-BFB1BAD73422}"/>
              </a:ext>
            </a:extLst>
          </p:cNvPr>
          <p:cNvSpPr txBox="1"/>
          <p:nvPr/>
        </p:nvSpPr>
        <p:spPr>
          <a:xfrm>
            <a:off x="9285256" y="93900"/>
            <a:ext cx="3363943" cy="604333"/>
          </a:xfrm>
          <a:prstGeom prst="rect">
            <a:avLst/>
          </a:prstGeom>
          <a:solidFill>
            <a:srgbClr val="FFFF99"/>
          </a:solidFill>
          <a:ln w="28575">
            <a:solidFill>
              <a:srgbClr val="FF0000"/>
            </a:solidFill>
          </a:ln>
        </p:spPr>
        <p:txBody>
          <a:bodyPr wrap="square" rtlCol="0">
            <a:spAutoFit/>
          </a:bodyPr>
          <a:lstStyle/>
          <a:p>
            <a:pPr algn="just">
              <a:lnSpc>
                <a:spcPts val="2100"/>
              </a:lnSpc>
            </a:pPr>
            <a:r>
              <a:rPr lang="ja-JP" altLang="en-US" sz="1600" b="1" dirty="0">
                <a:solidFill>
                  <a:srgbClr val="FF0000"/>
                </a:solidFill>
                <a:latin typeface="Meiryo UI" panose="020B0604030504040204" pitchFamily="50" charset="-128"/>
                <a:ea typeface="Meiryo UI" panose="020B0604030504040204" pitchFamily="50" charset="-128"/>
                <a:cs typeface="メイリオ" pitchFamily="50" charset="-128"/>
              </a:rPr>
              <a:t>本ページの機密等級は㊙で固定のこと。開示先は必要に応じて適宜追加願う</a:t>
            </a:r>
          </a:p>
        </p:txBody>
      </p:sp>
      <p:sp>
        <p:nvSpPr>
          <p:cNvPr id="15" name="四角形吹き出し 13">
            <a:extLst>
              <a:ext uri="{FF2B5EF4-FFF2-40B4-BE49-F238E27FC236}">
                <a16:creationId xmlns:a16="http://schemas.microsoft.com/office/drawing/2014/main" id="{A9503FA4-8E85-4ECC-97D2-211E2AC04DA2}"/>
              </a:ext>
            </a:extLst>
          </p:cNvPr>
          <p:cNvSpPr/>
          <p:nvPr/>
        </p:nvSpPr>
        <p:spPr>
          <a:xfrm>
            <a:off x="-3781631" y="0"/>
            <a:ext cx="3600000" cy="4608529"/>
          </a:xfrm>
          <a:prstGeom prst="wedgeRectCallout">
            <a:avLst>
              <a:gd name="adj1" fmla="val -47698"/>
              <a:gd name="adj2" fmla="val -24053"/>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r>
              <a:rPr lang="ja-JP" altLang="en-US" sz="1400" dirty="0">
                <a:solidFill>
                  <a:srgbClr val="FF0000"/>
                </a:solidFill>
                <a:latin typeface="Meiryo UI" panose="020B0604030504040204" pitchFamily="50" charset="-128"/>
                <a:ea typeface="Meiryo UI" panose="020B0604030504040204" pitchFamily="50" charset="-128"/>
              </a:rPr>
              <a:t>・</a:t>
            </a:r>
            <a:r>
              <a:rPr lang="en-US" altLang="ja-JP" sz="1400" dirty="0">
                <a:solidFill>
                  <a:srgbClr val="FF0000"/>
                </a:solidFill>
                <a:latin typeface="Meiryo UI" panose="020B0604030504040204" pitchFamily="50" charset="-128"/>
                <a:ea typeface="Meiryo UI" panose="020B0604030504040204" pitchFamily="50" charset="-128"/>
              </a:rPr>
              <a:t>23</a:t>
            </a:r>
            <a:r>
              <a:rPr lang="ja-JP" altLang="en-US" sz="1400" dirty="0">
                <a:solidFill>
                  <a:srgbClr val="FF0000"/>
                </a:solidFill>
                <a:latin typeface="Meiryo UI" panose="020B0604030504040204" pitchFamily="50" charset="-128"/>
                <a:ea typeface="Meiryo UI" panose="020B0604030504040204" pitchFamily="50" charset="-128"/>
              </a:rPr>
              <a:t>年度にかかる直材費の明細を記入する。</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・表に埋め込まれたエクセルを開き、内容を記入</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する。エクセル編集の際は、</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「表の上で右クリック→</a:t>
            </a:r>
            <a:r>
              <a:rPr lang="en-US" altLang="ja-JP" sz="1400" dirty="0">
                <a:solidFill>
                  <a:srgbClr val="FF0000"/>
                </a:solidFill>
                <a:latin typeface="Meiryo UI" panose="020B0604030504040204" pitchFamily="50" charset="-128"/>
                <a:ea typeface="Meiryo UI" panose="020B0604030504040204" pitchFamily="50" charset="-128"/>
              </a:rPr>
              <a:t> Worksheet</a:t>
            </a:r>
            <a:r>
              <a:rPr lang="ja-JP" altLang="en-US" sz="1400" dirty="0">
                <a:solidFill>
                  <a:srgbClr val="FF0000"/>
                </a:solidFill>
                <a:latin typeface="Meiryo UI" panose="020B0604030504040204" pitchFamily="50" charset="-128"/>
                <a:ea typeface="Meiryo UI" panose="020B0604030504040204" pitchFamily="50" charset="-128"/>
              </a:rPr>
              <a:t> オブジェクト→開く」もしくは「表をダブルクリック」で開く。</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・開発項目の表記は</a:t>
            </a:r>
            <a:r>
              <a:rPr lang="en-US" altLang="ja-JP" sz="1400" dirty="0">
                <a:solidFill>
                  <a:srgbClr val="FF0000"/>
                </a:solidFill>
                <a:latin typeface="Meiryo UI" panose="020B0604030504040204" pitchFamily="50" charset="-128"/>
                <a:ea typeface="Meiryo UI" panose="020B0604030504040204" pitchFamily="50" charset="-128"/>
              </a:rPr>
              <a:t>p.6</a:t>
            </a:r>
            <a:r>
              <a:rPr lang="ja-JP" altLang="en-US" sz="1400" dirty="0">
                <a:solidFill>
                  <a:srgbClr val="FF0000"/>
                </a:solidFill>
                <a:latin typeface="Meiryo UI" panose="020B0604030504040204" pitchFamily="50" charset="-128"/>
                <a:ea typeface="Meiryo UI" panose="020B0604030504040204" pitchFamily="50" charset="-128"/>
              </a:rPr>
              <a:t>「開発内容」に統一</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・大項目には購入品名を記入し、［　］内には</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計画書内で関連する項目を記入</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・他事本</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生産本含</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担当の発生費用は、</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人工と直材費を区別し、各費用を記入。</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・原則として</a:t>
            </a:r>
            <a:r>
              <a:rPr lang="en-US" altLang="ja-JP" sz="1400" dirty="0">
                <a:solidFill>
                  <a:srgbClr val="FF0000"/>
                </a:solidFill>
                <a:latin typeface="Meiryo UI" panose="020B0604030504040204" pitchFamily="50" charset="-128"/>
                <a:ea typeface="Meiryo UI" panose="020B0604030504040204" pitchFamily="50" charset="-128"/>
              </a:rPr>
              <a:t>10</a:t>
            </a:r>
            <a:r>
              <a:rPr lang="ja-JP" altLang="en-US" sz="1400" dirty="0">
                <a:solidFill>
                  <a:srgbClr val="FF0000"/>
                </a:solidFill>
                <a:latin typeface="Meiryo UI" panose="020B0604030504040204" pitchFamily="50" charset="-128"/>
                <a:ea typeface="Meiryo UI" panose="020B0604030504040204" pitchFamily="50" charset="-128"/>
              </a:rPr>
              <a:t>万円以上の項目を記入。</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en-US" altLang="ja-JP" sz="1400" dirty="0">
                <a:solidFill>
                  <a:srgbClr val="FF0000"/>
                </a:solidFill>
                <a:latin typeface="Meiryo UI" panose="020B0604030504040204" pitchFamily="50" charset="-128"/>
                <a:ea typeface="Meiryo UI" panose="020B0604030504040204" pitchFamily="50" charset="-128"/>
              </a:rPr>
              <a:t>10</a:t>
            </a:r>
            <a:r>
              <a:rPr lang="ja-JP" altLang="en-US" sz="1400" dirty="0">
                <a:solidFill>
                  <a:srgbClr val="FF0000"/>
                </a:solidFill>
                <a:latin typeface="Meiryo UI" panose="020B0604030504040204" pitchFamily="50" charset="-128"/>
                <a:ea typeface="Meiryo UI" panose="020B0604030504040204" pitchFamily="50" charset="-128"/>
              </a:rPr>
              <a:t>万円未満のものは 「その他」に金額のみ記入</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し、合計額へ反映。</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・表の行を増やした場合は</a:t>
            </a:r>
            <a:r>
              <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rPr>
              <a:t>sum</a:t>
            </a:r>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関数の範囲に注意。</a:t>
            </a:r>
            <a:endPar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・合計金額が前頁の総額と一致していることを確認すること。</a:t>
            </a:r>
            <a:endPar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・備考欄に具体的な内容や補足を記載</a:t>
            </a:r>
            <a:endPar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endParaRPr>
          </a:p>
          <a:p>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・海外研の明細を記載。なお、大学共研は不要。</a:t>
            </a:r>
          </a:p>
        </p:txBody>
      </p:sp>
      <p:sp>
        <p:nvSpPr>
          <p:cNvPr id="16" name="テキスト ボックス 15">
            <a:extLst>
              <a:ext uri="{FF2B5EF4-FFF2-40B4-BE49-F238E27FC236}">
                <a16:creationId xmlns:a16="http://schemas.microsoft.com/office/drawing/2014/main" id="{DA6AFD15-EF0A-4A14-ACA4-2E172193AF3A}"/>
              </a:ext>
            </a:extLst>
          </p:cNvPr>
          <p:cNvSpPr txBox="1"/>
          <p:nvPr/>
        </p:nvSpPr>
        <p:spPr bwMode="auto">
          <a:xfrm>
            <a:off x="7732705" y="2716357"/>
            <a:ext cx="4736602" cy="98694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defPPr>
              <a:defRPr lang="ja-JP"/>
            </a:defPPr>
            <a:lvl1pPr>
              <a:tabLst>
                <a:tab pos="360363" algn="l"/>
              </a:tabLst>
              <a:defRPr sz="1600">
                <a:solidFill>
                  <a:srgbClr val="0000FF"/>
                </a:solidFill>
                <a:latin typeface="Meiryo UI" pitchFamily="50" charset="-128"/>
                <a:ea typeface="Meiryo UI" pitchFamily="50" charset="-128"/>
                <a:cs typeface="Meiryo UI" pitchFamily="50"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ja-JP" dirty="0"/>
              <a:t>[</a:t>
            </a:r>
            <a:r>
              <a:rPr lang="ja-JP" altLang="en-US" dirty="0"/>
              <a:t>システム部門内</a:t>
            </a:r>
            <a:r>
              <a:rPr lang="en-US" altLang="ja-JP" dirty="0"/>
              <a:t>]</a:t>
            </a:r>
          </a:p>
          <a:p>
            <a:r>
              <a:rPr lang="ja-JP" altLang="en-US" dirty="0"/>
              <a:t>・外注の場合は、備考欄に内製しない理由を記載する</a:t>
            </a:r>
            <a:endParaRPr lang="en-US" altLang="ja-JP" dirty="0"/>
          </a:p>
          <a:p>
            <a:r>
              <a:rPr lang="ja-JP" altLang="en-US" dirty="0"/>
              <a:t>・派遣社員費はＮＧ</a:t>
            </a:r>
          </a:p>
        </p:txBody>
      </p:sp>
      <p:sp>
        <p:nvSpPr>
          <p:cNvPr id="17" name="円/楕円 22">
            <a:extLst>
              <a:ext uri="{FF2B5EF4-FFF2-40B4-BE49-F238E27FC236}">
                <a16:creationId xmlns:a16="http://schemas.microsoft.com/office/drawing/2014/main" id="{9E8FDBC5-A899-42EB-B9A7-4C4CE6BC08BD}"/>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
        <p:nvSpPr>
          <p:cNvPr id="10" name="正方形/長方形 9">
            <a:extLst>
              <a:ext uri="{FF2B5EF4-FFF2-40B4-BE49-F238E27FC236}">
                <a16:creationId xmlns:a16="http://schemas.microsoft.com/office/drawing/2014/main" id="{03F8F7A7-E6CD-48BD-9786-300EBAD55A69}"/>
              </a:ext>
            </a:extLst>
          </p:cNvPr>
          <p:cNvSpPr/>
          <p:nvPr/>
        </p:nvSpPr>
        <p:spPr bwMode="auto">
          <a:xfrm>
            <a:off x="1092061" y="3429000"/>
            <a:ext cx="5938452" cy="29948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記入例</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59321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オブジェクト 10">
            <a:extLst>
              <a:ext uri="{FF2B5EF4-FFF2-40B4-BE49-F238E27FC236}">
                <a16:creationId xmlns:a16="http://schemas.microsoft.com/office/drawing/2014/main" id="{32F2FF07-A9EA-4699-A7B9-3DD3049A11FE}"/>
              </a:ext>
            </a:extLst>
          </p:cNvPr>
          <p:cNvGraphicFramePr>
            <a:graphicFrameLocks noChangeAspect="1"/>
          </p:cNvGraphicFramePr>
          <p:nvPr>
            <p:extLst>
              <p:ext uri="{D42A27DB-BD31-4B8C-83A1-F6EECF244321}">
                <p14:modId xmlns:p14="http://schemas.microsoft.com/office/powerpoint/2010/main" val="2233577738"/>
              </p:ext>
            </p:extLst>
          </p:nvPr>
        </p:nvGraphicFramePr>
        <p:xfrm>
          <a:off x="812800" y="1651000"/>
          <a:ext cx="7518400" cy="4105275"/>
        </p:xfrm>
        <a:graphic>
          <a:graphicData uri="http://schemas.openxmlformats.org/presentationml/2006/ole">
            <mc:AlternateContent xmlns:mc="http://schemas.openxmlformats.org/markup-compatibility/2006">
              <mc:Choice xmlns:v="urn:schemas-microsoft-com:vml" Requires="v">
                <p:oleObj name="Worksheet" r:id="rId2" imgW="10248929" imgH="5600700" progId="Excel.Sheet.12">
                  <p:embed/>
                </p:oleObj>
              </mc:Choice>
              <mc:Fallback>
                <p:oleObj name="Worksheet" r:id="rId2" imgW="10248929" imgH="5600700" progId="Excel.Sheet.12">
                  <p:embed/>
                  <p:pic>
                    <p:nvPicPr>
                      <p:cNvPr id="11" name="オブジェクト 10">
                        <a:extLst>
                          <a:ext uri="{FF2B5EF4-FFF2-40B4-BE49-F238E27FC236}">
                            <a16:creationId xmlns:a16="http://schemas.microsoft.com/office/drawing/2014/main" id="{32F2FF07-A9EA-4699-A7B9-3DD3049A11FE}"/>
                          </a:ext>
                        </a:extLst>
                      </p:cNvPr>
                      <p:cNvPicPr/>
                      <p:nvPr/>
                    </p:nvPicPr>
                    <p:blipFill>
                      <a:blip r:embed="rId3"/>
                      <a:stretch>
                        <a:fillRect/>
                      </a:stretch>
                    </p:blipFill>
                    <p:spPr>
                      <a:xfrm>
                        <a:off x="812800" y="1651000"/>
                        <a:ext cx="7518400" cy="4105275"/>
                      </a:xfrm>
                      <a:prstGeom prst="rect">
                        <a:avLst/>
                      </a:prstGeom>
                    </p:spPr>
                  </p:pic>
                </p:oleObj>
              </mc:Fallback>
            </mc:AlternateContent>
          </a:graphicData>
        </a:graphic>
      </p:graphicFrame>
      <p:sp>
        <p:nvSpPr>
          <p:cNvPr id="5"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直材費の明細</a:t>
            </a:r>
            <a:endParaRPr lang="en-US" altLang="ja-JP" sz="2400" b="1" dirty="0"/>
          </a:p>
        </p:txBody>
      </p:sp>
      <p:sp>
        <p:nvSpPr>
          <p:cNvPr id="12" name="テキスト ボックス 11">
            <a:extLst>
              <a:ext uri="{FF2B5EF4-FFF2-40B4-BE49-F238E27FC236}">
                <a16:creationId xmlns:a16="http://schemas.microsoft.com/office/drawing/2014/main" id="{6F97A105-0270-4695-819E-E07783567F58}"/>
              </a:ext>
            </a:extLst>
          </p:cNvPr>
          <p:cNvSpPr txBox="1"/>
          <p:nvPr/>
        </p:nvSpPr>
        <p:spPr>
          <a:xfrm>
            <a:off x="8453539" y="93900"/>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3" name="テキスト ボックス 12">
            <a:extLst>
              <a:ext uri="{FF2B5EF4-FFF2-40B4-BE49-F238E27FC236}">
                <a16:creationId xmlns:a16="http://schemas.microsoft.com/office/drawing/2014/main" id="{BE491114-8BBD-4FD9-9067-740D9ECE5F7E}"/>
              </a:ext>
            </a:extLst>
          </p:cNvPr>
          <p:cNvSpPr txBox="1"/>
          <p:nvPr/>
        </p:nvSpPr>
        <p:spPr bwMode="auto">
          <a:xfrm>
            <a:off x="7732705" y="335778"/>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D9FD3348-D80D-4D96-A047-BFB1BAD73422}"/>
              </a:ext>
            </a:extLst>
          </p:cNvPr>
          <p:cNvSpPr txBox="1"/>
          <p:nvPr/>
        </p:nvSpPr>
        <p:spPr>
          <a:xfrm>
            <a:off x="9285256" y="93900"/>
            <a:ext cx="3363943" cy="604333"/>
          </a:xfrm>
          <a:prstGeom prst="rect">
            <a:avLst/>
          </a:prstGeom>
          <a:solidFill>
            <a:srgbClr val="FFFF99"/>
          </a:solidFill>
          <a:ln w="28575">
            <a:solidFill>
              <a:srgbClr val="FF0000"/>
            </a:solidFill>
          </a:ln>
        </p:spPr>
        <p:txBody>
          <a:bodyPr wrap="square" rtlCol="0">
            <a:spAutoFit/>
          </a:bodyPr>
          <a:lstStyle/>
          <a:p>
            <a:pPr algn="just">
              <a:lnSpc>
                <a:spcPts val="2100"/>
              </a:lnSpc>
            </a:pPr>
            <a:r>
              <a:rPr lang="ja-JP" altLang="en-US" sz="1600" b="1" dirty="0">
                <a:solidFill>
                  <a:srgbClr val="FF0000"/>
                </a:solidFill>
                <a:latin typeface="Meiryo UI" panose="020B0604030504040204" pitchFamily="50" charset="-128"/>
                <a:ea typeface="Meiryo UI" panose="020B0604030504040204" pitchFamily="50" charset="-128"/>
                <a:cs typeface="メイリオ" pitchFamily="50" charset="-128"/>
              </a:rPr>
              <a:t>本ページの機密等級は㊙で固定のこと。開示先は必要に応じて適宜追加願う</a:t>
            </a:r>
          </a:p>
        </p:txBody>
      </p:sp>
      <p:sp>
        <p:nvSpPr>
          <p:cNvPr id="15" name="四角形吹き出し 13">
            <a:extLst>
              <a:ext uri="{FF2B5EF4-FFF2-40B4-BE49-F238E27FC236}">
                <a16:creationId xmlns:a16="http://schemas.microsoft.com/office/drawing/2014/main" id="{A9503FA4-8E85-4ECC-97D2-211E2AC04DA2}"/>
              </a:ext>
            </a:extLst>
          </p:cNvPr>
          <p:cNvSpPr/>
          <p:nvPr/>
        </p:nvSpPr>
        <p:spPr>
          <a:xfrm>
            <a:off x="-3781631" y="0"/>
            <a:ext cx="3600000" cy="4608529"/>
          </a:xfrm>
          <a:prstGeom prst="wedgeRectCallout">
            <a:avLst>
              <a:gd name="adj1" fmla="val -47698"/>
              <a:gd name="adj2" fmla="val -24053"/>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r>
              <a:rPr lang="ja-JP" altLang="en-US" sz="1400" dirty="0">
                <a:solidFill>
                  <a:srgbClr val="FF0000"/>
                </a:solidFill>
                <a:latin typeface="Meiryo UI" panose="020B0604030504040204" pitchFamily="50" charset="-128"/>
                <a:ea typeface="Meiryo UI" panose="020B0604030504040204" pitchFamily="50" charset="-128"/>
              </a:rPr>
              <a:t>・</a:t>
            </a:r>
            <a:r>
              <a:rPr lang="en-US" altLang="ja-JP" sz="1400" dirty="0">
                <a:solidFill>
                  <a:srgbClr val="FF0000"/>
                </a:solidFill>
                <a:latin typeface="Meiryo UI" panose="020B0604030504040204" pitchFamily="50" charset="-128"/>
                <a:ea typeface="Meiryo UI" panose="020B0604030504040204" pitchFamily="50" charset="-128"/>
              </a:rPr>
              <a:t>23</a:t>
            </a:r>
            <a:r>
              <a:rPr lang="ja-JP" altLang="en-US" sz="1400" dirty="0">
                <a:solidFill>
                  <a:srgbClr val="FF0000"/>
                </a:solidFill>
                <a:latin typeface="Meiryo UI" panose="020B0604030504040204" pitchFamily="50" charset="-128"/>
                <a:ea typeface="Meiryo UI" panose="020B0604030504040204" pitchFamily="50" charset="-128"/>
              </a:rPr>
              <a:t>年度にかかる直材費の明細を記入する。</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・表に埋め込まれたエクセルを開き、内容を記入</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する。エクセル編集の際は、</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「表の上で右クリック→</a:t>
            </a:r>
            <a:r>
              <a:rPr lang="en-US" altLang="ja-JP" sz="1400" dirty="0">
                <a:solidFill>
                  <a:srgbClr val="FF0000"/>
                </a:solidFill>
                <a:latin typeface="Meiryo UI" panose="020B0604030504040204" pitchFamily="50" charset="-128"/>
                <a:ea typeface="Meiryo UI" panose="020B0604030504040204" pitchFamily="50" charset="-128"/>
              </a:rPr>
              <a:t> Worksheet</a:t>
            </a:r>
            <a:r>
              <a:rPr lang="ja-JP" altLang="en-US" sz="1400" dirty="0">
                <a:solidFill>
                  <a:srgbClr val="FF0000"/>
                </a:solidFill>
                <a:latin typeface="Meiryo UI" panose="020B0604030504040204" pitchFamily="50" charset="-128"/>
                <a:ea typeface="Meiryo UI" panose="020B0604030504040204" pitchFamily="50" charset="-128"/>
              </a:rPr>
              <a:t> オブジェクト→開く」もしくは「表をダブルクリック」で開く。</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・開発項目の表記は</a:t>
            </a:r>
            <a:r>
              <a:rPr lang="en-US" altLang="ja-JP" sz="1400" dirty="0">
                <a:solidFill>
                  <a:srgbClr val="FF0000"/>
                </a:solidFill>
                <a:latin typeface="Meiryo UI" panose="020B0604030504040204" pitchFamily="50" charset="-128"/>
                <a:ea typeface="Meiryo UI" panose="020B0604030504040204" pitchFamily="50" charset="-128"/>
              </a:rPr>
              <a:t>p.6</a:t>
            </a:r>
            <a:r>
              <a:rPr lang="ja-JP" altLang="en-US" sz="1400" dirty="0">
                <a:solidFill>
                  <a:srgbClr val="FF0000"/>
                </a:solidFill>
                <a:latin typeface="Meiryo UI" panose="020B0604030504040204" pitchFamily="50" charset="-128"/>
                <a:ea typeface="Meiryo UI" panose="020B0604030504040204" pitchFamily="50" charset="-128"/>
              </a:rPr>
              <a:t>「開発内容」に統一</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・大項目には購入品名を記入し、［　］内には</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計画書内で関連する項目を記入</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・他事本</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生産本含</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担当の発生費用は、</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人工と直材費を区別し、各費用を記入。</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・原則として</a:t>
            </a:r>
            <a:r>
              <a:rPr lang="en-US" altLang="ja-JP" sz="1400" dirty="0">
                <a:solidFill>
                  <a:srgbClr val="FF0000"/>
                </a:solidFill>
                <a:latin typeface="Meiryo UI" panose="020B0604030504040204" pitchFamily="50" charset="-128"/>
                <a:ea typeface="Meiryo UI" panose="020B0604030504040204" pitchFamily="50" charset="-128"/>
              </a:rPr>
              <a:t>10</a:t>
            </a:r>
            <a:r>
              <a:rPr lang="ja-JP" altLang="en-US" sz="1400" dirty="0">
                <a:solidFill>
                  <a:srgbClr val="FF0000"/>
                </a:solidFill>
                <a:latin typeface="Meiryo UI" panose="020B0604030504040204" pitchFamily="50" charset="-128"/>
                <a:ea typeface="Meiryo UI" panose="020B0604030504040204" pitchFamily="50" charset="-128"/>
              </a:rPr>
              <a:t>万円以上の項目を記入。</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en-US" altLang="ja-JP" sz="1400" dirty="0">
                <a:solidFill>
                  <a:srgbClr val="FF0000"/>
                </a:solidFill>
                <a:latin typeface="Meiryo UI" panose="020B0604030504040204" pitchFamily="50" charset="-128"/>
                <a:ea typeface="Meiryo UI" panose="020B0604030504040204" pitchFamily="50" charset="-128"/>
              </a:rPr>
              <a:t>10</a:t>
            </a:r>
            <a:r>
              <a:rPr lang="ja-JP" altLang="en-US" sz="1400" dirty="0">
                <a:solidFill>
                  <a:srgbClr val="FF0000"/>
                </a:solidFill>
                <a:latin typeface="Meiryo UI" panose="020B0604030504040204" pitchFamily="50" charset="-128"/>
                <a:ea typeface="Meiryo UI" panose="020B0604030504040204" pitchFamily="50" charset="-128"/>
              </a:rPr>
              <a:t>万円未満のものは 「その他」に金額のみ記入</a:t>
            </a:r>
            <a:endParaRPr lang="en-US" altLang="ja-JP" sz="1400" dirty="0">
              <a:solidFill>
                <a:srgbClr val="FF0000"/>
              </a:solidFill>
              <a:latin typeface="Meiryo UI" panose="020B0604030504040204" pitchFamily="50" charset="-128"/>
              <a:ea typeface="Meiryo UI" panose="020B0604030504040204" pitchFamily="50" charset="-128"/>
            </a:endParaRPr>
          </a:p>
          <a:p>
            <a:pPr marL="173038" indent="-173038"/>
            <a:r>
              <a:rPr lang="ja-JP" altLang="en-US" sz="1400" dirty="0">
                <a:solidFill>
                  <a:srgbClr val="FF0000"/>
                </a:solidFill>
                <a:latin typeface="Meiryo UI" panose="020B0604030504040204" pitchFamily="50" charset="-128"/>
                <a:ea typeface="Meiryo UI" panose="020B0604030504040204" pitchFamily="50" charset="-128"/>
              </a:rPr>
              <a:t>し、合計額へ反映。</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・表の行を増やした場合は</a:t>
            </a:r>
            <a:r>
              <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rPr>
              <a:t>sum</a:t>
            </a:r>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関数の範囲に注意。</a:t>
            </a:r>
            <a:endPar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・合計金額が前頁の総額と一致していることを確認すること。</a:t>
            </a:r>
            <a:endPar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cs typeface="メイリオ" pitchFamily="50" charset="-128"/>
              </a:rPr>
              <a:t>・備考欄に具体的な内容や補足を記載</a:t>
            </a:r>
            <a:endParaRPr lang="en-US" altLang="ja-JP" sz="1400" dirty="0">
              <a:solidFill>
                <a:srgbClr val="FF0000"/>
              </a:solidFill>
              <a:latin typeface="Meiryo UI" panose="020B0604030504040204" pitchFamily="50" charset="-128"/>
              <a:ea typeface="Meiryo UI" panose="020B0604030504040204" pitchFamily="50" charset="-128"/>
              <a:cs typeface="メイリオ" pitchFamily="50" charset="-128"/>
            </a:endParaRPr>
          </a:p>
          <a:p>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・海外研の明細を記載。なお、大学共研は不要。</a:t>
            </a:r>
          </a:p>
        </p:txBody>
      </p:sp>
      <p:sp>
        <p:nvSpPr>
          <p:cNvPr id="16" name="テキスト ボックス 15">
            <a:extLst>
              <a:ext uri="{FF2B5EF4-FFF2-40B4-BE49-F238E27FC236}">
                <a16:creationId xmlns:a16="http://schemas.microsoft.com/office/drawing/2014/main" id="{DA6AFD15-EF0A-4A14-ACA4-2E172193AF3A}"/>
              </a:ext>
            </a:extLst>
          </p:cNvPr>
          <p:cNvSpPr txBox="1"/>
          <p:nvPr/>
        </p:nvSpPr>
        <p:spPr bwMode="auto">
          <a:xfrm>
            <a:off x="7732705" y="2716357"/>
            <a:ext cx="4736602" cy="98694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defPPr>
              <a:defRPr lang="ja-JP"/>
            </a:defPPr>
            <a:lvl1pPr>
              <a:tabLst>
                <a:tab pos="360363" algn="l"/>
              </a:tabLst>
              <a:defRPr sz="1600">
                <a:solidFill>
                  <a:srgbClr val="0000FF"/>
                </a:solidFill>
                <a:latin typeface="Meiryo UI" pitchFamily="50" charset="-128"/>
                <a:ea typeface="Meiryo UI" pitchFamily="50" charset="-128"/>
                <a:cs typeface="Meiryo UI" pitchFamily="50"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ja-JP" dirty="0"/>
              <a:t>[</a:t>
            </a:r>
            <a:r>
              <a:rPr lang="ja-JP" altLang="en-US" dirty="0"/>
              <a:t>システム部門内</a:t>
            </a:r>
            <a:r>
              <a:rPr lang="en-US" altLang="ja-JP" dirty="0"/>
              <a:t>]</a:t>
            </a:r>
          </a:p>
          <a:p>
            <a:r>
              <a:rPr lang="ja-JP" altLang="en-US" dirty="0"/>
              <a:t>・外注の場合は、備考欄に内製しない理由を記載する</a:t>
            </a:r>
            <a:endParaRPr lang="en-US" altLang="ja-JP" dirty="0"/>
          </a:p>
          <a:p>
            <a:r>
              <a:rPr lang="ja-JP" altLang="en-US" dirty="0"/>
              <a:t>・派遣社員費はＮＧ</a:t>
            </a:r>
          </a:p>
        </p:txBody>
      </p:sp>
      <p:sp>
        <p:nvSpPr>
          <p:cNvPr id="17" name="円/楕円 22">
            <a:extLst>
              <a:ext uri="{FF2B5EF4-FFF2-40B4-BE49-F238E27FC236}">
                <a16:creationId xmlns:a16="http://schemas.microsoft.com/office/drawing/2014/main" id="{9E8FDBC5-A899-42EB-B9A7-4C4CE6BC08BD}"/>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Tree>
    <p:extLst>
      <p:ext uri="{BB962C8B-B14F-4D97-AF65-F5344CB8AC3E}">
        <p14:creationId xmlns:p14="http://schemas.microsoft.com/office/powerpoint/2010/main" val="2380962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400" dirty="0"/>
              <a:t>開発比率</a:t>
            </a:r>
            <a:endParaRPr kumimoji="1" lang="ja-JP" altLang="en-US" sz="2400" dirty="0"/>
          </a:p>
        </p:txBody>
      </p:sp>
      <p:graphicFrame>
        <p:nvGraphicFramePr>
          <p:cNvPr id="7" name="オブジェクト 6">
            <a:extLst>
              <a:ext uri="{FF2B5EF4-FFF2-40B4-BE49-F238E27FC236}">
                <a16:creationId xmlns:a16="http://schemas.microsoft.com/office/drawing/2014/main" id="{4845FADC-F819-406B-9B11-2C042E52F68E}"/>
              </a:ext>
            </a:extLst>
          </p:cNvPr>
          <p:cNvGraphicFramePr>
            <a:graphicFrameLocks noChangeAspect="1"/>
          </p:cNvGraphicFramePr>
          <p:nvPr>
            <p:extLst>
              <p:ext uri="{D42A27DB-BD31-4B8C-83A1-F6EECF244321}">
                <p14:modId xmlns:p14="http://schemas.microsoft.com/office/powerpoint/2010/main" val="570792397"/>
              </p:ext>
            </p:extLst>
          </p:nvPr>
        </p:nvGraphicFramePr>
        <p:xfrm>
          <a:off x="352425" y="847725"/>
          <a:ext cx="8332788" cy="5721350"/>
        </p:xfrm>
        <a:graphic>
          <a:graphicData uri="http://schemas.openxmlformats.org/presentationml/2006/ole">
            <mc:AlternateContent xmlns:mc="http://schemas.openxmlformats.org/markup-compatibility/2006">
              <mc:Choice xmlns:v="urn:schemas-microsoft-com:vml" Requires="v">
                <p:oleObj name="Worksheet" r:id="rId2" imgW="11734916" imgH="8058324" progId="Excel.Sheet.12">
                  <p:embed/>
                </p:oleObj>
              </mc:Choice>
              <mc:Fallback>
                <p:oleObj name="Worksheet" r:id="rId2" imgW="11734916" imgH="8058324" progId="Excel.Sheet.12">
                  <p:embed/>
                  <p:pic>
                    <p:nvPicPr>
                      <p:cNvPr id="7" name="オブジェクト 6">
                        <a:extLst>
                          <a:ext uri="{FF2B5EF4-FFF2-40B4-BE49-F238E27FC236}">
                            <a16:creationId xmlns:a16="http://schemas.microsoft.com/office/drawing/2014/main" id="{4845FADC-F819-406B-9B11-2C042E52F68E}"/>
                          </a:ext>
                        </a:extLst>
                      </p:cNvPr>
                      <p:cNvPicPr/>
                      <p:nvPr/>
                    </p:nvPicPr>
                    <p:blipFill>
                      <a:blip r:embed="rId3"/>
                      <a:stretch>
                        <a:fillRect/>
                      </a:stretch>
                    </p:blipFill>
                    <p:spPr>
                      <a:xfrm>
                        <a:off x="352425" y="847725"/>
                        <a:ext cx="8332788" cy="5721350"/>
                      </a:xfrm>
                      <a:prstGeom prst="rect">
                        <a:avLst/>
                      </a:prstGeom>
                    </p:spPr>
                  </p:pic>
                </p:oleObj>
              </mc:Fallback>
            </mc:AlternateContent>
          </a:graphicData>
        </a:graphic>
      </p:graphicFrame>
      <p:sp>
        <p:nvSpPr>
          <p:cNvPr id="10" name="テキスト ボックス 9">
            <a:extLst>
              <a:ext uri="{FF2B5EF4-FFF2-40B4-BE49-F238E27FC236}">
                <a16:creationId xmlns:a16="http://schemas.microsoft.com/office/drawing/2014/main" id="{65F6554B-85B5-4828-BDF4-1C1FFB628A6C}"/>
              </a:ext>
            </a:extLst>
          </p:cNvPr>
          <p:cNvSpPr txBox="1"/>
          <p:nvPr/>
        </p:nvSpPr>
        <p:spPr>
          <a:xfrm>
            <a:off x="9864834" y="95541"/>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1" name="テキスト ボックス 10">
            <a:extLst>
              <a:ext uri="{FF2B5EF4-FFF2-40B4-BE49-F238E27FC236}">
                <a16:creationId xmlns:a16="http://schemas.microsoft.com/office/drawing/2014/main" id="{D4CEA5ED-A23E-4260-BD03-AABFA7C155AC}"/>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2" name="テキスト ボックス 11">
            <a:extLst>
              <a:ext uri="{FF2B5EF4-FFF2-40B4-BE49-F238E27FC236}">
                <a16:creationId xmlns:a16="http://schemas.microsoft.com/office/drawing/2014/main" id="{1DDB5203-25A1-404F-867A-E4FD297FC905}"/>
              </a:ext>
            </a:extLst>
          </p:cNvPr>
          <p:cNvSpPr txBox="1"/>
          <p:nvPr/>
        </p:nvSpPr>
        <p:spPr bwMode="auto">
          <a:xfrm>
            <a:off x="9144000" y="337419"/>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9" name="円/楕円 22">
            <a:extLst>
              <a:ext uri="{FF2B5EF4-FFF2-40B4-BE49-F238E27FC236}">
                <a16:creationId xmlns:a16="http://schemas.microsoft.com/office/drawing/2014/main" id="{3B249883-EC25-49C4-9582-A26D14AC79DE}"/>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
        <p:nvSpPr>
          <p:cNvPr id="8" name="正方形/長方形 7">
            <a:extLst>
              <a:ext uri="{FF2B5EF4-FFF2-40B4-BE49-F238E27FC236}">
                <a16:creationId xmlns:a16="http://schemas.microsoft.com/office/drawing/2014/main" id="{B4A413C3-5B98-40F4-B1FB-CF0C9836ABB3}"/>
              </a:ext>
            </a:extLst>
          </p:cNvPr>
          <p:cNvSpPr/>
          <p:nvPr/>
        </p:nvSpPr>
        <p:spPr bwMode="auto">
          <a:xfrm>
            <a:off x="7131145" y="4099629"/>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神電＆</a:t>
            </a:r>
            <a:r>
              <a:rPr lang="en-US" altLang="ja-JP" sz="1600" dirty="0">
                <a:solidFill>
                  <a:srgbClr val="0000CC"/>
                </a:solidFill>
                <a:latin typeface="Meiryo UI" pitchFamily="50" charset="-128"/>
                <a:ea typeface="Meiryo UI" pitchFamily="50" charset="-128"/>
                <a:cs typeface="Meiryo UI" pitchFamily="50" charset="-128"/>
              </a:rPr>
              <a:t>BI</a:t>
            </a:r>
            <a:r>
              <a:rPr lang="ja-JP" altLang="en-US" sz="1600" dirty="0">
                <a:solidFill>
                  <a:srgbClr val="0000CC"/>
                </a:solidFill>
                <a:latin typeface="Meiryo UI" pitchFamily="50" charset="-128"/>
                <a:ea typeface="Meiryo UI" pitchFamily="50" charset="-128"/>
                <a:cs typeface="Meiryo UI" pitchFamily="50" charset="-128"/>
              </a:rPr>
              <a:t>本を空調機器に置き換えるかも</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41268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400" dirty="0"/>
              <a:t>変更履歴</a:t>
            </a:r>
            <a:endParaRPr kumimoji="1"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3986641593"/>
              </p:ext>
            </p:extLst>
          </p:nvPr>
        </p:nvGraphicFramePr>
        <p:xfrm>
          <a:off x="251520" y="908720"/>
          <a:ext cx="8640961" cy="4677718"/>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4968553">
                  <a:extLst>
                    <a:ext uri="{9D8B030D-6E8A-4147-A177-3AD203B41FA5}">
                      <a16:colId xmlns:a16="http://schemas.microsoft.com/office/drawing/2014/main" val="20002"/>
                    </a:ext>
                  </a:extLst>
                </a:gridCol>
              </a:tblGrid>
              <a:tr h="396000">
                <a:tc>
                  <a:txBody>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バージョン</a:t>
                      </a:r>
                    </a:p>
                  </a:txBody>
                  <a:tcPr>
                    <a:solidFill>
                      <a:srgbClr val="000000"/>
                    </a:solidFill>
                  </a:tcPr>
                </a:tc>
                <a:tc>
                  <a:txBody>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変更箇所</a:t>
                      </a:r>
                    </a:p>
                  </a:txBody>
                  <a:tcPr>
                    <a:solidFill>
                      <a:srgbClr val="00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latin typeface="Meiryo UI" panose="020B0604030504040204" pitchFamily="50" charset="-128"/>
                          <a:ea typeface="Meiryo UI" panose="020B0604030504040204" pitchFamily="50" charset="-128"/>
                        </a:rPr>
                        <a:t>変更内容</a:t>
                      </a:r>
                    </a:p>
                  </a:txBody>
                  <a:tcPr>
                    <a:solidFill>
                      <a:srgbClr val="000000"/>
                    </a:solidFill>
                  </a:tcPr>
                </a:tc>
                <a:extLst>
                  <a:ext uri="{0D108BD9-81ED-4DB2-BD59-A6C34878D82A}">
                    <a16:rowId xmlns:a16="http://schemas.microsoft.com/office/drawing/2014/main" val="10000"/>
                  </a:ext>
                </a:extLst>
              </a:tr>
              <a:tr h="396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solidFill>
                            <a:schemeClr val="tx1"/>
                          </a:solidFill>
                          <a:latin typeface="+mn-ea"/>
                          <a:ea typeface="+mn-ea"/>
                          <a:cs typeface="メイリオ" pitchFamily="50" charset="-128"/>
                        </a:rPr>
                        <a:t>r01</a:t>
                      </a:r>
                      <a:endParaRPr lang="ja-JP" altLang="en-US" sz="1400" dirty="0">
                        <a:solidFill>
                          <a:schemeClr val="tx1"/>
                        </a:solidFill>
                        <a:latin typeface="+mn-ea"/>
                        <a:ea typeface="+mn-ea"/>
                        <a:cs typeface="メイリオ" pitchFamily="50" charset="-128"/>
                      </a:endParaRPr>
                    </a:p>
                  </a:txBody>
                  <a:tcPr>
                    <a:solidFill>
                      <a:srgbClr val="CBCBCB"/>
                    </a:solidFill>
                  </a:tcPr>
                </a:tc>
                <a:tc>
                  <a:txBody>
                    <a:bodyPr/>
                    <a:lstStyle/>
                    <a:p>
                      <a:r>
                        <a:rPr lang="en-US" altLang="ja-JP" sz="1400" dirty="0">
                          <a:latin typeface="+mn-ea"/>
                          <a:ea typeface="+mn-ea"/>
                        </a:rPr>
                        <a:t>-</a:t>
                      </a:r>
                      <a:endParaRPr lang="ja-JP" altLang="en-US" sz="1400" dirty="0">
                        <a:latin typeface="+mn-ea"/>
                        <a:ea typeface="+mn-ea"/>
                      </a:endParaRPr>
                    </a:p>
                  </a:txBody>
                  <a:tcPr>
                    <a:solidFill>
                      <a:srgbClr val="CBCB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mn-ea"/>
                          <a:ea typeface="+mn-ea"/>
                        </a:rPr>
                        <a:t>初版</a:t>
                      </a:r>
                    </a:p>
                  </a:txBody>
                  <a:tcPr>
                    <a:solidFill>
                      <a:srgbClr val="CBCBCB"/>
                    </a:solidFill>
                  </a:tcPr>
                </a:tc>
                <a:extLst>
                  <a:ext uri="{0D108BD9-81ED-4DB2-BD59-A6C34878D82A}">
                    <a16:rowId xmlns:a16="http://schemas.microsoft.com/office/drawing/2014/main" val="10001"/>
                  </a:ext>
                </a:extLst>
              </a:tr>
              <a:tr h="1102082">
                <a:tc>
                  <a:txBody>
                    <a:bodyPr/>
                    <a:lstStyle/>
                    <a:p>
                      <a:r>
                        <a:rPr lang="en-US" altLang="ja-JP" sz="1400" dirty="0">
                          <a:solidFill>
                            <a:schemeClr val="tx1"/>
                          </a:solidFill>
                          <a:latin typeface="+mn-ea"/>
                          <a:ea typeface="+mn-ea"/>
                        </a:rPr>
                        <a:t>r02</a:t>
                      </a:r>
                      <a:endParaRPr lang="ja-JP" altLang="en-US" sz="1400" dirty="0">
                        <a:solidFill>
                          <a:schemeClr val="tx1"/>
                        </a:solidFill>
                        <a:latin typeface="+mn-ea"/>
                        <a:ea typeface="+mn-ea"/>
                      </a:endParaRPr>
                    </a:p>
                  </a:txBody>
                  <a:tcPr>
                    <a:solidFill>
                      <a:srgbClr val="E7E7E7"/>
                    </a:solidFill>
                  </a:tcPr>
                </a:tc>
                <a:tc>
                  <a:txBody>
                    <a:bodyPr/>
                    <a:lstStyle/>
                    <a:p>
                      <a:endParaRPr lang="en-US" altLang="ja-JP" sz="1400" u="none" dirty="0">
                        <a:latin typeface="+mn-ea"/>
                        <a:ea typeface="+mn-ea"/>
                      </a:endParaRP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u="none" dirty="0">
                        <a:latin typeface="+mn-ea"/>
                        <a:ea typeface="+mn-ea"/>
                      </a:endParaRPr>
                    </a:p>
                  </a:txBody>
                  <a:tcPr>
                    <a:solidFill>
                      <a:srgbClr val="E7E7E7"/>
                    </a:solidFill>
                  </a:tcPr>
                </a:tc>
                <a:extLst>
                  <a:ext uri="{0D108BD9-81ED-4DB2-BD59-A6C34878D82A}">
                    <a16:rowId xmlns:a16="http://schemas.microsoft.com/office/drawing/2014/main" val="10002"/>
                  </a:ext>
                </a:extLst>
              </a:tr>
              <a:tr h="821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400" dirty="0">
                        <a:solidFill>
                          <a:schemeClr val="tx1"/>
                        </a:solidFill>
                        <a:latin typeface="+mn-ea"/>
                        <a:ea typeface="+mn-ea"/>
                      </a:endParaRPr>
                    </a:p>
                  </a:txBody>
                  <a:tcPr>
                    <a:solidFill>
                      <a:srgbClr val="CBCB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u="none" dirty="0">
                        <a:latin typeface="+mn-ea"/>
                        <a:ea typeface="+mn-ea"/>
                      </a:endParaRPr>
                    </a:p>
                  </a:txBody>
                  <a:tcPr>
                    <a:solidFill>
                      <a:srgbClr val="CBCB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u="none" dirty="0">
                        <a:latin typeface="+mn-ea"/>
                        <a:ea typeface="+mn-ea"/>
                      </a:endParaRPr>
                    </a:p>
                  </a:txBody>
                  <a:tcPr>
                    <a:solidFill>
                      <a:srgbClr val="CBCBCB"/>
                    </a:solidFill>
                  </a:tcPr>
                </a:tc>
                <a:extLst>
                  <a:ext uri="{0D108BD9-81ED-4DB2-BD59-A6C34878D82A}">
                    <a16:rowId xmlns:a16="http://schemas.microsoft.com/office/drawing/2014/main" val="10003"/>
                  </a:ext>
                </a:extLst>
              </a:tr>
              <a:tr h="980882">
                <a:tc>
                  <a:txBody>
                    <a:bodyPr/>
                    <a:lstStyle/>
                    <a:p>
                      <a:endParaRPr lang="ja-JP" altLang="en-US" sz="1400" dirty="0">
                        <a:latin typeface="+mn-ea"/>
                        <a:ea typeface="+mn-ea"/>
                      </a:endParaRPr>
                    </a:p>
                  </a:txBody>
                  <a:tcPr>
                    <a:solidFill>
                      <a:srgbClr val="E7E7E7"/>
                    </a:solidFill>
                  </a:tcPr>
                </a:tc>
                <a:tc>
                  <a:txBody>
                    <a:bodyPr/>
                    <a:lstStyle/>
                    <a:p>
                      <a:endParaRPr lang="ja-JP" altLang="en-US" sz="1400" dirty="0">
                        <a:latin typeface="+mn-ea"/>
                        <a:ea typeface="+mn-ea"/>
                      </a:endParaRP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400" u="none" dirty="0">
                        <a:latin typeface="+mn-ea"/>
                        <a:ea typeface="+mn-ea"/>
                      </a:endParaRPr>
                    </a:p>
                  </a:txBody>
                  <a:tcPr>
                    <a:solidFill>
                      <a:srgbClr val="E7E7E7"/>
                    </a:solidFill>
                  </a:tcPr>
                </a:tc>
                <a:extLst>
                  <a:ext uri="{0D108BD9-81ED-4DB2-BD59-A6C34878D82A}">
                    <a16:rowId xmlns:a16="http://schemas.microsoft.com/office/drawing/2014/main" val="10004"/>
                  </a:ext>
                </a:extLst>
              </a:tr>
              <a:tr h="980882">
                <a:tc>
                  <a:txBody>
                    <a:bodyPr/>
                    <a:lstStyle/>
                    <a:p>
                      <a:endParaRPr lang="ja-JP" altLang="en-US" sz="1400" dirty="0">
                        <a:latin typeface="+mn-ea"/>
                        <a:ea typeface="+mn-ea"/>
                      </a:endParaRPr>
                    </a:p>
                  </a:txBody>
                  <a:tcPr>
                    <a:solidFill>
                      <a:srgbClr val="CBCB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400" dirty="0">
                        <a:latin typeface="+mn-ea"/>
                        <a:ea typeface="+mn-ea"/>
                      </a:endParaRPr>
                    </a:p>
                  </a:txBody>
                  <a:tcPr>
                    <a:solidFill>
                      <a:srgbClr val="CBCB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u="none" dirty="0">
                        <a:latin typeface="+mn-ea"/>
                        <a:ea typeface="+mn-ea"/>
                      </a:endParaRPr>
                    </a:p>
                  </a:txBody>
                  <a:tcPr>
                    <a:solidFill>
                      <a:srgbClr val="CBCBCB"/>
                    </a:solidFill>
                  </a:tcPr>
                </a:tc>
                <a:extLst>
                  <a:ext uri="{0D108BD9-81ED-4DB2-BD59-A6C34878D82A}">
                    <a16:rowId xmlns:a16="http://schemas.microsoft.com/office/drawing/2014/main" val="10005"/>
                  </a:ext>
                </a:extLst>
              </a:tr>
            </a:tbl>
          </a:graphicData>
        </a:graphic>
      </p:graphicFrame>
      <p:sp>
        <p:nvSpPr>
          <p:cNvPr id="8" name="テキスト ボックス 7">
            <a:extLst>
              <a:ext uri="{FF2B5EF4-FFF2-40B4-BE49-F238E27FC236}">
                <a16:creationId xmlns:a16="http://schemas.microsoft.com/office/drawing/2014/main" id="{D68340C4-97C2-4DA0-AF4E-5F363FC8B6D4}"/>
              </a:ext>
            </a:extLst>
          </p:cNvPr>
          <p:cNvSpPr txBox="1"/>
          <p:nvPr/>
        </p:nvSpPr>
        <p:spPr>
          <a:xfrm>
            <a:off x="0" y="-1148712"/>
            <a:ext cx="9144000" cy="1148712"/>
          </a:xfrm>
          <a:prstGeom prst="rect">
            <a:avLst/>
          </a:prstGeom>
          <a:solidFill>
            <a:srgbClr val="FFFF99"/>
          </a:solidFill>
          <a:ln w="28575">
            <a:solidFill>
              <a:srgbClr val="FF0000"/>
            </a:solidFill>
          </a:ln>
        </p:spPr>
        <p:txBody>
          <a:bodyPr wrap="square" rtlCol="0">
            <a:spAutoFit/>
          </a:bodyPr>
          <a:lstStyle>
            <a:defPPr>
              <a:defRPr lang="ja-JP"/>
            </a:defPPr>
            <a:lvl1pPr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kumimoji="1"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kumimoji="1"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kumimoji="1"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kumimoji="1" sz="2400" kern="1200">
                <a:solidFill>
                  <a:schemeClr val="tx1"/>
                </a:solidFill>
                <a:latin typeface="Times New Roman" pitchFamily="18" charset="0"/>
                <a:ea typeface="ＭＳ Ｐゴシック" charset="-128"/>
                <a:cs typeface="+mn-cs"/>
              </a:defRPr>
            </a:lvl9pPr>
          </a:lstStyle>
          <a:p>
            <a:pPr marL="174625" indent="-174625">
              <a:lnSpc>
                <a:spcPct val="150000"/>
              </a:lnSpc>
              <a:spcBef>
                <a:spcPts val="0"/>
              </a:spcBef>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・「初版」提出以降、修正や修正指示による変更を行った場合、行を追加して変更点を記載する</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本文の赤字下線修正は不要</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p>
          <a:p>
            <a:pPr marL="174625" indent="-174625">
              <a:lnSpc>
                <a:spcPct val="150000"/>
              </a:lnSpc>
              <a:spcBef>
                <a:spcPts val="0"/>
              </a:spcBef>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・本ページは、本文の後につける。</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10" name="テキスト ボックス 4">
            <a:extLst>
              <a:ext uri="{FF2B5EF4-FFF2-40B4-BE49-F238E27FC236}">
                <a16:creationId xmlns:a16="http://schemas.microsoft.com/office/drawing/2014/main" id="{F5E9759D-F59D-41E5-B91A-E164818E8D1D}"/>
              </a:ext>
            </a:extLst>
          </p:cNvPr>
          <p:cNvSpPr txBox="1"/>
          <p:nvPr/>
        </p:nvSpPr>
        <p:spPr>
          <a:xfrm>
            <a:off x="518265" y="2833092"/>
            <a:ext cx="2634862" cy="646986"/>
          </a:xfrm>
          <a:prstGeom prst="wedgeRoundRectCallout">
            <a:avLst>
              <a:gd name="adj1" fmla="val -35276"/>
              <a:gd name="adj2" fmla="val -96933"/>
              <a:gd name="adj3" fmla="val 16667"/>
            </a:avLst>
          </a:prstGeom>
          <a:solidFill>
            <a:srgbClr val="FFFF99"/>
          </a:solidFill>
          <a:ln>
            <a:solidFill>
              <a:srgbClr val="FF0000"/>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ja-JP"/>
            </a:defPPr>
            <a:lvl1pPr algn="l" rtl="0" eaLnBrk="0" fontAlgn="base" hangingPunct="0">
              <a:spcBef>
                <a:spcPct val="0"/>
              </a:spcBef>
              <a:spcAft>
                <a:spcPct val="0"/>
              </a:spcAft>
              <a:defRPr kumimoji="1" sz="2400" kern="1200">
                <a:solidFill>
                  <a:schemeClr val="dk1"/>
                </a:solidFill>
                <a:latin typeface="+mn-lt"/>
                <a:ea typeface="+mn-ea"/>
                <a:cs typeface="+mn-cs"/>
              </a:defRPr>
            </a:lvl1pPr>
            <a:lvl2pPr marL="457200" algn="l" rtl="0" eaLnBrk="0" fontAlgn="base" hangingPunct="0">
              <a:spcBef>
                <a:spcPct val="0"/>
              </a:spcBef>
              <a:spcAft>
                <a:spcPct val="0"/>
              </a:spcAft>
              <a:defRPr kumimoji="1" sz="2400" kern="1200">
                <a:solidFill>
                  <a:schemeClr val="dk1"/>
                </a:solidFill>
                <a:latin typeface="+mn-lt"/>
                <a:ea typeface="+mn-ea"/>
                <a:cs typeface="+mn-cs"/>
              </a:defRPr>
            </a:lvl2pPr>
            <a:lvl3pPr marL="914400" algn="l" rtl="0" eaLnBrk="0" fontAlgn="base" hangingPunct="0">
              <a:spcBef>
                <a:spcPct val="0"/>
              </a:spcBef>
              <a:spcAft>
                <a:spcPct val="0"/>
              </a:spcAft>
              <a:defRPr kumimoji="1" sz="2400" kern="1200">
                <a:solidFill>
                  <a:schemeClr val="dk1"/>
                </a:solidFill>
                <a:latin typeface="+mn-lt"/>
                <a:ea typeface="+mn-ea"/>
                <a:cs typeface="+mn-cs"/>
              </a:defRPr>
            </a:lvl3pPr>
            <a:lvl4pPr marL="1371600" algn="l" rtl="0" eaLnBrk="0" fontAlgn="base" hangingPunct="0">
              <a:spcBef>
                <a:spcPct val="0"/>
              </a:spcBef>
              <a:spcAft>
                <a:spcPct val="0"/>
              </a:spcAft>
              <a:defRPr kumimoji="1" sz="2400" kern="1200">
                <a:solidFill>
                  <a:schemeClr val="dk1"/>
                </a:solidFill>
                <a:latin typeface="+mn-lt"/>
                <a:ea typeface="+mn-ea"/>
                <a:cs typeface="+mn-cs"/>
              </a:defRPr>
            </a:lvl4pPr>
            <a:lvl5pPr marL="1828800" algn="l" rtl="0" eaLnBrk="0" fontAlgn="base" hangingPunct="0">
              <a:spcBef>
                <a:spcPct val="0"/>
              </a:spcBef>
              <a:spcAft>
                <a:spcPct val="0"/>
              </a:spcAft>
              <a:defRPr kumimoji="1" sz="2400" kern="1200">
                <a:solidFill>
                  <a:schemeClr val="dk1"/>
                </a:solidFill>
                <a:latin typeface="+mn-lt"/>
                <a:ea typeface="+mn-ea"/>
                <a:cs typeface="+mn-cs"/>
              </a:defRPr>
            </a:lvl5pPr>
            <a:lvl6pPr marL="2286000" algn="l" defTabSz="914400" rtl="0" eaLnBrk="1" latinLnBrk="0" hangingPunct="1">
              <a:defRPr kumimoji="1" sz="2400" kern="1200">
                <a:solidFill>
                  <a:schemeClr val="dk1"/>
                </a:solidFill>
                <a:latin typeface="+mn-lt"/>
                <a:ea typeface="+mn-ea"/>
                <a:cs typeface="+mn-cs"/>
              </a:defRPr>
            </a:lvl6pPr>
            <a:lvl7pPr marL="2743200" algn="l" defTabSz="914400" rtl="0" eaLnBrk="1" latinLnBrk="0" hangingPunct="1">
              <a:defRPr kumimoji="1" sz="2400" kern="1200">
                <a:solidFill>
                  <a:schemeClr val="dk1"/>
                </a:solidFill>
                <a:latin typeface="+mn-lt"/>
                <a:ea typeface="+mn-ea"/>
                <a:cs typeface="+mn-cs"/>
              </a:defRPr>
            </a:lvl7pPr>
            <a:lvl8pPr marL="3200400" algn="l" defTabSz="914400" rtl="0" eaLnBrk="1" latinLnBrk="0" hangingPunct="1">
              <a:defRPr kumimoji="1" sz="2400" kern="1200">
                <a:solidFill>
                  <a:schemeClr val="dk1"/>
                </a:solidFill>
                <a:latin typeface="+mn-lt"/>
                <a:ea typeface="+mn-ea"/>
                <a:cs typeface="+mn-cs"/>
              </a:defRPr>
            </a:lvl8pPr>
            <a:lvl9pPr marL="3657600" algn="l" defTabSz="914400" rtl="0" eaLnBrk="1" latinLnBrk="0" hangingPunct="1">
              <a:defRPr kumimoji="1" sz="2400" kern="1200">
                <a:solidFill>
                  <a:schemeClr val="dk1"/>
                </a:solidFill>
                <a:latin typeface="+mn-lt"/>
                <a:ea typeface="+mn-ea"/>
                <a:cs typeface="+mn-cs"/>
              </a:defRPr>
            </a:lvl9pPr>
          </a:lstStyle>
          <a:p>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ファイル名末尾のバージョンで記載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11" name="テキスト ボックス 5">
            <a:extLst>
              <a:ext uri="{FF2B5EF4-FFF2-40B4-BE49-F238E27FC236}">
                <a16:creationId xmlns:a16="http://schemas.microsoft.com/office/drawing/2014/main" id="{E10DE2E4-A628-4AB9-862C-9CF28A1EECBE}"/>
              </a:ext>
            </a:extLst>
          </p:cNvPr>
          <p:cNvSpPr txBox="1"/>
          <p:nvPr/>
        </p:nvSpPr>
        <p:spPr>
          <a:xfrm>
            <a:off x="3254569" y="2833092"/>
            <a:ext cx="2418837" cy="646986"/>
          </a:xfrm>
          <a:prstGeom prst="wedgeRoundRectCallout">
            <a:avLst>
              <a:gd name="adj1" fmla="val -39787"/>
              <a:gd name="adj2" fmla="val -98346"/>
              <a:gd name="adj3" fmla="val 16667"/>
            </a:avLst>
          </a:prstGeom>
          <a:solidFill>
            <a:srgbClr val="FFFF99"/>
          </a:solidFill>
          <a:ln>
            <a:solidFill>
              <a:srgbClr val="FF0000"/>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ja-JP"/>
            </a:defPPr>
            <a:lvl1pPr algn="l" rtl="0" eaLnBrk="0" fontAlgn="base" hangingPunct="0">
              <a:spcBef>
                <a:spcPct val="0"/>
              </a:spcBef>
              <a:spcAft>
                <a:spcPct val="0"/>
              </a:spcAft>
              <a:defRPr kumimoji="1" sz="2400" kern="1200">
                <a:solidFill>
                  <a:schemeClr val="dk1"/>
                </a:solidFill>
                <a:latin typeface="+mn-lt"/>
                <a:ea typeface="+mn-ea"/>
                <a:cs typeface="+mn-cs"/>
              </a:defRPr>
            </a:lvl1pPr>
            <a:lvl2pPr marL="457200" algn="l" rtl="0" eaLnBrk="0" fontAlgn="base" hangingPunct="0">
              <a:spcBef>
                <a:spcPct val="0"/>
              </a:spcBef>
              <a:spcAft>
                <a:spcPct val="0"/>
              </a:spcAft>
              <a:defRPr kumimoji="1" sz="2400" kern="1200">
                <a:solidFill>
                  <a:schemeClr val="dk1"/>
                </a:solidFill>
                <a:latin typeface="+mn-lt"/>
                <a:ea typeface="+mn-ea"/>
                <a:cs typeface="+mn-cs"/>
              </a:defRPr>
            </a:lvl2pPr>
            <a:lvl3pPr marL="914400" algn="l" rtl="0" eaLnBrk="0" fontAlgn="base" hangingPunct="0">
              <a:spcBef>
                <a:spcPct val="0"/>
              </a:spcBef>
              <a:spcAft>
                <a:spcPct val="0"/>
              </a:spcAft>
              <a:defRPr kumimoji="1" sz="2400" kern="1200">
                <a:solidFill>
                  <a:schemeClr val="dk1"/>
                </a:solidFill>
                <a:latin typeface="+mn-lt"/>
                <a:ea typeface="+mn-ea"/>
                <a:cs typeface="+mn-cs"/>
              </a:defRPr>
            </a:lvl3pPr>
            <a:lvl4pPr marL="1371600" algn="l" rtl="0" eaLnBrk="0" fontAlgn="base" hangingPunct="0">
              <a:spcBef>
                <a:spcPct val="0"/>
              </a:spcBef>
              <a:spcAft>
                <a:spcPct val="0"/>
              </a:spcAft>
              <a:defRPr kumimoji="1" sz="2400" kern="1200">
                <a:solidFill>
                  <a:schemeClr val="dk1"/>
                </a:solidFill>
                <a:latin typeface="+mn-lt"/>
                <a:ea typeface="+mn-ea"/>
                <a:cs typeface="+mn-cs"/>
              </a:defRPr>
            </a:lvl4pPr>
            <a:lvl5pPr marL="1828800" algn="l" rtl="0" eaLnBrk="0" fontAlgn="base" hangingPunct="0">
              <a:spcBef>
                <a:spcPct val="0"/>
              </a:spcBef>
              <a:spcAft>
                <a:spcPct val="0"/>
              </a:spcAft>
              <a:defRPr kumimoji="1" sz="2400" kern="1200">
                <a:solidFill>
                  <a:schemeClr val="dk1"/>
                </a:solidFill>
                <a:latin typeface="+mn-lt"/>
                <a:ea typeface="+mn-ea"/>
                <a:cs typeface="+mn-cs"/>
              </a:defRPr>
            </a:lvl5pPr>
            <a:lvl6pPr marL="2286000" algn="l" defTabSz="914400" rtl="0" eaLnBrk="1" latinLnBrk="0" hangingPunct="1">
              <a:defRPr kumimoji="1" sz="2400" kern="1200">
                <a:solidFill>
                  <a:schemeClr val="dk1"/>
                </a:solidFill>
                <a:latin typeface="+mn-lt"/>
                <a:ea typeface="+mn-ea"/>
                <a:cs typeface="+mn-cs"/>
              </a:defRPr>
            </a:lvl6pPr>
            <a:lvl7pPr marL="2743200" algn="l" defTabSz="914400" rtl="0" eaLnBrk="1" latinLnBrk="0" hangingPunct="1">
              <a:defRPr kumimoji="1" sz="2400" kern="1200">
                <a:solidFill>
                  <a:schemeClr val="dk1"/>
                </a:solidFill>
                <a:latin typeface="+mn-lt"/>
                <a:ea typeface="+mn-ea"/>
                <a:cs typeface="+mn-cs"/>
              </a:defRPr>
            </a:lvl7pPr>
            <a:lvl8pPr marL="3200400" algn="l" defTabSz="914400" rtl="0" eaLnBrk="1" latinLnBrk="0" hangingPunct="1">
              <a:defRPr kumimoji="1" sz="2400" kern="1200">
                <a:solidFill>
                  <a:schemeClr val="dk1"/>
                </a:solidFill>
                <a:latin typeface="+mn-lt"/>
                <a:ea typeface="+mn-ea"/>
                <a:cs typeface="+mn-cs"/>
              </a:defRPr>
            </a:lvl8pPr>
            <a:lvl9pPr marL="3657600" algn="l" defTabSz="914400" rtl="0" eaLnBrk="1" latinLnBrk="0" hangingPunct="1">
              <a:defRPr kumimoji="1" sz="2400" kern="1200">
                <a:solidFill>
                  <a:schemeClr val="dk1"/>
                </a:solidFill>
                <a:latin typeface="+mn-lt"/>
                <a:ea typeface="+mn-ea"/>
                <a:cs typeface="+mn-cs"/>
              </a:defRPr>
            </a:lvl9pPr>
          </a:lstStyle>
          <a:p>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ページ名、ページタイトルを記載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12" name="テキスト ボックス 6">
            <a:extLst>
              <a:ext uri="{FF2B5EF4-FFF2-40B4-BE49-F238E27FC236}">
                <a16:creationId xmlns:a16="http://schemas.microsoft.com/office/drawing/2014/main" id="{E1103957-8369-4779-A91E-BC78133A09B2}"/>
              </a:ext>
            </a:extLst>
          </p:cNvPr>
          <p:cNvSpPr txBox="1"/>
          <p:nvPr/>
        </p:nvSpPr>
        <p:spPr>
          <a:xfrm>
            <a:off x="5774848" y="2833092"/>
            <a:ext cx="2850887" cy="1191816"/>
          </a:xfrm>
          <a:prstGeom prst="wedgeRoundRectCallout">
            <a:avLst>
              <a:gd name="adj1" fmla="val -37011"/>
              <a:gd name="adj2" fmla="val -79246"/>
              <a:gd name="adj3" fmla="val 16667"/>
            </a:avLst>
          </a:prstGeom>
          <a:solidFill>
            <a:srgbClr val="FFFF99"/>
          </a:solidFill>
          <a:ln>
            <a:solidFill>
              <a:srgbClr val="FF0000"/>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ja-JP"/>
            </a:defPPr>
            <a:lvl1pPr algn="l" rtl="0" eaLnBrk="0" fontAlgn="base" hangingPunct="0">
              <a:spcBef>
                <a:spcPct val="0"/>
              </a:spcBef>
              <a:spcAft>
                <a:spcPct val="0"/>
              </a:spcAft>
              <a:defRPr kumimoji="1" sz="2400" kern="1200">
                <a:solidFill>
                  <a:schemeClr val="dk1"/>
                </a:solidFill>
                <a:latin typeface="+mn-lt"/>
                <a:ea typeface="+mn-ea"/>
                <a:cs typeface="+mn-cs"/>
              </a:defRPr>
            </a:lvl1pPr>
            <a:lvl2pPr marL="457200" algn="l" rtl="0" eaLnBrk="0" fontAlgn="base" hangingPunct="0">
              <a:spcBef>
                <a:spcPct val="0"/>
              </a:spcBef>
              <a:spcAft>
                <a:spcPct val="0"/>
              </a:spcAft>
              <a:defRPr kumimoji="1" sz="2400" kern="1200">
                <a:solidFill>
                  <a:schemeClr val="dk1"/>
                </a:solidFill>
                <a:latin typeface="+mn-lt"/>
                <a:ea typeface="+mn-ea"/>
                <a:cs typeface="+mn-cs"/>
              </a:defRPr>
            </a:lvl2pPr>
            <a:lvl3pPr marL="914400" algn="l" rtl="0" eaLnBrk="0" fontAlgn="base" hangingPunct="0">
              <a:spcBef>
                <a:spcPct val="0"/>
              </a:spcBef>
              <a:spcAft>
                <a:spcPct val="0"/>
              </a:spcAft>
              <a:defRPr kumimoji="1" sz="2400" kern="1200">
                <a:solidFill>
                  <a:schemeClr val="dk1"/>
                </a:solidFill>
                <a:latin typeface="+mn-lt"/>
                <a:ea typeface="+mn-ea"/>
                <a:cs typeface="+mn-cs"/>
              </a:defRPr>
            </a:lvl3pPr>
            <a:lvl4pPr marL="1371600" algn="l" rtl="0" eaLnBrk="0" fontAlgn="base" hangingPunct="0">
              <a:spcBef>
                <a:spcPct val="0"/>
              </a:spcBef>
              <a:spcAft>
                <a:spcPct val="0"/>
              </a:spcAft>
              <a:defRPr kumimoji="1" sz="2400" kern="1200">
                <a:solidFill>
                  <a:schemeClr val="dk1"/>
                </a:solidFill>
                <a:latin typeface="+mn-lt"/>
                <a:ea typeface="+mn-ea"/>
                <a:cs typeface="+mn-cs"/>
              </a:defRPr>
            </a:lvl4pPr>
            <a:lvl5pPr marL="1828800" algn="l" rtl="0" eaLnBrk="0" fontAlgn="base" hangingPunct="0">
              <a:spcBef>
                <a:spcPct val="0"/>
              </a:spcBef>
              <a:spcAft>
                <a:spcPct val="0"/>
              </a:spcAft>
              <a:defRPr kumimoji="1" sz="2400" kern="1200">
                <a:solidFill>
                  <a:schemeClr val="dk1"/>
                </a:solidFill>
                <a:latin typeface="+mn-lt"/>
                <a:ea typeface="+mn-ea"/>
                <a:cs typeface="+mn-cs"/>
              </a:defRPr>
            </a:lvl5pPr>
            <a:lvl6pPr marL="2286000" algn="l" defTabSz="914400" rtl="0" eaLnBrk="1" latinLnBrk="0" hangingPunct="1">
              <a:defRPr kumimoji="1" sz="2400" kern="1200">
                <a:solidFill>
                  <a:schemeClr val="dk1"/>
                </a:solidFill>
                <a:latin typeface="+mn-lt"/>
                <a:ea typeface="+mn-ea"/>
                <a:cs typeface="+mn-cs"/>
              </a:defRPr>
            </a:lvl6pPr>
            <a:lvl7pPr marL="2743200" algn="l" defTabSz="914400" rtl="0" eaLnBrk="1" latinLnBrk="0" hangingPunct="1">
              <a:defRPr kumimoji="1" sz="2400" kern="1200">
                <a:solidFill>
                  <a:schemeClr val="dk1"/>
                </a:solidFill>
                <a:latin typeface="+mn-lt"/>
                <a:ea typeface="+mn-ea"/>
                <a:cs typeface="+mn-cs"/>
              </a:defRPr>
            </a:lvl7pPr>
            <a:lvl8pPr marL="3200400" algn="l" defTabSz="914400" rtl="0" eaLnBrk="1" latinLnBrk="0" hangingPunct="1">
              <a:defRPr kumimoji="1" sz="2400" kern="1200">
                <a:solidFill>
                  <a:schemeClr val="dk1"/>
                </a:solidFill>
                <a:latin typeface="+mn-lt"/>
                <a:ea typeface="+mn-ea"/>
                <a:cs typeface="+mn-cs"/>
              </a:defRPr>
            </a:lvl8pPr>
            <a:lvl9pPr marL="3657600" algn="l" defTabSz="914400" rtl="0" eaLnBrk="1" latinLnBrk="0" hangingPunct="1">
              <a:defRPr kumimoji="1" sz="2400" kern="1200">
                <a:solidFill>
                  <a:schemeClr val="dk1"/>
                </a:solidFill>
                <a:latin typeface="+mn-lt"/>
                <a:ea typeface="+mn-ea"/>
                <a:cs typeface="+mn-cs"/>
              </a:defRPr>
            </a:lvl9pPr>
          </a:lstStyle>
          <a:p>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変更内容を記載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フォントサイズやスペルミスの修正など、文意に変更がない場合は記載不要</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14" name="テキスト ボックス 13">
            <a:extLst>
              <a:ext uri="{FF2B5EF4-FFF2-40B4-BE49-F238E27FC236}">
                <a16:creationId xmlns:a16="http://schemas.microsoft.com/office/drawing/2014/main" id="{CFD01192-BE46-47D3-BC57-4EB86E365313}"/>
              </a:ext>
            </a:extLst>
          </p:cNvPr>
          <p:cNvSpPr txBox="1"/>
          <p:nvPr/>
        </p:nvSpPr>
        <p:spPr>
          <a:xfrm>
            <a:off x="9864834" y="95541"/>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5" name="テキスト ボックス 14">
            <a:extLst>
              <a:ext uri="{FF2B5EF4-FFF2-40B4-BE49-F238E27FC236}">
                <a16:creationId xmlns:a16="http://schemas.microsoft.com/office/drawing/2014/main" id="{6EBE3971-7D63-4060-8C3F-1D508DA04D68}"/>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9" name="テキスト ボックス 18">
            <a:extLst>
              <a:ext uri="{FF2B5EF4-FFF2-40B4-BE49-F238E27FC236}">
                <a16:creationId xmlns:a16="http://schemas.microsoft.com/office/drawing/2014/main" id="{1F14736F-9600-4703-A6FA-107EA8DA7E88}"/>
              </a:ext>
            </a:extLst>
          </p:cNvPr>
          <p:cNvSpPr txBox="1"/>
          <p:nvPr/>
        </p:nvSpPr>
        <p:spPr bwMode="auto">
          <a:xfrm>
            <a:off x="9144000" y="337419"/>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6" name="円/楕円 22">
            <a:extLst>
              <a:ext uri="{FF2B5EF4-FFF2-40B4-BE49-F238E27FC236}">
                <a16:creationId xmlns:a16="http://schemas.microsoft.com/office/drawing/2014/main" id="{15364183-E039-4FAF-8234-1CB056C2F328}"/>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Tree>
    <p:extLst>
      <p:ext uri="{BB962C8B-B14F-4D97-AF65-F5344CB8AC3E}">
        <p14:creationId xmlns:p14="http://schemas.microsoft.com/office/powerpoint/2010/main" val="311213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開発の背景 </a:t>
            </a:r>
            <a:r>
              <a:rPr lang="en-US" altLang="ja-JP" sz="2400" b="1" dirty="0"/>
              <a:t>(1/2)</a:t>
            </a:r>
          </a:p>
        </p:txBody>
      </p:sp>
      <p:sp>
        <p:nvSpPr>
          <p:cNvPr id="16" name="テキスト ボックス 15">
            <a:extLst>
              <a:ext uri="{FF2B5EF4-FFF2-40B4-BE49-F238E27FC236}">
                <a16:creationId xmlns:a16="http://schemas.microsoft.com/office/drawing/2014/main" id="{95A316BD-68F3-42DA-8B08-68E99E020B1A}"/>
              </a:ext>
            </a:extLst>
          </p:cNvPr>
          <p:cNvSpPr txBox="1">
            <a:spLocks/>
          </p:cNvSpPr>
          <p:nvPr/>
        </p:nvSpPr>
        <p:spPr>
          <a:xfrm>
            <a:off x="9253366" y="-741805"/>
            <a:ext cx="914400" cy="914400"/>
          </a:xfrm>
          <a:prstGeom prst="ellipse">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ja-JP" altLang="en-US" b="1" dirty="0">
                <a:solidFill>
                  <a:schemeClr val="bg1"/>
                </a:solidFill>
                <a:latin typeface="Meiryo UI" panose="020B0604030504040204" pitchFamily="50" charset="-128"/>
                <a:ea typeface="Meiryo UI" panose="020B0604030504040204" pitchFamily="50" charset="-128"/>
                <a:cs typeface="メイリオ" pitchFamily="50" charset="-128"/>
              </a:rPr>
              <a:t>任意</a:t>
            </a:r>
            <a:endParaRPr lang="en-US" altLang="ja-JP" b="1" dirty="0">
              <a:solidFill>
                <a:schemeClr val="bg1"/>
              </a:solidFill>
              <a:latin typeface="Meiryo UI" panose="020B0604030504040204" pitchFamily="50" charset="-128"/>
              <a:ea typeface="Meiryo UI" panose="020B0604030504040204" pitchFamily="50" charset="-128"/>
              <a:cs typeface="メイリオ" pitchFamily="50" charset="-128"/>
            </a:endParaRPr>
          </a:p>
        </p:txBody>
      </p:sp>
      <p:sp>
        <p:nvSpPr>
          <p:cNvPr id="17" name="テキスト ボックス 16">
            <a:extLst>
              <a:ext uri="{FF2B5EF4-FFF2-40B4-BE49-F238E27FC236}">
                <a16:creationId xmlns:a16="http://schemas.microsoft.com/office/drawing/2014/main" id="{B5F68469-D412-489F-9FAE-1D4CF6488847}"/>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8" name="テキスト ボックス 17">
            <a:extLst>
              <a:ext uri="{FF2B5EF4-FFF2-40B4-BE49-F238E27FC236}">
                <a16:creationId xmlns:a16="http://schemas.microsoft.com/office/drawing/2014/main" id="{B50502C4-1E58-4AEF-B43E-3ACD2BCAA613}"/>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9" name="テキスト ボックス 18">
            <a:extLst>
              <a:ext uri="{FF2B5EF4-FFF2-40B4-BE49-F238E27FC236}">
                <a16:creationId xmlns:a16="http://schemas.microsoft.com/office/drawing/2014/main" id="{8A0E0F73-0511-4957-8FCD-FBDA3D7120BD}"/>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2" name="Text Box 25">
            <a:extLst>
              <a:ext uri="{FF2B5EF4-FFF2-40B4-BE49-F238E27FC236}">
                <a16:creationId xmlns:a16="http://schemas.microsoft.com/office/drawing/2014/main" id="{A87D5780-897B-4ACB-A1E2-2D7BD58405C9}"/>
              </a:ext>
            </a:extLst>
          </p:cNvPr>
          <p:cNvSpPr txBox="1">
            <a:spLocks noChangeArrowheads="1"/>
          </p:cNvSpPr>
          <p:nvPr/>
        </p:nvSpPr>
        <p:spPr bwMode="auto">
          <a:xfrm>
            <a:off x="209094" y="780585"/>
            <a:ext cx="8850858" cy="2365639"/>
          </a:xfrm>
          <a:prstGeom prst="rect">
            <a:avLst/>
          </a:prstGeom>
          <a:noFill/>
          <a:ln w="9525">
            <a:noFill/>
            <a:miter lim="800000"/>
            <a:headEnd/>
            <a:tailEnd/>
          </a:ln>
        </p:spPr>
        <p:txBody>
          <a:bodyPr wrap="square" lIns="72000" tIns="36000" rIns="72000" bIns="36000">
            <a:spAutoFit/>
          </a:bodyPr>
          <a:lstStyle/>
          <a:p>
            <a:pPr>
              <a:spcBef>
                <a:spcPts val="600"/>
              </a:spcBef>
            </a:pPr>
            <a:r>
              <a:rPr lang="en-US" altLang="ja-JP" u="sng" dirty="0">
                <a:latin typeface="Meiryo UI" panose="020B0604030504040204" pitchFamily="50" charset="-128"/>
                <a:ea typeface="Meiryo UI" panose="020B0604030504040204" pitchFamily="50" charset="-128"/>
              </a:rPr>
              <a:t>(1)</a:t>
            </a:r>
            <a:r>
              <a:rPr lang="ja-JP" altLang="en-US" u="sng" dirty="0">
                <a:latin typeface="Meiryo UI" panose="020B0604030504040204" pitchFamily="50" charset="-128"/>
                <a:ea typeface="Meiryo UI" panose="020B0604030504040204" pitchFamily="50" charset="-128"/>
              </a:rPr>
              <a:t>対象技術動向</a:t>
            </a:r>
            <a:endParaRPr lang="en-US" altLang="ja-JP" dirty="0">
              <a:latin typeface="Meiryo UI" panose="020B0604030504040204" pitchFamily="50" charset="-128"/>
              <a:ea typeface="Meiryo UI" panose="020B0604030504040204" pitchFamily="50" charset="-128"/>
            </a:endParaRPr>
          </a:p>
          <a:p>
            <a:pPr>
              <a:spcBef>
                <a:spcPts val="600"/>
              </a:spcBef>
            </a:pPr>
            <a:r>
              <a:rPr lang="ja-JP" altLang="en-US" dirty="0">
                <a:latin typeface="Meiryo UI" panose="020B0604030504040204" pitchFamily="50" charset="-128"/>
                <a:ea typeface="Meiryo UI" panose="020B0604030504040204" pitchFamily="50" charset="-128"/>
              </a:rPr>
              <a:t>アジャイル開発の発展形である</a:t>
            </a:r>
            <a:r>
              <a:rPr lang="en-US" altLang="ja-JP" dirty="0">
                <a:latin typeface="Meiryo UI" panose="020B0604030504040204" pitchFamily="50" charset="-128"/>
                <a:ea typeface="Meiryo UI" panose="020B0604030504040204" pitchFamily="50" charset="-128"/>
              </a:rPr>
              <a:t>DevOps</a:t>
            </a:r>
            <a:r>
              <a:rPr lang="ja-JP" altLang="en-US" dirty="0">
                <a:latin typeface="Meiryo UI" panose="020B0604030504040204" pitchFamily="50" charset="-128"/>
                <a:ea typeface="Meiryo UI" panose="020B0604030504040204" pitchFamily="50" charset="-128"/>
              </a:rPr>
              <a:t>（図１）を組込みシステム開発に適用するための技術確立が急務である。</a:t>
            </a:r>
            <a:r>
              <a:rPr lang="en-US" altLang="ja-JP" dirty="0">
                <a:latin typeface="Meiryo UI" panose="020B0604030504040204" pitchFamily="50" charset="-128"/>
                <a:ea typeface="Meiryo UI" panose="020B0604030504040204" pitchFamily="50" charset="-128"/>
              </a:rPr>
              <a:t>WEB</a:t>
            </a:r>
            <a:r>
              <a:rPr lang="ja-JP" altLang="en-US" dirty="0">
                <a:latin typeface="Meiryo UI" panose="020B0604030504040204" pitchFamily="50" charset="-128"/>
                <a:ea typeface="Meiryo UI" panose="020B0604030504040204" pitchFamily="50" charset="-128"/>
              </a:rPr>
              <a:t>開発向けで主流となった</a:t>
            </a:r>
            <a:r>
              <a:rPr lang="en-US" altLang="ja-JP" dirty="0">
                <a:latin typeface="Meiryo UI" panose="020B0604030504040204" pitchFamily="50" charset="-128"/>
                <a:ea typeface="Meiryo UI" panose="020B0604030504040204" pitchFamily="50" charset="-128"/>
              </a:rPr>
              <a:t>DevOps</a:t>
            </a:r>
            <a:r>
              <a:rPr lang="ja-JP" altLang="en-US" dirty="0">
                <a:latin typeface="Meiryo UI" panose="020B0604030504040204" pitchFamily="50" charset="-128"/>
                <a:ea typeface="Meiryo UI" panose="020B0604030504040204" pitchFamily="50" charset="-128"/>
              </a:rPr>
              <a:t>（図２）は、車載分野を中心に組込みシステムでも導入が進行中である。例えば車載分野では、</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技術を用いることで、有償ソフトウェア更新などの新たなビジネス価値が創出されている。この流れは、</a:t>
            </a:r>
            <a:r>
              <a:rPr lang="en-US" altLang="ja-JP" dirty="0">
                <a:latin typeface="Meiryo UI" panose="020B0604030504040204" pitchFamily="50" charset="-128"/>
                <a:ea typeface="Meiryo UI" panose="020B0604030504040204" pitchFamily="50" charset="-128"/>
              </a:rPr>
              <a:t>IoT</a:t>
            </a:r>
            <a:r>
              <a:rPr lang="ja-JP" altLang="en-US" dirty="0">
                <a:latin typeface="Meiryo UI" panose="020B0604030504040204" pitchFamily="50" charset="-128"/>
                <a:ea typeface="Meiryo UI" panose="020B0604030504040204" pitchFamily="50" charset="-128"/>
              </a:rPr>
              <a:t>化が進む他の事業ドメインにも波及することが想定される。</a:t>
            </a:r>
            <a:r>
              <a:rPr lang="en-US" altLang="ja-JP" dirty="0">
                <a:latin typeface="Meiryo UI" panose="020B0604030504040204" pitchFamily="50" charset="-128"/>
                <a:ea typeface="Meiryo UI" panose="020B0604030504040204" pitchFamily="50" charset="-128"/>
              </a:rPr>
              <a:t>DevOps</a:t>
            </a:r>
            <a:r>
              <a:rPr lang="ja-JP" altLang="en-US" dirty="0">
                <a:latin typeface="Meiryo UI" panose="020B0604030504040204" pitchFamily="50" charset="-128"/>
                <a:ea typeface="Meiryo UI" panose="020B0604030504040204" pitchFamily="50" charset="-128"/>
              </a:rPr>
              <a:t>が組込みシステムに浸透した場合、アジャイル開発と組み合わせることで、短い納期で高品質な製品を継続的にリリースすることが可能となる。</a:t>
            </a:r>
            <a:endParaRPr lang="en-US" altLang="ja-JP" u="sng"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FB78E8EB-D8B3-4B0E-999F-E633690F2491}"/>
              </a:ext>
            </a:extLst>
          </p:cNvPr>
          <p:cNvSpPr txBox="1"/>
          <p:nvPr/>
        </p:nvSpPr>
        <p:spPr>
          <a:xfrm>
            <a:off x="209094" y="6424144"/>
            <a:ext cx="7109062" cy="307777"/>
          </a:xfrm>
          <a:prstGeom prst="rect">
            <a:avLst/>
          </a:prstGeom>
          <a:noFill/>
        </p:spPr>
        <p:txBody>
          <a:bodyPr wrap="none" rtlCol="0">
            <a:spAutoFit/>
          </a:bodyPr>
          <a:lstStyle/>
          <a:p>
            <a:r>
              <a:rPr lang="en-US" altLang="ja-JP" sz="1400" b="0" dirty="0">
                <a:solidFill>
                  <a:schemeClr val="tx1"/>
                </a:solidFill>
                <a:latin typeface="Meiryo UI" panose="020B0604030504040204" pitchFamily="50" charset="-128"/>
                <a:ea typeface="Meiryo UI" panose="020B0604030504040204" pitchFamily="50" charset="-128"/>
              </a:rPr>
              <a:t>DevOps: Development Operations , OTA</a:t>
            </a:r>
            <a:r>
              <a:rPr lang="ja-JP" altLang="en-US" sz="1400" b="0" dirty="0">
                <a:solidFill>
                  <a:schemeClr val="tx1"/>
                </a:solidFill>
                <a:latin typeface="Meiryo UI" panose="020B0604030504040204" pitchFamily="50" charset="-128"/>
                <a:ea typeface="Meiryo UI" panose="020B0604030504040204" pitchFamily="50" charset="-128"/>
              </a:rPr>
              <a:t>：</a:t>
            </a:r>
            <a:r>
              <a:rPr lang="en-US" altLang="ja-JP" sz="1400" b="0" dirty="0">
                <a:solidFill>
                  <a:schemeClr val="tx1"/>
                </a:solidFill>
                <a:latin typeface="Meiryo UI" panose="020B0604030504040204" pitchFamily="50" charset="-128"/>
                <a:ea typeface="Meiryo UI" panose="020B0604030504040204" pitchFamily="50" charset="-128"/>
              </a:rPr>
              <a:t>Over-The-Air</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IoT: Internet of Things</a:t>
            </a:r>
          </a:p>
        </p:txBody>
      </p:sp>
      <p:pic>
        <p:nvPicPr>
          <p:cNvPr id="20" name="図 19" descr="ダイアグラム&#10;&#10;自動的に生成された説明">
            <a:extLst>
              <a:ext uri="{FF2B5EF4-FFF2-40B4-BE49-F238E27FC236}">
                <a16:creationId xmlns:a16="http://schemas.microsoft.com/office/drawing/2014/main" id="{665EF80B-126A-4976-A174-E620736AE13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5222" y="3739014"/>
            <a:ext cx="4007123" cy="2409599"/>
          </a:xfrm>
          <a:prstGeom prst="rect">
            <a:avLst/>
          </a:prstGeom>
        </p:spPr>
      </p:pic>
      <p:pic>
        <p:nvPicPr>
          <p:cNvPr id="21" name="図 20">
            <a:extLst>
              <a:ext uri="{FF2B5EF4-FFF2-40B4-BE49-F238E27FC236}">
                <a16:creationId xmlns:a16="http://schemas.microsoft.com/office/drawing/2014/main" id="{7078B2B5-157C-4AE1-A706-879AD405A830}"/>
              </a:ext>
            </a:extLst>
          </p:cNvPr>
          <p:cNvPicPr>
            <a:picLocks noChangeAspect="1"/>
          </p:cNvPicPr>
          <p:nvPr/>
        </p:nvPicPr>
        <p:blipFill>
          <a:blip r:embed="rId4"/>
          <a:stretch>
            <a:fillRect/>
          </a:stretch>
        </p:blipFill>
        <p:spPr>
          <a:xfrm>
            <a:off x="4611655" y="3170504"/>
            <a:ext cx="3887654" cy="2660752"/>
          </a:xfrm>
          <a:prstGeom prst="rect">
            <a:avLst/>
          </a:prstGeom>
        </p:spPr>
      </p:pic>
      <p:sp>
        <p:nvSpPr>
          <p:cNvPr id="22" name="吹き出し: 角を丸めた四角形 21">
            <a:extLst>
              <a:ext uri="{FF2B5EF4-FFF2-40B4-BE49-F238E27FC236}">
                <a16:creationId xmlns:a16="http://schemas.microsoft.com/office/drawing/2014/main" id="{7FB9501F-ABA5-418D-89F3-FB9486F21E4B}"/>
              </a:ext>
            </a:extLst>
          </p:cNvPr>
          <p:cNvSpPr/>
          <p:nvPr/>
        </p:nvSpPr>
        <p:spPr bwMode="auto">
          <a:xfrm>
            <a:off x="5962832" y="3007565"/>
            <a:ext cx="1342768" cy="857636"/>
          </a:xfrm>
          <a:prstGeom prst="wedgeRoundRectCallout">
            <a:avLst>
              <a:gd name="adj1" fmla="val 58308"/>
              <a:gd name="adj2" fmla="val 99961"/>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en-US" altLang="ja-JP" sz="1600" dirty="0">
                <a:ln w="0"/>
                <a:solidFill>
                  <a:schemeClr val="tx1"/>
                </a:solidFill>
                <a:latin typeface="Meiryo UI" pitchFamily="50" charset="-128"/>
                <a:ea typeface="Meiryo UI" pitchFamily="50" charset="-128"/>
                <a:cs typeface="Meiryo UI" pitchFamily="50" charset="-128"/>
              </a:rPr>
              <a:t>Web</a:t>
            </a:r>
            <a:r>
              <a:rPr kumimoji="1" lang="ja-JP" altLang="en-US" sz="1600" dirty="0">
                <a:ln w="0"/>
                <a:solidFill>
                  <a:schemeClr val="tx1"/>
                </a:solidFill>
                <a:latin typeface="Meiryo UI" pitchFamily="50" charset="-128"/>
                <a:ea typeface="Meiryo UI" pitchFamily="50" charset="-128"/>
                <a:cs typeface="Meiryo UI" pitchFamily="50" charset="-128"/>
              </a:rPr>
              <a:t>向けに</a:t>
            </a:r>
            <a:endParaRPr kumimoji="1" lang="en-US" altLang="ja-JP" sz="1600" dirty="0">
              <a:ln w="0"/>
              <a:solidFill>
                <a:schemeClr val="tx1"/>
              </a:solidFill>
              <a:latin typeface="Meiryo UI" pitchFamily="50" charset="-128"/>
              <a:ea typeface="Meiryo UI" pitchFamily="50" charset="-128"/>
              <a:cs typeface="Meiryo UI" pitchFamily="50" charset="-128"/>
            </a:endParaRPr>
          </a:p>
          <a:p>
            <a:pPr algn="ctr">
              <a:tabLst>
                <a:tab pos="360363" algn="l"/>
              </a:tabLst>
            </a:pPr>
            <a:r>
              <a:rPr lang="ja-JP" altLang="en-US" sz="1600" dirty="0">
                <a:ln w="0"/>
                <a:solidFill>
                  <a:schemeClr val="tx1"/>
                </a:solidFill>
                <a:latin typeface="Meiryo UI" pitchFamily="50" charset="-128"/>
                <a:ea typeface="Meiryo UI" pitchFamily="50" charset="-128"/>
                <a:cs typeface="Meiryo UI" pitchFamily="50" charset="-128"/>
              </a:rPr>
              <a:t>技術が成熟</a:t>
            </a:r>
            <a:endParaRPr kumimoji="1" lang="ja-JP" altLang="en-US" sz="1600" dirty="0">
              <a:ln w="0"/>
              <a:solidFill>
                <a:schemeClr val="tx1"/>
              </a:solidFill>
              <a:latin typeface="Meiryo UI" pitchFamily="50" charset="-128"/>
              <a:ea typeface="Meiryo UI" pitchFamily="50" charset="-128"/>
              <a:cs typeface="Meiryo UI" pitchFamily="50" charset="-128"/>
            </a:endParaRPr>
          </a:p>
        </p:txBody>
      </p:sp>
      <p:sp>
        <p:nvSpPr>
          <p:cNvPr id="23" name="吹き出し: 角を丸めた四角形 22">
            <a:extLst>
              <a:ext uri="{FF2B5EF4-FFF2-40B4-BE49-F238E27FC236}">
                <a16:creationId xmlns:a16="http://schemas.microsoft.com/office/drawing/2014/main" id="{F29ED9DC-9B77-44F1-930F-C79E1587CF25}"/>
              </a:ext>
            </a:extLst>
          </p:cNvPr>
          <p:cNvSpPr/>
          <p:nvPr/>
        </p:nvSpPr>
        <p:spPr bwMode="auto">
          <a:xfrm>
            <a:off x="348354" y="2960037"/>
            <a:ext cx="3292593" cy="985887"/>
          </a:xfrm>
          <a:prstGeom prst="wedgeRoundRectCallout">
            <a:avLst>
              <a:gd name="adj1" fmla="val 29284"/>
              <a:gd name="adj2" fmla="val 105310"/>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en-US" altLang="ja-JP" sz="1600" dirty="0">
                <a:ln w="0"/>
                <a:solidFill>
                  <a:schemeClr val="tx1"/>
                </a:solidFill>
                <a:latin typeface="Meiryo UI" pitchFamily="50" charset="-128"/>
                <a:ea typeface="Meiryo UI" pitchFamily="50" charset="-128"/>
                <a:cs typeface="Meiryo UI" pitchFamily="50" charset="-128"/>
              </a:rPr>
              <a:t>Web</a:t>
            </a:r>
            <a:r>
              <a:rPr kumimoji="1" lang="ja-JP" altLang="en-US" sz="1600" dirty="0">
                <a:ln w="0"/>
                <a:solidFill>
                  <a:schemeClr val="tx1"/>
                </a:solidFill>
                <a:latin typeface="Meiryo UI" pitchFamily="50" charset="-128"/>
                <a:ea typeface="Meiryo UI" pitchFamily="50" charset="-128"/>
                <a:cs typeface="Meiryo UI" pitchFamily="50" charset="-128"/>
              </a:rPr>
              <a:t>向けツールが中心で</a:t>
            </a:r>
            <a:endParaRPr kumimoji="1" lang="en-US" altLang="ja-JP" sz="1600" dirty="0">
              <a:ln w="0"/>
              <a:solidFill>
                <a:schemeClr val="tx1"/>
              </a:solidFill>
              <a:latin typeface="Meiryo UI" pitchFamily="50" charset="-128"/>
              <a:ea typeface="Meiryo UI" pitchFamily="50" charset="-128"/>
              <a:cs typeface="Meiryo UI" pitchFamily="50" charset="-128"/>
            </a:endParaRPr>
          </a:p>
          <a:p>
            <a:pPr algn="ctr">
              <a:tabLst>
                <a:tab pos="360363" algn="l"/>
              </a:tabLst>
            </a:pPr>
            <a:r>
              <a:rPr lang="ja-JP" altLang="en-US" sz="1600" dirty="0">
                <a:ln w="0"/>
                <a:solidFill>
                  <a:schemeClr val="tx1"/>
                </a:solidFill>
                <a:latin typeface="Meiryo UI" pitchFamily="50" charset="-128"/>
                <a:ea typeface="Meiryo UI" pitchFamily="50" charset="-128"/>
                <a:cs typeface="Meiryo UI" pitchFamily="50" charset="-128"/>
              </a:rPr>
              <a:t>組込み向けには不十分</a:t>
            </a:r>
            <a:endParaRPr kumimoji="1" lang="en-US" altLang="ja-JP" sz="1600" dirty="0">
              <a:ln w="0"/>
              <a:solidFill>
                <a:schemeClr val="tx1"/>
              </a:solidFill>
              <a:latin typeface="Meiryo UI" pitchFamily="50" charset="-128"/>
              <a:ea typeface="Meiryo UI" pitchFamily="50" charset="-128"/>
              <a:cs typeface="Meiryo UI" pitchFamily="50" charset="-128"/>
            </a:endParaRPr>
          </a:p>
          <a:p>
            <a:pPr algn="ctr">
              <a:tabLst>
                <a:tab pos="360363" algn="l"/>
              </a:tabLst>
            </a:pPr>
            <a:r>
              <a:rPr lang="ja-JP" altLang="en-US" sz="1600" dirty="0">
                <a:ln w="0"/>
                <a:solidFill>
                  <a:schemeClr val="tx1"/>
                </a:solidFill>
                <a:latin typeface="Meiryo UI" pitchFamily="50" charset="-128"/>
                <a:ea typeface="Meiryo UI" pitchFamily="50" charset="-128"/>
                <a:cs typeface="Meiryo UI" pitchFamily="50" charset="-128"/>
              </a:rPr>
              <a:t>例</a:t>
            </a:r>
            <a:r>
              <a:rPr lang="en-US" altLang="ja-JP" sz="1600" dirty="0">
                <a:ln w="0"/>
                <a:solidFill>
                  <a:schemeClr val="tx1"/>
                </a:solidFill>
                <a:latin typeface="Meiryo UI" pitchFamily="50" charset="-128"/>
                <a:ea typeface="Meiryo UI" pitchFamily="50" charset="-128"/>
                <a:cs typeface="Meiryo UI" pitchFamily="50" charset="-128"/>
              </a:rPr>
              <a:t>. deploy</a:t>
            </a:r>
            <a:r>
              <a:rPr lang="ja-JP" altLang="en-US" sz="1600" dirty="0">
                <a:ln w="0"/>
                <a:solidFill>
                  <a:schemeClr val="tx1"/>
                </a:solidFill>
                <a:latin typeface="Meiryo UI" pitchFamily="50" charset="-128"/>
                <a:ea typeface="Meiryo UI" pitchFamily="50" charset="-128"/>
                <a:cs typeface="Meiryo UI" pitchFamily="50" charset="-128"/>
              </a:rPr>
              <a:t>手法が未確立</a:t>
            </a:r>
            <a:endParaRPr lang="en-US" altLang="ja-JP" sz="1600" dirty="0">
              <a:ln w="0"/>
              <a:solidFill>
                <a:schemeClr val="tx1"/>
              </a:solidFill>
              <a:latin typeface="Meiryo UI" pitchFamily="50" charset="-128"/>
              <a:ea typeface="Meiryo UI" pitchFamily="50" charset="-128"/>
              <a:cs typeface="Meiryo UI" pitchFamily="50" charset="-128"/>
            </a:endParaRPr>
          </a:p>
          <a:p>
            <a:pPr algn="ctr">
              <a:tabLst>
                <a:tab pos="360363" algn="l"/>
              </a:tabLst>
            </a:pPr>
            <a:r>
              <a:rPr kumimoji="1" lang="ja-JP" altLang="en-US" sz="1600" dirty="0">
                <a:ln w="0"/>
                <a:solidFill>
                  <a:schemeClr val="tx1"/>
                </a:solidFill>
                <a:latin typeface="Meiryo UI" pitchFamily="50" charset="-128"/>
                <a:ea typeface="Meiryo UI" pitchFamily="50" charset="-128"/>
                <a:cs typeface="Meiryo UI" pitchFamily="50" charset="-128"/>
              </a:rPr>
              <a:t>（車載では</a:t>
            </a:r>
            <a:r>
              <a:rPr kumimoji="1" lang="en-US" altLang="ja-JP" sz="1600" dirty="0">
                <a:ln w="0"/>
                <a:solidFill>
                  <a:schemeClr val="tx1"/>
                </a:solidFill>
                <a:latin typeface="Meiryo UI" pitchFamily="50" charset="-128"/>
                <a:ea typeface="Meiryo UI" pitchFamily="50" charset="-128"/>
                <a:cs typeface="Meiryo UI" pitchFamily="50" charset="-128"/>
              </a:rPr>
              <a:t>OTA</a:t>
            </a:r>
            <a:r>
              <a:rPr kumimoji="1" lang="ja-JP" altLang="en-US" sz="1600" dirty="0">
                <a:ln w="0"/>
                <a:solidFill>
                  <a:schemeClr val="tx1"/>
                </a:solidFill>
                <a:latin typeface="Meiryo UI" pitchFamily="50" charset="-128"/>
                <a:ea typeface="Meiryo UI" pitchFamily="50" charset="-128"/>
                <a:cs typeface="Meiryo UI" pitchFamily="50" charset="-128"/>
              </a:rPr>
              <a:t>で実現）</a:t>
            </a:r>
          </a:p>
        </p:txBody>
      </p:sp>
      <p:sp>
        <p:nvSpPr>
          <p:cNvPr id="24" name="テキスト ボックス 23">
            <a:extLst>
              <a:ext uri="{FF2B5EF4-FFF2-40B4-BE49-F238E27FC236}">
                <a16:creationId xmlns:a16="http://schemas.microsoft.com/office/drawing/2014/main" id="{01B14256-420F-4850-B707-56641860690E}"/>
              </a:ext>
            </a:extLst>
          </p:cNvPr>
          <p:cNvSpPr txBox="1"/>
          <p:nvPr/>
        </p:nvSpPr>
        <p:spPr bwMode="auto">
          <a:xfrm>
            <a:off x="5088702" y="5829689"/>
            <a:ext cx="3728118" cy="318924"/>
          </a:xfrm>
          <a:prstGeom prst="rect">
            <a:avLst/>
          </a:prstGeom>
          <a:noFill/>
          <a:ln w="9525">
            <a:noFill/>
            <a:miter lim="800000"/>
            <a:headEnd/>
            <a:tailEnd/>
          </a:ln>
        </p:spPr>
        <p:txBody>
          <a:bodyPr wrap="none" lIns="72000" tIns="36000" rIns="72000" bIns="36000" rtlCol="0">
            <a:spAutoFit/>
          </a:bodyPr>
          <a:lstStyle/>
          <a:p>
            <a:r>
              <a:rPr kumimoji="1" lang="ja-JP" altLang="en-US" sz="1600" u="sng" dirty="0">
                <a:solidFill>
                  <a:prstClr val="black"/>
                </a:solidFill>
                <a:latin typeface="Meiryo UI" panose="020B0604030504040204" pitchFamily="50" charset="-128"/>
                <a:ea typeface="Meiryo UI" panose="020B0604030504040204" pitchFamily="50" charset="-128"/>
              </a:rPr>
              <a:t>図２．</a:t>
            </a:r>
            <a:r>
              <a:rPr kumimoji="1" lang="en-US" altLang="ja-JP" sz="1600" u="sng" dirty="0">
                <a:solidFill>
                  <a:prstClr val="black"/>
                </a:solidFill>
                <a:latin typeface="Meiryo UI" panose="020B0604030504040204" pitchFamily="50" charset="-128"/>
                <a:ea typeface="Meiryo UI" panose="020B0604030504040204" pitchFamily="50" charset="-128"/>
              </a:rPr>
              <a:t>DevOps</a:t>
            </a:r>
            <a:r>
              <a:rPr kumimoji="1" lang="ja-JP" altLang="en-US" sz="1600" u="sng" dirty="0">
                <a:solidFill>
                  <a:prstClr val="black"/>
                </a:solidFill>
                <a:latin typeface="Meiryo UI" panose="020B0604030504040204" pitchFamily="50" charset="-128"/>
                <a:ea typeface="Meiryo UI" panose="020B0604030504040204" pitchFamily="50" charset="-128"/>
              </a:rPr>
              <a:t>の動向</a:t>
            </a:r>
            <a:r>
              <a:rPr kumimoji="1" lang="en-US" altLang="ja-JP" sz="1600" u="sng" dirty="0">
                <a:solidFill>
                  <a:prstClr val="black"/>
                </a:solidFill>
                <a:latin typeface="Meiryo UI" panose="020B0604030504040204" pitchFamily="50" charset="-128"/>
                <a:ea typeface="Meiryo UI" panose="020B0604030504040204" pitchFamily="50" charset="-128"/>
              </a:rPr>
              <a:t>(2011</a:t>
            </a:r>
            <a:r>
              <a:rPr kumimoji="1" lang="ja-JP" altLang="en-US" sz="1600" u="sng" dirty="0">
                <a:solidFill>
                  <a:prstClr val="black"/>
                </a:solidFill>
                <a:latin typeface="Meiryo UI" panose="020B0604030504040204" pitchFamily="50" charset="-128"/>
                <a:ea typeface="Meiryo UI" panose="020B0604030504040204" pitchFamily="50" charset="-128"/>
              </a:rPr>
              <a:t>～</a:t>
            </a:r>
            <a:r>
              <a:rPr kumimoji="1" lang="en-US" altLang="ja-JP" sz="1600" u="sng" dirty="0">
                <a:solidFill>
                  <a:prstClr val="black"/>
                </a:solidFill>
                <a:latin typeface="Meiryo UI" panose="020B0604030504040204" pitchFamily="50" charset="-128"/>
                <a:ea typeface="Meiryo UI" panose="020B0604030504040204" pitchFamily="50" charset="-128"/>
              </a:rPr>
              <a:t>2021</a:t>
            </a:r>
            <a:r>
              <a:rPr kumimoji="1" lang="ja-JP" altLang="en-US" sz="1600" u="sng" dirty="0">
                <a:solidFill>
                  <a:prstClr val="black"/>
                </a:solidFill>
                <a:latin typeface="Meiryo UI" panose="020B0604030504040204" pitchFamily="50" charset="-128"/>
                <a:ea typeface="Meiryo UI" panose="020B0604030504040204" pitchFamily="50" charset="-128"/>
              </a:rPr>
              <a:t>年</a:t>
            </a:r>
            <a:r>
              <a:rPr kumimoji="1" lang="en-US" altLang="ja-JP" sz="1600" u="sng" dirty="0">
                <a:solidFill>
                  <a:prstClr val="black"/>
                </a:solidFill>
                <a:latin typeface="Meiryo UI" panose="020B0604030504040204" pitchFamily="50" charset="-128"/>
                <a:ea typeface="Meiryo UI" panose="020B0604030504040204" pitchFamily="50" charset="-128"/>
              </a:rPr>
              <a:t>)</a:t>
            </a:r>
            <a:endParaRPr kumimoji="1" lang="ja-JP" altLang="en-US" sz="1600" u="sng" dirty="0">
              <a:solidFill>
                <a:prstClr val="black"/>
              </a:solidFill>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2CB92E57-3411-493A-81C9-4232D7A47B91}"/>
              </a:ext>
            </a:extLst>
          </p:cNvPr>
          <p:cNvSpPr txBox="1"/>
          <p:nvPr/>
        </p:nvSpPr>
        <p:spPr bwMode="auto">
          <a:xfrm>
            <a:off x="1036386" y="6003179"/>
            <a:ext cx="2112291" cy="318924"/>
          </a:xfrm>
          <a:prstGeom prst="rect">
            <a:avLst/>
          </a:prstGeom>
          <a:noFill/>
          <a:ln w="9525">
            <a:noFill/>
            <a:miter lim="800000"/>
            <a:headEnd/>
            <a:tailEnd/>
          </a:ln>
        </p:spPr>
        <p:txBody>
          <a:bodyPr wrap="none" lIns="72000" tIns="36000" rIns="72000" bIns="36000" rtlCol="0">
            <a:spAutoFit/>
          </a:bodyPr>
          <a:lstStyle/>
          <a:p>
            <a:r>
              <a:rPr kumimoji="1" lang="ja-JP" altLang="en-US" sz="1600" u="sng" dirty="0">
                <a:solidFill>
                  <a:prstClr val="black"/>
                </a:solidFill>
                <a:latin typeface="Meiryo UI" panose="020B0604030504040204" pitchFamily="50" charset="-128"/>
                <a:ea typeface="Meiryo UI" panose="020B0604030504040204" pitchFamily="50" charset="-128"/>
              </a:rPr>
              <a:t>図１．</a:t>
            </a:r>
            <a:r>
              <a:rPr kumimoji="1" lang="en-US" altLang="ja-JP" sz="1600" u="sng" dirty="0">
                <a:solidFill>
                  <a:prstClr val="black"/>
                </a:solidFill>
                <a:latin typeface="Meiryo UI" panose="020B0604030504040204" pitchFamily="50" charset="-128"/>
                <a:ea typeface="Meiryo UI" panose="020B0604030504040204" pitchFamily="50" charset="-128"/>
              </a:rPr>
              <a:t>DevOps</a:t>
            </a:r>
            <a:r>
              <a:rPr kumimoji="1" lang="ja-JP" altLang="en-US" sz="1600" u="sng" dirty="0">
                <a:solidFill>
                  <a:prstClr val="black"/>
                </a:solidFill>
                <a:latin typeface="Meiryo UI" panose="020B0604030504040204" pitchFamily="50" charset="-128"/>
                <a:ea typeface="Meiryo UI" panose="020B0604030504040204" pitchFamily="50" charset="-128"/>
              </a:rPr>
              <a:t>の概要</a:t>
            </a:r>
          </a:p>
        </p:txBody>
      </p:sp>
      <p:sp>
        <p:nvSpPr>
          <p:cNvPr id="26" name="テキスト ボックス 25">
            <a:extLst>
              <a:ext uri="{FF2B5EF4-FFF2-40B4-BE49-F238E27FC236}">
                <a16:creationId xmlns:a16="http://schemas.microsoft.com/office/drawing/2014/main" id="{88B59A10-3811-4A0B-BD3E-6A9CFDE717A2}"/>
              </a:ext>
            </a:extLst>
          </p:cNvPr>
          <p:cNvSpPr txBox="1"/>
          <p:nvPr/>
        </p:nvSpPr>
        <p:spPr bwMode="auto">
          <a:xfrm>
            <a:off x="1645920" y="4866110"/>
            <a:ext cx="555775" cy="318924"/>
          </a:xfrm>
          <a:prstGeom prst="rect">
            <a:avLst/>
          </a:prstGeom>
          <a:noFill/>
          <a:ln w="9525">
            <a:noFill/>
            <a:miter lim="800000"/>
            <a:headEnd/>
            <a:tailEnd/>
          </a:ln>
        </p:spPr>
        <p:txBody>
          <a:bodyPr wrap="none" lIns="72000" tIns="36000" rIns="72000" bIns="36000"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開発</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98A7BECA-3CB8-4EF0-BE5F-21916662238F}"/>
              </a:ext>
            </a:extLst>
          </p:cNvPr>
          <p:cNvSpPr txBox="1"/>
          <p:nvPr/>
        </p:nvSpPr>
        <p:spPr bwMode="auto">
          <a:xfrm>
            <a:off x="2730888" y="4868653"/>
            <a:ext cx="555775" cy="318924"/>
          </a:xfrm>
          <a:prstGeom prst="rect">
            <a:avLst/>
          </a:prstGeom>
          <a:noFill/>
          <a:ln w="9525">
            <a:noFill/>
            <a:miter lim="800000"/>
            <a:headEnd/>
            <a:tailEnd/>
          </a:ln>
        </p:spPr>
        <p:txBody>
          <a:bodyPr wrap="none" lIns="72000" tIns="36000" rIns="72000" bIns="36000"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運用</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40C4882E-438B-4611-9ACA-EBA6693CBEA1}"/>
              </a:ext>
            </a:extLst>
          </p:cNvPr>
          <p:cNvSpPr/>
          <p:nvPr/>
        </p:nvSpPr>
        <p:spPr bwMode="auto">
          <a:xfrm>
            <a:off x="6138854" y="6199394"/>
            <a:ext cx="6022800" cy="864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システム部門内</a:t>
            </a:r>
            <a:r>
              <a:rPr lang="en-US" altLang="ja-JP" sz="1600" dirty="0">
                <a:solidFill>
                  <a:srgbClr val="0000CC"/>
                </a:solidFill>
                <a:latin typeface="Meiryo UI" pitchFamily="50" charset="-128"/>
                <a:ea typeface="Meiryo UI" pitchFamily="50" charset="-128"/>
                <a:cs typeface="Meiryo UI" pitchFamily="50" charset="-128"/>
              </a:rPr>
              <a:t>]</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・継続の場合で、計画時から市場動向や外部環境、他社</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当社の状況に変化がある場合はそれらについても記載する。</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73291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874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8CDEED0A-F195-4E59-B967-F53F537B69C7}"/>
              </a:ext>
            </a:extLst>
          </p:cNvPr>
          <p:cNvSpPr txBox="1">
            <a:spLocks/>
          </p:cNvSpPr>
          <p:nvPr/>
        </p:nvSpPr>
        <p:spPr>
          <a:xfrm>
            <a:off x="10881132" y="357565"/>
            <a:ext cx="914400" cy="914400"/>
          </a:xfrm>
          <a:prstGeom prst="ellipse">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ja-JP" altLang="en-US" b="1" dirty="0">
                <a:solidFill>
                  <a:schemeClr val="bg1"/>
                </a:solidFill>
                <a:latin typeface="Meiryo UI" panose="020B0604030504040204" pitchFamily="50" charset="-128"/>
                <a:ea typeface="Meiryo UI" panose="020B0604030504040204" pitchFamily="50" charset="-128"/>
                <a:cs typeface="メイリオ" pitchFamily="50" charset="-128"/>
              </a:rPr>
              <a:t>任意</a:t>
            </a:r>
            <a:endParaRPr lang="en-US" altLang="ja-JP" b="1" dirty="0">
              <a:solidFill>
                <a:schemeClr val="bg1"/>
              </a:solidFill>
              <a:latin typeface="Meiryo UI" panose="020B0604030504040204" pitchFamily="50" charset="-128"/>
              <a:ea typeface="Meiryo UI" panose="020B0604030504040204" pitchFamily="50" charset="-128"/>
              <a:cs typeface="メイリオ" pitchFamily="50" charset="-128"/>
            </a:endParaRPr>
          </a:p>
        </p:txBody>
      </p:sp>
      <p:sp>
        <p:nvSpPr>
          <p:cNvPr id="8" name="テキスト ボックス 7">
            <a:extLst>
              <a:ext uri="{FF2B5EF4-FFF2-40B4-BE49-F238E27FC236}">
                <a16:creationId xmlns:a16="http://schemas.microsoft.com/office/drawing/2014/main" id="{3420C805-3CCF-488D-AF6E-E291482C2DE1}"/>
              </a:ext>
            </a:extLst>
          </p:cNvPr>
          <p:cNvSpPr txBox="1"/>
          <p:nvPr/>
        </p:nvSpPr>
        <p:spPr>
          <a:xfrm>
            <a:off x="9930508" y="420491"/>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9" name="テキスト ボックス 8">
            <a:extLst>
              <a:ext uri="{FF2B5EF4-FFF2-40B4-BE49-F238E27FC236}">
                <a16:creationId xmlns:a16="http://schemas.microsoft.com/office/drawing/2014/main" id="{01326842-5919-4A2C-A238-C5AAF651A53F}"/>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0" name="テキスト ボックス 9">
            <a:extLst>
              <a:ext uri="{FF2B5EF4-FFF2-40B4-BE49-F238E27FC236}">
                <a16:creationId xmlns:a16="http://schemas.microsoft.com/office/drawing/2014/main" id="{BCFF4E41-505E-4DF0-9E02-F783E9E5BD26}"/>
              </a:ext>
            </a:extLst>
          </p:cNvPr>
          <p:cNvSpPr txBox="1"/>
          <p:nvPr/>
        </p:nvSpPr>
        <p:spPr bwMode="auto">
          <a:xfrm>
            <a:off x="9440781" y="795967"/>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1" name="タイトル 2">
            <a:extLst>
              <a:ext uri="{FF2B5EF4-FFF2-40B4-BE49-F238E27FC236}">
                <a16:creationId xmlns:a16="http://schemas.microsoft.com/office/drawing/2014/main" id="{8FB3875E-9DC6-4936-A08C-EC73FAF23F28}"/>
              </a:ext>
            </a:extLst>
          </p:cNvPr>
          <p:cNvSpPr>
            <a:spLocks noGrp="1"/>
          </p:cNvSpPr>
          <p:nvPr>
            <p:ph type="title"/>
          </p:nvPr>
        </p:nvSpPr>
        <p:spPr>
          <a:xfrm>
            <a:off x="1512000" y="288000"/>
            <a:ext cx="7632000" cy="476704"/>
          </a:xfrm>
        </p:spPr>
        <p:txBody>
          <a:bodyPr>
            <a:normAutofit/>
          </a:bodyPr>
          <a:lstStyle/>
          <a:p>
            <a:r>
              <a:rPr lang="ja-JP" altLang="en-US" sz="2400" dirty="0"/>
              <a:t>補足</a:t>
            </a:r>
            <a:r>
              <a:rPr lang="en-US" altLang="ja-JP" sz="2400" dirty="0"/>
              <a:t>1-1.(1)</a:t>
            </a:r>
            <a:r>
              <a:rPr lang="en-US" altLang="ja-JP" sz="2400" dirty="0" err="1">
                <a:latin typeface="Meiryo UI"/>
                <a:ea typeface="Meiryo UI"/>
              </a:rPr>
              <a:t>仮想</a:t>
            </a:r>
            <a:r>
              <a:rPr lang="ja-JP" altLang="en-US" sz="2400" dirty="0">
                <a:latin typeface="Meiryo UI"/>
                <a:ea typeface="Meiryo UI"/>
              </a:rPr>
              <a:t>実行</a:t>
            </a:r>
            <a:r>
              <a:rPr lang="en-US" altLang="ja-JP" sz="2400" dirty="0" err="1">
                <a:latin typeface="Meiryo UI"/>
                <a:ea typeface="Meiryo UI"/>
              </a:rPr>
              <a:t>環境</a:t>
            </a:r>
            <a:endParaRPr kumimoji="1" lang="ja-JP" altLang="en-US" sz="2400" dirty="0"/>
          </a:p>
        </p:txBody>
      </p:sp>
      <p:sp>
        <p:nvSpPr>
          <p:cNvPr id="12" name="Rectangle 80">
            <a:extLst>
              <a:ext uri="{FF2B5EF4-FFF2-40B4-BE49-F238E27FC236}">
                <a16:creationId xmlns:a16="http://schemas.microsoft.com/office/drawing/2014/main" id="{BB91B9AC-C35E-43C2-8D5D-6D2551590D49}"/>
              </a:ext>
            </a:extLst>
          </p:cNvPr>
          <p:cNvSpPr>
            <a:spLocks noChangeArrowheads="1"/>
          </p:cNvSpPr>
          <p:nvPr/>
        </p:nvSpPr>
        <p:spPr bwMode="auto">
          <a:xfrm>
            <a:off x="59928" y="855716"/>
            <a:ext cx="4103604" cy="5892333"/>
          </a:xfrm>
          <a:prstGeom prst="rect">
            <a:avLst/>
          </a:prstGeom>
          <a:noFill/>
          <a:ln w="9525">
            <a:solidFill>
              <a:schemeClr val="tx1"/>
            </a:solidFill>
            <a:miter lim="800000"/>
            <a:headEnd/>
            <a:tailEnd/>
          </a:ln>
        </p:spPr>
        <p:txBody>
          <a:bodyPr wrap="square" lIns="91440" tIns="45720" rIns="91440" bIns="45720" anchor="t">
            <a:noAutofit/>
          </a:bodyPr>
          <a:lstStyle/>
          <a:p>
            <a:pPr algn="l" eaLnBrk="0" hangingPunct="0"/>
            <a:r>
              <a:rPr lang="en-US" altLang="ja-JP" sz="1400" dirty="0">
                <a:latin typeface="Meiryo UI"/>
                <a:ea typeface="Meiryo UI"/>
              </a:rPr>
              <a:t>【</a:t>
            </a:r>
            <a:r>
              <a:rPr lang="ja-JP" altLang="en-US" sz="1400" dirty="0">
                <a:latin typeface="Meiryo UI"/>
                <a:ea typeface="Meiryo UI"/>
              </a:rPr>
              <a:t>目的・課題</a:t>
            </a:r>
            <a:r>
              <a:rPr lang="en-US" altLang="ja-JP" sz="1400" dirty="0">
                <a:latin typeface="Meiryo UI"/>
                <a:ea typeface="Meiryo UI"/>
              </a:rPr>
              <a:t>】</a:t>
            </a:r>
          </a:p>
          <a:p>
            <a:pPr eaLnBrk="0" hangingPunct="0"/>
            <a:r>
              <a:rPr lang="ja-JP" altLang="en-US" sz="1400" dirty="0">
                <a:latin typeface="Meiryo UI"/>
                <a:ea typeface="Meiryo UI"/>
              </a:rPr>
              <a:t>試験自動化は</a:t>
            </a:r>
            <a:r>
              <a:rPr lang="en-US" altLang="ja-JP" sz="1400" dirty="0">
                <a:latin typeface="Meiryo UI"/>
                <a:ea typeface="Meiryo UI"/>
              </a:rPr>
              <a:t>DevOps</a:t>
            </a:r>
            <a:r>
              <a:rPr lang="ja-JP" altLang="en-US" sz="1400" dirty="0">
                <a:latin typeface="Meiryo UI"/>
                <a:ea typeface="Meiryo UI"/>
              </a:rPr>
              <a:t>の組込みシステムへのために不可欠。しかし、専用</a:t>
            </a:r>
            <a:r>
              <a:rPr lang="en-US" altLang="ja-JP" sz="1400" dirty="0">
                <a:latin typeface="Meiryo UI"/>
                <a:ea typeface="Meiryo UI"/>
              </a:rPr>
              <a:t>HW</a:t>
            </a:r>
            <a:r>
              <a:rPr lang="ja-JP" altLang="en-US" sz="1400" dirty="0">
                <a:latin typeface="Meiryo UI"/>
                <a:ea typeface="Meiryo UI"/>
              </a:rPr>
              <a:t>を含む組込みシステムの試験自動化は困難。実機を模擬する仮想実行環境をコンテナライクに実行可能とすることでこの問題を解決。</a:t>
            </a:r>
            <a:endParaRPr lang="en-US" altLang="ja-JP" sz="1400" dirty="0">
              <a:latin typeface="Meiryo UI"/>
              <a:ea typeface="Meiryo UI"/>
            </a:endParaRPr>
          </a:p>
          <a:p>
            <a:pPr eaLnBrk="0" hangingPunct="0"/>
            <a:endParaRPr lang="en-US" altLang="ja-JP" sz="1400" dirty="0">
              <a:latin typeface="Meiryo UI"/>
              <a:ea typeface="Meiryo UI"/>
            </a:endParaRPr>
          </a:p>
          <a:p>
            <a:pPr eaLnBrk="0" hangingPunct="0"/>
            <a:r>
              <a:rPr lang="en-US" altLang="ja-JP" sz="1400" dirty="0">
                <a:latin typeface="Meiryo UI"/>
                <a:ea typeface="Meiryo UI"/>
              </a:rPr>
              <a:t>【</a:t>
            </a:r>
            <a:r>
              <a:rPr lang="ja-JP" altLang="en-US" sz="1400" dirty="0">
                <a:latin typeface="Meiryo UI"/>
                <a:ea typeface="Meiryo UI"/>
              </a:rPr>
              <a:t>開発内容</a:t>
            </a:r>
            <a:r>
              <a:rPr lang="en-US" altLang="ja-JP" sz="1400" dirty="0">
                <a:latin typeface="Meiryo UI"/>
                <a:ea typeface="Meiryo UI"/>
              </a:rPr>
              <a:t>】</a:t>
            </a:r>
          </a:p>
          <a:p>
            <a:pPr eaLnBrk="0" hangingPunct="0"/>
            <a:r>
              <a:rPr lang="ja-JP" altLang="en-US" sz="1400" dirty="0">
                <a:latin typeface="Meiryo UI"/>
                <a:ea typeface="Meiryo UI"/>
              </a:rPr>
              <a:t>①モデル群</a:t>
            </a:r>
            <a:endParaRPr lang="en-US" altLang="ja-JP" sz="1400" dirty="0">
              <a:latin typeface="Meiryo UI"/>
              <a:ea typeface="Meiryo UI"/>
            </a:endParaRPr>
          </a:p>
          <a:p>
            <a:pPr eaLnBrk="0" hangingPunct="0"/>
            <a:r>
              <a:rPr lang="en-US" altLang="ja-JP" sz="1400" dirty="0" err="1">
                <a:latin typeface="Meiryo UI"/>
                <a:ea typeface="Meiryo UI"/>
              </a:rPr>
              <a:t>GoogleTest</a:t>
            </a:r>
            <a:r>
              <a:rPr lang="ja-JP" altLang="en-US" sz="1400" dirty="0">
                <a:latin typeface="Meiryo UI"/>
                <a:ea typeface="Meiryo UI"/>
              </a:rPr>
              <a:t>などの自動試験フレームワークを仮想的に実行するための</a:t>
            </a:r>
            <a:r>
              <a:rPr lang="en-US" altLang="ja-JP" sz="1400" dirty="0">
                <a:latin typeface="Meiryo UI"/>
                <a:ea typeface="Meiryo UI"/>
              </a:rPr>
              <a:t>CPU</a:t>
            </a:r>
            <a:r>
              <a:rPr lang="ja-JP" altLang="en-US" sz="1400" dirty="0">
                <a:latin typeface="Meiryo UI"/>
                <a:ea typeface="Meiryo UI"/>
              </a:rPr>
              <a:t>モデルや周辺モデルを開発</a:t>
            </a:r>
            <a:endParaRPr lang="en-US" altLang="ja-JP" sz="1400" dirty="0">
              <a:latin typeface="Meiryo UI"/>
              <a:ea typeface="Meiryo UI"/>
            </a:endParaRPr>
          </a:p>
          <a:p>
            <a:pPr eaLnBrk="0" hangingPunct="0"/>
            <a:r>
              <a:rPr lang="ja-JP" altLang="en-US" sz="1400" dirty="0">
                <a:latin typeface="Meiryo UI"/>
                <a:ea typeface="Meiryo UI"/>
              </a:rPr>
              <a:t>②連携ツール</a:t>
            </a:r>
            <a:endParaRPr lang="en-US" altLang="ja-JP" sz="1400" dirty="0">
              <a:latin typeface="Meiryo UI"/>
              <a:ea typeface="Meiryo UI"/>
            </a:endParaRPr>
          </a:p>
          <a:p>
            <a:pPr eaLnBrk="0" hangingPunct="0"/>
            <a:r>
              <a:rPr lang="en-US" altLang="ja-JP" sz="1400" dirty="0">
                <a:latin typeface="Meiryo UI"/>
                <a:ea typeface="Meiryo UI"/>
              </a:rPr>
              <a:t>Jenkins</a:t>
            </a:r>
            <a:r>
              <a:rPr lang="ja-JP" altLang="en-US" sz="1400" dirty="0">
                <a:latin typeface="Meiryo UI"/>
                <a:ea typeface="Meiryo UI"/>
              </a:rPr>
              <a:t>などの</a:t>
            </a:r>
            <a:r>
              <a:rPr lang="en-US" altLang="ja-JP" sz="1400" dirty="0">
                <a:latin typeface="Meiryo UI"/>
                <a:ea typeface="Meiryo UI"/>
              </a:rPr>
              <a:t>CI</a:t>
            </a:r>
            <a:r>
              <a:rPr lang="ja-JP" altLang="en-US" sz="1400" dirty="0">
                <a:latin typeface="Meiryo UI"/>
                <a:ea typeface="Meiryo UI"/>
              </a:rPr>
              <a:t>ツールと連携し、仮想環境上で実機用組込み</a:t>
            </a:r>
            <a:r>
              <a:rPr lang="en-US" altLang="ja-JP" sz="1400" dirty="0">
                <a:latin typeface="Meiryo UI"/>
                <a:ea typeface="Meiryo UI"/>
              </a:rPr>
              <a:t>SW</a:t>
            </a:r>
            <a:r>
              <a:rPr lang="ja-JP" altLang="en-US" sz="1400" dirty="0">
                <a:latin typeface="Meiryo UI"/>
                <a:ea typeface="Meiryo UI"/>
              </a:rPr>
              <a:t>を自動試験するためのツールを開発</a:t>
            </a:r>
          </a:p>
          <a:p>
            <a:br>
              <a:rPr lang="en-US" altLang="ja-JP" sz="1400" dirty="0">
                <a:latin typeface="Meiryo UI" panose="020B0604030504040204" pitchFamily="50" charset="-128"/>
                <a:ea typeface="Meiryo UI" panose="020B0604030504040204" pitchFamily="50" charset="-128"/>
              </a:rPr>
            </a:br>
            <a:r>
              <a:rPr lang="en-US" altLang="ja-JP" sz="1400" dirty="0">
                <a:solidFill>
                  <a:srgbClr val="FF0000"/>
                </a:solidFill>
                <a:latin typeface="Meiryo UI"/>
                <a:ea typeface="Meiryo UI"/>
              </a:rPr>
              <a:t>【22</a:t>
            </a:r>
            <a:r>
              <a:rPr lang="ja-JP" altLang="en-US" sz="1400" dirty="0">
                <a:solidFill>
                  <a:srgbClr val="FF0000"/>
                </a:solidFill>
                <a:latin typeface="Meiryo UI"/>
                <a:ea typeface="Meiryo UI"/>
              </a:rPr>
              <a:t>年度進捗</a:t>
            </a:r>
            <a:r>
              <a:rPr lang="en-US" altLang="ja-JP" sz="1400" dirty="0">
                <a:solidFill>
                  <a:srgbClr val="FF0000"/>
                </a:solidFill>
                <a:latin typeface="Meiryo UI"/>
                <a:ea typeface="Meiryo UI"/>
              </a:rPr>
              <a:t>】</a:t>
            </a:r>
            <a:endParaRPr lang="en-US" sz="1400" dirty="0">
              <a:solidFill>
                <a:srgbClr val="FF0000"/>
              </a:solidFill>
              <a:cs typeface="Arial"/>
            </a:endParaRPr>
          </a:p>
          <a:p>
            <a:endParaRPr lang="en-US" altLang="ja-JP" sz="1400" dirty="0">
              <a:solidFill>
                <a:srgbClr val="FF0000"/>
              </a:solidFill>
              <a:latin typeface="Meiryo UI" panose="020B0604030504040204" pitchFamily="50" charset="-128"/>
              <a:ea typeface="Meiryo UI" panose="020B0604030504040204" pitchFamily="50" charset="-128"/>
            </a:endParaRPr>
          </a:p>
          <a:p>
            <a:pPr>
              <a:spcBef>
                <a:spcPts val="0"/>
              </a:spcBef>
            </a:pPr>
            <a:r>
              <a:rPr lang="en-US" altLang="ja-JP" sz="1400" dirty="0">
                <a:solidFill>
                  <a:srgbClr val="FF0000"/>
                </a:solidFill>
                <a:latin typeface="Meiryo UI"/>
                <a:ea typeface="Meiryo UI"/>
              </a:rPr>
              <a:t>【23</a:t>
            </a:r>
            <a:r>
              <a:rPr lang="ja-JP" altLang="en-US" sz="1400" dirty="0">
                <a:solidFill>
                  <a:srgbClr val="FF0000"/>
                </a:solidFill>
                <a:latin typeface="Meiryo UI"/>
                <a:ea typeface="Meiryo UI"/>
              </a:rPr>
              <a:t>年度開発予定</a:t>
            </a:r>
            <a:r>
              <a:rPr lang="en-US" altLang="ja-JP" sz="1400" dirty="0">
                <a:solidFill>
                  <a:srgbClr val="FF0000"/>
                </a:solidFill>
                <a:latin typeface="Meiryo UI"/>
                <a:ea typeface="Meiryo UI"/>
              </a:rPr>
              <a:t>】</a:t>
            </a:r>
          </a:p>
          <a:p>
            <a:pPr>
              <a:spcBef>
                <a:spcPts val="0"/>
              </a:spcBef>
            </a:pPr>
            <a:endParaRPr lang="en-US" altLang="ja-JP" sz="1400" dirty="0">
              <a:latin typeface="Meiryo UI"/>
              <a:ea typeface="Meiryo UI"/>
            </a:endParaRPr>
          </a:p>
          <a:p>
            <a:pPr>
              <a:spcBef>
                <a:spcPts val="0"/>
              </a:spcBef>
            </a:pPr>
            <a:r>
              <a:rPr lang="en-US" altLang="ja-JP" sz="1400" dirty="0">
                <a:latin typeface="Meiryo UI"/>
                <a:ea typeface="Meiryo UI"/>
              </a:rPr>
              <a:t>【</a:t>
            </a:r>
            <a:r>
              <a:rPr lang="ja-JP" altLang="en-US" sz="1400" dirty="0">
                <a:latin typeface="Meiryo UI"/>
                <a:ea typeface="Meiryo UI"/>
              </a:rPr>
              <a:t>成果予定</a:t>
            </a:r>
            <a:r>
              <a:rPr lang="en-US" altLang="ja-JP" sz="1400" dirty="0">
                <a:latin typeface="Meiryo UI"/>
                <a:ea typeface="Meiryo UI"/>
              </a:rPr>
              <a:t>】</a:t>
            </a:r>
          </a:p>
          <a:p>
            <a:pPr marL="285750" indent="-285750">
              <a:buFont typeface="Arial" panose="020B0604020202020204" pitchFamily="34" charset="0"/>
              <a:buChar char="•"/>
            </a:pPr>
            <a:r>
              <a:rPr lang="ja-JP" altLang="en-US" sz="1400" dirty="0">
                <a:latin typeface="+mn-ea"/>
              </a:rPr>
              <a:t>組込み向け自動試験実行ツール</a:t>
            </a:r>
            <a:endParaRPr lang="en-US" altLang="ja-JP" sz="1400" dirty="0">
              <a:latin typeface="+mn-ea"/>
            </a:endParaRPr>
          </a:p>
          <a:p>
            <a:pPr marL="285750" indent="-285750">
              <a:buFont typeface="Arial" panose="020B0604020202020204" pitchFamily="34" charset="0"/>
              <a:buChar char="•"/>
            </a:pPr>
            <a:r>
              <a:rPr lang="en-US" altLang="ja-JP" sz="1400" dirty="0">
                <a:latin typeface="+mn-ea"/>
              </a:rPr>
              <a:t>CI</a:t>
            </a:r>
            <a:r>
              <a:rPr lang="ja-JP" altLang="en-US" sz="1400" dirty="0">
                <a:latin typeface="+mn-ea"/>
              </a:rPr>
              <a:t>ツール連携ツール</a:t>
            </a:r>
            <a:endParaRPr lang="en-US" altLang="ja-JP" sz="1400" dirty="0">
              <a:latin typeface="+mn-ea"/>
            </a:endParaRPr>
          </a:p>
          <a:p>
            <a:pPr>
              <a:spcBef>
                <a:spcPts val="0"/>
              </a:spcBef>
            </a:pPr>
            <a:endParaRPr lang="en-US" altLang="ja-JP" sz="1400" dirty="0">
              <a:latin typeface="Meiryo UI"/>
              <a:ea typeface="Meiryo UI"/>
            </a:endParaRPr>
          </a:p>
        </p:txBody>
      </p:sp>
      <p:sp>
        <p:nvSpPr>
          <p:cNvPr id="13" name="正方形/長方形 12">
            <a:extLst>
              <a:ext uri="{FF2B5EF4-FFF2-40B4-BE49-F238E27FC236}">
                <a16:creationId xmlns:a16="http://schemas.microsoft.com/office/drawing/2014/main" id="{76791C80-9D64-4F50-9306-1B4527202D7D}"/>
              </a:ext>
            </a:extLst>
          </p:cNvPr>
          <p:cNvSpPr/>
          <p:nvPr/>
        </p:nvSpPr>
        <p:spPr>
          <a:xfrm>
            <a:off x="6186479" y="4736484"/>
            <a:ext cx="1205949" cy="31067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sng"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図のタイトル</a:t>
            </a:r>
          </a:p>
        </p:txBody>
      </p:sp>
      <p:sp>
        <p:nvSpPr>
          <p:cNvPr id="14" name="Rectangle 60">
            <a:extLst>
              <a:ext uri="{FF2B5EF4-FFF2-40B4-BE49-F238E27FC236}">
                <a16:creationId xmlns:a16="http://schemas.microsoft.com/office/drawing/2014/main" id="{A57403BF-C420-4A88-B334-FD576B911BF9}"/>
              </a:ext>
            </a:extLst>
          </p:cNvPr>
          <p:cNvSpPr>
            <a:spLocks noChangeArrowheads="1"/>
          </p:cNvSpPr>
          <p:nvPr/>
        </p:nvSpPr>
        <p:spPr bwMode="auto">
          <a:xfrm>
            <a:off x="7034119" y="853124"/>
            <a:ext cx="1188154" cy="89319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
        <p:nvSpPr>
          <p:cNvPr id="15" name="Rectangle 10">
            <a:extLst>
              <a:ext uri="{FF2B5EF4-FFF2-40B4-BE49-F238E27FC236}">
                <a16:creationId xmlns:a16="http://schemas.microsoft.com/office/drawing/2014/main" id="{660FDCDC-19CA-4602-B388-2B8AF45405CD}"/>
              </a:ext>
            </a:extLst>
          </p:cNvPr>
          <p:cNvSpPr>
            <a:spLocks noChangeArrowheads="1"/>
          </p:cNvSpPr>
          <p:nvPr/>
        </p:nvSpPr>
        <p:spPr bwMode="auto">
          <a:xfrm>
            <a:off x="5494019" y="1885289"/>
            <a:ext cx="2691137" cy="28421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6" name="Rectangle 11">
            <a:extLst>
              <a:ext uri="{FF2B5EF4-FFF2-40B4-BE49-F238E27FC236}">
                <a16:creationId xmlns:a16="http://schemas.microsoft.com/office/drawing/2014/main" id="{46363C17-6219-4F9C-9939-EB4F7984977D}"/>
              </a:ext>
            </a:extLst>
          </p:cNvPr>
          <p:cNvSpPr>
            <a:spLocks noChangeArrowheads="1"/>
          </p:cNvSpPr>
          <p:nvPr/>
        </p:nvSpPr>
        <p:spPr bwMode="auto">
          <a:xfrm>
            <a:off x="5603883" y="4124738"/>
            <a:ext cx="904294" cy="55886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kern="0" dirty="0">
                <a:solidFill>
                  <a:prstClr val="black"/>
                </a:solidFill>
                <a:latin typeface="ＭＳ Ｐゴシック" panose="020B0600070205080204" pitchFamily="50" charset="-128"/>
                <a:ea typeface="ＭＳ Ｐゴシック" panose="020B0600070205080204" pitchFamily="50" charset="-128"/>
              </a:rPr>
              <a:t>②</a:t>
            </a:r>
            <a:r>
              <a:rPr kumimoji="0" lang="en-US" altLang="ja-JP" sz="1400" kern="0" dirty="0">
                <a:solidFill>
                  <a:prstClr val="black"/>
                </a:solidFill>
                <a:latin typeface="ＭＳ Ｐゴシック" panose="020B0600070205080204" pitchFamily="50" charset="-128"/>
                <a:ea typeface="ＭＳ Ｐゴシック" panose="020B0600070205080204" pitchFamily="50" charset="-128"/>
              </a:rPr>
              <a:t>CI</a:t>
            </a:r>
            <a:r>
              <a:rPr kumimoji="0" lang="ja-JP" altLang="en-US"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連携</a:t>
            </a:r>
            <a:endParaRPr kumimoji="0" lang="en-US" altLang="ja-JP"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ツール</a:t>
            </a:r>
          </a:p>
        </p:txBody>
      </p:sp>
      <p:sp>
        <p:nvSpPr>
          <p:cNvPr id="17" name="Rectangle 14">
            <a:extLst>
              <a:ext uri="{FF2B5EF4-FFF2-40B4-BE49-F238E27FC236}">
                <a16:creationId xmlns:a16="http://schemas.microsoft.com/office/drawing/2014/main" id="{2FF0BC70-B386-4B69-9DB8-34DF5B4D87FA}"/>
              </a:ext>
            </a:extLst>
          </p:cNvPr>
          <p:cNvSpPr>
            <a:spLocks noChangeArrowheads="1"/>
          </p:cNvSpPr>
          <p:nvPr/>
        </p:nvSpPr>
        <p:spPr bwMode="auto">
          <a:xfrm>
            <a:off x="5884852" y="2626355"/>
            <a:ext cx="1952639" cy="853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Arial" charset="0"/>
              <a:ea typeface="ＭＳ Ｐゴシック" charset="-128"/>
              <a:cs typeface="+mn-cs"/>
            </a:endParaRPr>
          </a:p>
        </p:txBody>
      </p:sp>
      <p:sp>
        <p:nvSpPr>
          <p:cNvPr id="18" name="Rectangle 21">
            <a:extLst>
              <a:ext uri="{FF2B5EF4-FFF2-40B4-BE49-F238E27FC236}">
                <a16:creationId xmlns:a16="http://schemas.microsoft.com/office/drawing/2014/main" id="{E1E59DDD-58B4-4B02-A8FC-9166A8A57AD7}"/>
              </a:ext>
            </a:extLst>
          </p:cNvPr>
          <p:cNvSpPr>
            <a:spLocks noChangeArrowheads="1"/>
          </p:cNvSpPr>
          <p:nvPr/>
        </p:nvSpPr>
        <p:spPr bwMode="auto">
          <a:xfrm>
            <a:off x="4389120" y="4764605"/>
            <a:ext cx="4614919" cy="2804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prstClr val="black"/>
                </a:solidFill>
                <a:effectLst/>
                <a:uLnTx/>
                <a:uFillTx/>
                <a:latin typeface="ＭＳ Ｐゴシック" charset="-128"/>
                <a:ea typeface="ＭＳ Ｐゴシック" charset="-128"/>
                <a:cs typeface="+mn-cs"/>
              </a:rPr>
              <a:t>クラウド環境</a:t>
            </a:r>
            <a:endParaRPr kumimoji="0" lang="en-US" altLang="ja-JP" sz="1600" b="0" i="0" u="none" strike="noStrike" kern="0" cap="none" spc="0" normalizeH="0" baseline="0" noProof="0" dirty="0">
              <a:ln>
                <a:noFill/>
              </a:ln>
              <a:solidFill>
                <a:prstClr val="black"/>
              </a:solidFill>
              <a:effectLst/>
              <a:uLnTx/>
              <a:uFillTx/>
              <a:latin typeface="ＭＳ Ｐゴシック" charset="-128"/>
              <a:ea typeface="ＭＳ Ｐゴシック" charset="-128"/>
              <a:cs typeface="+mn-cs"/>
            </a:endParaRPr>
          </a:p>
        </p:txBody>
      </p:sp>
      <p:sp>
        <p:nvSpPr>
          <p:cNvPr id="19" name="Rectangle 50">
            <a:extLst>
              <a:ext uri="{FF2B5EF4-FFF2-40B4-BE49-F238E27FC236}">
                <a16:creationId xmlns:a16="http://schemas.microsoft.com/office/drawing/2014/main" id="{13BB7963-539A-4698-8CA0-A6C4CCCB6793}"/>
              </a:ext>
            </a:extLst>
          </p:cNvPr>
          <p:cNvSpPr>
            <a:spLocks noChangeArrowheads="1"/>
          </p:cNvSpPr>
          <p:nvPr/>
        </p:nvSpPr>
        <p:spPr bwMode="auto">
          <a:xfrm>
            <a:off x="6555318" y="3598971"/>
            <a:ext cx="571049" cy="6535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メモリ</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モデル</a:t>
            </a:r>
          </a:p>
        </p:txBody>
      </p:sp>
      <p:sp>
        <p:nvSpPr>
          <p:cNvPr id="20" name="Rectangle 51">
            <a:extLst>
              <a:ext uri="{FF2B5EF4-FFF2-40B4-BE49-F238E27FC236}">
                <a16:creationId xmlns:a16="http://schemas.microsoft.com/office/drawing/2014/main" id="{E78452D9-8646-4DF2-B989-60DE7C20A786}"/>
              </a:ext>
            </a:extLst>
          </p:cNvPr>
          <p:cNvSpPr>
            <a:spLocks noChangeArrowheads="1"/>
          </p:cNvSpPr>
          <p:nvPr/>
        </p:nvSpPr>
        <p:spPr bwMode="auto">
          <a:xfrm>
            <a:off x="6549162" y="4296350"/>
            <a:ext cx="571049" cy="38725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PWM</a:t>
            </a:r>
            <a:endParaRPr kumimoji="0" lang="ja-JP" altLang="en-US" sz="1600"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モデル</a:t>
            </a:r>
          </a:p>
        </p:txBody>
      </p:sp>
      <p:sp>
        <p:nvSpPr>
          <p:cNvPr id="21" name="Text Box 54">
            <a:extLst>
              <a:ext uri="{FF2B5EF4-FFF2-40B4-BE49-F238E27FC236}">
                <a16:creationId xmlns:a16="http://schemas.microsoft.com/office/drawing/2014/main" id="{3EF09B90-F663-4084-82E7-5AF278DCA494}"/>
              </a:ext>
            </a:extLst>
          </p:cNvPr>
          <p:cNvSpPr txBox="1">
            <a:spLocks noChangeArrowheads="1"/>
          </p:cNvSpPr>
          <p:nvPr/>
        </p:nvSpPr>
        <p:spPr bwMode="auto">
          <a:xfrm>
            <a:off x="5954888" y="2000875"/>
            <a:ext cx="158473" cy="384582"/>
          </a:xfrm>
          <a:prstGeom prst="rect">
            <a:avLst/>
          </a:prstGeom>
          <a:noFill/>
          <a:ln w="9525">
            <a:noFill/>
            <a:miter lim="800000"/>
            <a:headEnd/>
            <a:tailEnd/>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1400" b="1" i="0" u="none" strike="noStrike" kern="1200" cap="none" spc="0" normalizeH="0" baseline="0" noProof="0">
              <a:ln>
                <a:noFill/>
              </a:ln>
              <a:solidFill>
                <a:prstClr val="black"/>
              </a:solidFill>
              <a:effectLst/>
              <a:uLnTx/>
              <a:uFillTx/>
              <a:latin typeface="Calibri"/>
              <a:ea typeface="ＭＳ Ｐゴシック" charset="-128"/>
              <a:cs typeface="+mn-cs"/>
            </a:endParaRPr>
          </a:p>
        </p:txBody>
      </p:sp>
      <p:sp>
        <p:nvSpPr>
          <p:cNvPr id="22" name="Text Box 57">
            <a:extLst>
              <a:ext uri="{FF2B5EF4-FFF2-40B4-BE49-F238E27FC236}">
                <a16:creationId xmlns:a16="http://schemas.microsoft.com/office/drawing/2014/main" id="{CF1EC2A2-42E2-47C8-A48D-5B67F8CFDDF0}"/>
              </a:ext>
            </a:extLst>
          </p:cNvPr>
          <p:cNvSpPr txBox="1">
            <a:spLocks noChangeArrowheads="1"/>
          </p:cNvSpPr>
          <p:nvPr/>
        </p:nvSpPr>
        <p:spPr bwMode="auto">
          <a:xfrm>
            <a:off x="5836521" y="2714362"/>
            <a:ext cx="776175" cy="584775"/>
          </a:xfrm>
          <a:prstGeom prst="rect">
            <a:avLst/>
          </a:prstGeom>
          <a:noFill/>
          <a:ln w="9525">
            <a:noFill/>
            <a:miter lim="800000"/>
            <a:headEnd/>
            <a:tailEnd/>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ja-JP" sz="1600" b="1" dirty="0">
                <a:solidFill>
                  <a:prstClr val="black"/>
                </a:solidFill>
                <a:latin typeface="Calibri"/>
                <a:ea typeface="ＭＳ Ｐゴシック" charset="-128"/>
              </a:rPr>
              <a:t>CPU</a:t>
            </a:r>
          </a:p>
          <a:p>
            <a:pPr marL="0" marR="0" lvl="0" indent="0" algn="ctr" defTabSz="914400" rtl="0" eaLnBrk="0" fontAlgn="base" latinLnBrk="0" hangingPunct="0">
              <a:lnSpc>
                <a:spcPct val="100000"/>
              </a:lnSpc>
              <a:spcBef>
                <a:spcPct val="0"/>
              </a:spcBef>
              <a:spcAft>
                <a:spcPct val="0"/>
              </a:spcAft>
              <a:buClrTx/>
              <a:buSzTx/>
              <a:buFontTx/>
              <a:buNone/>
              <a:tabLst/>
              <a:defRPr/>
            </a:pPr>
            <a:r>
              <a:rPr lang="ja-JP" altLang="en-US" sz="1600" b="1" dirty="0">
                <a:solidFill>
                  <a:prstClr val="black"/>
                </a:solidFill>
                <a:latin typeface="Calibri"/>
                <a:ea typeface="ＭＳ Ｐゴシック" charset="-128"/>
              </a:rPr>
              <a:t>モデル</a:t>
            </a:r>
            <a:endParaRPr lang="en-US" altLang="ja-JP" sz="1600" b="1" dirty="0">
              <a:solidFill>
                <a:prstClr val="black"/>
              </a:solidFill>
              <a:latin typeface="Calibri"/>
              <a:ea typeface="ＭＳ Ｐゴシック" charset="-128"/>
            </a:endParaRPr>
          </a:p>
        </p:txBody>
      </p:sp>
      <p:sp>
        <p:nvSpPr>
          <p:cNvPr id="23" name="Text Box 68">
            <a:extLst>
              <a:ext uri="{FF2B5EF4-FFF2-40B4-BE49-F238E27FC236}">
                <a16:creationId xmlns:a16="http://schemas.microsoft.com/office/drawing/2014/main" id="{16118A6D-7494-44B1-A4DD-1CAC388DEB8B}"/>
              </a:ext>
            </a:extLst>
          </p:cNvPr>
          <p:cNvSpPr txBox="1">
            <a:spLocks noChangeArrowheads="1"/>
          </p:cNvSpPr>
          <p:nvPr/>
        </p:nvSpPr>
        <p:spPr bwMode="auto">
          <a:xfrm>
            <a:off x="5445410" y="664184"/>
            <a:ext cx="158473" cy="384582"/>
          </a:xfrm>
          <a:prstGeom prst="rect">
            <a:avLst/>
          </a:prstGeom>
          <a:noFill/>
          <a:ln w="9525">
            <a:noFill/>
            <a:miter lim="800000"/>
            <a:headEnd/>
            <a:tailEnd/>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1400" b="1" i="0" u="none" strike="noStrike" kern="1200" cap="none" spc="0" normalizeH="0" baseline="0" noProof="0">
              <a:ln>
                <a:noFill/>
              </a:ln>
              <a:solidFill>
                <a:prstClr val="black"/>
              </a:solidFill>
              <a:effectLst/>
              <a:uLnTx/>
              <a:uFillTx/>
              <a:latin typeface="Calibri"/>
              <a:ea typeface="ＭＳ Ｐゴシック" charset="-128"/>
              <a:cs typeface="+mn-cs"/>
            </a:endParaRPr>
          </a:p>
        </p:txBody>
      </p:sp>
      <p:sp>
        <p:nvSpPr>
          <p:cNvPr id="24" name="Text Box 69">
            <a:extLst>
              <a:ext uri="{FF2B5EF4-FFF2-40B4-BE49-F238E27FC236}">
                <a16:creationId xmlns:a16="http://schemas.microsoft.com/office/drawing/2014/main" id="{5B67B5AD-C6C0-4E3F-BC38-84A8ECE86987}"/>
              </a:ext>
            </a:extLst>
          </p:cNvPr>
          <p:cNvSpPr txBox="1">
            <a:spLocks noChangeArrowheads="1"/>
          </p:cNvSpPr>
          <p:nvPr/>
        </p:nvSpPr>
        <p:spPr bwMode="auto">
          <a:xfrm>
            <a:off x="7145366" y="992091"/>
            <a:ext cx="913061" cy="738664"/>
          </a:xfrm>
          <a:prstGeom prst="rect">
            <a:avLst/>
          </a:prstGeom>
          <a:noFill/>
          <a:ln w="9525">
            <a:noFill/>
            <a:miter lim="800000"/>
            <a:headEnd/>
            <a:tailEnd/>
          </a:ln>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ja-JP" altLang="en-US" sz="1400" dirty="0">
                <a:solidFill>
                  <a:prstClr val="black"/>
                </a:solidFill>
                <a:latin typeface="Calibri"/>
                <a:ea typeface="ＭＳ Ｐゴシック" charset="-128"/>
              </a:rPr>
              <a:t>試験対象</a:t>
            </a:r>
            <a:endParaRPr kumimoji="1" lang="en-US" altLang="ja-JP" sz="1400" i="0" u="none" strike="noStrike" kern="1200" cap="none" spc="0" normalizeH="0" baseline="0" noProof="0" dirty="0">
              <a:ln>
                <a:noFill/>
              </a:ln>
              <a:solidFill>
                <a:prstClr val="black"/>
              </a:solidFill>
              <a:effectLst/>
              <a:uLnTx/>
              <a:uFillTx/>
              <a:latin typeface="Calibri"/>
              <a:ea typeface="ＭＳ Ｐゴシック"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1400" i="0" u="none" strike="noStrike" kern="1200" cap="none" spc="0" normalizeH="0" baseline="0" noProof="0" dirty="0">
                <a:ln>
                  <a:noFill/>
                </a:ln>
                <a:solidFill>
                  <a:prstClr val="black"/>
                </a:solidFill>
                <a:effectLst/>
                <a:uLnTx/>
                <a:uFillTx/>
                <a:latin typeface="Calibri"/>
                <a:ea typeface="ＭＳ Ｐゴシック" charset="-128"/>
                <a:cs typeface="+mn-cs"/>
              </a:rPr>
              <a:t>組込み</a:t>
            </a:r>
            <a:r>
              <a:rPr kumimoji="1" lang="en-US" altLang="ja-JP" sz="1400" i="0" u="none" strike="noStrike" kern="1200" cap="none" spc="0" normalizeH="0" baseline="0" noProof="0" dirty="0">
                <a:ln>
                  <a:noFill/>
                </a:ln>
                <a:solidFill>
                  <a:prstClr val="black"/>
                </a:solidFill>
                <a:effectLst/>
                <a:uLnTx/>
                <a:uFillTx/>
                <a:latin typeface="Calibri"/>
                <a:ea typeface="ＭＳ Ｐゴシック" charset="-128"/>
                <a:cs typeface="+mn-cs"/>
              </a:rPr>
              <a:t>SW</a:t>
            </a:r>
            <a:endParaRPr kumimoji="1" lang="ja-JP" altLang="en-US" sz="1400" i="0" u="none" strike="noStrike" kern="1200" cap="none" spc="0" normalizeH="0" baseline="0" noProof="0" dirty="0">
              <a:ln>
                <a:noFill/>
              </a:ln>
              <a:solidFill>
                <a:prstClr val="black"/>
              </a:solidFill>
              <a:effectLst/>
              <a:uLnTx/>
              <a:uFillTx/>
              <a:latin typeface="Calibri"/>
              <a:ea typeface="ＭＳ Ｐゴシック" charset="-128"/>
              <a:cs typeface="+mn-cs"/>
            </a:endParaRPr>
          </a:p>
        </p:txBody>
      </p:sp>
      <p:sp>
        <p:nvSpPr>
          <p:cNvPr id="25" name="Rectangle 50">
            <a:extLst>
              <a:ext uri="{FF2B5EF4-FFF2-40B4-BE49-F238E27FC236}">
                <a16:creationId xmlns:a16="http://schemas.microsoft.com/office/drawing/2014/main" id="{356A029E-D5FC-45D6-8B61-BFBB2C9424A3}"/>
              </a:ext>
            </a:extLst>
          </p:cNvPr>
          <p:cNvSpPr>
            <a:spLocks noChangeArrowheads="1"/>
          </p:cNvSpPr>
          <p:nvPr/>
        </p:nvSpPr>
        <p:spPr bwMode="auto">
          <a:xfrm>
            <a:off x="7199035" y="3598972"/>
            <a:ext cx="602402" cy="67467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タイマ</a:t>
            </a:r>
            <a:endParaRPr kumimoji="0" lang="en-US" altLang="ja-JP"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モデル</a:t>
            </a:r>
          </a:p>
        </p:txBody>
      </p:sp>
      <p:sp>
        <p:nvSpPr>
          <p:cNvPr id="26" name="Rectangle 51">
            <a:extLst>
              <a:ext uri="{FF2B5EF4-FFF2-40B4-BE49-F238E27FC236}">
                <a16:creationId xmlns:a16="http://schemas.microsoft.com/office/drawing/2014/main" id="{B724E7BB-2A16-44D0-981E-28CBDAED0A36}"/>
              </a:ext>
            </a:extLst>
          </p:cNvPr>
          <p:cNvSpPr>
            <a:spLocks noChangeArrowheads="1"/>
          </p:cNvSpPr>
          <p:nvPr/>
        </p:nvSpPr>
        <p:spPr bwMode="auto">
          <a:xfrm>
            <a:off x="7199035" y="4303023"/>
            <a:ext cx="571049" cy="38725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ADC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モデル</a:t>
            </a:r>
          </a:p>
        </p:txBody>
      </p:sp>
      <p:pic>
        <p:nvPicPr>
          <p:cNvPr id="27" name="図 26" descr="ダイアグラム&#10;&#10;自動的に生成された説明">
            <a:extLst>
              <a:ext uri="{FF2B5EF4-FFF2-40B4-BE49-F238E27FC236}">
                <a16:creationId xmlns:a16="http://schemas.microsoft.com/office/drawing/2014/main" id="{94174A2D-796D-4B9C-A006-66DB9638AA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52950" y="5082174"/>
            <a:ext cx="3071373" cy="1487945"/>
          </a:xfrm>
          <a:prstGeom prst="rect">
            <a:avLst/>
          </a:prstGeom>
        </p:spPr>
      </p:pic>
      <p:sp>
        <p:nvSpPr>
          <p:cNvPr id="28" name="Rectangle 60">
            <a:extLst>
              <a:ext uri="{FF2B5EF4-FFF2-40B4-BE49-F238E27FC236}">
                <a16:creationId xmlns:a16="http://schemas.microsoft.com/office/drawing/2014/main" id="{5AD92FFA-767C-4170-9815-E00FDFC5728D}"/>
              </a:ext>
            </a:extLst>
          </p:cNvPr>
          <p:cNvSpPr>
            <a:spLocks noChangeArrowheads="1"/>
          </p:cNvSpPr>
          <p:nvPr/>
        </p:nvSpPr>
        <p:spPr bwMode="auto">
          <a:xfrm>
            <a:off x="5494018" y="852491"/>
            <a:ext cx="1397891" cy="89319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ja-JP" altLang="en-US" sz="1400" kern="0" dirty="0">
                <a:solidFill>
                  <a:prstClr val="black"/>
                </a:solidFill>
                <a:latin typeface="Calibri"/>
                <a:ea typeface="ＭＳ Ｐゴシック" panose="020B0600070205080204" pitchFamily="50" charset="-128"/>
              </a:rPr>
              <a:t>自動試験</a:t>
            </a:r>
            <a:endParaRPr kumimoji="0" lang="en-US" altLang="ja-JP" sz="1400" kern="0" dirty="0">
              <a:solidFill>
                <a:prstClr val="black"/>
              </a:solidFill>
              <a:latin typeface="Calibri"/>
              <a:ea typeface="ＭＳ Ｐゴシック" panose="020B0600070205080204" pitchFamily="50" charset="-128"/>
            </a:endParaRP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ja-JP" altLang="en-US" sz="1400" kern="0" dirty="0">
                <a:solidFill>
                  <a:prstClr val="black"/>
                </a:solidFill>
                <a:latin typeface="Calibri"/>
                <a:ea typeface="ＭＳ Ｐゴシック" panose="020B0600070205080204" pitchFamily="50" charset="-128"/>
              </a:rPr>
              <a:t>フレームワーク</a:t>
            </a:r>
            <a:endParaRPr kumimoji="0" lang="en-US" altLang="ja-JP" sz="1400" kern="0" dirty="0">
              <a:solidFill>
                <a:prstClr val="black"/>
              </a:solidFill>
              <a:latin typeface="Calibri"/>
              <a:ea typeface="ＭＳ Ｐゴシック" panose="020B0600070205080204" pitchFamily="50" charset="-128"/>
            </a:endParaRP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ja-JP" altLang="en-US" sz="1400" kern="0" dirty="0">
                <a:solidFill>
                  <a:prstClr val="black"/>
                </a:solidFill>
                <a:latin typeface="Calibri"/>
                <a:ea typeface="ＭＳ Ｐゴシック" panose="020B0600070205080204" pitchFamily="50" charset="-128"/>
              </a:rPr>
              <a:t>（</a:t>
            </a:r>
            <a:r>
              <a:rPr kumimoji="0" lang="en-US" altLang="ja-JP" sz="1400" kern="0" dirty="0">
                <a:solidFill>
                  <a:prstClr val="black"/>
                </a:solidFill>
                <a:latin typeface="Calibri"/>
                <a:ea typeface="ＭＳ Ｐゴシック" panose="020B0600070205080204" pitchFamily="50" charset="-128"/>
              </a:rPr>
              <a:t>G</a:t>
            </a:r>
            <a:r>
              <a:rPr kumimoji="0" lang="en-US" altLang="ja-JP" sz="1400" b="0" i="0" u="none" strike="noStrike" kern="0" cap="none" spc="0" normalizeH="0" baseline="0" noProof="0" dirty="0" err="1">
                <a:ln>
                  <a:noFill/>
                </a:ln>
                <a:solidFill>
                  <a:prstClr val="black"/>
                </a:solidFill>
                <a:effectLst/>
                <a:uLnTx/>
                <a:uFillTx/>
                <a:latin typeface="Calibri"/>
                <a:ea typeface="ＭＳ Ｐゴシック" panose="020B0600070205080204" pitchFamily="50" charset="-128"/>
                <a:cs typeface="+mn-cs"/>
              </a:rPr>
              <a:t>oogleTest</a:t>
            </a:r>
            <a:r>
              <a:rPr kumimoji="0" lang="ja-JP" altLang="en-US" sz="1400" kern="0" dirty="0">
                <a:solidFill>
                  <a:prstClr val="black"/>
                </a:solidFill>
                <a:latin typeface="Calibri"/>
                <a:ea typeface="ＭＳ Ｐゴシック" panose="020B0600070205080204" pitchFamily="50" charset="-128"/>
              </a:rPr>
              <a:t>など）</a:t>
            </a:r>
            <a:endParaRPr kumimoji="0" lang="ja-JP" altLang="en-US" sz="14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F4AAA16D-3398-4E77-8667-5BD0C4C3AFB8}"/>
              </a:ext>
            </a:extLst>
          </p:cNvPr>
          <p:cNvSpPr txBox="1"/>
          <p:nvPr/>
        </p:nvSpPr>
        <p:spPr bwMode="auto">
          <a:xfrm>
            <a:off x="8200637" y="3053130"/>
            <a:ext cx="1188154" cy="719034"/>
          </a:xfrm>
          <a:prstGeom prst="rect">
            <a:avLst/>
          </a:prstGeom>
          <a:noFill/>
          <a:ln w="9525">
            <a:noFill/>
            <a:miter lim="800000"/>
            <a:headEnd/>
            <a:tailEnd/>
          </a:ln>
        </p:spPr>
        <p:txBody>
          <a:bodyPr wrap="square" lIns="72000" tIns="36000" rIns="72000" bIns="36000" rtlCol="0">
            <a:spAutoFit/>
          </a:bodyPr>
          <a:lstStyle/>
          <a:p>
            <a:r>
              <a:rPr kumimoji="1" lang="ja-JP" altLang="en-US" sz="1400" dirty="0">
                <a:solidFill>
                  <a:prstClr val="black"/>
                </a:solidFill>
                <a:latin typeface="Meiryo UI" panose="020B0604030504040204" pitchFamily="50" charset="-128"/>
                <a:ea typeface="Meiryo UI" panose="020B0604030504040204" pitchFamily="50" charset="-128"/>
              </a:rPr>
              <a:t>・・・</a:t>
            </a:r>
            <a:endParaRPr kumimoji="1" lang="en-US" altLang="ja-JP" sz="1400"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複数環境</a:t>
            </a:r>
            <a:endParaRPr lang="en-US" altLang="ja-JP" sz="1400"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で並列</a:t>
            </a:r>
            <a:r>
              <a:rPr kumimoji="1" lang="ja-JP" altLang="en-US" sz="1400" dirty="0">
                <a:solidFill>
                  <a:prstClr val="black"/>
                </a:solidFill>
                <a:latin typeface="Meiryo UI" panose="020B0604030504040204" pitchFamily="50" charset="-128"/>
                <a:ea typeface="Meiryo UI" panose="020B0604030504040204" pitchFamily="50" charset="-128"/>
              </a:rPr>
              <a:t>試験</a:t>
            </a:r>
          </a:p>
        </p:txBody>
      </p:sp>
      <p:sp>
        <p:nvSpPr>
          <p:cNvPr id="30" name="Rectangle 11">
            <a:extLst>
              <a:ext uri="{FF2B5EF4-FFF2-40B4-BE49-F238E27FC236}">
                <a16:creationId xmlns:a16="http://schemas.microsoft.com/office/drawing/2014/main" id="{3D0DE8B4-A563-4EF7-A277-565993E7E7E3}"/>
              </a:ext>
            </a:extLst>
          </p:cNvPr>
          <p:cNvSpPr>
            <a:spLocks noChangeArrowheads="1"/>
          </p:cNvSpPr>
          <p:nvPr/>
        </p:nvSpPr>
        <p:spPr bwMode="auto">
          <a:xfrm>
            <a:off x="4224994" y="1981200"/>
            <a:ext cx="1171625" cy="14478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ツール</a:t>
            </a:r>
            <a:endParaRPr kumimoji="0" lang="en-US" altLang="ja-JP"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kern="0" dirty="0">
                <a:solidFill>
                  <a:prstClr val="black"/>
                </a:solidFill>
                <a:latin typeface="ＭＳ Ｐゴシック" panose="020B0600070205080204" pitchFamily="50" charset="-128"/>
                <a:ea typeface="ＭＳ Ｐゴシック" panose="020B0600070205080204" pitchFamily="50" charset="-128"/>
              </a:rPr>
              <a:t>（</a:t>
            </a:r>
            <a:r>
              <a:rPr kumimoji="0" lang="en-US" altLang="ja-JP" sz="1400" kern="0" dirty="0">
                <a:solidFill>
                  <a:prstClr val="black"/>
                </a:solidFill>
                <a:latin typeface="ＭＳ Ｐゴシック" panose="020B0600070205080204" pitchFamily="50" charset="-128"/>
                <a:ea typeface="ＭＳ Ｐゴシック" panose="020B0600070205080204" pitchFamily="50" charset="-128"/>
              </a:rPr>
              <a:t>Jenkins,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400" kern="0" dirty="0">
                <a:solidFill>
                  <a:prstClr val="black"/>
                </a:solidFill>
                <a:latin typeface="ＭＳ Ｐゴシック" panose="020B0600070205080204" pitchFamily="50" charset="-128"/>
                <a:ea typeface="ＭＳ Ｐゴシック" panose="020B0600070205080204" pitchFamily="50" charset="-128"/>
              </a:rPr>
              <a:t>Circle 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400" kern="0" dirty="0">
                <a:solidFill>
                  <a:prstClr val="black"/>
                </a:solidFill>
                <a:latin typeface="ＭＳ Ｐゴシック" panose="020B0600070205080204" pitchFamily="50" charset="-128"/>
                <a:ea typeface="ＭＳ Ｐゴシック" panose="020B0600070205080204" pitchFamily="50" charset="-128"/>
              </a:rPr>
              <a:t>Travis CI</a:t>
            </a:r>
            <a:r>
              <a:rPr kumimoji="0" lang="ja-JP" altLang="en-US" sz="1400" kern="0" dirty="0">
                <a:solidFill>
                  <a:prstClr val="black"/>
                </a:solidFill>
                <a:latin typeface="ＭＳ Ｐゴシック" panose="020B0600070205080204" pitchFamily="50" charset="-128"/>
                <a:ea typeface="ＭＳ Ｐゴシック" panose="020B0600070205080204" pitchFamily="50" charset="-128"/>
              </a:rPr>
              <a:t>など）</a:t>
            </a:r>
            <a:endParaRPr kumimoji="0" lang="en-US" altLang="ja-JP"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31" name="コネクタ: カギ線 30">
            <a:extLst>
              <a:ext uri="{FF2B5EF4-FFF2-40B4-BE49-F238E27FC236}">
                <a16:creationId xmlns:a16="http://schemas.microsoft.com/office/drawing/2014/main" id="{A707FD21-7C71-4D15-9175-49C2C653EB5C}"/>
              </a:ext>
            </a:extLst>
          </p:cNvPr>
          <p:cNvCxnSpPr>
            <a:cxnSpLocks/>
            <a:stCxn id="30" idx="2"/>
            <a:endCxn id="16" idx="1"/>
          </p:cNvCxnSpPr>
          <p:nvPr/>
        </p:nvCxnSpPr>
        <p:spPr>
          <a:xfrm rot="16200000" flipH="1">
            <a:off x="4719760" y="3520047"/>
            <a:ext cx="975171" cy="793076"/>
          </a:xfrm>
          <a:prstGeom prst="bentConnector2">
            <a:avLst/>
          </a:prstGeom>
          <a:ln w="38100"/>
        </p:spPr>
        <p:style>
          <a:lnRef idx="1">
            <a:schemeClr val="dk1"/>
          </a:lnRef>
          <a:fillRef idx="0">
            <a:schemeClr val="dk1"/>
          </a:fillRef>
          <a:effectRef idx="0">
            <a:schemeClr val="dk1"/>
          </a:effectRef>
          <a:fontRef idx="minor">
            <a:schemeClr val="tx1"/>
          </a:fontRef>
        </p:style>
      </p:cxnSp>
      <p:sp>
        <p:nvSpPr>
          <p:cNvPr id="32" name="AutoShape 38">
            <a:extLst>
              <a:ext uri="{FF2B5EF4-FFF2-40B4-BE49-F238E27FC236}">
                <a16:creationId xmlns:a16="http://schemas.microsoft.com/office/drawing/2014/main" id="{4E16FFE3-CDF9-466D-80CE-E250212C8112}"/>
              </a:ext>
            </a:extLst>
          </p:cNvPr>
          <p:cNvSpPr>
            <a:spLocks noChangeArrowheads="1"/>
          </p:cNvSpPr>
          <p:nvPr/>
        </p:nvSpPr>
        <p:spPr bwMode="auto">
          <a:xfrm>
            <a:off x="6125112" y="1594758"/>
            <a:ext cx="1787050" cy="502093"/>
          </a:xfrm>
          <a:prstGeom prst="downArrow">
            <a:avLst>
              <a:gd name="adj1" fmla="val 50000"/>
              <a:gd name="adj2" fmla="val 25000"/>
            </a:avLst>
          </a:prstGeom>
          <a:solidFill>
            <a:sysClr val="window" lastClr="FFFFFF"/>
          </a:solidFill>
          <a:ln w="12700" cap="flat" cmpd="sng" algn="ctr">
            <a:solidFill>
              <a:sysClr val="windowText" lastClr="000000"/>
            </a:solidFill>
            <a:prstDash val="solid"/>
            <a:miter lim="800000"/>
            <a:headEnd/>
            <a:tailEnd/>
          </a:ln>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自動実行</a:t>
            </a:r>
          </a:p>
        </p:txBody>
      </p:sp>
      <p:sp>
        <p:nvSpPr>
          <p:cNvPr id="33" name="矢印: 右 32">
            <a:extLst>
              <a:ext uri="{FF2B5EF4-FFF2-40B4-BE49-F238E27FC236}">
                <a16:creationId xmlns:a16="http://schemas.microsoft.com/office/drawing/2014/main" id="{B4ECFC5A-E0ED-41CA-B6F0-38534823296A}"/>
              </a:ext>
            </a:extLst>
          </p:cNvPr>
          <p:cNvSpPr/>
          <p:nvPr/>
        </p:nvSpPr>
        <p:spPr bwMode="auto">
          <a:xfrm rot="5400000">
            <a:off x="5572081" y="5277510"/>
            <a:ext cx="1018244" cy="623324"/>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34" name="テキスト ボックス 33">
            <a:extLst>
              <a:ext uri="{FF2B5EF4-FFF2-40B4-BE49-F238E27FC236}">
                <a16:creationId xmlns:a16="http://schemas.microsoft.com/office/drawing/2014/main" id="{DCF6F679-176F-4EDF-A5C8-147A916A6B6A}"/>
              </a:ext>
            </a:extLst>
          </p:cNvPr>
          <p:cNvSpPr txBox="1"/>
          <p:nvPr/>
        </p:nvSpPr>
        <p:spPr bwMode="auto">
          <a:xfrm>
            <a:off x="5857748" y="2172544"/>
            <a:ext cx="1951991"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①ハードウェアモデル群</a:t>
            </a:r>
          </a:p>
        </p:txBody>
      </p:sp>
      <p:pic>
        <p:nvPicPr>
          <p:cNvPr id="35" name="図 34">
            <a:extLst>
              <a:ext uri="{FF2B5EF4-FFF2-40B4-BE49-F238E27FC236}">
                <a16:creationId xmlns:a16="http://schemas.microsoft.com/office/drawing/2014/main" id="{37288DB5-8386-46CE-BADC-F61B6D8186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4987" y="2586820"/>
            <a:ext cx="891788" cy="891788"/>
          </a:xfrm>
          <a:prstGeom prst="rect">
            <a:avLst/>
          </a:prstGeom>
        </p:spPr>
      </p:pic>
      <p:sp>
        <p:nvSpPr>
          <p:cNvPr id="36" name="Rectangle 11">
            <a:extLst>
              <a:ext uri="{FF2B5EF4-FFF2-40B4-BE49-F238E27FC236}">
                <a16:creationId xmlns:a16="http://schemas.microsoft.com/office/drawing/2014/main" id="{B44CB554-0FFE-42BF-9847-27FC7413659E}"/>
              </a:ext>
            </a:extLst>
          </p:cNvPr>
          <p:cNvSpPr>
            <a:spLocks noChangeArrowheads="1"/>
          </p:cNvSpPr>
          <p:nvPr/>
        </p:nvSpPr>
        <p:spPr bwMode="auto">
          <a:xfrm>
            <a:off x="5603882" y="3589668"/>
            <a:ext cx="904295" cy="47722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②自動実行</a:t>
            </a:r>
            <a:endParaRPr kumimoji="0" lang="en-US" altLang="ja-JP"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kern="0" dirty="0">
                <a:solidFill>
                  <a:prstClr val="black"/>
                </a:solidFill>
                <a:latin typeface="ＭＳ Ｐゴシック" panose="020B0600070205080204" pitchFamily="50" charset="-128"/>
                <a:ea typeface="ＭＳ Ｐゴシック" panose="020B0600070205080204" pitchFamily="50" charset="-128"/>
              </a:rPr>
              <a:t>ツール</a:t>
            </a:r>
            <a:endParaRPr kumimoji="0" lang="ja-JP" altLang="en-US" sz="1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37" name="直線矢印コネクタ 36">
            <a:extLst>
              <a:ext uri="{FF2B5EF4-FFF2-40B4-BE49-F238E27FC236}">
                <a16:creationId xmlns:a16="http://schemas.microsoft.com/office/drawing/2014/main" id="{EA870E88-4007-4E3D-9C2D-50FF4BF7649F}"/>
              </a:ext>
            </a:extLst>
          </p:cNvPr>
          <p:cNvCxnSpPr/>
          <p:nvPr/>
        </p:nvCxnSpPr>
        <p:spPr>
          <a:xfrm>
            <a:off x="5769541" y="1745689"/>
            <a:ext cx="0" cy="1843979"/>
          </a:xfrm>
          <a:prstGeom prst="straightConnector1">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楕円 37">
            <a:extLst>
              <a:ext uri="{FF2B5EF4-FFF2-40B4-BE49-F238E27FC236}">
                <a16:creationId xmlns:a16="http://schemas.microsoft.com/office/drawing/2014/main" id="{00020FD0-7091-45D8-9E68-01251D4A5F44}"/>
              </a:ext>
            </a:extLst>
          </p:cNvPr>
          <p:cNvSpPr/>
          <p:nvPr/>
        </p:nvSpPr>
        <p:spPr bwMode="auto">
          <a:xfrm>
            <a:off x="5708195" y="6160868"/>
            <a:ext cx="680797" cy="363153"/>
          </a:xfrm>
          <a:prstGeom prst="ellipse">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39" name="正方形/長方形 38">
            <a:extLst>
              <a:ext uri="{FF2B5EF4-FFF2-40B4-BE49-F238E27FC236}">
                <a16:creationId xmlns:a16="http://schemas.microsoft.com/office/drawing/2014/main" id="{7AC72A5F-FD00-4212-8BF1-9A046F7D39F1}"/>
              </a:ext>
            </a:extLst>
          </p:cNvPr>
          <p:cNvSpPr/>
          <p:nvPr/>
        </p:nvSpPr>
        <p:spPr bwMode="auto">
          <a:xfrm>
            <a:off x="7897945" y="1768255"/>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進捗を表す図にアップデート</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40" name="正方形/長方形 39">
            <a:extLst>
              <a:ext uri="{FF2B5EF4-FFF2-40B4-BE49-F238E27FC236}">
                <a16:creationId xmlns:a16="http://schemas.microsoft.com/office/drawing/2014/main" id="{BEBE05FF-4A00-47F3-ACAB-F2C8FC8256DA}"/>
              </a:ext>
            </a:extLst>
          </p:cNvPr>
          <p:cNvSpPr/>
          <p:nvPr/>
        </p:nvSpPr>
        <p:spPr bwMode="auto">
          <a:xfrm>
            <a:off x="-1546081" y="3936311"/>
            <a:ext cx="1613300"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埋める</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120563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0">
            <a:extLst>
              <a:ext uri="{FF2B5EF4-FFF2-40B4-BE49-F238E27FC236}">
                <a16:creationId xmlns:a16="http://schemas.microsoft.com/office/drawing/2014/main" id="{B12A4ACA-895C-4C63-8FF8-EB65CBB9F25B}"/>
              </a:ext>
            </a:extLst>
          </p:cNvPr>
          <p:cNvSpPr>
            <a:spLocks noChangeArrowheads="1"/>
          </p:cNvSpPr>
          <p:nvPr/>
        </p:nvSpPr>
        <p:spPr bwMode="auto">
          <a:xfrm>
            <a:off x="6699534" y="1218928"/>
            <a:ext cx="2244442" cy="3343175"/>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16200000" scaled="1"/>
            <a:tileRect/>
          </a:gra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8" name="Rectangle 10">
            <a:extLst>
              <a:ext uri="{FF2B5EF4-FFF2-40B4-BE49-F238E27FC236}">
                <a16:creationId xmlns:a16="http://schemas.microsoft.com/office/drawing/2014/main" id="{56E7E4C3-6B35-4EDD-A9C2-88C7F820DE99}"/>
              </a:ext>
            </a:extLst>
          </p:cNvPr>
          <p:cNvSpPr>
            <a:spLocks noChangeArrowheads="1"/>
          </p:cNvSpPr>
          <p:nvPr/>
        </p:nvSpPr>
        <p:spPr bwMode="auto">
          <a:xfrm>
            <a:off x="6905330" y="1274853"/>
            <a:ext cx="1859549" cy="208684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8" name="テキスト ボックス 17"/>
          <p:cNvSpPr txBox="1"/>
          <p:nvPr/>
        </p:nvSpPr>
        <p:spPr>
          <a:xfrm>
            <a:off x="52717" y="6481451"/>
            <a:ext cx="2451312" cy="276999"/>
          </a:xfrm>
          <a:prstGeom prst="rect">
            <a:avLst/>
          </a:prstGeom>
          <a:noFill/>
        </p:spPr>
        <p:txBody>
          <a:bodyPr wrap="none" rtlCol="0">
            <a:spAutoFit/>
          </a:bodyPr>
          <a:lstStyle/>
          <a:p>
            <a:r>
              <a:rPr lang="en-US" altLang="ja-JP" sz="1200" dirty="0">
                <a:latin typeface="メイリオ" panose="020B0604030504040204" pitchFamily="50" charset="-128"/>
                <a:ea typeface="メイリオ" panose="020B0604030504040204" pitchFamily="50" charset="-128"/>
              </a:rPr>
              <a:t>Coq: Calculus of constructions</a:t>
            </a:r>
            <a:endParaRPr kumimoji="1" lang="ja-JP" altLang="en-US" sz="1200" dirty="0">
              <a:latin typeface="メイリオ" panose="020B0604030504040204" pitchFamily="50" charset="-128"/>
              <a:ea typeface="メイリオ" panose="020B0604030504040204" pitchFamily="50" charset="-128"/>
            </a:endParaRPr>
          </a:p>
        </p:txBody>
      </p:sp>
      <p:sp>
        <p:nvSpPr>
          <p:cNvPr id="19" name="Text Box 72"/>
          <p:cNvSpPr txBox="1">
            <a:spLocks noChangeArrowheads="1"/>
          </p:cNvSpPr>
          <p:nvPr/>
        </p:nvSpPr>
        <p:spPr bwMode="auto">
          <a:xfrm>
            <a:off x="4456202" y="4652862"/>
            <a:ext cx="40694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ja-JP" altLang="en-US" sz="1600" u="sng" dirty="0">
                <a:solidFill>
                  <a:srgbClr val="000000"/>
                </a:solidFill>
                <a:latin typeface="Meiryo UI" panose="020B0604030504040204" pitchFamily="50" charset="-128"/>
                <a:ea typeface="Meiryo UI" panose="020B0604030504040204" pitchFamily="50" charset="-128"/>
              </a:rPr>
              <a:t>形式手法による高信頼ＨＷ設計</a:t>
            </a:r>
            <a:endParaRPr lang="ja-JP" altLang="en-US" sz="1600" u="sng" dirty="0">
              <a:latin typeface="Meiryo UI" panose="020B0604030504040204" pitchFamily="50" charset="-128"/>
              <a:ea typeface="Meiryo UI" panose="020B0604030504040204" pitchFamily="50" charset="-128"/>
            </a:endParaRPr>
          </a:p>
        </p:txBody>
      </p:sp>
      <p:sp>
        <p:nvSpPr>
          <p:cNvPr id="50" name="Rectangle 80">
            <a:extLst>
              <a:ext uri="{FF2B5EF4-FFF2-40B4-BE49-F238E27FC236}">
                <a16:creationId xmlns:a16="http://schemas.microsoft.com/office/drawing/2014/main" id="{BC199354-CEAE-4ABA-BDF6-4EDB290AEC3E}"/>
              </a:ext>
            </a:extLst>
          </p:cNvPr>
          <p:cNvSpPr>
            <a:spLocks noChangeArrowheads="1"/>
          </p:cNvSpPr>
          <p:nvPr/>
        </p:nvSpPr>
        <p:spPr bwMode="auto">
          <a:xfrm>
            <a:off x="98006" y="832672"/>
            <a:ext cx="4103604" cy="5892333"/>
          </a:xfrm>
          <a:prstGeom prst="rect">
            <a:avLst/>
          </a:prstGeom>
          <a:noFill/>
          <a:ln w="9525">
            <a:solidFill>
              <a:schemeClr val="tx1"/>
            </a:solidFill>
            <a:miter lim="800000"/>
            <a:headEnd/>
            <a:tailEnd/>
          </a:ln>
        </p:spPr>
        <p:txBody>
          <a:bodyPr wrap="square" lIns="91440" tIns="45720" rIns="91440" bIns="45720" anchor="t">
            <a:noAutofit/>
          </a:bodyPr>
          <a:lstStyle/>
          <a:p>
            <a:pPr algn="l" eaLnBrk="0" hangingPunct="0"/>
            <a:r>
              <a:rPr lang="en-US" altLang="ja-JP" sz="1400" dirty="0">
                <a:latin typeface="Meiryo UI"/>
                <a:ea typeface="Meiryo UI"/>
              </a:rPr>
              <a:t>【</a:t>
            </a:r>
            <a:r>
              <a:rPr lang="ja-JP" altLang="en-US" sz="1400" dirty="0">
                <a:latin typeface="Meiryo UI"/>
                <a:ea typeface="Meiryo UI"/>
              </a:rPr>
              <a:t>目的・課題</a:t>
            </a:r>
            <a:r>
              <a:rPr lang="en-US" altLang="ja-JP" sz="1400" dirty="0">
                <a:latin typeface="Meiryo UI"/>
                <a:ea typeface="Meiryo UI"/>
              </a:rPr>
              <a:t>】</a:t>
            </a:r>
          </a:p>
          <a:p>
            <a:r>
              <a:rPr lang="ja-JP" altLang="en-US" sz="1400" dirty="0">
                <a:latin typeface="Meiryo UI" panose="020B0604030504040204" pitchFamily="50" charset="-128"/>
                <a:ea typeface="Meiryo UI" panose="020B0604030504040204" pitchFamily="50" charset="-128"/>
              </a:rPr>
              <a:t>　</a:t>
            </a:r>
            <a:r>
              <a:rPr lang="ja-JP" altLang="en-US" sz="1400" dirty="0">
                <a:latin typeface="Meiryo UI"/>
              </a:rPr>
              <a:t>大規模回路へも適用可能な定理証明方式の形式検証でテスト時間短縮。等価証明された高信頼な</a:t>
            </a:r>
            <a:r>
              <a:rPr lang="en-US" altLang="ja-JP" sz="1400" dirty="0">
                <a:latin typeface="Meiryo UI"/>
              </a:rPr>
              <a:t>RTL</a:t>
            </a:r>
            <a:r>
              <a:rPr lang="ja-JP" altLang="en-US" sz="1400" dirty="0">
                <a:latin typeface="Meiryo UI"/>
              </a:rPr>
              <a:t>自動生成で</a:t>
            </a:r>
            <a:r>
              <a:rPr lang="ja-JP" altLang="en-US" sz="1400" dirty="0">
                <a:latin typeface="Meiryo UI" panose="020B0604030504040204" pitchFamily="50" charset="-128"/>
                <a:ea typeface="Meiryo UI" panose="020B0604030504040204" pitchFamily="50" charset="-128"/>
              </a:rPr>
              <a:t>開発期間短縮。</a:t>
            </a:r>
            <a:endParaRPr lang="en-US" altLang="ja-JP" sz="1400" dirty="0">
              <a:latin typeface="Meiryo UI" panose="020B0604030504040204" pitchFamily="50" charset="-128"/>
              <a:ea typeface="Meiryo UI" panose="020B0604030504040204" pitchFamily="50" charset="-128"/>
            </a:endParaRPr>
          </a:p>
          <a:p>
            <a:pPr eaLnBrk="0" hangingPunct="0"/>
            <a:endParaRPr lang="en-US" altLang="ja-JP" sz="1400" dirty="0">
              <a:latin typeface="Meiryo UI"/>
              <a:ea typeface="Meiryo UI"/>
            </a:endParaRPr>
          </a:p>
          <a:p>
            <a:pPr eaLnBrk="0" hangingPunct="0"/>
            <a:r>
              <a:rPr lang="en-US" altLang="ja-JP" sz="1400" dirty="0">
                <a:latin typeface="Meiryo UI"/>
                <a:ea typeface="Meiryo UI"/>
              </a:rPr>
              <a:t>【</a:t>
            </a:r>
            <a:r>
              <a:rPr lang="ja-JP" altLang="en-US" sz="1400" dirty="0">
                <a:latin typeface="Meiryo UI"/>
                <a:ea typeface="Meiryo UI"/>
              </a:rPr>
              <a:t>開発内容</a:t>
            </a:r>
            <a:r>
              <a:rPr lang="en-US" altLang="ja-JP" sz="1400" dirty="0">
                <a:latin typeface="Meiryo UI"/>
                <a:ea typeface="Meiryo UI"/>
              </a:rPr>
              <a:t>】</a:t>
            </a:r>
          </a:p>
          <a:p>
            <a:pPr eaLnBrk="0" hangingPunct="0"/>
            <a:r>
              <a:rPr lang="ja-JP" altLang="en-US" sz="1400" dirty="0">
                <a:latin typeface="Meiryo UI"/>
                <a:ea typeface="Meiryo UI"/>
              </a:rPr>
              <a:t>スモールスタートとして</a:t>
            </a:r>
            <a:r>
              <a:rPr lang="en-US" altLang="ja-JP" sz="1400" dirty="0">
                <a:latin typeface="Meiryo UI"/>
              </a:rPr>
              <a:t>IEEE-754</a:t>
            </a:r>
            <a:r>
              <a:rPr lang="ja-JP" altLang="en-US" sz="1400" dirty="0">
                <a:latin typeface="Meiryo UI"/>
              </a:rPr>
              <a:t>準拠</a:t>
            </a:r>
            <a:r>
              <a:rPr lang="ja-JP" altLang="en-US" sz="1400" dirty="0">
                <a:latin typeface="Meiryo UI"/>
                <a:ea typeface="Meiryo UI"/>
              </a:rPr>
              <a:t>浮動小数点演算器</a:t>
            </a:r>
            <a:r>
              <a:rPr lang="en-US" altLang="ja-JP" sz="1400" dirty="0">
                <a:latin typeface="Meiryo UI"/>
                <a:ea typeface="Meiryo UI"/>
              </a:rPr>
              <a:t>(FPU)</a:t>
            </a:r>
            <a:r>
              <a:rPr lang="ja-JP" altLang="en-US" sz="1400" dirty="0">
                <a:latin typeface="Meiryo UI"/>
                <a:ea typeface="Meiryo UI"/>
              </a:rPr>
              <a:t>を題材とした</a:t>
            </a:r>
            <a:r>
              <a:rPr lang="en-US" altLang="ja-JP" sz="1400" dirty="0">
                <a:latin typeface="Meiryo UI"/>
                <a:ea typeface="Meiryo UI"/>
              </a:rPr>
              <a:t>HW</a:t>
            </a:r>
            <a:r>
              <a:rPr lang="ja-JP" altLang="en-US" sz="1400" dirty="0">
                <a:latin typeface="Meiryo UI"/>
                <a:ea typeface="Meiryo UI"/>
              </a:rPr>
              <a:t>形式検証技術開発</a:t>
            </a:r>
            <a:endParaRPr lang="en-US" altLang="ja-JP" sz="1400" dirty="0">
              <a:latin typeface="Meiryo UI"/>
              <a:ea typeface="Meiryo UI"/>
            </a:endParaRPr>
          </a:p>
          <a:p>
            <a:r>
              <a:rPr lang="ja-JP" altLang="en-US" sz="1400" dirty="0">
                <a:latin typeface="Meiryo UI"/>
              </a:rPr>
              <a:t>①</a:t>
            </a:r>
            <a:r>
              <a:rPr lang="en-US" altLang="ja-JP" sz="1400" dirty="0">
                <a:latin typeface="Meiryo UI"/>
              </a:rPr>
              <a:t>FPU</a:t>
            </a:r>
            <a:r>
              <a:rPr lang="ja-JP" altLang="en-US" sz="1400" dirty="0">
                <a:latin typeface="Meiryo UI"/>
              </a:rPr>
              <a:t>形式検証技術</a:t>
            </a:r>
            <a:r>
              <a:rPr lang="en-US" altLang="ja-JP" sz="1400" dirty="0">
                <a:latin typeface="Meiryo UI"/>
              </a:rPr>
              <a:t>(22-23</a:t>
            </a:r>
            <a:r>
              <a:rPr lang="ja-JP" altLang="en-US" sz="1400" dirty="0">
                <a:latin typeface="Meiryo UI"/>
              </a:rPr>
              <a:t>年度</a:t>
            </a:r>
            <a:r>
              <a:rPr lang="en-US" altLang="ja-JP" sz="1400" dirty="0">
                <a:latin typeface="Meiryo UI"/>
              </a:rPr>
              <a:t>)</a:t>
            </a:r>
            <a:endParaRPr lang="en-US" altLang="ja-JP" sz="1400" u="sng" dirty="0">
              <a:latin typeface="Meiryo UI" panose="020B0604030504040204" pitchFamily="50" charset="-128"/>
              <a:ea typeface="Meiryo UI" panose="020B0604030504040204" pitchFamily="50" charset="-128"/>
            </a:endParaRPr>
          </a:p>
          <a:p>
            <a:r>
              <a:rPr lang="ja-JP" altLang="en-US" sz="1400" dirty="0">
                <a:latin typeface="Meiryo UI"/>
              </a:rPr>
              <a:t>②</a:t>
            </a:r>
            <a:r>
              <a:rPr lang="en-US" altLang="ja-JP" sz="1400" dirty="0">
                <a:latin typeface="Meiryo UI"/>
              </a:rPr>
              <a:t>FPU RTL</a:t>
            </a:r>
            <a:r>
              <a:rPr lang="ja-JP" altLang="en-US" sz="1400" dirty="0">
                <a:latin typeface="Meiryo UI"/>
              </a:rPr>
              <a:t>自動生成技術</a:t>
            </a:r>
            <a:r>
              <a:rPr lang="en-US" altLang="ja-JP" sz="1400" dirty="0">
                <a:latin typeface="Meiryo UI"/>
              </a:rPr>
              <a:t>(24</a:t>
            </a:r>
            <a:r>
              <a:rPr lang="ja-JP" altLang="en-US" sz="1400" dirty="0">
                <a:latin typeface="Meiryo UI"/>
              </a:rPr>
              <a:t>年度</a:t>
            </a:r>
            <a:r>
              <a:rPr lang="en-US" altLang="ja-JP" sz="1400" dirty="0">
                <a:latin typeface="Meiryo UI"/>
              </a:rPr>
              <a:t>)</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solidFill>
                  <a:srgbClr val="FF0000"/>
                </a:solidFill>
                <a:latin typeface="Meiryo UI"/>
                <a:ea typeface="Meiryo UI"/>
              </a:rPr>
              <a:t>【22</a:t>
            </a:r>
            <a:r>
              <a:rPr lang="ja-JP" altLang="en-US" sz="1400" dirty="0">
                <a:solidFill>
                  <a:srgbClr val="FF0000"/>
                </a:solidFill>
                <a:latin typeface="Meiryo UI"/>
                <a:ea typeface="Meiryo UI"/>
              </a:rPr>
              <a:t>年度進捗</a:t>
            </a:r>
            <a:r>
              <a:rPr lang="en-US" altLang="ja-JP" sz="1400" dirty="0">
                <a:solidFill>
                  <a:srgbClr val="FF0000"/>
                </a:solidFill>
                <a:latin typeface="Meiryo UI"/>
                <a:ea typeface="Meiryo UI"/>
              </a:rPr>
              <a:t>】</a:t>
            </a:r>
          </a:p>
          <a:p>
            <a:endParaRPr lang="en-US" sz="1400" dirty="0">
              <a:solidFill>
                <a:srgbClr val="FF0000"/>
              </a:solidFill>
              <a:latin typeface="Meiryo UI"/>
              <a:ea typeface="Meiryo UI"/>
              <a:cs typeface="Arial"/>
            </a:endParaRPr>
          </a:p>
          <a:p>
            <a:r>
              <a:rPr lang="en-US" altLang="ja-JP" sz="1400" dirty="0">
                <a:solidFill>
                  <a:srgbClr val="FF0000"/>
                </a:solidFill>
                <a:latin typeface="Meiryo UI"/>
                <a:ea typeface="Meiryo UI"/>
                <a:cs typeface="Arial"/>
              </a:rPr>
              <a:t>【23</a:t>
            </a:r>
            <a:r>
              <a:rPr lang="ja-JP" altLang="en-US" sz="1400" dirty="0">
                <a:solidFill>
                  <a:srgbClr val="FF0000"/>
                </a:solidFill>
                <a:latin typeface="Meiryo UI"/>
                <a:ea typeface="Meiryo UI"/>
                <a:cs typeface="Arial"/>
              </a:rPr>
              <a:t>年度開発予定</a:t>
            </a:r>
            <a:r>
              <a:rPr lang="en-US" altLang="ja-JP" sz="1400" dirty="0">
                <a:solidFill>
                  <a:srgbClr val="FF0000"/>
                </a:solidFill>
                <a:latin typeface="Meiryo UI"/>
                <a:ea typeface="Meiryo UI"/>
                <a:cs typeface="Arial"/>
              </a:rPr>
              <a:t>】</a:t>
            </a:r>
            <a:endParaRPr lang="en-US" sz="1400" dirty="0">
              <a:solidFill>
                <a:srgbClr val="FF0000"/>
              </a:solidFill>
              <a:cs typeface="Arial"/>
            </a:endParaRPr>
          </a:p>
          <a:p>
            <a:endParaRPr lang="en-US" altLang="ja-JP" sz="1400" dirty="0">
              <a:latin typeface="Meiryo UI" panose="020B0604030504040204" pitchFamily="50" charset="-128"/>
              <a:ea typeface="Meiryo UI" panose="020B0604030504040204" pitchFamily="50" charset="-128"/>
            </a:endParaRPr>
          </a:p>
          <a:p>
            <a:pPr>
              <a:spcBef>
                <a:spcPts val="0"/>
              </a:spcBef>
            </a:pPr>
            <a:r>
              <a:rPr lang="en-US" altLang="ja-JP" sz="1400" dirty="0">
                <a:latin typeface="Meiryo UI"/>
                <a:ea typeface="Meiryo UI"/>
              </a:rPr>
              <a:t>【</a:t>
            </a:r>
            <a:r>
              <a:rPr lang="ja-JP" altLang="en-US" sz="1400" dirty="0">
                <a:latin typeface="Meiryo UI"/>
                <a:ea typeface="Meiryo UI"/>
              </a:rPr>
              <a:t>成果予定</a:t>
            </a:r>
            <a:r>
              <a:rPr lang="en-US" altLang="ja-JP" sz="1400" dirty="0">
                <a:latin typeface="Meiryo UI"/>
                <a:ea typeface="Meiryo UI"/>
              </a:rPr>
              <a:t>】</a:t>
            </a:r>
          </a:p>
          <a:p>
            <a:pPr marL="285750" indent="-285750">
              <a:buFont typeface="Arial" panose="020B0604020202020204" pitchFamily="34" charset="0"/>
              <a:buChar char="•"/>
            </a:pPr>
            <a:r>
              <a:rPr lang="en-US" altLang="ja-JP" sz="1400" dirty="0">
                <a:latin typeface="Meiryo UI"/>
              </a:rPr>
              <a:t>FPU</a:t>
            </a:r>
            <a:r>
              <a:rPr lang="ja-JP" altLang="en-US" sz="1400" dirty="0">
                <a:latin typeface="Meiryo UI"/>
              </a:rPr>
              <a:t>形式検証</a:t>
            </a:r>
            <a:r>
              <a:rPr lang="en-US" altLang="ja-JP" sz="1400" dirty="0">
                <a:latin typeface="Meiryo UI"/>
              </a:rPr>
              <a:t>(</a:t>
            </a:r>
            <a:r>
              <a:rPr lang="ja-JP" altLang="en-US" sz="1400" dirty="0">
                <a:latin typeface="Meiryo UI"/>
              </a:rPr>
              <a:t>定理証明型</a:t>
            </a:r>
            <a:r>
              <a:rPr lang="en-US" altLang="ja-JP" sz="1400" dirty="0">
                <a:latin typeface="Meiryo UI"/>
              </a:rPr>
              <a:t>)</a:t>
            </a:r>
            <a:r>
              <a:rPr lang="ja-JP" altLang="en-US" sz="1400" dirty="0">
                <a:latin typeface="Meiryo UI"/>
              </a:rPr>
              <a:t>ツール</a:t>
            </a:r>
            <a:endParaRPr lang="en-US" altLang="ja-JP" sz="1400" dirty="0">
              <a:latin typeface="Meiryo UI"/>
            </a:endParaRPr>
          </a:p>
          <a:p>
            <a:pPr marL="742950" lvl="1" indent="-285750">
              <a:buFont typeface="Arial" panose="020B0604020202020204" pitchFamily="34" charset="0"/>
              <a:buChar char="•"/>
            </a:pPr>
            <a:r>
              <a:rPr lang="ja-JP" altLang="en-US" sz="1400" dirty="0">
                <a:latin typeface="Meiryo UI"/>
              </a:rPr>
              <a:t>除算は</a:t>
            </a:r>
            <a:r>
              <a:rPr lang="en-US" altLang="ja-JP" sz="1400" dirty="0" err="1">
                <a:latin typeface="Meiryo UI"/>
              </a:rPr>
              <a:t>BestEffort</a:t>
            </a:r>
            <a:r>
              <a:rPr lang="en-US" altLang="ja-JP" sz="1400" dirty="0">
                <a:latin typeface="Meiryo UI"/>
              </a:rPr>
              <a:t>(</a:t>
            </a:r>
            <a:r>
              <a:rPr lang="ja-JP" altLang="en-US" sz="1400" dirty="0">
                <a:latin typeface="Meiryo UI"/>
              </a:rPr>
              <a:t>高難易度のため</a:t>
            </a:r>
            <a:r>
              <a:rPr lang="en-US" altLang="ja-JP" sz="1400" dirty="0">
                <a:latin typeface="Meiryo UI"/>
              </a:rPr>
              <a:t>)</a:t>
            </a:r>
          </a:p>
          <a:p>
            <a:pPr marL="285750" indent="-285750">
              <a:buFont typeface="Arial" panose="020B0604020202020204" pitchFamily="34" charset="0"/>
              <a:buChar char="•"/>
            </a:pPr>
            <a:r>
              <a:rPr lang="en-US" altLang="ja-JP" sz="1400" dirty="0">
                <a:latin typeface="Meiryo UI"/>
              </a:rPr>
              <a:t>FPU RTL</a:t>
            </a:r>
            <a:r>
              <a:rPr lang="ja-JP" altLang="en-US" sz="1400" dirty="0">
                <a:latin typeface="Meiryo UI"/>
              </a:rPr>
              <a:t>自動生成ツールと等価証明されたクロック非同期</a:t>
            </a:r>
            <a:r>
              <a:rPr lang="en-US" altLang="ja-JP" sz="1400" dirty="0">
                <a:latin typeface="Meiryo UI"/>
              </a:rPr>
              <a:t>FPU RTL(</a:t>
            </a:r>
            <a:r>
              <a:rPr lang="en-US" altLang="ja-JP" sz="1400" dirty="0">
                <a:latin typeface="+mn-ea"/>
              </a:rPr>
              <a:t>VHDL)</a:t>
            </a:r>
          </a:p>
          <a:p>
            <a:pPr marL="742950" lvl="1" indent="-285750">
              <a:buFont typeface="Arial" panose="020B0604020202020204" pitchFamily="34" charset="0"/>
              <a:buChar char="•"/>
            </a:pPr>
            <a:r>
              <a:rPr lang="ja-JP" altLang="en-US" sz="1400" dirty="0">
                <a:latin typeface="+mn-ea"/>
              </a:rPr>
              <a:t>クロック同期</a:t>
            </a:r>
            <a:r>
              <a:rPr lang="en-US" altLang="ja-JP" sz="1400" dirty="0">
                <a:latin typeface="+mn-ea"/>
              </a:rPr>
              <a:t>FPU RTL</a:t>
            </a:r>
            <a:r>
              <a:rPr lang="ja-JP" altLang="en-US" sz="1400" dirty="0">
                <a:latin typeface="+mn-ea"/>
              </a:rPr>
              <a:t>は</a:t>
            </a:r>
            <a:r>
              <a:rPr lang="en-US" altLang="ja-JP" sz="1400" dirty="0">
                <a:latin typeface="+mn-ea"/>
              </a:rPr>
              <a:t>25</a:t>
            </a:r>
            <a:r>
              <a:rPr lang="ja-JP" altLang="en-US" sz="1400" dirty="0">
                <a:latin typeface="+mn-ea"/>
              </a:rPr>
              <a:t>年度以降</a:t>
            </a:r>
            <a:endParaRPr lang="en-US" altLang="ja-JP" sz="1400" dirty="0">
              <a:latin typeface="+mn-ea"/>
            </a:endParaRPr>
          </a:p>
        </p:txBody>
      </p:sp>
      <p:sp>
        <p:nvSpPr>
          <p:cNvPr id="53" name="Rectangle 10">
            <a:extLst>
              <a:ext uri="{FF2B5EF4-FFF2-40B4-BE49-F238E27FC236}">
                <a16:creationId xmlns:a16="http://schemas.microsoft.com/office/drawing/2014/main" id="{730FB66D-EEBE-4EDC-99C9-F0BFB227688C}"/>
              </a:ext>
            </a:extLst>
          </p:cNvPr>
          <p:cNvSpPr>
            <a:spLocks noChangeArrowheads="1"/>
          </p:cNvSpPr>
          <p:nvPr/>
        </p:nvSpPr>
        <p:spPr bwMode="auto">
          <a:xfrm>
            <a:off x="4401665" y="1499054"/>
            <a:ext cx="2082955" cy="211824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8" name="Text Box 54">
            <a:extLst>
              <a:ext uri="{FF2B5EF4-FFF2-40B4-BE49-F238E27FC236}">
                <a16:creationId xmlns:a16="http://schemas.microsoft.com/office/drawing/2014/main" id="{E74A52DB-2753-437B-83A7-7FE729FF0756}"/>
              </a:ext>
            </a:extLst>
          </p:cNvPr>
          <p:cNvSpPr txBox="1">
            <a:spLocks noChangeArrowheads="1"/>
          </p:cNvSpPr>
          <p:nvPr/>
        </p:nvSpPr>
        <p:spPr bwMode="auto">
          <a:xfrm>
            <a:off x="4883543" y="1504352"/>
            <a:ext cx="158473" cy="384582"/>
          </a:xfrm>
          <a:prstGeom prst="rect">
            <a:avLst/>
          </a:prstGeom>
          <a:noFill/>
          <a:ln w="9525">
            <a:noFill/>
            <a:miter lim="800000"/>
            <a:headEnd/>
            <a:tailEnd/>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1400" b="1" i="0" u="none" strike="noStrike" kern="1200" cap="none" spc="0" normalizeH="0" baseline="0" noProof="0">
              <a:ln>
                <a:noFill/>
              </a:ln>
              <a:solidFill>
                <a:prstClr val="black"/>
              </a:solidFill>
              <a:effectLst/>
              <a:uLnTx/>
              <a:uFillTx/>
              <a:latin typeface="Calibri"/>
              <a:ea typeface="ＭＳ Ｐゴシック" charset="-128"/>
              <a:cs typeface="+mn-cs"/>
            </a:endParaRPr>
          </a:p>
        </p:txBody>
      </p:sp>
      <p:sp>
        <p:nvSpPr>
          <p:cNvPr id="64" name="テキスト ボックス 63">
            <a:extLst>
              <a:ext uri="{FF2B5EF4-FFF2-40B4-BE49-F238E27FC236}">
                <a16:creationId xmlns:a16="http://schemas.microsoft.com/office/drawing/2014/main" id="{BEEA4ACB-E8DA-474D-9E33-4DFBC2945379}"/>
              </a:ext>
            </a:extLst>
          </p:cNvPr>
          <p:cNvSpPr txBox="1"/>
          <p:nvPr/>
        </p:nvSpPr>
        <p:spPr bwMode="auto">
          <a:xfrm>
            <a:off x="4440842" y="1548569"/>
            <a:ext cx="1057515"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ハードウェア</a:t>
            </a:r>
          </a:p>
        </p:txBody>
      </p:sp>
      <p:pic>
        <p:nvPicPr>
          <p:cNvPr id="7172" name="Picture 4" descr="PS5]PlayStation5のSoC顕微鏡写真が明らかに、CPUコアの浮動小数点演算器を減らし、GPU中央に何かあるらしい？ :  □□速報＠保管庫(Alt)□□">
            <a:extLst>
              <a:ext uri="{FF2B5EF4-FFF2-40B4-BE49-F238E27FC236}">
                <a16:creationId xmlns:a16="http://schemas.microsoft.com/office/drawing/2014/main" id="{133CF17F-3DBB-445A-AC07-72167DB1A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1094" y="2701341"/>
            <a:ext cx="166719" cy="300846"/>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8CB19674-1CD9-4E97-8BA9-C8E5D1EA9455}"/>
              </a:ext>
            </a:extLst>
          </p:cNvPr>
          <p:cNvSpPr/>
          <p:nvPr/>
        </p:nvSpPr>
        <p:spPr bwMode="auto">
          <a:xfrm>
            <a:off x="4765176" y="2949400"/>
            <a:ext cx="1854699" cy="667900"/>
          </a:xfrm>
          <a:prstGeom prst="rect">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pic>
        <p:nvPicPr>
          <p:cNvPr id="68" name="図 67">
            <a:extLst>
              <a:ext uri="{FF2B5EF4-FFF2-40B4-BE49-F238E27FC236}">
                <a16:creationId xmlns:a16="http://schemas.microsoft.com/office/drawing/2014/main" id="{EEE2076A-8185-4C2C-8457-CDED01712E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4125" y="1688631"/>
            <a:ext cx="1854699" cy="2121353"/>
          </a:xfrm>
          <a:prstGeom prst="rect">
            <a:avLst/>
          </a:prstGeom>
        </p:spPr>
      </p:pic>
      <p:sp>
        <p:nvSpPr>
          <p:cNvPr id="70" name="Text Box 57">
            <a:extLst>
              <a:ext uri="{FF2B5EF4-FFF2-40B4-BE49-F238E27FC236}">
                <a16:creationId xmlns:a16="http://schemas.microsoft.com/office/drawing/2014/main" id="{9C02B543-A74B-48F7-B19A-260B5DCEF70D}"/>
              </a:ext>
            </a:extLst>
          </p:cNvPr>
          <p:cNvSpPr txBox="1">
            <a:spLocks noChangeArrowheads="1"/>
          </p:cNvSpPr>
          <p:nvPr/>
        </p:nvSpPr>
        <p:spPr bwMode="auto">
          <a:xfrm>
            <a:off x="6495120" y="4146455"/>
            <a:ext cx="2621310" cy="338554"/>
          </a:xfrm>
          <a:prstGeom prst="rect">
            <a:avLst/>
          </a:prstGeom>
          <a:noFill/>
          <a:ln w="9525">
            <a:noFill/>
            <a:miter lim="800000"/>
            <a:headEnd/>
            <a:tailEnd/>
          </a:ln>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ja-JP" altLang="en-US" sz="1600" b="1" dirty="0">
                <a:latin typeface="Calibri"/>
                <a:ea typeface="ＭＳ Ｐゴシック" charset="-128"/>
              </a:rPr>
              <a:t>②</a:t>
            </a:r>
            <a:r>
              <a:rPr lang="en-US" altLang="ja-JP" sz="1600" b="1" dirty="0">
                <a:latin typeface="Calibri"/>
                <a:ea typeface="ＭＳ Ｐゴシック" charset="-128"/>
              </a:rPr>
              <a:t>FPU</a:t>
            </a:r>
            <a:r>
              <a:rPr lang="ja-JP" altLang="en-US" sz="1600" b="1" dirty="0">
                <a:latin typeface="Calibri"/>
                <a:ea typeface="ＭＳ Ｐゴシック" charset="-128"/>
              </a:rPr>
              <a:t> </a:t>
            </a:r>
            <a:r>
              <a:rPr lang="en-US" altLang="ja-JP" sz="1600" b="1" dirty="0">
                <a:latin typeface="Calibri"/>
                <a:ea typeface="ＭＳ Ｐゴシック" charset="-128"/>
              </a:rPr>
              <a:t>RTL</a:t>
            </a:r>
            <a:r>
              <a:rPr lang="ja-JP" altLang="en-US" sz="1600" b="1" dirty="0">
                <a:latin typeface="Calibri"/>
                <a:ea typeface="ＭＳ Ｐゴシック" charset="-128"/>
              </a:rPr>
              <a:t>自動生成技術</a:t>
            </a:r>
            <a:endParaRPr lang="en-US" altLang="ja-JP" sz="1600" b="1" dirty="0">
              <a:latin typeface="Calibri"/>
              <a:ea typeface="ＭＳ Ｐゴシック" charset="-128"/>
            </a:endParaRPr>
          </a:p>
        </p:txBody>
      </p:sp>
      <p:sp>
        <p:nvSpPr>
          <p:cNvPr id="71" name="Text Box 57">
            <a:extLst>
              <a:ext uri="{FF2B5EF4-FFF2-40B4-BE49-F238E27FC236}">
                <a16:creationId xmlns:a16="http://schemas.microsoft.com/office/drawing/2014/main" id="{EB4AF769-3927-42A0-BD72-93533A684DFA}"/>
              </a:ext>
            </a:extLst>
          </p:cNvPr>
          <p:cNvSpPr txBox="1">
            <a:spLocks noChangeArrowheads="1"/>
          </p:cNvSpPr>
          <p:nvPr/>
        </p:nvSpPr>
        <p:spPr bwMode="auto">
          <a:xfrm>
            <a:off x="6838273" y="1295494"/>
            <a:ext cx="2013510" cy="338554"/>
          </a:xfrm>
          <a:prstGeom prst="rect">
            <a:avLst/>
          </a:prstGeom>
          <a:noFill/>
          <a:ln w="9525">
            <a:noFill/>
            <a:miter lim="800000"/>
            <a:headEnd/>
            <a:tailEnd/>
          </a:ln>
        </p:spPr>
        <p:txBody>
          <a:bodyPr wrap="square">
            <a:spAutoFit/>
          </a:bodyPr>
          <a:lstStyle/>
          <a:p>
            <a:pPr algn="ctr" eaLnBrk="0" fontAlgn="base" hangingPunct="0">
              <a:spcBef>
                <a:spcPct val="0"/>
              </a:spcBef>
              <a:spcAft>
                <a:spcPct val="0"/>
              </a:spcAft>
              <a:defRPr/>
            </a:pPr>
            <a:r>
              <a:rPr lang="ja-JP" altLang="en-US" sz="1600" b="1" dirty="0">
                <a:latin typeface="Calibri"/>
                <a:ea typeface="ＭＳ Ｐゴシック" charset="-128"/>
              </a:rPr>
              <a:t>①</a:t>
            </a:r>
            <a:r>
              <a:rPr lang="en-US" altLang="ja-JP" sz="1600" b="1" dirty="0">
                <a:latin typeface="Calibri"/>
                <a:ea typeface="ＭＳ Ｐゴシック" charset="-128"/>
              </a:rPr>
              <a:t>FPU</a:t>
            </a:r>
            <a:r>
              <a:rPr lang="ja-JP" altLang="en-US" sz="1600" b="1" dirty="0">
                <a:latin typeface="Calibri"/>
                <a:ea typeface="ＭＳ Ｐゴシック" charset="-128"/>
              </a:rPr>
              <a:t>形式検証技術</a:t>
            </a:r>
            <a:endParaRPr lang="en-US" altLang="ja-JP" sz="1600" b="1" dirty="0">
              <a:latin typeface="Calibri"/>
              <a:ea typeface="ＭＳ Ｐゴシック" charset="-128"/>
            </a:endParaRPr>
          </a:p>
        </p:txBody>
      </p:sp>
      <p:cxnSp>
        <p:nvCxnSpPr>
          <p:cNvPr id="13" name="直線コネクタ 12">
            <a:extLst>
              <a:ext uri="{FF2B5EF4-FFF2-40B4-BE49-F238E27FC236}">
                <a16:creationId xmlns:a16="http://schemas.microsoft.com/office/drawing/2014/main" id="{2F152E79-9C6C-4DBC-A6C0-BBB032965F1C}"/>
              </a:ext>
            </a:extLst>
          </p:cNvPr>
          <p:cNvCxnSpPr>
            <a:cxnSpLocks/>
          </p:cNvCxnSpPr>
          <p:nvPr/>
        </p:nvCxnSpPr>
        <p:spPr>
          <a:xfrm flipV="1">
            <a:off x="5314094" y="1218930"/>
            <a:ext cx="1437898" cy="1482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8F7974B0-3E78-4B0A-A400-7A478C1D2CDB}"/>
              </a:ext>
            </a:extLst>
          </p:cNvPr>
          <p:cNvCxnSpPr>
            <a:cxnSpLocks/>
          </p:cNvCxnSpPr>
          <p:nvPr/>
        </p:nvCxnSpPr>
        <p:spPr>
          <a:xfrm>
            <a:off x="5314094" y="2999936"/>
            <a:ext cx="1385440" cy="1562167"/>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 Box 57">
            <a:extLst>
              <a:ext uri="{FF2B5EF4-FFF2-40B4-BE49-F238E27FC236}">
                <a16:creationId xmlns:a16="http://schemas.microsoft.com/office/drawing/2014/main" id="{C99C3110-91BF-44DA-BE00-105A1C2A4072}"/>
              </a:ext>
            </a:extLst>
          </p:cNvPr>
          <p:cNvSpPr txBox="1">
            <a:spLocks noChangeArrowheads="1"/>
          </p:cNvSpPr>
          <p:nvPr/>
        </p:nvSpPr>
        <p:spPr bwMode="auto">
          <a:xfrm>
            <a:off x="7212816" y="1685166"/>
            <a:ext cx="1202573" cy="276999"/>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ja-JP" altLang="en-US" sz="1200" b="1" dirty="0">
                <a:solidFill>
                  <a:sysClr val="windowText" lastClr="000000"/>
                </a:solidFill>
                <a:latin typeface="Calibri"/>
                <a:ea typeface="ＭＳ Ｐゴシック" charset="-128"/>
              </a:rPr>
              <a:t>数学モデル</a:t>
            </a:r>
            <a:endParaRPr lang="en-US" altLang="ja-JP" sz="1200" b="1" dirty="0">
              <a:solidFill>
                <a:sysClr val="windowText" lastClr="000000"/>
              </a:solidFill>
              <a:latin typeface="Calibri"/>
              <a:ea typeface="ＭＳ Ｐゴシック" charset="-128"/>
            </a:endParaRPr>
          </a:p>
        </p:txBody>
      </p:sp>
      <p:sp>
        <p:nvSpPr>
          <p:cNvPr id="74" name="Text Box 57">
            <a:extLst>
              <a:ext uri="{FF2B5EF4-FFF2-40B4-BE49-F238E27FC236}">
                <a16:creationId xmlns:a16="http://schemas.microsoft.com/office/drawing/2014/main" id="{3E9B064B-75EC-4A4F-85AE-103EE6FD5F80}"/>
              </a:ext>
            </a:extLst>
          </p:cNvPr>
          <p:cNvSpPr txBox="1">
            <a:spLocks noChangeArrowheads="1"/>
          </p:cNvSpPr>
          <p:nvPr/>
        </p:nvSpPr>
        <p:spPr bwMode="auto">
          <a:xfrm>
            <a:off x="7193356" y="2200160"/>
            <a:ext cx="1249060" cy="27699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lvl="0" algn="ctr" eaLnBrk="0" fontAlgn="base" hangingPunct="0">
              <a:spcBef>
                <a:spcPct val="0"/>
              </a:spcBef>
              <a:spcAft>
                <a:spcPct val="0"/>
              </a:spcAft>
              <a:defRPr/>
            </a:pPr>
            <a:r>
              <a:rPr lang="en-US" altLang="ja-JP" sz="1200" b="1" dirty="0">
                <a:solidFill>
                  <a:sysClr val="windowText" lastClr="000000"/>
                </a:solidFill>
                <a:latin typeface="ＭＳ Ｐゴシック" panose="020B0600070205080204" pitchFamily="50" charset="-128"/>
                <a:ea typeface="ＭＳ Ｐゴシック" panose="020B0600070205080204" pitchFamily="50" charset="-128"/>
              </a:rPr>
              <a:t>F</a:t>
            </a:r>
            <a:r>
              <a:rPr lang="ja-JP" altLang="en-US" sz="1200" b="1" dirty="0">
                <a:solidFill>
                  <a:sysClr val="windowText" lastClr="000000"/>
                </a:solidFill>
                <a:latin typeface="ＭＳ Ｐゴシック" panose="020B0600070205080204" pitchFamily="50" charset="-128"/>
                <a:ea typeface="ＭＳ Ｐゴシック" panose="020B0600070205080204" pitchFamily="50" charset="-128"/>
              </a:rPr>
              <a:t>ＰＵ演算モデル</a:t>
            </a:r>
            <a:endParaRPr lang="en-US" altLang="ja-JP" sz="1200" b="1" dirty="0">
              <a:solidFill>
                <a:sysClr val="windowText" lastClr="000000"/>
              </a:solidFill>
              <a:latin typeface="ＭＳ Ｐゴシック" panose="020B0600070205080204" pitchFamily="50" charset="-128"/>
              <a:ea typeface="ＭＳ Ｐゴシック" panose="020B0600070205080204" pitchFamily="50" charset="-128"/>
            </a:endParaRPr>
          </a:p>
        </p:txBody>
      </p:sp>
      <p:cxnSp>
        <p:nvCxnSpPr>
          <p:cNvPr id="20" name="直線コネクタ 19">
            <a:extLst>
              <a:ext uri="{FF2B5EF4-FFF2-40B4-BE49-F238E27FC236}">
                <a16:creationId xmlns:a16="http://schemas.microsoft.com/office/drawing/2014/main" id="{82A3A118-DC6B-4EAD-A5EC-EEBCB8B0CEE4}"/>
              </a:ext>
            </a:extLst>
          </p:cNvPr>
          <p:cNvCxnSpPr>
            <a:cxnSpLocks/>
            <a:stCxn id="73" idx="2"/>
            <a:endCxn id="74" idx="0"/>
          </p:cNvCxnSpPr>
          <p:nvPr/>
        </p:nvCxnSpPr>
        <p:spPr>
          <a:xfrm>
            <a:off x="7814103" y="1962165"/>
            <a:ext cx="3783" cy="237995"/>
          </a:xfrm>
          <a:prstGeom prst="line">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771764A1-9F98-44B4-BF0B-4BC12FFEB9F6}"/>
              </a:ext>
            </a:extLst>
          </p:cNvPr>
          <p:cNvCxnSpPr>
            <a:cxnSpLocks/>
            <a:stCxn id="74" idx="2"/>
            <a:endCxn id="88" idx="0"/>
          </p:cNvCxnSpPr>
          <p:nvPr/>
        </p:nvCxnSpPr>
        <p:spPr>
          <a:xfrm flipH="1">
            <a:off x="7809104" y="2477159"/>
            <a:ext cx="8782" cy="304776"/>
          </a:xfrm>
          <a:prstGeom prst="line">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 Box 57">
            <a:extLst>
              <a:ext uri="{FF2B5EF4-FFF2-40B4-BE49-F238E27FC236}">
                <a16:creationId xmlns:a16="http://schemas.microsoft.com/office/drawing/2014/main" id="{77F9C9E3-1A83-412C-B8B7-F107CC1D6734}"/>
              </a:ext>
            </a:extLst>
          </p:cNvPr>
          <p:cNvSpPr txBox="1">
            <a:spLocks noChangeArrowheads="1"/>
          </p:cNvSpPr>
          <p:nvPr/>
        </p:nvSpPr>
        <p:spPr bwMode="auto">
          <a:xfrm>
            <a:off x="7173064" y="2781935"/>
            <a:ext cx="1272080"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lvl="0" algn="ctr" eaLnBrk="0" fontAlgn="base" hangingPunct="0">
              <a:spcBef>
                <a:spcPct val="0"/>
              </a:spcBef>
              <a:spcAft>
                <a:spcPct val="0"/>
              </a:spcAft>
              <a:defRPr/>
            </a:pPr>
            <a:r>
              <a:rPr lang="ja-JP" altLang="en-US" sz="1200" dirty="0">
                <a:solidFill>
                  <a:srgbClr val="000000"/>
                </a:solidFill>
                <a:latin typeface="+mn-ea"/>
              </a:rPr>
              <a:t>クロック</a:t>
            </a:r>
            <a:r>
              <a:rPr lang="ja-JP" altLang="en-US" sz="1200" b="1" dirty="0">
                <a:solidFill>
                  <a:sysClr val="windowText" lastClr="000000"/>
                </a:solidFill>
                <a:latin typeface="Calibri"/>
                <a:ea typeface="ＭＳ Ｐゴシック" charset="-128"/>
              </a:rPr>
              <a:t>非同期</a:t>
            </a:r>
            <a:br>
              <a:rPr lang="en-US" altLang="ja-JP" sz="1200" b="1" dirty="0">
                <a:solidFill>
                  <a:sysClr val="windowText" lastClr="000000"/>
                </a:solidFill>
                <a:latin typeface="Calibri"/>
                <a:ea typeface="ＭＳ Ｐゴシック" charset="-128"/>
              </a:rPr>
            </a:br>
            <a:r>
              <a:rPr lang="en-US" altLang="ja-JP" sz="1200" b="1" dirty="0">
                <a:solidFill>
                  <a:sysClr val="windowText" lastClr="000000"/>
                </a:solidFill>
                <a:latin typeface="Calibri"/>
                <a:ea typeface="ＭＳ Ｐゴシック" charset="-128"/>
              </a:rPr>
              <a:t>※VHDL-Like Coq</a:t>
            </a:r>
            <a:endParaRPr lang="en-US" altLang="ja-JP" sz="1200" b="1" dirty="0">
              <a:solidFill>
                <a:sysClr val="windowText" lastClr="000000"/>
              </a:solidFill>
              <a:latin typeface="+mj-ea"/>
            </a:endParaRPr>
          </a:p>
        </p:txBody>
      </p:sp>
      <p:cxnSp>
        <p:nvCxnSpPr>
          <p:cNvPr id="100" name="直線コネクタ 99">
            <a:extLst>
              <a:ext uri="{FF2B5EF4-FFF2-40B4-BE49-F238E27FC236}">
                <a16:creationId xmlns:a16="http://schemas.microsoft.com/office/drawing/2014/main" id="{657B5FE0-C011-4BF2-B127-990A42DC6E67}"/>
              </a:ext>
            </a:extLst>
          </p:cNvPr>
          <p:cNvCxnSpPr>
            <a:cxnSpLocks/>
          </p:cNvCxnSpPr>
          <p:nvPr/>
        </p:nvCxnSpPr>
        <p:spPr>
          <a:xfrm flipV="1">
            <a:off x="4609262" y="3969546"/>
            <a:ext cx="295256" cy="2015"/>
          </a:xfrm>
          <a:prstGeom prst="line">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91" name="四角形: 角を丸くする 7190">
            <a:extLst>
              <a:ext uri="{FF2B5EF4-FFF2-40B4-BE49-F238E27FC236}">
                <a16:creationId xmlns:a16="http://schemas.microsoft.com/office/drawing/2014/main" id="{4A30E63A-635B-41AD-9E95-E80E082D4682}"/>
              </a:ext>
            </a:extLst>
          </p:cNvPr>
          <p:cNvSpPr/>
          <p:nvPr/>
        </p:nvSpPr>
        <p:spPr bwMode="auto">
          <a:xfrm>
            <a:off x="4429741" y="3750613"/>
            <a:ext cx="2019370" cy="747360"/>
          </a:xfrm>
          <a:prstGeom prst="round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28" name="タイトル 2">
            <a:extLst>
              <a:ext uri="{FF2B5EF4-FFF2-40B4-BE49-F238E27FC236}">
                <a16:creationId xmlns:a16="http://schemas.microsoft.com/office/drawing/2014/main" id="{B4A5B080-E7F4-429A-8754-418C12B38252}"/>
              </a:ext>
            </a:extLst>
          </p:cNvPr>
          <p:cNvSpPr txBox="1">
            <a:spLocks/>
          </p:cNvSpPr>
          <p:nvPr/>
        </p:nvSpPr>
        <p:spPr>
          <a:xfrm>
            <a:off x="1512000" y="288000"/>
            <a:ext cx="7632000" cy="476704"/>
          </a:xfrm>
          <a:prstGeom prst="rect">
            <a:avLst/>
          </a:prstGeom>
        </p:spPr>
        <p:txBody>
          <a:bodyPr>
            <a:normAutofit/>
          </a:bodyPr>
          <a:lst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a:lstStyle>
          <a:p>
            <a:r>
              <a:rPr lang="zh-TW" altLang="en-US" sz="2400" dirty="0"/>
              <a:t>補足</a:t>
            </a:r>
            <a:r>
              <a:rPr lang="en-US" altLang="zh-TW" sz="2400" dirty="0"/>
              <a:t>1-1.(2) </a:t>
            </a:r>
            <a:r>
              <a:rPr lang="en-US" altLang="zh-TW" sz="2400" dirty="0">
                <a:latin typeface="Meiryo UI"/>
                <a:ea typeface="Meiryo UI"/>
              </a:rPr>
              <a:t>HW</a:t>
            </a:r>
            <a:r>
              <a:rPr lang="zh-TW" altLang="en-US" sz="2400" dirty="0">
                <a:latin typeface="Meiryo UI"/>
                <a:ea typeface="Meiryo UI"/>
              </a:rPr>
              <a:t>形式検証</a:t>
            </a:r>
            <a:endParaRPr lang="zh-TW" altLang="en-US" sz="2400" dirty="0"/>
          </a:p>
        </p:txBody>
      </p:sp>
      <p:pic>
        <p:nvPicPr>
          <p:cNvPr id="29" name="図 28" descr="ダイアグラム&#10;&#10;自動的に生成された説明">
            <a:extLst>
              <a:ext uri="{FF2B5EF4-FFF2-40B4-BE49-F238E27FC236}">
                <a16:creationId xmlns:a16="http://schemas.microsoft.com/office/drawing/2014/main" id="{C15A1791-0B7C-46A6-B3B7-354D6E7C649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252950" y="5082174"/>
            <a:ext cx="3071373" cy="1487945"/>
          </a:xfrm>
          <a:prstGeom prst="rect">
            <a:avLst/>
          </a:prstGeom>
        </p:spPr>
      </p:pic>
      <p:sp>
        <p:nvSpPr>
          <p:cNvPr id="31" name="矢印: 右 30">
            <a:extLst>
              <a:ext uri="{FF2B5EF4-FFF2-40B4-BE49-F238E27FC236}">
                <a16:creationId xmlns:a16="http://schemas.microsoft.com/office/drawing/2014/main" id="{D0BC8CFF-C7E8-4C51-B320-28313708ECF2}"/>
              </a:ext>
            </a:extLst>
          </p:cNvPr>
          <p:cNvSpPr/>
          <p:nvPr/>
        </p:nvSpPr>
        <p:spPr bwMode="auto">
          <a:xfrm rot="7568988">
            <a:off x="5758212" y="5222384"/>
            <a:ext cx="1309770" cy="623324"/>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32" name="楕円 31">
            <a:extLst>
              <a:ext uri="{FF2B5EF4-FFF2-40B4-BE49-F238E27FC236}">
                <a16:creationId xmlns:a16="http://schemas.microsoft.com/office/drawing/2014/main" id="{5C56198B-5A49-4CEE-8F19-3FF54C134481}"/>
              </a:ext>
            </a:extLst>
          </p:cNvPr>
          <p:cNvSpPr/>
          <p:nvPr/>
        </p:nvSpPr>
        <p:spPr bwMode="auto">
          <a:xfrm>
            <a:off x="5708195" y="6160868"/>
            <a:ext cx="680797" cy="363153"/>
          </a:xfrm>
          <a:prstGeom prst="ellipse">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192" name="正方形/長方形 7191">
            <a:extLst>
              <a:ext uri="{FF2B5EF4-FFF2-40B4-BE49-F238E27FC236}">
                <a16:creationId xmlns:a16="http://schemas.microsoft.com/office/drawing/2014/main" id="{F284D0CA-91F1-4DDF-A1DB-990DB54C0EEA}"/>
              </a:ext>
            </a:extLst>
          </p:cNvPr>
          <p:cNvSpPr/>
          <p:nvPr/>
        </p:nvSpPr>
        <p:spPr>
          <a:xfrm>
            <a:off x="4984177" y="3778839"/>
            <a:ext cx="1107996" cy="369332"/>
          </a:xfrm>
          <a:prstGeom prst="rect">
            <a:avLst/>
          </a:prstGeom>
        </p:spPr>
        <p:txBody>
          <a:bodyPr wrap="none">
            <a:spAutoFit/>
          </a:bodyPr>
          <a:lstStyle/>
          <a:p>
            <a:r>
              <a:rPr lang="ja-JP" altLang="en-US" dirty="0">
                <a:solidFill>
                  <a:srgbClr val="000000"/>
                </a:solidFill>
                <a:latin typeface="Meiryo UI" panose="020B0604030504040204" pitchFamily="50" charset="-128"/>
                <a:ea typeface="Meiryo UI" panose="020B0604030504040204" pitchFamily="50" charset="-128"/>
              </a:rPr>
              <a:t>等価証明</a:t>
            </a:r>
            <a:endParaRPr lang="ja-JP" altLang="en-US" dirty="0"/>
          </a:p>
        </p:txBody>
      </p:sp>
      <p:sp>
        <p:nvSpPr>
          <p:cNvPr id="113" name="Text Box 57">
            <a:extLst>
              <a:ext uri="{FF2B5EF4-FFF2-40B4-BE49-F238E27FC236}">
                <a16:creationId xmlns:a16="http://schemas.microsoft.com/office/drawing/2014/main" id="{5D79DBDA-111F-427E-980D-CB5F638C5A2F}"/>
              </a:ext>
            </a:extLst>
          </p:cNvPr>
          <p:cNvSpPr txBox="1">
            <a:spLocks noChangeArrowheads="1"/>
          </p:cNvSpPr>
          <p:nvPr/>
        </p:nvSpPr>
        <p:spPr bwMode="auto">
          <a:xfrm>
            <a:off x="7135871" y="3533025"/>
            <a:ext cx="1364028"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lvl="0" algn="ctr" eaLnBrk="0" fontAlgn="base" hangingPunct="0">
              <a:spcBef>
                <a:spcPct val="0"/>
              </a:spcBef>
              <a:spcAft>
                <a:spcPct val="0"/>
              </a:spcAft>
              <a:defRPr/>
            </a:pPr>
            <a:r>
              <a:rPr lang="ja-JP" altLang="en-US" sz="1200" dirty="0">
                <a:solidFill>
                  <a:srgbClr val="000000"/>
                </a:solidFill>
                <a:latin typeface="+mn-ea"/>
              </a:rPr>
              <a:t>クロック非同期</a:t>
            </a:r>
            <a:r>
              <a:rPr lang="en-US" altLang="ja-JP" sz="1200" b="1" dirty="0">
                <a:solidFill>
                  <a:sysClr val="windowText" lastClr="000000"/>
                </a:solidFill>
                <a:latin typeface="+mj-ea"/>
                <a:ea typeface="+mj-ea"/>
              </a:rPr>
              <a:t>RTL</a:t>
            </a:r>
            <a:endParaRPr lang="en-US" altLang="ja-JP" sz="1200" b="1" dirty="0">
              <a:solidFill>
                <a:sysClr val="windowText" lastClr="000000"/>
              </a:solidFill>
              <a:latin typeface="+mj-ea"/>
            </a:endParaRPr>
          </a:p>
          <a:p>
            <a:pPr lvl="0" algn="ctr" eaLnBrk="0" fontAlgn="base" hangingPunct="0">
              <a:spcBef>
                <a:spcPct val="0"/>
              </a:spcBef>
              <a:spcAft>
                <a:spcPct val="0"/>
              </a:spcAft>
              <a:defRPr/>
            </a:pPr>
            <a:r>
              <a:rPr lang="en-US" altLang="ja-JP" sz="1200" b="1" dirty="0">
                <a:solidFill>
                  <a:sysClr val="windowText" lastClr="000000"/>
                </a:solidFill>
                <a:latin typeface="+mj-ea"/>
              </a:rPr>
              <a:t>※VHDL</a:t>
            </a:r>
            <a:endParaRPr lang="en-US" altLang="ja-JP" sz="1200" b="1" dirty="0">
              <a:solidFill>
                <a:sysClr val="windowText" lastClr="000000"/>
              </a:solidFill>
              <a:latin typeface="+mj-ea"/>
              <a:ea typeface="+mj-ea"/>
            </a:endParaRPr>
          </a:p>
        </p:txBody>
      </p:sp>
      <p:sp>
        <p:nvSpPr>
          <p:cNvPr id="80" name="テキスト ボックス 79">
            <a:extLst>
              <a:ext uri="{FF2B5EF4-FFF2-40B4-BE49-F238E27FC236}">
                <a16:creationId xmlns:a16="http://schemas.microsoft.com/office/drawing/2014/main" id="{AC3FD968-6F3B-4CDD-A21B-F21BCB9622DC}"/>
              </a:ext>
            </a:extLst>
          </p:cNvPr>
          <p:cNvSpPr txBox="1"/>
          <p:nvPr/>
        </p:nvSpPr>
        <p:spPr>
          <a:xfrm>
            <a:off x="52717" y="6243164"/>
            <a:ext cx="4247830" cy="276999"/>
          </a:xfrm>
          <a:prstGeom prst="rect">
            <a:avLst/>
          </a:prstGeom>
          <a:noFill/>
        </p:spPr>
        <p:txBody>
          <a:bodyPr wrap="none" rtlCol="0">
            <a:spAutoFit/>
          </a:bodyPr>
          <a:lstStyle/>
          <a:p>
            <a:r>
              <a:rPr lang="en-US" altLang="ja-JP" sz="1200" dirty="0">
                <a:latin typeface="メイリオ" panose="020B0604030504040204" pitchFamily="50" charset="-128"/>
                <a:ea typeface="メイリオ" panose="020B0604030504040204" pitchFamily="50" charset="-128"/>
              </a:rPr>
              <a:t>IEEE-754: IEEE Standard for Floating-Point Arithmetic</a:t>
            </a:r>
            <a:endParaRPr kumimoji="1" lang="ja-JP" altLang="en-US" sz="1200" dirty="0">
              <a:latin typeface="メイリオ" panose="020B0604030504040204" pitchFamily="50" charset="-128"/>
              <a:ea typeface="メイリオ" panose="020B0604030504040204" pitchFamily="50" charset="-128"/>
            </a:endParaRPr>
          </a:p>
        </p:txBody>
      </p:sp>
      <p:cxnSp>
        <p:nvCxnSpPr>
          <p:cNvPr id="3" name="直線矢印コネクタ 2">
            <a:extLst>
              <a:ext uri="{FF2B5EF4-FFF2-40B4-BE49-F238E27FC236}">
                <a16:creationId xmlns:a16="http://schemas.microsoft.com/office/drawing/2014/main" id="{840BF140-E305-41DE-875F-9492F9DF6B35}"/>
              </a:ext>
            </a:extLst>
          </p:cNvPr>
          <p:cNvCxnSpPr/>
          <p:nvPr/>
        </p:nvCxnSpPr>
        <p:spPr>
          <a:xfrm>
            <a:off x="4609262" y="4340352"/>
            <a:ext cx="27428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2371C695-29ED-4301-9E39-250328CF5455}"/>
              </a:ext>
            </a:extLst>
          </p:cNvPr>
          <p:cNvSpPr/>
          <p:nvPr/>
        </p:nvSpPr>
        <p:spPr>
          <a:xfrm>
            <a:off x="4996194" y="4143724"/>
            <a:ext cx="646331" cy="369332"/>
          </a:xfrm>
          <a:prstGeom prst="rect">
            <a:avLst/>
          </a:prstGeom>
        </p:spPr>
        <p:txBody>
          <a:bodyPr wrap="none">
            <a:spAutoFit/>
          </a:bodyPr>
          <a:lstStyle/>
          <a:p>
            <a:r>
              <a:rPr lang="ja-JP" altLang="en-US" dirty="0"/>
              <a:t>生成</a:t>
            </a:r>
          </a:p>
        </p:txBody>
      </p:sp>
      <p:cxnSp>
        <p:nvCxnSpPr>
          <p:cNvPr id="38" name="直線矢印コネクタ 37">
            <a:extLst>
              <a:ext uri="{FF2B5EF4-FFF2-40B4-BE49-F238E27FC236}">
                <a16:creationId xmlns:a16="http://schemas.microsoft.com/office/drawing/2014/main" id="{B00528FA-CF92-4DEE-BDCD-3B4A4BD0606B}"/>
              </a:ext>
            </a:extLst>
          </p:cNvPr>
          <p:cNvCxnSpPr>
            <a:cxnSpLocks/>
            <a:stCxn id="88" idx="2"/>
            <a:endCxn id="113" idx="0"/>
          </p:cNvCxnSpPr>
          <p:nvPr/>
        </p:nvCxnSpPr>
        <p:spPr>
          <a:xfrm>
            <a:off x="7809104" y="3243600"/>
            <a:ext cx="8781" cy="2894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8834EBCC-6D05-4436-BB08-5F89A649E0C6}"/>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35" name="正方形/長方形 34">
            <a:extLst>
              <a:ext uri="{FF2B5EF4-FFF2-40B4-BE49-F238E27FC236}">
                <a16:creationId xmlns:a16="http://schemas.microsoft.com/office/drawing/2014/main" id="{F1552BE0-1805-4844-B398-4748D4BBEF3C}"/>
              </a:ext>
            </a:extLst>
          </p:cNvPr>
          <p:cNvSpPr/>
          <p:nvPr/>
        </p:nvSpPr>
        <p:spPr bwMode="auto">
          <a:xfrm>
            <a:off x="7897945" y="1768255"/>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進捗を表す図にアップデート</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36" name="正方形/長方形 35">
            <a:extLst>
              <a:ext uri="{FF2B5EF4-FFF2-40B4-BE49-F238E27FC236}">
                <a16:creationId xmlns:a16="http://schemas.microsoft.com/office/drawing/2014/main" id="{C238F94A-C43B-462C-9801-4D39445A31E5}"/>
              </a:ext>
            </a:extLst>
          </p:cNvPr>
          <p:cNvSpPr/>
          <p:nvPr/>
        </p:nvSpPr>
        <p:spPr bwMode="auto">
          <a:xfrm>
            <a:off x="-1546081" y="3936311"/>
            <a:ext cx="1613300"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埋める</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74336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8834EBCC-6D05-4436-BB08-5F89A649E0C6}"/>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39" name="正方形/長方形 38">
            <a:extLst>
              <a:ext uri="{FF2B5EF4-FFF2-40B4-BE49-F238E27FC236}">
                <a16:creationId xmlns:a16="http://schemas.microsoft.com/office/drawing/2014/main" id="{367AC244-A991-432D-B31D-9E64C2C367D9}"/>
              </a:ext>
            </a:extLst>
          </p:cNvPr>
          <p:cNvSpPr/>
          <p:nvPr/>
        </p:nvSpPr>
        <p:spPr bwMode="auto">
          <a:xfrm>
            <a:off x="4212715" y="826287"/>
            <a:ext cx="4861418" cy="435795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40" name="正方形/長方形 39">
            <a:extLst>
              <a:ext uri="{FF2B5EF4-FFF2-40B4-BE49-F238E27FC236}">
                <a16:creationId xmlns:a16="http://schemas.microsoft.com/office/drawing/2014/main" id="{00515953-693F-494D-8769-2E6BB2615D1B}"/>
              </a:ext>
            </a:extLst>
          </p:cNvPr>
          <p:cNvSpPr/>
          <p:nvPr/>
        </p:nvSpPr>
        <p:spPr bwMode="auto">
          <a:xfrm>
            <a:off x="4331708" y="3034222"/>
            <a:ext cx="2862767" cy="1855329"/>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41" name="タイトル 2">
            <a:extLst>
              <a:ext uri="{FF2B5EF4-FFF2-40B4-BE49-F238E27FC236}">
                <a16:creationId xmlns:a16="http://schemas.microsoft.com/office/drawing/2014/main" id="{7FE8CEEE-E041-4BAA-80AA-0648FCDF89D0}"/>
              </a:ext>
            </a:extLst>
          </p:cNvPr>
          <p:cNvSpPr txBox="1">
            <a:spLocks/>
          </p:cNvSpPr>
          <p:nvPr/>
        </p:nvSpPr>
        <p:spPr>
          <a:xfrm>
            <a:off x="1512000" y="288000"/>
            <a:ext cx="7632000" cy="476704"/>
          </a:xfrm>
          <a:prstGeom prst="rect">
            <a:avLst/>
          </a:prstGeom>
        </p:spPr>
        <p:txBody>
          <a:bodyPr>
            <a:normAutofit/>
          </a:bodyPr>
          <a:lst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a:lstStyle>
          <a:p>
            <a:r>
              <a:rPr lang="ja-JP" altLang="en-US" sz="2400"/>
              <a:t>補足</a:t>
            </a:r>
            <a:r>
              <a:rPr lang="en-US" altLang="ja-JP" sz="2400"/>
              <a:t>1-2.(1)OTA</a:t>
            </a:r>
            <a:r>
              <a:rPr lang="ja-JP" altLang="en-US" sz="2400"/>
              <a:t>ライブラリ</a:t>
            </a:r>
            <a:endParaRPr lang="ja-JP" altLang="en-US" sz="2400" dirty="0"/>
          </a:p>
        </p:txBody>
      </p:sp>
      <p:sp>
        <p:nvSpPr>
          <p:cNvPr id="42" name="Rectangle 80">
            <a:extLst>
              <a:ext uri="{FF2B5EF4-FFF2-40B4-BE49-F238E27FC236}">
                <a16:creationId xmlns:a16="http://schemas.microsoft.com/office/drawing/2014/main" id="{C19A2001-9821-4164-934D-C3C864A064D8}"/>
              </a:ext>
            </a:extLst>
          </p:cNvPr>
          <p:cNvSpPr>
            <a:spLocks noChangeArrowheads="1"/>
          </p:cNvSpPr>
          <p:nvPr/>
        </p:nvSpPr>
        <p:spPr bwMode="auto">
          <a:xfrm>
            <a:off x="69867" y="865655"/>
            <a:ext cx="4103604" cy="5892333"/>
          </a:xfrm>
          <a:prstGeom prst="rect">
            <a:avLst/>
          </a:prstGeom>
          <a:noFill/>
          <a:ln w="9525">
            <a:solidFill>
              <a:schemeClr val="tx1"/>
            </a:solidFill>
            <a:miter lim="800000"/>
            <a:headEnd/>
            <a:tailEnd/>
          </a:ln>
        </p:spPr>
        <p:txBody>
          <a:bodyPr wrap="square" lIns="91440" tIns="45720" rIns="91440" bIns="45720" anchor="t">
            <a:noAutofit/>
          </a:bodyPr>
          <a:lstStyle/>
          <a:p>
            <a:pPr algn="l" eaLnBrk="0" hangingPunct="0"/>
            <a:r>
              <a:rPr lang="en-US" altLang="ja-JP" sz="1400" dirty="0">
                <a:latin typeface="Meiryo UI"/>
                <a:ea typeface="Meiryo UI"/>
              </a:rPr>
              <a:t>【</a:t>
            </a:r>
            <a:r>
              <a:rPr lang="ja-JP" altLang="en-US" sz="1400" dirty="0">
                <a:latin typeface="Meiryo UI"/>
                <a:ea typeface="Meiryo UI"/>
              </a:rPr>
              <a:t>目的・課題</a:t>
            </a:r>
            <a:r>
              <a:rPr lang="en-US" altLang="ja-JP" sz="1400" dirty="0">
                <a:latin typeface="Meiryo UI"/>
                <a:ea typeface="Meiryo UI"/>
              </a:rPr>
              <a:t>】</a:t>
            </a:r>
          </a:p>
          <a:p>
            <a:pPr eaLnBrk="0" hangingPunct="0"/>
            <a:r>
              <a:rPr lang="en-US" altLang="ja-JP" sz="1400" dirty="0">
                <a:latin typeface="Meiryo UI"/>
                <a:ea typeface="Meiryo UI"/>
              </a:rPr>
              <a:t>DevOps</a:t>
            </a:r>
            <a:r>
              <a:rPr lang="ja-JP" altLang="en-US" sz="1400" dirty="0">
                <a:latin typeface="Meiryo UI"/>
                <a:ea typeface="Meiryo UI"/>
              </a:rPr>
              <a:t>では製品出荷後のソフトウェアアップデートが不可欠。従来からソフトウェアアップデートの仕組みは存在するが、製品ごとに作りこまれているため、再利用が困難。このため、新たにソフトウェアアップデート機能を追加するごとにスクラッチからの開発になっており、スピーディな製品リリースに未対応。</a:t>
            </a:r>
            <a:endParaRPr lang="en-US" altLang="ja-JP" sz="1400" dirty="0">
              <a:latin typeface="Meiryo UI"/>
              <a:ea typeface="Meiryo UI"/>
            </a:endParaRPr>
          </a:p>
          <a:p>
            <a:pPr eaLnBrk="0" hangingPunct="0"/>
            <a:endParaRPr lang="en-US" altLang="ja-JP" sz="1400" dirty="0">
              <a:latin typeface="Meiryo UI"/>
              <a:ea typeface="Meiryo UI"/>
            </a:endParaRPr>
          </a:p>
          <a:p>
            <a:pPr eaLnBrk="0" hangingPunct="0"/>
            <a:r>
              <a:rPr lang="en-US" altLang="ja-JP" sz="1400" dirty="0">
                <a:latin typeface="Meiryo UI"/>
                <a:ea typeface="Meiryo UI"/>
              </a:rPr>
              <a:t>【</a:t>
            </a:r>
            <a:r>
              <a:rPr lang="ja-JP" altLang="en-US" sz="1400" dirty="0">
                <a:latin typeface="Meiryo UI"/>
                <a:ea typeface="Meiryo UI"/>
              </a:rPr>
              <a:t>開発内容</a:t>
            </a:r>
            <a:r>
              <a:rPr lang="en-US" altLang="ja-JP" sz="1400" dirty="0">
                <a:latin typeface="Meiryo UI"/>
                <a:ea typeface="Meiryo UI"/>
              </a:rPr>
              <a:t>】</a:t>
            </a:r>
          </a:p>
          <a:p>
            <a:pPr eaLnBrk="0" hangingPunct="0"/>
            <a:r>
              <a:rPr lang="ja-JP" altLang="en-US" sz="1400" dirty="0">
                <a:latin typeface="Meiryo UI"/>
                <a:ea typeface="Meiryo UI"/>
              </a:rPr>
              <a:t>①</a:t>
            </a:r>
            <a:r>
              <a:rPr lang="en-US" altLang="ja-JP" sz="1400" dirty="0">
                <a:latin typeface="Meiryo UI"/>
                <a:ea typeface="Meiryo UI"/>
              </a:rPr>
              <a:t>OTA</a:t>
            </a:r>
            <a:r>
              <a:rPr lang="ja-JP" altLang="en-US" sz="1400" dirty="0">
                <a:latin typeface="Meiryo UI"/>
                <a:ea typeface="Meiryo UI"/>
              </a:rPr>
              <a:t>特性カタログ</a:t>
            </a:r>
            <a:endParaRPr lang="en-US" altLang="ja-JP" sz="1400" dirty="0">
              <a:latin typeface="Meiryo UI"/>
              <a:ea typeface="Meiryo UI"/>
            </a:endParaRPr>
          </a:p>
          <a:p>
            <a:pPr eaLnBrk="0" hangingPunct="0"/>
            <a:r>
              <a:rPr lang="ja-JP" altLang="en-US" sz="1400" dirty="0">
                <a:latin typeface="Meiryo UI"/>
                <a:ea typeface="Meiryo UI"/>
              </a:rPr>
              <a:t>当社製品群をソフトウェア更新可能とするための</a:t>
            </a:r>
            <a:r>
              <a:rPr lang="en-US" altLang="ja-JP" sz="1400" dirty="0">
                <a:latin typeface="Meiryo UI"/>
                <a:ea typeface="Meiryo UI"/>
              </a:rPr>
              <a:t>OTA</a:t>
            </a:r>
            <a:r>
              <a:rPr lang="ja-JP" altLang="en-US" sz="1400" dirty="0">
                <a:latin typeface="Meiryo UI"/>
                <a:ea typeface="Meiryo UI"/>
              </a:rPr>
              <a:t>アップデート特性を網羅的に整理。</a:t>
            </a:r>
            <a:endParaRPr lang="en-US" altLang="ja-JP" sz="1400" dirty="0">
              <a:latin typeface="Meiryo UI"/>
              <a:ea typeface="Meiryo UI"/>
            </a:endParaRPr>
          </a:p>
          <a:p>
            <a:pPr eaLnBrk="0" hangingPunct="0"/>
            <a:r>
              <a:rPr lang="ja-JP" altLang="en-US" sz="1400" dirty="0">
                <a:latin typeface="Meiryo UI"/>
                <a:ea typeface="Meiryo UI"/>
              </a:rPr>
              <a:t>②</a:t>
            </a:r>
            <a:r>
              <a:rPr lang="en-US" altLang="ja-JP" sz="1400" dirty="0">
                <a:latin typeface="Meiryo UI"/>
                <a:ea typeface="Meiryo UI"/>
              </a:rPr>
              <a:t>OTA</a:t>
            </a:r>
            <a:r>
              <a:rPr lang="ja-JP" altLang="en-US" sz="1400" dirty="0">
                <a:latin typeface="Meiryo UI"/>
                <a:ea typeface="Meiryo UI"/>
              </a:rPr>
              <a:t>ライブラリ</a:t>
            </a:r>
            <a:endParaRPr lang="en-US" altLang="ja-JP" sz="1400" dirty="0">
              <a:latin typeface="Meiryo UI"/>
              <a:ea typeface="Meiryo UI"/>
            </a:endParaRPr>
          </a:p>
          <a:p>
            <a:pPr eaLnBrk="0" hangingPunct="0"/>
            <a:r>
              <a:rPr lang="ja-JP" altLang="en-US" sz="1400" dirty="0">
                <a:latin typeface="Meiryo UI"/>
                <a:ea typeface="Meiryo UI"/>
              </a:rPr>
              <a:t>要件ごとに優先度の高いものを再利用可能なソフトウェアライブラリとして作成。</a:t>
            </a:r>
          </a:p>
          <a:p>
            <a:br>
              <a:rPr lang="en-US" altLang="ja-JP" sz="1400" dirty="0">
                <a:latin typeface="Meiryo UI" panose="020B0604030504040204" pitchFamily="50" charset="-128"/>
                <a:ea typeface="Meiryo UI" panose="020B0604030504040204" pitchFamily="50" charset="-128"/>
              </a:rPr>
            </a:br>
            <a:r>
              <a:rPr lang="en-US" altLang="ja-JP" sz="1400" dirty="0">
                <a:solidFill>
                  <a:srgbClr val="FF0000"/>
                </a:solidFill>
                <a:latin typeface="Meiryo UI"/>
                <a:ea typeface="Meiryo UI"/>
              </a:rPr>
              <a:t>【22</a:t>
            </a:r>
            <a:r>
              <a:rPr lang="ja-JP" altLang="en-US" sz="1400" dirty="0">
                <a:solidFill>
                  <a:srgbClr val="FF0000"/>
                </a:solidFill>
                <a:latin typeface="Meiryo UI"/>
                <a:ea typeface="Meiryo UI"/>
              </a:rPr>
              <a:t>年度進捗</a:t>
            </a:r>
            <a:r>
              <a:rPr lang="en-US" altLang="ja-JP" sz="1400" dirty="0">
                <a:solidFill>
                  <a:srgbClr val="FF0000"/>
                </a:solidFill>
                <a:latin typeface="Meiryo UI"/>
                <a:ea typeface="Meiryo UI"/>
              </a:rPr>
              <a:t>】</a:t>
            </a:r>
            <a:endParaRPr lang="en-US" sz="1400" dirty="0">
              <a:solidFill>
                <a:srgbClr val="FF0000"/>
              </a:solidFill>
              <a:cs typeface="Arial"/>
            </a:endParaRPr>
          </a:p>
          <a:p>
            <a:endParaRPr lang="en-US" altLang="ja-JP" sz="1400" dirty="0">
              <a:solidFill>
                <a:srgbClr val="FF0000"/>
              </a:solidFill>
              <a:latin typeface="Meiryo UI" panose="020B0604030504040204" pitchFamily="50" charset="-128"/>
              <a:ea typeface="Meiryo UI" panose="020B0604030504040204" pitchFamily="50" charset="-128"/>
            </a:endParaRPr>
          </a:p>
          <a:p>
            <a:r>
              <a:rPr lang="en-US" altLang="ja-JP" sz="1400" dirty="0">
                <a:solidFill>
                  <a:srgbClr val="FF0000"/>
                </a:solidFill>
                <a:latin typeface="Meiryo UI"/>
                <a:ea typeface="Meiryo UI"/>
              </a:rPr>
              <a:t>【23</a:t>
            </a:r>
            <a:r>
              <a:rPr lang="ja-JP" altLang="en-US" sz="1400" dirty="0">
                <a:solidFill>
                  <a:srgbClr val="FF0000"/>
                </a:solidFill>
                <a:latin typeface="Meiryo UI"/>
                <a:ea typeface="Meiryo UI"/>
              </a:rPr>
              <a:t>年度開発予定</a:t>
            </a:r>
            <a:r>
              <a:rPr lang="en-US" altLang="ja-JP" sz="1400" dirty="0">
                <a:solidFill>
                  <a:srgbClr val="FF0000"/>
                </a:solidFill>
                <a:latin typeface="Meiryo UI"/>
                <a:ea typeface="Meiryo UI"/>
              </a:rPr>
              <a:t>】</a:t>
            </a:r>
            <a:endParaRPr lang="en-US" altLang="ja-JP" sz="1400" dirty="0">
              <a:solidFill>
                <a:srgbClr val="FF0000"/>
              </a:solidFill>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pPr>
              <a:spcBef>
                <a:spcPts val="0"/>
              </a:spcBef>
            </a:pPr>
            <a:r>
              <a:rPr lang="en-US" altLang="ja-JP" sz="1400" dirty="0">
                <a:latin typeface="Meiryo UI"/>
                <a:ea typeface="Meiryo UI"/>
              </a:rPr>
              <a:t>【</a:t>
            </a:r>
            <a:r>
              <a:rPr lang="ja-JP" altLang="en-US" sz="1400" dirty="0">
                <a:latin typeface="Meiryo UI"/>
                <a:ea typeface="Meiryo UI"/>
              </a:rPr>
              <a:t>成果予定</a:t>
            </a:r>
            <a:r>
              <a:rPr lang="en-US" altLang="ja-JP" sz="1400" dirty="0">
                <a:latin typeface="Meiryo UI"/>
                <a:ea typeface="Meiryo UI"/>
              </a:rPr>
              <a:t>】</a:t>
            </a:r>
          </a:p>
          <a:p>
            <a:r>
              <a:rPr lang="ja-JP" altLang="en-US" sz="1400" dirty="0">
                <a:latin typeface="+mn-ea"/>
              </a:rPr>
              <a:t>・</a:t>
            </a:r>
            <a:r>
              <a:rPr lang="en-US" altLang="ja-JP" sz="1400" dirty="0">
                <a:latin typeface="+mn-ea"/>
              </a:rPr>
              <a:t>OTA</a:t>
            </a:r>
            <a:r>
              <a:rPr lang="ja-JP" altLang="en-US" sz="1400" dirty="0">
                <a:latin typeface="+mn-ea"/>
              </a:rPr>
              <a:t>特性カタログ（段階的に充実化）</a:t>
            </a:r>
            <a:endParaRPr lang="en-US" altLang="ja-JP" sz="1400" dirty="0">
              <a:latin typeface="+mn-ea"/>
            </a:endParaRPr>
          </a:p>
          <a:p>
            <a:r>
              <a:rPr lang="ja-JP" altLang="en-US" sz="1400" dirty="0">
                <a:latin typeface="+mn-ea"/>
              </a:rPr>
              <a:t>・</a:t>
            </a:r>
            <a:r>
              <a:rPr lang="en-US" altLang="ja-JP" sz="1400" dirty="0">
                <a:latin typeface="+mn-ea"/>
              </a:rPr>
              <a:t>OTA</a:t>
            </a:r>
            <a:r>
              <a:rPr lang="ja-JP" altLang="en-US" sz="1400" dirty="0">
                <a:latin typeface="+mn-ea"/>
              </a:rPr>
              <a:t>ライブラリ（段階的に充実化）</a:t>
            </a:r>
            <a:endParaRPr lang="en-US" altLang="ja-JP" sz="1400" dirty="0">
              <a:latin typeface="+mn-ea"/>
            </a:endParaRPr>
          </a:p>
        </p:txBody>
      </p:sp>
      <p:pic>
        <p:nvPicPr>
          <p:cNvPr id="43" name="図 42" descr="ダイアグラム&#10;&#10;自動的に生成された説明">
            <a:extLst>
              <a:ext uri="{FF2B5EF4-FFF2-40B4-BE49-F238E27FC236}">
                <a16:creationId xmlns:a16="http://schemas.microsoft.com/office/drawing/2014/main" id="{EB985542-4C3C-4E49-872F-85191C34E15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52950" y="5275334"/>
            <a:ext cx="3071373" cy="1487945"/>
          </a:xfrm>
          <a:prstGeom prst="rect">
            <a:avLst/>
          </a:prstGeom>
        </p:spPr>
      </p:pic>
      <p:sp>
        <p:nvSpPr>
          <p:cNvPr id="44" name="矢印: 右 43">
            <a:extLst>
              <a:ext uri="{FF2B5EF4-FFF2-40B4-BE49-F238E27FC236}">
                <a16:creationId xmlns:a16="http://schemas.microsoft.com/office/drawing/2014/main" id="{118B6D5B-6616-4913-A888-A0AFDE2DC009}"/>
              </a:ext>
            </a:extLst>
          </p:cNvPr>
          <p:cNvSpPr/>
          <p:nvPr/>
        </p:nvSpPr>
        <p:spPr bwMode="auto">
          <a:xfrm rot="5400000">
            <a:off x="7250928" y="4844416"/>
            <a:ext cx="543314" cy="623324"/>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pic>
        <p:nvPicPr>
          <p:cNvPr id="45" name="図 44">
            <a:extLst>
              <a:ext uri="{FF2B5EF4-FFF2-40B4-BE49-F238E27FC236}">
                <a16:creationId xmlns:a16="http://schemas.microsoft.com/office/drawing/2014/main" id="{43039B8B-12EB-42F0-ADD7-21F29B5230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8265" y="2714968"/>
            <a:ext cx="1088061" cy="1088061"/>
          </a:xfrm>
          <a:prstGeom prst="rect">
            <a:avLst/>
          </a:prstGeom>
        </p:spPr>
      </p:pic>
      <p:sp>
        <p:nvSpPr>
          <p:cNvPr id="46" name="正方形/長方形 45">
            <a:extLst>
              <a:ext uri="{FF2B5EF4-FFF2-40B4-BE49-F238E27FC236}">
                <a16:creationId xmlns:a16="http://schemas.microsoft.com/office/drawing/2014/main" id="{E9C251DB-1F2D-4397-837D-D02976F2222E}"/>
              </a:ext>
            </a:extLst>
          </p:cNvPr>
          <p:cNvSpPr/>
          <p:nvPr/>
        </p:nvSpPr>
        <p:spPr bwMode="auto">
          <a:xfrm>
            <a:off x="4251960" y="982980"/>
            <a:ext cx="4752080" cy="3611880"/>
          </a:xfrm>
          <a:prstGeom prst="rect">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47" name="テキスト ボックス 46">
            <a:extLst>
              <a:ext uri="{FF2B5EF4-FFF2-40B4-BE49-F238E27FC236}">
                <a16:creationId xmlns:a16="http://schemas.microsoft.com/office/drawing/2014/main" id="{8406CA54-437E-4775-8CF8-72ED3834E1ED}"/>
              </a:ext>
            </a:extLst>
          </p:cNvPr>
          <p:cNvSpPr txBox="1"/>
          <p:nvPr/>
        </p:nvSpPr>
        <p:spPr bwMode="auto">
          <a:xfrm>
            <a:off x="4396504" y="1015929"/>
            <a:ext cx="3578205"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①</a:t>
            </a:r>
            <a:r>
              <a:rPr kumimoji="1" lang="en-US" altLang="ja-JP" sz="1600" dirty="0">
                <a:solidFill>
                  <a:prstClr val="black"/>
                </a:solidFill>
                <a:latin typeface="Meiryo UI" panose="020B0604030504040204" pitchFamily="50" charset="-128"/>
                <a:ea typeface="Meiryo UI" panose="020B0604030504040204" pitchFamily="50" charset="-128"/>
              </a:rPr>
              <a:t>OTA</a:t>
            </a:r>
            <a:r>
              <a:rPr kumimoji="1" lang="ja-JP" altLang="en-US" sz="1600" dirty="0">
                <a:solidFill>
                  <a:prstClr val="black"/>
                </a:solidFill>
                <a:latin typeface="Meiryo UI" panose="020B0604030504040204" pitchFamily="50" charset="-128"/>
                <a:ea typeface="Meiryo UI" panose="020B0604030504040204" pitchFamily="50" charset="-128"/>
              </a:rPr>
              <a:t>特性カタログ（本開発で詳細化）</a:t>
            </a:r>
          </a:p>
        </p:txBody>
      </p:sp>
      <p:sp>
        <p:nvSpPr>
          <p:cNvPr id="48" name="矢印: 右 47">
            <a:extLst>
              <a:ext uri="{FF2B5EF4-FFF2-40B4-BE49-F238E27FC236}">
                <a16:creationId xmlns:a16="http://schemas.microsoft.com/office/drawing/2014/main" id="{0FAD9DF2-2044-41BE-AF82-32DBA2A9295A}"/>
              </a:ext>
            </a:extLst>
          </p:cNvPr>
          <p:cNvSpPr/>
          <p:nvPr/>
        </p:nvSpPr>
        <p:spPr bwMode="auto">
          <a:xfrm>
            <a:off x="7315474" y="3405507"/>
            <a:ext cx="511776" cy="456026"/>
          </a:xfrm>
          <a:prstGeom prst="rightArrow">
            <a:avLst/>
          </a:prstGeom>
          <a:ln>
            <a:headEnd/>
            <a:tailEnd/>
          </a:ln>
        </p:spPr>
        <p:style>
          <a:lnRef idx="2">
            <a:schemeClr val="dk1">
              <a:shade val="50000"/>
            </a:schemeClr>
          </a:lnRef>
          <a:fillRef idx="1">
            <a:schemeClr val="dk1"/>
          </a:fillRef>
          <a:effectRef idx="0">
            <a:schemeClr val="dk1"/>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49" name="楕円 48">
            <a:extLst>
              <a:ext uri="{FF2B5EF4-FFF2-40B4-BE49-F238E27FC236}">
                <a16:creationId xmlns:a16="http://schemas.microsoft.com/office/drawing/2014/main" id="{D58DF084-0C64-43C5-A6F3-FBCBDEF19A97}"/>
              </a:ext>
            </a:extLst>
          </p:cNvPr>
          <p:cNvSpPr/>
          <p:nvPr/>
        </p:nvSpPr>
        <p:spPr bwMode="auto">
          <a:xfrm>
            <a:off x="7114206" y="5408130"/>
            <a:ext cx="680797" cy="363153"/>
          </a:xfrm>
          <a:prstGeom prst="ellipse">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graphicFrame>
        <p:nvGraphicFramePr>
          <p:cNvPr id="51" name="表 22">
            <a:extLst>
              <a:ext uri="{FF2B5EF4-FFF2-40B4-BE49-F238E27FC236}">
                <a16:creationId xmlns:a16="http://schemas.microsoft.com/office/drawing/2014/main" id="{DCB3E637-602C-44F1-B149-9B293292CAC1}"/>
              </a:ext>
            </a:extLst>
          </p:cNvPr>
          <p:cNvGraphicFramePr>
            <a:graphicFrameLocks noGrp="1"/>
          </p:cNvGraphicFramePr>
          <p:nvPr>
            <p:extLst>
              <p:ext uri="{D42A27DB-BD31-4B8C-83A1-F6EECF244321}">
                <p14:modId xmlns:p14="http://schemas.microsoft.com/office/powerpoint/2010/main" val="2508016909"/>
              </p:ext>
            </p:extLst>
          </p:nvPr>
        </p:nvGraphicFramePr>
        <p:xfrm>
          <a:off x="4486800" y="1396436"/>
          <a:ext cx="2488880" cy="1219200"/>
        </p:xfrm>
        <a:graphic>
          <a:graphicData uri="http://schemas.openxmlformats.org/drawingml/2006/table">
            <a:tbl>
              <a:tblPr firstRow="1" bandRow="1">
                <a:tableStyleId>{5C22544A-7EE6-4342-B048-85BDC9FD1C3A}</a:tableStyleId>
              </a:tblPr>
              <a:tblGrid>
                <a:gridCol w="1222022">
                  <a:extLst>
                    <a:ext uri="{9D8B030D-6E8A-4147-A177-3AD203B41FA5}">
                      <a16:colId xmlns:a16="http://schemas.microsoft.com/office/drawing/2014/main" val="2940640447"/>
                    </a:ext>
                  </a:extLst>
                </a:gridCol>
                <a:gridCol w="1266858">
                  <a:extLst>
                    <a:ext uri="{9D8B030D-6E8A-4147-A177-3AD203B41FA5}">
                      <a16:colId xmlns:a16="http://schemas.microsoft.com/office/drawing/2014/main" val="1524815815"/>
                    </a:ext>
                  </a:extLst>
                </a:gridCol>
              </a:tblGrid>
              <a:tr h="192243">
                <a:tc>
                  <a:txBody>
                    <a:bodyPr/>
                    <a:lstStyle/>
                    <a:p>
                      <a:r>
                        <a:rPr kumimoji="1" lang="ja-JP" altLang="en-US" sz="1000" dirty="0">
                          <a:solidFill>
                            <a:schemeClr val="tx1"/>
                          </a:solidFill>
                        </a:rPr>
                        <a:t>特性</a:t>
                      </a:r>
                    </a:p>
                  </a:txBody>
                  <a:tcPr/>
                </a:tc>
                <a:tc>
                  <a:txBody>
                    <a:bodyPr/>
                    <a:lstStyle/>
                    <a:p>
                      <a:r>
                        <a:rPr kumimoji="1" lang="ja-JP" altLang="en-US" sz="1000" dirty="0">
                          <a:solidFill>
                            <a:schemeClr val="tx1"/>
                          </a:solidFill>
                        </a:rPr>
                        <a:t>説明</a:t>
                      </a:r>
                    </a:p>
                  </a:txBody>
                  <a:tcPr/>
                </a:tc>
                <a:extLst>
                  <a:ext uri="{0D108BD9-81ED-4DB2-BD59-A6C34878D82A}">
                    <a16:rowId xmlns:a16="http://schemas.microsoft.com/office/drawing/2014/main" val="2847749477"/>
                  </a:ext>
                </a:extLst>
              </a:tr>
              <a:tr h="192243">
                <a:tc>
                  <a:txBody>
                    <a:bodyPr/>
                    <a:lstStyle/>
                    <a:p>
                      <a:r>
                        <a:rPr kumimoji="1" lang="ja-JP" altLang="en-US" sz="1000" dirty="0">
                          <a:solidFill>
                            <a:schemeClr val="tx1"/>
                          </a:solidFill>
                        </a:rPr>
                        <a:t>ネットワーク種類</a:t>
                      </a:r>
                    </a:p>
                  </a:txBody>
                  <a:tcPr/>
                </a:tc>
                <a:tc>
                  <a:txBody>
                    <a:bodyPr/>
                    <a:lstStyle/>
                    <a:p>
                      <a:r>
                        <a:rPr kumimoji="1" lang="ja-JP" altLang="en-US" sz="1000" dirty="0">
                          <a:solidFill>
                            <a:schemeClr val="tx1"/>
                          </a:solidFill>
                        </a:rPr>
                        <a:t>・・・</a:t>
                      </a:r>
                    </a:p>
                  </a:txBody>
                  <a:tcPr/>
                </a:tc>
                <a:extLst>
                  <a:ext uri="{0D108BD9-81ED-4DB2-BD59-A6C34878D82A}">
                    <a16:rowId xmlns:a16="http://schemas.microsoft.com/office/drawing/2014/main" val="1239437832"/>
                  </a:ext>
                </a:extLst>
              </a:tr>
              <a:tr h="192243">
                <a:tc>
                  <a:txBody>
                    <a:bodyPr/>
                    <a:lstStyle/>
                    <a:p>
                      <a:r>
                        <a:rPr kumimoji="1" lang="ja-JP" altLang="en-US" sz="1000" dirty="0">
                          <a:solidFill>
                            <a:schemeClr val="tx1"/>
                          </a:solidFill>
                        </a:rPr>
                        <a:t>・・・</a:t>
                      </a:r>
                    </a:p>
                  </a:txBody>
                  <a:tcPr/>
                </a:tc>
                <a:tc>
                  <a:txBody>
                    <a:bodyPr/>
                    <a:lstStyle/>
                    <a:p>
                      <a:endParaRPr kumimoji="1" lang="ja-JP" altLang="en-US" sz="1000">
                        <a:solidFill>
                          <a:schemeClr val="tx1"/>
                        </a:solidFill>
                      </a:endParaRPr>
                    </a:p>
                  </a:txBody>
                  <a:tcPr/>
                </a:tc>
                <a:extLst>
                  <a:ext uri="{0D108BD9-81ED-4DB2-BD59-A6C34878D82A}">
                    <a16:rowId xmlns:a16="http://schemas.microsoft.com/office/drawing/2014/main" val="1677482295"/>
                  </a:ext>
                </a:extLst>
              </a:tr>
              <a:tr h="192243">
                <a:tc>
                  <a:txBody>
                    <a:bodyPr/>
                    <a:lstStyle/>
                    <a:p>
                      <a:r>
                        <a:rPr kumimoji="1" lang="ja-JP" altLang="en-US" sz="1000" dirty="0">
                          <a:solidFill>
                            <a:schemeClr val="tx1"/>
                          </a:solidFill>
                        </a:rPr>
                        <a:t>更新方式</a:t>
                      </a:r>
                    </a:p>
                  </a:txBody>
                  <a:tcPr/>
                </a:tc>
                <a:tc>
                  <a:txBody>
                    <a:bodyPr/>
                    <a:lstStyle/>
                    <a:p>
                      <a:r>
                        <a:rPr kumimoji="1" lang="ja-JP" altLang="en-US" sz="1000" dirty="0">
                          <a:solidFill>
                            <a:schemeClr val="tx1"/>
                          </a:solidFill>
                        </a:rPr>
                        <a:t>・・・</a:t>
                      </a:r>
                    </a:p>
                  </a:txBody>
                  <a:tcPr/>
                </a:tc>
                <a:extLst>
                  <a:ext uri="{0D108BD9-81ED-4DB2-BD59-A6C34878D82A}">
                    <a16:rowId xmlns:a16="http://schemas.microsoft.com/office/drawing/2014/main" val="2928662476"/>
                  </a:ext>
                </a:extLst>
              </a:tr>
              <a:tr h="192243">
                <a:tc>
                  <a:txBody>
                    <a:bodyPr/>
                    <a:lstStyle/>
                    <a:p>
                      <a:r>
                        <a:rPr kumimoji="1" lang="ja-JP" altLang="en-US" sz="1000" dirty="0">
                          <a:solidFill>
                            <a:schemeClr val="tx1"/>
                          </a:solidFill>
                        </a:rPr>
                        <a:t>・・・</a:t>
                      </a:r>
                    </a:p>
                  </a:txBody>
                  <a:tcPr/>
                </a:tc>
                <a:tc>
                  <a:txBody>
                    <a:bodyPr/>
                    <a:lstStyle/>
                    <a:p>
                      <a:endParaRPr kumimoji="1" lang="ja-JP" altLang="en-US" sz="1000" dirty="0">
                        <a:solidFill>
                          <a:schemeClr val="tx1"/>
                        </a:solidFill>
                      </a:endParaRPr>
                    </a:p>
                  </a:txBody>
                  <a:tcPr/>
                </a:tc>
                <a:extLst>
                  <a:ext uri="{0D108BD9-81ED-4DB2-BD59-A6C34878D82A}">
                    <a16:rowId xmlns:a16="http://schemas.microsoft.com/office/drawing/2014/main" val="703905842"/>
                  </a:ext>
                </a:extLst>
              </a:tr>
            </a:tbl>
          </a:graphicData>
        </a:graphic>
      </p:graphicFrame>
      <p:sp>
        <p:nvSpPr>
          <p:cNvPr id="52" name="四角形: メモ 51">
            <a:extLst>
              <a:ext uri="{FF2B5EF4-FFF2-40B4-BE49-F238E27FC236}">
                <a16:creationId xmlns:a16="http://schemas.microsoft.com/office/drawing/2014/main" id="{26997DCF-63B2-4299-B08C-77F2E2B3AA5F}"/>
              </a:ext>
            </a:extLst>
          </p:cNvPr>
          <p:cNvSpPr/>
          <p:nvPr/>
        </p:nvSpPr>
        <p:spPr bwMode="auto">
          <a:xfrm>
            <a:off x="5203616" y="4008996"/>
            <a:ext cx="461319" cy="453081"/>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54" name="四角形: メモ 53">
            <a:extLst>
              <a:ext uri="{FF2B5EF4-FFF2-40B4-BE49-F238E27FC236}">
                <a16:creationId xmlns:a16="http://schemas.microsoft.com/office/drawing/2014/main" id="{BE473B17-5FBC-499A-9010-9BB6AAB2436F}"/>
              </a:ext>
            </a:extLst>
          </p:cNvPr>
          <p:cNvSpPr/>
          <p:nvPr/>
        </p:nvSpPr>
        <p:spPr bwMode="auto">
          <a:xfrm>
            <a:off x="5815444" y="4039789"/>
            <a:ext cx="461319" cy="453081"/>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55" name="四角形: メモ 54">
            <a:extLst>
              <a:ext uri="{FF2B5EF4-FFF2-40B4-BE49-F238E27FC236}">
                <a16:creationId xmlns:a16="http://schemas.microsoft.com/office/drawing/2014/main" id="{66C40A04-5AF8-43B7-93CD-B8BE23730F91}"/>
              </a:ext>
            </a:extLst>
          </p:cNvPr>
          <p:cNvSpPr/>
          <p:nvPr/>
        </p:nvSpPr>
        <p:spPr bwMode="auto">
          <a:xfrm>
            <a:off x="6427272" y="4008994"/>
            <a:ext cx="461319" cy="453081"/>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56" name="四角形: メモ 55">
            <a:extLst>
              <a:ext uri="{FF2B5EF4-FFF2-40B4-BE49-F238E27FC236}">
                <a16:creationId xmlns:a16="http://schemas.microsoft.com/office/drawing/2014/main" id="{6F5A9F64-65E2-49C6-8682-C8ED53063094}"/>
              </a:ext>
            </a:extLst>
          </p:cNvPr>
          <p:cNvSpPr/>
          <p:nvPr/>
        </p:nvSpPr>
        <p:spPr bwMode="auto">
          <a:xfrm>
            <a:off x="5871520" y="3124809"/>
            <a:ext cx="461319" cy="453081"/>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57" name="四角形: メモ 56">
            <a:extLst>
              <a:ext uri="{FF2B5EF4-FFF2-40B4-BE49-F238E27FC236}">
                <a16:creationId xmlns:a16="http://schemas.microsoft.com/office/drawing/2014/main" id="{40CB88BF-C727-414D-823C-D97F25DAA272}"/>
              </a:ext>
            </a:extLst>
          </p:cNvPr>
          <p:cNvSpPr/>
          <p:nvPr/>
        </p:nvSpPr>
        <p:spPr bwMode="auto">
          <a:xfrm>
            <a:off x="5290544" y="3124809"/>
            <a:ext cx="461319" cy="453081"/>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59" name="四角形: メモ 58">
            <a:extLst>
              <a:ext uri="{FF2B5EF4-FFF2-40B4-BE49-F238E27FC236}">
                <a16:creationId xmlns:a16="http://schemas.microsoft.com/office/drawing/2014/main" id="{3208A2E5-64CF-4662-9135-552550517193}"/>
              </a:ext>
            </a:extLst>
          </p:cNvPr>
          <p:cNvSpPr/>
          <p:nvPr/>
        </p:nvSpPr>
        <p:spPr bwMode="auto">
          <a:xfrm>
            <a:off x="6540263" y="3124809"/>
            <a:ext cx="461319" cy="453081"/>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60" name="テキスト ボックス 59">
            <a:extLst>
              <a:ext uri="{FF2B5EF4-FFF2-40B4-BE49-F238E27FC236}">
                <a16:creationId xmlns:a16="http://schemas.microsoft.com/office/drawing/2014/main" id="{85BC07FF-E507-49CD-B36E-0660E8E2274D}"/>
              </a:ext>
            </a:extLst>
          </p:cNvPr>
          <p:cNvSpPr txBox="1"/>
          <p:nvPr/>
        </p:nvSpPr>
        <p:spPr bwMode="auto">
          <a:xfrm>
            <a:off x="5536299" y="3675319"/>
            <a:ext cx="453183" cy="318924"/>
          </a:xfrm>
          <a:prstGeom prst="rect">
            <a:avLst/>
          </a:prstGeom>
          <a:noFill/>
          <a:ln w="9525">
            <a:noFill/>
            <a:miter lim="800000"/>
            <a:headEnd/>
            <a:tailEnd/>
          </a:ln>
        </p:spPr>
        <p:txBody>
          <a:bodyPr wrap="none" lIns="72000" tIns="36000" rIns="72000" bIns="36000" rtlCol="0">
            <a:spAutoFit/>
          </a:bodyPr>
          <a:lstStyle/>
          <a:p>
            <a:r>
              <a:rPr kumimoji="1" lang="ja-JP" altLang="en-US" sz="1600">
                <a:solidFill>
                  <a:prstClr val="black"/>
                </a:solidFill>
                <a:latin typeface="Meiryo UI" panose="020B0604030504040204" pitchFamily="50" charset="-128"/>
                <a:ea typeface="Meiryo UI" panose="020B0604030504040204" pitchFamily="50" charset="-128"/>
              </a:rPr>
              <a:t>・・・</a:t>
            </a:r>
            <a:endParaRPr kumimoji="1" lang="ja-JP" altLang="en-US" sz="1600" dirty="0" err="1">
              <a:solidFill>
                <a:prstClr val="black"/>
              </a:solidFill>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FB328FD4-7F87-409F-A019-4A029AE1CA9A}"/>
              </a:ext>
            </a:extLst>
          </p:cNvPr>
          <p:cNvSpPr txBox="1"/>
          <p:nvPr/>
        </p:nvSpPr>
        <p:spPr bwMode="auto">
          <a:xfrm>
            <a:off x="5507883" y="4580179"/>
            <a:ext cx="453183" cy="318924"/>
          </a:xfrm>
          <a:prstGeom prst="rect">
            <a:avLst/>
          </a:prstGeom>
          <a:noFill/>
          <a:ln w="9525">
            <a:noFill/>
            <a:miter lim="800000"/>
            <a:headEnd/>
            <a:tailEnd/>
          </a:ln>
        </p:spPr>
        <p:txBody>
          <a:bodyPr wrap="none" lIns="72000" tIns="36000" rIns="72000" bIns="36000" rtlCol="0">
            <a:spAutoFit/>
          </a:bodyPr>
          <a:lstStyle/>
          <a:p>
            <a:r>
              <a:rPr kumimoji="1" lang="ja-JP" altLang="en-US" sz="1600">
                <a:solidFill>
                  <a:prstClr val="black"/>
                </a:solidFill>
                <a:latin typeface="Meiryo UI" panose="020B0604030504040204" pitchFamily="50" charset="-128"/>
                <a:ea typeface="Meiryo UI" panose="020B0604030504040204" pitchFamily="50" charset="-128"/>
              </a:rPr>
              <a:t>・・・</a:t>
            </a:r>
            <a:endParaRPr kumimoji="1" lang="ja-JP" altLang="en-US" sz="1600" dirty="0" err="1">
              <a:solidFill>
                <a:prstClr val="black"/>
              </a:solidFill>
              <a:latin typeface="Meiryo UI" panose="020B0604030504040204" pitchFamily="50" charset="-128"/>
              <a:ea typeface="Meiryo UI" panose="020B0604030504040204" pitchFamily="50" charset="-128"/>
            </a:endParaRPr>
          </a:p>
        </p:txBody>
      </p:sp>
      <p:cxnSp>
        <p:nvCxnSpPr>
          <p:cNvPr id="62" name="直線コネクタ 61">
            <a:extLst>
              <a:ext uri="{FF2B5EF4-FFF2-40B4-BE49-F238E27FC236}">
                <a16:creationId xmlns:a16="http://schemas.microsoft.com/office/drawing/2014/main" id="{53950ACE-D07A-4EF9-BBD4-112189282788}"/>
              </a:ext>
            </a:extLst>
          </p:cNvPr>
          <p:cNvCxnSpPr/>
          <p:nvPr/>
        </p:nvCxnSpPr>
        <p:spPr>
          <a:xfrm>
            <a:off x="4318740" y="3675319"/>
            <a:ext cx="2862767" cy="0"/>
          </a:xfrm>
          <a:prstGeom prst="line">
            <a:avLst/>
          </a:prstGeom>
          <a:ln/>
        </p:spPr>
        <p:style>
          <a:lnRef idx="2">
            <a:schemeClr val="dk1"/>
          </a:lnRef>
          <a:fillRef idx="0">
            <a:schemeClr val="dk1"/>
          </a:fillRef>
          <a:effectRef idx="1">
            <a:schemeClr val="dk1"/>
          </a:effectRef>
          <a:fontRef idx="minor">
            <a:schemeClr val="tx1"/>
          </a:fontRef>
        </p:style>
      </p:cxnSp>
      <p:cxnSp>
        <p:nvCxnSpPr>
          <p:cNvPr id="63" name="直線コネクタ 62">
            <a:extLst>
              <a:ext uri="{FF2B5EF4-FFF2-40B4-BE49-F238E27FC236}">
                <a16:creationId xmlns:a16="http://schemas.microsoft.com/office/drawing/2014/main" id="{BBC9ECD1-BE6E-4365-9563-89E048C51AA7}"/>
              </a:ext>
            </a:extLst>
          </p:cNvPr>
          <p:cNvCxnSpPr/>
          <p:nvPr/>
        </p:nvCxnSpPr>
        <p:spPr>
          <a:xfrm>
            <a:off x="4314335" y="3944843"/>
            <a:ext cx="2862767" cy="0"/>
          </a:xfrm>
          <a:prstGeom prst="line">
            <a:avLst/>
          </a:prstGeom>
          <a:ln/>
        </p:spPr>
        <p:style>
          <a:lnRef idx="2">
            <a:schemeClr val="dk1"/>
          </a:lnRef>
          <a:fillRef idx="0">
            <a:schemeClr val="dk1"/>
          </a:fillRef>
          <a:effectRef idx="1">
            <a:schemeClr val="dk1"/>
          </a:effectRef>
          <a:fontRef idx="minor">
            <a:schemeClr val="tx1"/>
          </a:fontRef>
        </p:style>
      </p:cxnSp>
      <p:cxnSp>
        <p:nvCxnSpPr>
          <p:cNvPr id="65" name="直線コネクタ 64">
            <a:extLst>
              <a:ext uri="{FF2B5EF4-FFF2-40B4-BE49-F238E27FC236}">
                <a16:creationId xmlns:a16="http://schemas.microsoft.com/office/drawing/2014/main" id="{512672CA-5491-4FF5-99C5-4F97E3EBAC35}"/>
              </a:ext>
            </a:extLst>
          </p:cNvPr>
          <p:cNvCxnSpPr/>
          <p:nvPr/>
        </p:nvCxnSpPr>
        <p:spPr>
          <a:xfrm>
            <a:off x="4331282" y="4552589"/>
            <a:ext cx="2862767" cy="0"/>
          </a:xfrm>
          <a:prstGeom prst="line">
            <a:avLst/>
          </a:prstGeom>
          <a:ln/>
        </p:spPr>
        <p:style>
          <a:lnRef idx="2">
            <a:schemeClr val="dk1"/>
          </a:lnRef>
          <a:fillRef idx="0">
            <a:schemeClr val="dk1"/>
          </a:fillRef>
          <a:effectRef idx="1">
            <a:schemeClr val="dk1"/>
          </a:effectRef>
          <a:fontRef idx="minor">
            <a:schemeClr val="tx1"/>
          </a:fontRef>
        </p:style>
      </p:cxnSp>
      <p:sp>
        <p:nvSpPr>
          <p:cNvPr id="66" name="矢印: 右 65">
            <a:extLst>
              <a:ext uri="{FF2B5EF4-FFF2-40B4-BE49-F238E27FC236}">
                <a16:creationId xmlns:a16="http://schemas.microsoft.com/office/drawing/2014/main" id="{561C10B1-32DA-44E7-9FB1-522AB6851959}"/>
              </a:ext>
            </a:extLst>
          </p:cNvPr>
          <p:cNvSpPr/>
          <p:nvPr/>
        </p:nvSpPr>
        <p:spPr bwMode="auto">
          <a:xfrm rot="13348287">
            <a:off x="7245306" y="2319146"/>
            <a:ext cx="511776" cy="456026"/>
          </a:xfrm>
          <a:prstGeom prst="rightArrow">
            <a:avLst/>
          </a:prstGeom>
          <a:ln>
            <a:headEnd/>
            <a:tailEnd/>
          </a:ln>
        </p:spPr>
        <p:style>
          <a:lnRef idx="2">
            <a:schemeClr val="dk1">
              <a:shade val="50000"/>
            </a:schemeClr>
          </a:lnRef>
          <a:fillRef idx="1">
            <a:schemeClr val="dk1"/>
          </a:fillRef>
          <a:effectRef idx="0">
            <a:schemeClr val="dk1"/>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67" name="矢印: 右 66">
            <a:extLst>
              <a:ext uri="{FF2B5EF4-FFF2-40B4-BE49-F238E27FC236}">
                <a16:creationId xmlns:a16="http://schemas.microsoft.com/office/drawing/2014/main" id="{0D8C3AFC-3ED4-4993-8793-4B32EB8C4612}"/>
              </a:ext>
            </a:extLst>
          </p:cNvPr>
          <p:cNvSpPr/>
          <p:nvPr/>
        </p:nvSpPr>
        <p:spPr bwMode="auto">
          <a:xfrm rot="5400000">
            <a:off x="6466408" y="2530518"/>
            <a:ext cx="511776" cy="456026"/>
          </a:xfrm>
          <a:prstGeom prst="rightArrow">
            <a:avLst/>
          </a:prstGeom>
          <a:ln>
            <a:headEnd/>
            <a:tailEnd/>
          </a:ln>
        </p:spPr>
        <p:style>
          <a:lnRef idx="2">
            <a:schemeClr val="dk1">
              <a:shade val="50000"/>
            </a:schemeClr>
          </a:lnRef>
          <a:fillRef idx="1">
            <a:schemeClr val="dk1"/>
          </a:fillRef>
          <a:effectRef idx="0">
            <a:schemeClr val="dk1"/>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69" name="楕円 68">
            <a:extLst>
              <a:ext uri="{FF2B5EF4-FFF2-40B4-BE49-F238E27FC236}">
                <a16:creationId xmlns:a16="http://schemas.microsoft.com/office/drawing/2014/main" id="{5FC85903-F529-425B-ABAD-374FA258972C}"/>
              </a:ext>
            </a:extLst>
          </p:cNvPr>
          <p:cNvSpPr/>
          <p:nvPr/>
        </p:nvSpPr>
        <p:spPr bwMode="auto">
          <a:xfrm>
            <a:off x="5174237" y="3007027"/>
            <a:ext cx="680797" cy="673817"/>
          </a:xfrm>
          <a:prstGeom prst="ellipse">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5" name="楕円 74">
            <a:extLst>
              <a:ext uri="{FF2B5EF4-FFF2-40B4-BE49-F238E27FC236}">
                <a16:creationId xmlns:a16="http://schemas.microsoft.com/office/drawing/2014/main" id="{7C678DC2-2B8A-4F2B-9859-C1761EA2B918}"/>
              </a:ext>
            </a:extLst>
          </p:cNvPr>
          <p:cNvSpPr/>
          <p:nvPr/>
        </p:nvSpPr>
        <p:spPr bwMode="auto">
          <a:xfrm>
            <a:off x="5695019" y="3932366"/>
            <a:ext cx="680797" cy="673817"/>
          </a:xfrm>
          <a:prstGeom prst="ellipse">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6" name="四角形: メモ 75">
            <a:extLst>
              <a:ext uri="{FF2B5EF4-FFF2-40B4-BE49-F238E27FC236}">
                <a16:creationId xmlns:a16="http://schemas.microsoft.com/office/drawing/2014/main" id="{B25A9AA3-6EDE-41AB-AA3E-B612FF72FC90}"/>
              </a:ext>
            </a:extLst>
          </p:cNvPr>
          <p:cNvSpPr/>
          <p:nvPr/>
        </p:nvSpPr>
        <p:spPr bwMode="auto">
          <a:xfrm>
            <a:off x="4355868" y="3144997"/>
            <a:ext cx="847748" cy="502298"/>
          </a:xfrm>
          <a:prstGeom prst="foldedCorner">
            <a:avLst/>
          </a:prstGeom>
          <a:noFill/>
          <a:ln w="9525">
            <a:noFill/>
            <a:miter lim="800000"/>
            <a:headEnd/>
            <a:tailEnd/>
          </a:ln>
        </p:spPr>
        <p:txBody>
          <a:bodyPr wrap="square" lIns="72000" tIns="36000" rIns="72000" bIns="36000" rtlCol="0" anchor="ctr">
            <a:noAutofit/>
          </a:bodyPr>
          <a:lstStyle/>
          <a:p>
            <a:pPr algn="ctr">
              <a:tabLst>
                <a:tab pos="360363" algn="l"/>
              </a:tabLst>
            </a:pPr>
            <a:r>
              <a:rPr kumimoji="1" lang="ja-JP" altLang="en-US" sz="1100" dirty="0">
                <a:latin typeface="Meiryo UI" pitchFamily="50" charset="-128"/>
                <a:ea typeface="Meiryo UI" pitchFamily="50" charset="-128"/>
                <a:cs typeface="Meiryo UI" pitchFamily="50" charset="-128"/>
              </a:rPr>
              <a:t>ネットワーク</a:t>
            </a:r>
          </a:p>
        </p:txBody>
      </p:sp>
      <p:sp>
        <p:nvSpPr>
          <p:cNvPr id="77" name="四角形: メモ 76">
            <a:extLst>
              <a:ext uri="{FF2B5EF4-FFF2-40B4-BE49-F238E27FC236}">
                <a16:creationId xmlns:a16="http://schemas.microsoft.com/office/drawing/2014/main" id="{F00CFED5-F7CD-43FE-BC10-2D0DDAC9A226}"/>
              </a:ext>
            </a:extLst>
          </p:cNvPr>
          <p:cNvSpPr/>
          <p:nvPr/>
        </p:nvSpPr>
        <p:spPr bwMode="auto">
          <a:xfrm>
            <a:off x="4375833" y="4057634"/>
            <a:ext cx="847748" cy="502298"/>
          </a:xfrm>
          <a:prstGeom prst="foldedCorner">
            <a:avLst/>
          </a:prstGeom>
          <a:noFill/>
          <a:ln w="9525">
            <a:noFill/>
            <a:miter lim="800000"/>
            <a:headEnd/>
            <a:tailEnd/>
          </a:ln>
        </p:spPr>
        <p:txBody>
          <a:bodyPr wrap="square" lIns="72000" tIns="36000" rIns="72000" bIns="36000" rtlCol="0" anchor="ctr">
            <a:noAutofit/>
          </a:bodyPr>
          <a:lstStyle/>
          <a:p>
            <a:pPr algn="ctr">
              <a:tabLst>
                <a:tab pos="360363" algn="l"/>
              </a:tabLst>
            </a:pPr>
            <a:r>
              <a:rPr kumimoji="1" lang="ja-JP" altLang="en-US" sz="1100" dirty="0">
                <a:latin typeface="Meiryo UI" pitchFamily="50" charset="-128"/>
                <a:ea typeface="Meiryo UI" pitchFamily="50" charset="-128"/>
                <a:cs typeface="Meiryo UI" pitchFamily="50" charset="-128"/>
              </a:rPr>
              <a:t>更新方式</a:t>
            </a:r>
          </a:p>
        </p:txBody>
      </p:sp>
      <p:sp>
        <p:nvSpPr>
          <p:cNvPr id="79" name="テキスト ボックス 78">
            <a:extLst>
              <a:ext uri="{FF2B5EF4-FFF2-40B4-BE49-F238E27FC236}">
                <a16:creationId xmlns:a16="http://schemas.microsoft.com/office/drawing/2014/main" id="{D2DD85C5-1311-4FFC-9159-2F2F12C3DCB5}"/>
              </a:ext>
            </a:extLst>
          </p:cNvPr>
          <p:cNvSpPr txBox="1"/>
          <p:nvPr/>
        </p:nvSpPr>
        <p:spPr bwMode="auto">
          <a:xfrm>
            <a:off x="4328533" y="2687586"/>
            <a:ext cx="1470256"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②</a:t>
            </a:r>
            <a:r>
              <a:rPr kumimoji="1" lang="en-US" altLang="ja-JP" sz="1600" dirty="0">
                <a:solidFill>
                  <a:prstClr val="black"/>
                </a:solidFill>
                <a:latin typeface="Meiryo UI" panose="020B0604030504040204" pitchFamily="50" charset="-128"/>
                <a:ea typeface="Meiryo UI" panose="020B0604030504040204" pitchFamily="50" charset="-128"/>
              </a:rPr>
              <a:t>OTA</a:t>
            </a:r>
            <a:r>
              <a:rPr kumimoji="1" lang="ja-JP" altLang="en-US" sz="1600" dirty="0">
                <a:solidFill>
                  <a:prstClr val="black"/>
                </a:solidFill>
                <a:latin typeface="Meiryo UI" panose="020B0604030504040204" pitchFamily="50" charset="-128"/>
                <a:ea typeface="Meiryo UI" panose="020B0604030504040204" pitchFamily="50" charset="-128"/>
              </a:rPr>
              <a:t>ライブラリ</a:t>
            </a:r>
          </a:p>
        </p:txBody>
      </p:sp>
      <p:sp>
        <p:nvSpPr>
          <p:cNvPr id="35" name="正方形/長方形 34">
            <a:extLst>
              <a:ext uri="{FF2B5EF4-FFF2-40B4-BE49-F238E27FC236}">
                <a16:creationId xmlns:a16="http://schemas.microsoft.com/office/drawing/2014/main" id="{F1552BE0-1805-4844-B398-4748D4BBEF3C}"/>
              </a:ext>
            </a:extLst>
          </p:cNvPr>
          <p:cNvSpPr/>
          <p:nvPr/>
        </p:nvSpPr>
        <p:spPr bwMode="auto">
          <a:xfrm>
            <a:off x="7897945" y="1768255"/>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進捗を表す図にアップデート</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36" name="正方形/長方形 35">
            <a:extLst>
              <a:ext uri="{FF2B5EF4-FFF2-40B4-BE49-F238E27FC236}">
                <a16:creationId xmlns:a16="http://schemas.microsoft.com/office/drawing/2014/main" id="{C238F94A-C43B-462C-9801-4D39445A31E5}"/>
              </a:ext>
            </a:extLst>
          </p:cNvPr>
          <p:cNvSpPr/>
          <p:nvPr/>
        </p:nvSpPr>
        <p:spPr bwMode="auto">
          <a:xfrm>
            <a:off x="-1546081" y="3936311"/>
            <a:ext cx="1613300"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埋める</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962888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8834EBCC-6D05-4436-BB08-5F89A649E0C6}"/>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36" name="正方形/長方形 35">
            <a:extLst>
              <a:ext uri="{FF2B5EF4-FFF2-40B4-BE49-F238E27FC236}">
                <a16:creationId xmlns:a16="http://schemas.microsoft.com/office/drawing/2014/main" id="{C238F94A-C43B-462C-9801-4D39445A31E5}"/>
              </a:ext>
            </a:extLst>
          </p:cNvPr>
          <p:cNvSpPr/>
          <p:nvPr/>
        </p:nvSpPr>
        <p:spPr bwMode="auto">
          <a:xfrm>
            <a:off x="-1546081" y="3936311"/>
            <a:ext cx="1613300"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埋める</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37" name="正方形/長方形 36">
            <a:extLst>
              <a:ext uri="{FF2B5EF4-FFF2-40B4-BE49-F238E27FC236}">
                <a16:creationId xmlns:a16="http://schemas.microsoft.com/office/drawing/2014/main" id="{CA66766D-34F1-43C5-8AD2-35793EEA7122}"/>
              </a:ext>
            </a:extLst>
          </p:cNvPr>
          <p:cNvSpPr/>
          <p:nvPr/>
        </p:nvSpPr>
        <p:spPr bwMode="auto">
          <a:xfrm>
            <a:off x="5416850" y="4205940"/>
            <a:ext cx="2082875" cy="778425"/>
          </a:xfrm>
          <a:prstGeom prst="rect">
            <a:avLst/>
          </a:prstGeom>
          <a:solidFill>
            <a:schemeClr val="accent1">
              <a:lumMod val="20000"/>
              <a:lumOff val="80000"/>
            </a:schemeClr>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38" name="正方形/長方形 37">
            <a:extLst>
              <a:ext uri="{FF2B5EF4-FFF2-40B4-BE49-F238E27FC236}">
                <a16:creationId xmlns:a16="http://schemas.microsoft.com/office/drawing/2014/main" id="{E037647E-970A-4194-8319-E3519CA9766D}"/>
              </a:ext>
            </a:extLst>
          </p:cNvPr>
          <p:cNvSpPr/>
          <p:nvPr/>
        </p:nvSpPr>
        <p:spPr bwMode="auto">
          <a:xfrm>
            <a:off x="5314199" y="4118238"/>
            <a:ext cx="2082875" cy="778425"/>
          </a:xfrm>
          <a:prstGeom prst="rect">
            <a:avLst/>
          </a:prstGeom>
          <a:solidFill>
            <a:schemeClr val="accent1">
              <a:lumMod val="20000"/>
              <a:lumOff val="80000"/>
            </a:schemeClr>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50" name="正方形/長方形 49">
            <a:extLst>
              <a:ext uri="{FF2B5EF4-FFF2-40B4-BE49-F238E27FC236}">
                <a16:creationId xmlns:a16="http://schemas.microsoft.com/office/drawing/2014/main" id="{547F97A7-F3C4-442C-8CE3-B341AC415A3C}"/>
              </a:ext>
            </a:extLst>
          </p:cNvPr>
          <p:cNvSpPr/>
          <p:nvPr/>
        </p:nvSpPr>
        <p:spPr bwMode="auto">
          <a:xfrm>
            <a:off x="5198172" y="4035050"/>
            <a:ext cx="2082875" cy="778425"/>
          </a:xfrm>
          <a:prstGeom prst="rect">
            <a:avLst/>
          </a:prstGeom>
          <a:solidFill>
            <a:schemeClr val="accent1">
              <a:lumMod val="20000"/>
              <a:lumOff val="80000"/>
            </a:schemeClr>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53" name="タイトル 2">
            <a:extLst>
              <a:ext uri="{FF2B5EF4-FFF2-40B4-BE49-F238E27FC236}">
                <a16:creationId xmlns:a16="http://schemas.microsoft.com/office/drawing/2014/main" id="{E438071D-9FFC-4BC8-8F7E-B2D310F4D2F1}"/>
              </a:ext>
            </a:extLst>
          </p:cNvPr>
          <p:cNvSpPr txBox="1">
            <a:spLocks/>
          </p:cNvSpPr>
          <p:nvPr/>
        </p:nvSpPr>
        <p:spPr>
          <a:xfrm>
            <a:off x="1512000" y="288000"/>
            <a:ext cx="7632000" cy="476704"/>
          </a:xfrm>
          <a:prstGeom prst="rect">
            <a:avLst/>
          </a:prstGeom>
        </p:spPr>
        <p:txBody>
          <a:bodyPr>
            <a:normAutofit/>
          </a:bodyPr>
          <a:lst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a:lstStyle>
          <a:p>
            <a:r>
              <a:rPr lang="ja-JP" altLang="en-US" sz="2400"/>
              <a:t>補足</a:t>
            </a:r>
            <a:r>
              <a:rPr lang="en-US" altLang="ja-JP" sz="2400"/>
              <a:t>1-2.(2)FPGA OTA</a:t>
            </a:r>
            <a:r>
              <a:rPr lang="ja-JP" altLang="en-US" sz="2400"/>
              <a:t>技術</a:t>
            </a:r>
            <a:endParaRPr lang="ja-JP" altLang="en-US" sz="2400" dirty="0"/>
          </a:p>
        </p:txBody>
      </p:sp>
      <p:sp>
        <p:nvSpPr>
          <p:cNvPr id="58" name="Rectangle 80">
            <a:extLst>
              <a:ext uri="{FF2B5EF4-FFF2-40B4-BE49-F238E27FC236}">
                <a16:creationId xmlns:a16="http://schemas.microsoft.com/office/drawing/2014/main" id="{FD05089C-A78C-40CF-9D85-DDC2B62E4E62}"/>
              </a:ext>
            </a:extLst>
          </p:cNvPr>
          <p:cNvSpPr>
            <a:spLocks noChangeArrowheads="1"/>
          </p:cNvSpPr>
          <p:nvPr/>
        </p:nvSpPr>
        <p:spPr bwMode="auto">
          <a:xfrm>
            <a:off x="69867" y="865655"/>
            <a:ext cx="4378308" cy="5892333"/>
          </a:xfrm>
          <a:prstGeom prst="rect">
            <a:avLst/>
          </a:prstGeom>
          <a:noFill/>
          <a:ln w="9525">
            <a:solidFill>
              <a:schemeClr val="tx1"/>
            </a:solidFill>
            <a:miter lim="800000"/>
            <a:headEnd/>
            <a:tailEnd/>
          </a:ln>
        </p:spPr>
        <p:txBody>
          <a:bodyPr wrap="square" lIns="91440" tIns="45720" rIns="91440" bIns="45720" anchor="t">
            <a:noAutofit/>
          </a:bodyPr>
          <a:lstStyle/>
          <a:p>
            <a:pPr algn="l" eaLnBrk="0" hangingPunct="0"/>
            <a:r>
              <a:rPr lang="en-US" altLang="ja-JP" sz="1400" dirty="0">
                <a:latin typeface="Meiryo UI"/>
                <a:ea typeface="Meiryo UI"/>
              </a:rPr>
              <a:t>【</a:t>
            </a:r>
            <a:r>
              <a:rPr lang="ja-JP" altLang="en-US" sz="1400" dirty="0">
                <a:latin typeface="Meiryo UI"/>
                <a:ea typeface="Meiryo UI"/>
              </a:rPr>
              <a:t>目的・課題</a:t>
            </a:r>
            <a:r>
              <a:rPr lang="en-US" altLang="ja-JP" sz="1400" dirty="0">
                <a:latin typeface="Meiryo UI"/>
                <a:ea typeface="Meiryo UI"/>
              </a:rPr>
              <a:t>】</a:t>
            </a:r>
          </a:p>
          <a:p>
            <a:pPr eaLnBrk="0" hangingPunct="0"/>
            <a:r>
              <a:rPr lang="ja-JP" altLang="en-US" sz="1400" dirty="0">
                <a:latin typeface="Meiryo UI"/>
                <a:ea typeface="Meiryo UI"/>
              </a:rPr>
              <a:t>組み込み</a:t>
            </a:r>
            <a:r>
              <a:rPr lang="en-US" altLang="ja-JP" sz="1400" dirty="0">
                <a:latin typeface="Meiryo UI"/>
                <a:ea typeface="Meiryo UI"/>
              </a:rPr>
              <a:t>CPU</a:t>
            </a:r>
            <a:r>
              <a:rPr lang="ja-JP" altLang="en-US" sz="1400" dirty="0">
                <a:latin typeface="Meiryo UI"/>
                <a:ea typeface="Meiryo UI"/>
              </a:rPr>
              <a:t>からハードウェア</a:t>
            </a:r>
            <a:r>
              <a:rPr lang="en-US" altLang="ja-JP" sz="1400" dirty="0">
                <a:latin typeface="Meiryo UI"/>
                <a:ea typeface="Meiryo UI"/>
              </a:rPr>
              <a:t>(FPGA)</a:t>
            </a:r>
            <a:r>
              <a:rPr lang="ja-JP" altLang="en-US" sz="1400" dirty="0">
                <a:latin typeface="Meiryo UI"/>
                <a:ea typeface="Meiryo UI"/>
              </a:rPr>
              <a:t>の</a:t>
            </a:r>
            <a:r>
              <a:rPr lang="en-US" altLang="ja-JP" sz="1400" dirty="0">
                <a:latin typeface="Meiryo UI"/>
                <a:ea typeface="Meiryo UI"/>
              </a:rPr>
              <a:t>FPGA</a:t>
            </a:r>
            <a:r>
              <a:rPr lang="ja-JP" altLang="en-US" sz="1400" dirty="0">
                <a:latin typeface="Meiryo UI"/>
                <a:ea typeface="Meiryo UI"/>
              </a:rPr>
              <a:t>データ認証、アップデート、異常検出、異常時のロールバックが可能な、高信頼な再構成組み込みシステムの構築</a:t>
            </a:r>
            <a:endParaRPr lang="en-US" altLang="ja-JP" sz="1400" dirty="0">
              <a:latin typeface="Meiryo UI"/>
              <a:ea typeface="Meiryo UI"/>
            </a:endParaRPr>
          </a:p>
          <a:p>
            <a:pPr eaLnBrk="0" hangingPunct="0"/>
            <a:endParaRPr lang="en-US" altLang="ja-JP" sz="1400" dirty="0">
              <a:latin typeface="Meiryo UI"/>
              <a:ea typeface="Meiryo UI"/>
            </a:endParaRPr>
          </a:p>
          <a:p>
            <a:pPr eaLnBrk="0" hangingPunct="0"/>
            <a:r>
              <a:rPr lang="en-US" altLang="ja-JP" sz="1400" dirty="0">
                <a:latin typeface="Meiryo UI"/>
                <a:ea typeface="Meiryo UI"/>
              </a:rPr>
              <a:t>【</a:t>
            </a:r>
            <a:r>
              <a:rPr lang="ja-JP" altLang="en-US" sz="1400" dirty="0">
                <a:latin typeface="Meiryo UI"/>
                <a:ea typeface="Meiryo UI"/>
              </a:rPr>
              <a:t>開発内容</a:t>
            </a:r>
            <a:r>
              <a:rPr lang="en-US" altLang="ja-JP" sz="1400" dirty="0">
                <a:latin typeface="Meiryo UI"/>
                <a:ea typeface="Meiryo UI"/>
              </a:rPr>
              <a:t>】</a:t>
            </a:r>
          </a:p>
          <a:p>
            <a:pPr eaLnBrk="0" hangingPunct="0"/>
            <a:r>
              <a:rPr lang="ja-JP" altLang="en-US" sz="1400" dirty="0">
                <a:latin typeface="Meiryo UI"/>
                <a:ea typeface="Meiryo UI"/>
              </a:rPr>
              <a:t>①</a:t>
            </a:r>
            <a:r>
              <a:rPr lang="en-US" altLang="ja-JP" sz="1400" dirty="0">
                <a:latin typeface="Meiryo UI"/>
                <a:ea typeface="Meiryo UI"/>
              </a:rPr>
              <a:t>FPGA</a:t>
            </a:r>
            <a:r>
              <a:rPr lang="ja-JP" altLang="en-US" sz="1400" dirty="0">
                <a:latin typeface="Meiryo UI"/>
                <a:ea typeface="Meiryo UI"/>
              </a:rPr>
              <a:t>各ベンダー対応のアップデートインタフェースの開発</a:t>
            </a:r>
            <a:endParaRPr lang="en-US" altLang="ja-JP" sz="1400" dirty="0">
              <a:latin typeface="Meiryo UI"/>
              <a:ea typeface="Meiryo UI"/>
            </a:endParaRPr>
          </a:p>
          <a:p>
            <a:pPr eaLnBrk="0" hangingPunct="0"/>
            <a:r>
              <a:rPr lang="ja-JP" altLang="en-US" sz="1400" dirty="0">
                <a:latin typeface="Meiryo UI"/>
                <a:ea typeface="Meiryo UI"/>
              </a:rPr>
              <a:t>②データ認証・改ざんチェック、異常検出、ロールバックなどのアップデートツールの開発</a:t>
            </a:r>
          </a:p>
          <a:p>
            <a:br>
              <a:rPr lang="en-US" altLang="ja-JP" sz="1400" dirty="0">
                <a:latin typeface="Meiryo UI" panose="020B0604030504040204" pitchFamily="50" charset="-128"/>
                <a:ea typeface="Meiryo UI" panose="020B0604030504040204" pitchFamily="50" charset="-128"/>
              </a:rPr>
            </a:br>
            <a:r>
              <a:rPr lang="en-US" altLang="ja-JP" sz="1400" dirty="0">
                <a:solidFill>
                  <a:srgbClr val="FF0000"/>
                </a:solidFill>
                <a:latin typeface="Meiryo UI"/>
                <a:ea typeface="Meiryo UI"/>
              </a:rPr>
              <a:t>【22</a:t>
            </a:r>
            <a:r>
              <a:rPr lang="ja-JP" altLang="en-US" sz="1400" dirty="0">
                <a:solidFill>
                  <a:srgbClr val="FF0000"/>
                </a:solidFill>
                <a:latin typeface="Meiryo UI"/>
                <a:ea typeface="Meiryo UI"/>
              </a:rPr>
              <a:t>年度進捗</a:t>
            </a:r>
            <a:r>
              <a:rPr lang="en-US" altLang="ja-JP" sz="1400" dirty="0">
                <a:solidFill>
                  <a:srgbClr val="FF0000"/>
                </a:solidFill>
                <a:latin typeface="Meiryo UI"/>
                <a:ea typeface="Meiryo UI"/>
              </a:rPr>
              <a:t>】</a:t>
            </a:r>
            <a:endParaRPr lang="en-US" sz="1400" dirty="0">
              <a:solidFill>
                <a:srgbClr val="FF0000"/>
              </a:solidFill>
              <a:cs typeface="Arial"/>
            </a:endParaRPr>
          </a:p>
          <a:p>
            <a:endParaRPr lang="en-US" altLang="ja-JP" sz="1400" dirty="0">
              <a:latin typeface="Meiryo UI"/>
              <a:ea typeface="Meiryo UI"/>
            </a:endParaRPr>
          </a:p>
          <a:p>
            <a:r>
              <a:rPr lang="en-US" altLang="ja-JP" sz="1400" dirty="0">
                <a:solidFill>
                  <a:srgbClr val="FF0000"/>
                </a:solidFill>
                <a:latin typeface="Meiryo UI"/>
                <a:ea typeface="Meiryo UI"/>
              </a:rPr>
              <a:t>【23</a:t>
            </a:r>
            <a:r>
              <a:rPr lang="ja-JP" altLang="en-US" sz="1400" dirty="0">
                <a:solidFill>
                  <a:srgbClr val="FF0000"/>
                </a:solidFill>
                <a:latin typeface="Meiryo UI"/>
                <a:ea typeface="Meiryo UI"/>
              </a:rPr>
              <a:t>年度開発予定</a:t>
            </a:r>
            <a:r>
              <a:rPr lang="en-US" altLang="ja-JP" sz="1400" dirty="0">
                <a:solidFill>
                  <a:srgbClr val="FF0000"/>
                </a:solidFill>
                <a:latin typeface="Meiryo UI"/>
                <a:ea typeface="Meiryo UI"/>
              </a:rPr>
              <a:t>】</a:t>
            </a:r>
            <a:endParaRPr lang="en-US" altLang="ja-JP" sz="1400" dirty="0">
              <a:solidFill>
                <a:srgbClr val="FF0000"/>
              </a:solidFill>
              <a:cs typeface="Arial"/>
            </a:endParaRPr>
          </a:p>
          <a:p>
            <a:r>
              <a:rPr lang="en-US" altLang="ja-JP" sz="1400" dirty="0">
                <a:solidFill>
                  <a:srgbClr val="FF0000"/>
                </a:solidFill>
                <a:latin typeface="Meiryo UI"/>
                <a:ea typeface="Meiryo UI"/>
              </a:rPr>
              <a:t>Microchip</a:t>
            </a:r>
            <a:r>
              <a:rPr lang="ja-JP" altLang="en-US" sz="1400" dirty="0">
                <a:solidFill>
                  <a:srgbClr val="FF0000"/>
                </a:solidFill>
                <a:latin typeface="Meiryo UI"/>
                <a:ea typeface="Meiryo UI"/>
              </a:rPr>
              <a:t>社</a:t>
            </a:r>
            <a:r>
              <a:rPr lang="en-US" altLang="ja-JP" sz="1400" dirty="0">
                <a:solidFill>
                  <a:srgbClr val="FF0000"/>
                </a:solidFill>
                <a:latin typeface="Meiryo UI"/>
                <a:ea typeface="Meiryo UI"/>
              </a:rPr>
              <a:t>FPGA</a:t>
            </a:r>
            <a:r>
              <a:rPr lang="ja-JP" altLang="en-US" sz="1400" dirty="0">
                <a:solidFill>
                  <a:srgbClr val="FF0000"/>
                </a:solidFill>
                <a:latin typeface="Meiryo UI"/>
                <a:ea typeface="Meiryo UI"/>
              </a:rPr>
              <a:t>アップデートインタフェースの開発</a:t>
            </a:r>
            <a:endParaRPr lang="en-US" altLang="ja-JP" sz="1400" dirty="0">
              <a:solidFill>
                <a:srgbClr val="FF0000"/>
              </a:solidFill>
              <a:latin typeface="Meiryo UI"/>
              <a:ea typeface="Meiryo UI"/>
            </a:endParaRPr>
          </a:p>
          <a:p>
            <a:r>
              <a:rPr lang="en-US" altLang="ja-JP" sz="1400" dirty="0">
                <a:solidFill>
                  <a:srgbClr val="FF0000"/>
                </a:solidFill>
                <a:latin typeface="Meiryo UI"/>
                <a:ea typeface="Meiryo UI"/>
              </a:rPr>
              <a:t>【24</a:t>
            </a:r>
            <a:r>
              <a:rPr lang="ja-JP" altLang="en-US" sz="1400" dirty="0">
                <a:solidFill>
                  <a:srgbClr val="FF0000"/>
                </a:solidFill>
                <a:latin typeface="Meiryo UI"/>
                <a:ea typeface="Meiryo UI"/>
              </a:rPr>
              <a:t>年度開発予定</a:t>
            </a:r>
            <a:r>
              <a:rPr lang="en-US" altLang="ja-JP" sz="1400" dirty="0">
                <a:solidFill>
                  <a:srgbClr val="FF0000"/>
                </a:solidFill>
                <a:latin typeface="Meiryo UI"/>
                <a:ea typeface="Meiryo UI"/>
              </a:rPr>
              <a:t>】</a:t>
            </a:r>
            <a:endParaRPr lang="en-US" altLang="ja-JP" sz="1400" dirty="0">
              <a:solidFill>
                <a:srgbClr val="FF0000"/>
              </a:solidFill>
              <a:cs typeface="Arial"/>
            </a:endParaRPr>
          </a:p>
          <a:p>
            <a:r>
              <a:rPr lang="en-US" altLang="ja-JP" sz="1400" dirty="0">
                <a:solidFill>
                  <a:srgbClr val="FF0000"/>
                </a:solidFill>
                <a:latin typeface="Meiryo UI"/>
                <a:ea typeface="Meiryo UI"/>
              </a:rPr>
              <a:t>Xilinx</a:t>
            </a:r>
            <a:r>
              <a:rPr lang="ja-JP" altLang="en-US" sz="1400" dirty="0">
                <a:solidFill>
                  <a:srgbClr val="FF0000"/>
                </a:solidFill>
                <a:latin typeface="Meiryo UI"/>
                <a:ea typeface="Meiryo UI"/>
              </a:rPr>
              <a:t>社</a:t>
            </a:r>
            <a:r>
              <a:rPr lang="en-US" altLang="ja-JP" sz="1400" dirty="0">
                <a:solidFill>
                  <a:srgbClr val="FF0000"/>
                </a:solidFill>
                <a:latin typeface="Meiryo UI"/>
                <a:ea typeface="Meiryo UI"/>
              </a:rPr>
              <a:t>FPGA</a:t>
            </a:r>
            <a:r>
              <a:rPr lang="ja-JP" altLang="en-US" sz="1400" dirty="0">
                <a:solidFill>
                  <a:srgbClr val="FF0000"/>
                </a:solidFill>
                <a:latin typeface="Meiryo UI"/>
                <a:ea typeface="Meiryo UI"/>
              </a:rPr>
              <a:t>アップデートインタフェースの開発</a:t>
            </a:r>
            <a:endParaRPr lang="en-US" altLang="ja-JP" sz="1400" dirty="0">
              <a:solidFill>
                <a:srgbClr val="FF0000"/>
              </a:solidFill>
              <a:latin typeface="Meiryo UI"/>
              <a:ea typeface="Meiryo UI"/>
            </a:endParaRPr>
          </a:p>
          <a:p>
            <a:endParaRPr lang="en-US" altLang="ja-JP" sz="1400" dirty="0">
              <a:latin typeface="Meiryo UI"/>
              <a:ea typeface="Meiryo UI"/>
            </a:endParaRPr>
          </a:p>
          <a:p>
            <a:pPr>
              <a:spcBef>
                <a:spcPts val="0"/>
              </a:spcBef>
            </a:pPr>
            <a:r>
              <a:rPr lang="en-US" altLang="ja-JP" sz="1400" dirty="0">
                <a:latin typeface="Meiryo UI"/>
                <a:ea typeface="Meiryo UI"/>
              </a:rPr>
              <a:t>【</a:t>
            </a:r>
            <a:r>
              <a:rPr lang="ja-JP" altLang="en-US" sz="1400" dirty="0">
                <a:latin typeface="Meiryo UI"/>
                <a:ea typeface="Meiryo UI"/>
              </a:rPr>
              <a:t>成果予定</a:t>
            </a:r>
            <a:r>
              <a:rPr lang="en-US" altLang="ja-JP" sz="1400" dirty="0">
                <a:latin typeface="Meiryo UI"/>
                <a:ea typeface="Meiryo UI"/>
              </a:rPr>
              <a:t>】</a:t>
            </a:r>
          </a:p>
          <a:p>
            <a:pPr marL="285750" indent="-285750">
              <a:buFont typeface="Arial" panose="020B0604020202020204" pitchFamily="34" charset="0"/>
              <a:buChar char="•"/>
            </a:pPr>
            <a:r>
              <a:rPr lang="ja-JP" altLang="en-US" sz="1400" dirty="0">
                <a:latin typeface="+mn-ea"/>
              </a:rPr>
              <a:t>組み込み</a:t>
            </a:r>
            <a:r>
              <a:rPr lang="en-US" altLang="ja-JP" sz="1400" dirty="0">
                <a:latin typeface="+mn-ea"/>
              </a:rPr>
              <a:t>OTA</a:t>
            </a:r>
            <a:r>
              <a:rPr lang="ja-JP" altLang="en-US" sz="1400" dirty="0">
                <a:latin typeface="+mn-ea"/>
              </a:rPr>
              <a:t>向けハードウェアアップデートツール</a:t>
            </a:r>
            <a:endParaRPr lang="en-US" altLang="ja-JP" sz="1400" dirty="0">
              <a:latin typeface="+mn-ea"/>
            </a:endParaRPr>
          </a:p>
        </p:txBody>
      </p:sp>
      <p:sp>
        <p:nvSpPr>
          <p:cNvPr id="64" name="正方形/長方形 63">
            <a:extLst>
              <a:ext uri="{FF2B5EF4-FFF2-40B4-BE49-F238E27FC236}">
                <a16:creationId xmlns:a16="http://schemas.microsoft.com/office/drawing/2014/main" id="{1E71C9CC-52ED-454D-AA9E-1B145BF7AB4E}"/>
              </a:ext>
            </a:extLst>
          </p:cNvPr>
          <p:cNvSpPr/>
          <p:nvPr/>
        </p:nvSpPr>
        <p:spPr bwMode="auto">
          <a:xfrm>
            <a:off x="4757660" y="1689100"/>
            <a:ext cx="2606962" cy="1827873"/>
          </a:xfrm>
          <a:prstGeom prst="rect">
            <a:avLst/>
          </a:prstGeom>
          <a:solidFill>
            <a:schemeClr val="accent1">
              <a:lumMod val="20000"/>
              <a:lumOff val="80000"/>
            </a:schemeClr>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68" name="テキスト ボックス 67">
            <a:extLst>
              <a:ext uri="{FF2B5EF4-FFF2-40B4-BE49-F238E27FC236}">
                <a16:creationId xmlns:a16="http://schemas.microsoft.com/office/drawing/2014/main" id="{D3D75978-A2E8-477A-B5EF-2F83CF255455}"/>
              </a:ext>
            </a:extLst>
          </p:cNvPr>
          <p:cNvSpPr txBox="1"/>
          <p:nvPr/>
        </p:nvSpPr>
        <p:spPr bwMode="auto">
          <a:xfrm>
            <a:off x="5328000" y="1418556"/>
            <a:ext cx="921260" cy="811367"/>
          </a:xfrm>
          <a:prstGeom prst="rect">
            <a:avLst/>
          </a:prstGeom>
          <a:noFill/>
          <a:ln w="9525">
            <a:noFill/>
            <a:miter lim="800000"/>
            <a:headEnd/>
            <a:tailEnd/>
          </a:ln>
        </p:spPr>
        <p:txBody>
          <a:bodyPr wrap="none" lIns="72000" tIns="36000" rIns="72000" bIns="36000" rtlCol="0">
            <a:spAutoFit/>
          </a:bodyPr>
          <a:lstStyle/>
          <a:p>
            <a:endParaRPr kumimoji="1" lang="en-US" altLang="ja-JP" sz="1600" dirty="0">
              <a:solidFill>
                <a:prstClr val="black"/>
              </a:solidFill>
              <a:latin typeface="Meiryo UI" panose="020B0604030504040204" pitchFamily="50" charset="-128"/>
              <a:ea typeface="Meiryo UI" panose="020B0604030504040204" pitchFamily="50" charset="-128"/>
            </a:endParaRPr>
          </a:p>
          <a:p>
            <a:r>
              <a:rPr kumimoji="1" lang="ja-JP" altLang="en-US" sz="1600" dirty="0">
                <a:solidFill>
                  <a:prstClr val="black"/>
                </a:solidFill>
                <a:latin typeface="Meiryo UI" panose="020B0604030504040204" pitchFamily="50" charset="-128"/>
                <a:ea typeface="Meiryo UI" panose="020B0604030504040204" pitchFamily="50" charset="-128"/>
              </a:rPr>
              <a:t>組み込み</a:t>
            </a:r>
            <a:endParaRPr kumimoji="1" lang="en-US" altLang="ja-JP" sz="1600" dirty="0">
              <a:solidFill>
                <a:prstClr val="black"/>
              </a:solidFill>
              <a:latin typeface="Meiryo UI" panose="020B0604030504040204" pitchFamily="50" charset="-128"/>
              <a:ea typeface="Meiryo UI" panose="020B0604030504040204" pitchFamily="50" charset="-128"/>
            </a:endParaRPr>
          </a:p>
          <a:p>
            <a:r>
              <a:rPr kumimoji="1" lang="en-US" altLang="ja-JP" sz="1600" dirty="0">
                <a:solidFill>
                  <a:prstClr val="black"/>
                </a:solidFill>
                <a:latin typeface="Meiryo UI" panose="020B0604030504040204" pitchFamily="50" charset="-128"/>
                <a:ea typeface="Meiryo UI" panose="020B0604030504040204" pitchFamily="50" charset="-128"/>
              </a:rPr>
              <a:t>CPU</a:t>
            </a:r>
            <a:endParaRPr kumimoji="1" lang="ja-JP" altLang="en-US" sz="1600" dirty="0" err="1">
              <a:solidFill>
                <a:prstClr val="black"/>
              </a:solidFill>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E097E6DC-9360-40E0-BA87-74BEC5CA1D0F}"/>
              </a:ext>
            </a:extLst>
          </p:cNvPr>
          <p:cNvSpPr/>
          <p:nvPr/>
        </p:nvSpPr>
        <p:spPr bwMode="auto">
          <a:xfrm>
            <a:off x="7484260" y="1689100"/>
            <a:ext cx="1531562" cy="2139940"/>
          </a:xfrm>
          <a:prstGeom prst="rect">
            <a:avLst/>
          </a:prstGeom>
          <a:solidFill>
            <a:schemeClr val="accent1">
              <a:lumMod val="20000"/>
              <a:lumOff val="80000"/>
            </a:schemeClr>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1" name="テキスト ボックス 70">
            <a:extLst>
              <a:ext uri="{FF2B5EF4-FFF2-40B4-BE49-F238E27FC236}">
                <a16:creationId xmlns:a16="http://schemas.microsoft.com/office/drawing/2014/main" id="{ED8224F7-BB13-4875-9A84-CBA2AF77BB66}"/>
              </a:ext>
            </a:extLst>
          </p:cNvPr>
          <p:cNvSpPr txBox="1"/>
          <p:nvPr/>
        </p:nvSpPr>
        <p:spPr bwMode="auto">
          <a:xfrm>
            <a:off x="7624255" y="1686880"/>
            <a:ext cx="1216212"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不揮発メモリ</a:t>
            </a:r>
          </a:p>
        </p:txBody>
      </p:sp>
      <p:sp>
        <p:nvSpPr>
          <p:cNvPr id="72" name="テキスト ボックス 71">
            <a:extLst>
              <a:ext uri="{FF2B5EF4-FFF2-40B4-BE49-F238E27FC236}">
                <a16:creationId xmlns:a16="http://schemas.microsoft.com/office/drawing/2014/main" id="{450C88A5-1DB5-4FD3-86EC-DE9C5D03D86D}"/>
              </a:ext>
            </a:extLst>
          </p:cNvPr>
          <p:cNvSpPr txBox="1"/>
          <p:nvPr/>
        </p:nvSpPr>
        <p:spPr bwMode="auto">
          <a:xfrm>
            <a:off x="7544714" y="2433818"/>
            <a:ext cx="1375295" cy="442035"/>
          </a:xfrm>
          <a:prstGeom prst="rect">
            <a:avLst/>
          </a:prstGeom>
          <a:solidFill>
            <a:schemeClr val="bg1"/>
          </a:solidFill>
          <a:ln w="9525">
            <a:solidFill>
              <a:schemeClr val="tx1"/>
            </a:solidFill>
            <a:miter lim="800000"/>
            <a:headEnd/>
            <a:tailEnd/>
          </a:ln>
        </p:spPr>
        <p:txBody>
          <a:bodyPr wrap="none" lIns="72000" tIns="36000" rIns="72000" bIns="36000" rtlCol="0">
            <a:spAutoFit/>
          </a:bodyPr>
          <a:lstStyle/>
          <a:p>
            <a:r>
              <a:rPr kumimoji="1" lang="en-US" altLang="ja-JP" sz="1200" dirty="0">
                <a:solidFill>
                  <a:prstClr val="black"/>
                </a:solidFill>
                <a:latin typeface="Meiryo UI" panose="020B0604030504040204" pitchFamily="50" charset="-128"/>
                <a:ea typeface="Meiryo UI" panose="020B0604030504040204" pitchFamily="50" charset="-128"/>
              </a:rPr>
              <a:t>FPGA</a:t>
            </a:r>
          </a:p>
          <a:p>
            <a:r>
              <a:rPr kumimoji="1" lang="ja-JP" altLang="en-US" sz="1200" dirty="0">
                <a:solidFill>
                  <a:prstClr val="black"/>
                </a:solidFill>
                <a:latin typeface="Meiryo UI" panose="020B0604030504040204" pitchFamily="50" charset="-128"/>
                <a:ea typeface="Meiryo UI" panose="020B0604030504040204" pitchFamily="50" charset="-128"/>
              </a:rPr>
              <a:t>データファイル 新</a:t>
            </a:r>
            <a:r>
              <a:rPr kumimoji="1" lang="en-US" altLang="ja-JP" sz="1200" dirty="0" err="1">
                <a:solidFill>
                  <a:prstClr val="black"/>
                </a:solidFill>
                <a:latin typeface="Meiryo UI" panose="020B0604030504040204" pitchFamily="50" charset="-128"/>
                <a:ea typeface="Meiryo UI" panose="020B0604030504040204" pitchFamily="50" charset="-128"/>
              </a:rPr>
              <a:t>ver</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115A0AFD-6E9F-421B-9089-4BD4D9C364B8}"/>
              </a:ext>
            </a:extLst>
          </p:cNvPr>
          <p:cNvSpPr txBox="1"/>
          <p:nvPr/>
        </p:nvSpPr>
        <p:spPr bwMode="auto">
          <a:xfrm>
            <a:off x="7544714" y="3137258"/>
            <a:ext cx="1375295" cy="442035"/>
          </a:xfrm>
          <a:prstGeom prst="rect">
            <a:avLst/>
          </a:prstGeom>
          <a:solidFill>
            <a:schemeClr val="bg1"/>
          </a:solidFill>
          <a:ln w="9525">
            <a:solidFill>
              <a:schemeClr val="tx1"/>
            </a:solidFill>
            <a:miter lim="800000"/>
            <a:headEnd/>
            <a:tailEnd/>
          </a:ln>
        </p:spPr>
        <p:txBody>
          <a:bodyPr wrap="none" lIns="72000" tIns="36000" rIns="72000" bIns="36000" rtlCol="0">
            <a:spAutoFit/>
          </a:bodyPr>
          <a:lstStyle/>
          <a:p>
            <a:r>
              <a:rPr kumimoji="1" lang="en-US" altLang="ja-JP" sz="1200" dirty="0">
                <a:solidFill>
                  <a:prstClr val="black"/>
                </a:solidFill>
                <a:latin typeface="Meiryo UI" panose="020B0604030504040204" pitchFamily="50" charset="-128"/>
                <a:ea typeface="Meiryo UI" panose="020B0604030504040204" pitchFamily="50" charset="-128"/>
              </a:rPr>
              <a:t>FPGA</a:t>
            </a:r>
          </a:p>
          <a:p>
            <a:r>
              <a:rPr kumimoji="1" lang="ja-JP" altLang="en-US" sz="1200" dirty="0">
                <a:solidFill>
                  <a:prstClr val="black"/>
                </a:solidFill>
                <a:latin typeface="Meiryo UI" panose="020B0604030504040204" pitchFamily="50" charset="-128"/>
                <a:ea typeface="Meiryo UI" panose="020B0604030504040204" pitchFamily="50" charset="-128"/>
              </a:rPr>
              <a:t>データファイル 旧</a:t>
            </a:r>
            <a:r>
              <a:rPr kumimoji="1" lang="en-US" altLang="ja-JP" sz="1200" dirty="0" err="1">
                <a:solidFill>
                  <a:prstClr val="black"/>
                </a:solidFill>
                <a:latin typeface="Meiryo UI" panose="020B0604030504040204" pitchFamily="50" charset="-128"/>
                <a:ea typeface="Meiryo UI" panose="020B0604030504040204" pitchFamily="50" charset="-128"/>
              </a:rPr>
              <a:t>ver</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74" name="正方形/長方形 73">
            <a:extLst>
              <a:ext uri="{FF2B5EF4-FFF2-40B4-BE49-F238E27FC236}">
                <a16:creationId xmlns:a16="http://schemas.microsoft.com/office/drawing/2014/main" id="{4FE85C16-0C91-4106-88ED-B16E2F887EBF}"/>
              </a:ext>
            </a:extLst>
          </p:cNvPr>
          <p:cNvSpPr/>
          <p:nvPr/>
        </p:nvSpPr>
        <p:spPr bwMode="auto">
          <a:xfrm>
            <a:off x="5076827" y="3929613"/>
            <a:ext cx="2082875" cy="778425"/>
          </a:xfrm>
          <a:prstGeom prst="rect">
            <a:avLst/>
          </a:prstGeom>
          <a:solidFill>
            <a:schemeClr val="accent1">
              <a:lumMod val="20000"/>
              <a:lumOff val="80000"/>
            </a:schemeClr>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8" name="テキスト ボックス 77">
            <a:extLst>
              <a:ext uri="{FF2B5EF4-FFF2-40B4-BE49-F238E27FC236}">
                <a16:creationId xmlns:a16="http://schemas.microsoft.com/office/drawing/2014/main" id="{05784342-2743-4DCC-A700-BEF535B55235}"/>
              </a:ext>
            </a:extLst>
          </p:cNvPr>
          <p:cNvSpPr txBox="1"/>
          <p:nvPr/>
        </p:nvSpPr>
        <p:spPr bwMode="auto">
          <a:xfrm>
            <a:off x="5745241" y="3909497"/>
            <a:ext cx="672795" cy="318924"/>
          </a:xfrm>
          <a:prstGeom prst="rect">
            <a:avLst/>
          </a:prstGeom>
          <a:noFill/>
          <a:ln w="9525">
            <a:noFill/>
            <a:miter lim="800000"/>
            <a:headEnd/>
            <a:tailEnd/>
          </a:ln>
        </p:spPr>
        <p:txBody>
          <a:bodyPr wrap="none" lIns="72000" tIns="36000" rIns="72000" bIns="36000" rtlCol="0">
            <a:spAutoFit/>
          </a:bodyPr>
          <a:lstStyle/>
          <a:p>
            <a:r>
              <a:rPr kumimoji="1" lang="en-US" altLang="ja-JP" sz="1600" dirty="0">
                <a:solidFill>
                  <a:prstClr val="black"/>
                </a:solidFill>
                <a:latin typeface="Meiryo UI" panose="020B0604030504040204" pitchFamily="50" charset="-128"/>
                <a:ea typeface="Meiryo UI" panose="020B0604030504040204" pitchFamily="50" charset="-128"/>
              </a:rPr>
              <a:t>FPGA</a:t>
            </a:r>
            <a:endParaRPr kumimoji="1" lang="ja-JP" altLang="en-US" sz="1600" dirty="0" err="1">
              <a:solidFill>
                <a:prstClr val="black"/>
              </a:solidFill>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9DED745D-F0E9-45EF-B41E-17F3CA057483}"/>
              </a:ext>
            </a:extLst>
          </p:cNvPr>
          <p:cNvSpPr txBox="1"/>
          <p:nvPr/>
        </p:nvSpPr>
        <p:spPr bwMode="auto">
          <a:xfrm>
            <a:off x="4592660" y="1088375"/>
            <a:ext cx="1375295" cy="442035"/>
          </a:xfrm>
          <a:prstGeom prst="rect">
            <a:avLst/>
          </a:prstGeom>
          <a:solidFill>
            <a:schemeClr val="bg1"/>
          </a:solidFill>
          <a:ln w="9525">
            <a:solidFill>
              <a:schemeClr val="tx1"/>
            </a:solidFill>
            <a:miter lim="800000"/>
            <a:headEnd/>
            <a:tailEnd/>
          </a:ln>
        </p:spPr>
        <p:txBody>
          <a:bodyPr wrap="none" lIns="72000" tIns="36000" rIns="72000" bIns="36000" rtlCol="0">
            <a:spAutoFit/>
          </a:bodyPr>
          <a:lstStyle/>
          <a:p>
            <a:r>
              <a:rPr kumimoji="1" lang="en-US" altLang="ja-JP" sz="1200" dirty="0">
                <a:solidFill>
                  <a:prstClr val="black"/>
                </a:solidFill>
                <a:latin typeface="Meiryo UI" panose="020B0604030504040204" pitchFamily="50" charset="-128"/>
                <a:ea typeface="Meiryo UI" panose="020B0604030504040204" pitchFamily="50" charset="-128"/>
              </a:rPr>
              <a:t>FPGA</a:t>
            </a:r>
          </a:p>
          <a:p>
            <a:r>
              <a:rPr kumimoji="1" lang="ja-JP" altLang="en-US" sz="1200" dirty="0">
                <a:solidFill>
                  <a:prstClr val="black"/>
                </a:solidFill>
                <a:latin typeface="Meiryo UI" panose="020B0604030504040204" pitchFamily="50" charset="-128"/>
                <a:ea typeface="Meiryo UI" panose="020B0604030504040204" pitchFamily="50" charset="-128"/>
              </a:rPr>
              <a:t>データファイル 新</a:t>
            </a:r>
            <a:r>
              <a:rPr kumimoji="1" lang="en-US" altLang="ja-JP" sz="1200" dirty="0" err="1">
                <a:solidFill>
                  <a:prstClr val="black"/>
                </a:solidFill>
                <a:latin typeface="Meiryo UI" panose="020B0604030504040204" pitchFamily="50" charset="-128"/>
                <a:ea typeface="Meiryo UI" panose="020B0604030504040204" pitchFamily="50" charset="-128"/>
              </a:rPr>
              <a:t>ver</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cxnSp>
        <p:nvCxnSpPr>
          <p:cNvPr id="81" name="直線矢印コネクタ 80">
            <a:extLst>
              <a:ext uri="{FF2B5EF4-FFF2-40B4-BE49-F238E27FC236}">
                <a16:creationId xmlns:a16="http://schemas.microsoft.com/office/drawing/2014/main" id="{64B2ED6E-1F95-49A1-9659-43EBC4A374D3}"/>
              </a:ext>
            </a:extLst>
          </p:cNvPr>
          <p:cNvCxnSpPr>
            <a:cxnSpLocks/>
          </p:cNvCxnSpPr>
          <p:nvPr/>
        </p:nvCxnSpPr>
        <p:spPr>
          <a:xfrm>
            <a:off x="4929403" y="2306128"/>
            <a:ext cx="1236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124A8347-27BB-4F4C-A140-B39B425353DA}"/>
              </a:ext>
            </a:extLst>
          </p:cNvPr>
          <p:cNvSpPr/>
          <p:nvPr/>
        </p:nvSpPr>
        <p:spPr bwMode="auto">
          <a:xfrm>
            <a:off x="6179038" y="2039306"/>
            <a:ext cx="792480" cy="476704"/>
          </a:xfrm>
          <a:prstGeom prst="roundRect">
            <a:avLst/>
          </a:prstGeom>
          <a:solidFill>
            <a:schemeClr val="bg1"/>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83" name="テキスト ボックス 82">
            <a:extLst>
              <a:ext uri="{FF2B5EF4-FFF2-40B4-BE49-F238E27FC236}">
                <a16:creationId xmlns:a16="http://schemas.microsoft.com/office/drawing/2014/main" id="{97B19380-385A-4C5F-ABFE-80FE6B943B0D}"/>
              </a:ext>
            </a:extLst>
          </p:cNvPr>
          <p:cNvSpPr txBox="1"/>
          <p:nvPr/>
        </p:nvSpPr>
        <p:spPr bwMode="auto">
          <a:xfrm>
            <a:off x="6276735" y="2070461"/>
            <a:ext cx="555775"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認証</a:t>
            </a:r>
          </a:p>
        </p:txBody>
      </p:sp>
      <p:cxnSp>
        <p:nvCxnSpPr>
          <p:cNvPr id="84" name="直線矢印コネクタ 83">
            <a:extLst>
              <a:ext uri="{FF2B5EF4-FFF2-40B4-BE49-F238E27FC236}">
                <a16:creationId xmlns:a16="http://schemas.microsoft.com/office/drawing/2014/main" id="{C0815B5D-70FC-476C-9B22-905DAA906B06}"/>
              </a:ext>
            </a:extLst>
          </p:cNvPr>
          <p:cNvCxnSpPr>
            <a:cxnSpLocks/>
          </p:cNvCxnSpPr>
          <p:nvPr/>
        </p:nvCxnSpPr>
        <p:spPr>
          <a:xfrm>
            <a:off x="5251450" y="3484370"/>
            <a:ext cx="0" cy="43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四角形: 角を丸くする 84">
            <a:extLst>
              <a:ext uri="{FF2B5EF4-FFF2-40B4-BE49-F238E27FC236}">
                <a16:creationId xmlns:a16="http://schemas.microsoft.com/office/drawing/2014/main" id="{0D6DF0DA-58F7-46FC-957C-9DE275215E19}"/>
              </a:ext>
            </a:extLst>
          </p:cNvPr>
          <p:cNvSpPr/>
          <p:nvPr/>
        </p:nvSpPr>
        <p:spPr bwMode="auto">
          <a:xfrm>
            <a:off x="5659298" y="2917701"/>
            <a:ext cx="683477" cy="572178"/>
          </a:xfrm>
          <a:prstGeom prst="roundRect">
            <a:avLst/>
          </a:prstGeom>
          <a:solidFill>
            <a:schemeClr val="bg1"/>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cxnSp>
        <p:nvCxnSpPr>
          <p:cNvPr id="86" name="直線矢印コネクタ 85">
            <a:extLst>
              <a:ext uri="{FF2B5EF4-FFF2-40B4-BE49-F238E27FC236}">
                <a16:creationId xmlns:a16="http://schemas.microsoft.com/office/drawing/2014/main" id="{4DFC2B8F-E48B-42F6-B996-9B23F514973A}"/>
              </a:ext>
            </a:extLst>
          </p:cNvPr>
          <p:cNvCxnSpPr>
            <a:cxnSpLocks/>
          </p:cNvCxnSpPr>
          <p:nvPr/>
        </p:nvCxnSpPr>
        <p:spPr>
          <a:xfrm>
            <a:off x="7741719" y="2230440"/>
            <a:ext cx="1" cy="2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9B8A4E3A-1807-405B-AB85-FF7473F3386B}"/>
              </a:ext>
            </a:extLst>
          </p:cNvPr>
          <p:cNvCxnSpPr>
            <a:cxnSpLocks/>
          </p:cNvCxnSpPr>
          <p:nvPr/>
        </p:nvCxnSpPr>
        <p:spPr>
          <a:xfrm flipH="1">
            <a:off x="6994014" y="2230441"/>
            <a:ext cx="747705"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C40F10B0-A3C4-4A45-A8E6-0EB57D36C5DD}"/>
              </a:ext>
            </a:extLst>
          </p:cNvPr>
          <p:cNvCxnSpPr>
            <a:cxnSpLocks/>
          </p:cNvCxnSpPr>
          <p:nvPr/>
        </p:nvCxnSpPr>
        <p:spPr>
          <a:xfrm flipH="1">
            <a:off x="5251450" y="2558855"/>
            <a:ext cx="2293265" cy="173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9" name="四角形: 角を丸くする 88">
            <a:extLst>
              <a:ext uri="{FF2B5EF4-FFF2-40B4-BE49-F238E27FC236}">
                <a16:creationId xmlns:a16="http://schemas.microsoft.com/office/drawing/2014/main" id="{02BE8554-7031-4227-9201-673431D20605}"/>
              </a:ext>
            </a:extLst>
          </p:cNvPr>
          <p:cNvSpPr/>
          <p:nvPr/>
        </p:nvSpPr>
        <p:spPr bwMode="auto">
          <a:xfrm>
            <a:off x="4812239" y="2918866"/>
            <a:ext cx="792480" cy="572178"/>
          </a:xfrm>
          <a:prstGeom prst="roundRect">
            <a:avLst/>
          </a:prstGeom>
          <a:solidFill>
            <a:schemeClr val="bg1"/>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90" name="テキスト ボックス 89">
            <a:extLst>
              <a:ext uri="{FF2B5EF4-FFF2-40B4-BE49-F238E27FC236}">
                <a16:creationId xmlns:a16="http://schemas.microsoft.com/office/drawing/2014/main" id="{059D0738-B78B-4AA7-844A-7F10D82599B3}"/>
              </a:ext>
            </a:extLst>
          </p:cNvPr>
          <p:cNvSpPr txBox="1"/>
          <p:nvPr/>
        </p:nvSpPr>
        <p:spPr bwMode="auto">
          <a:xfrm>
            <a:off x="5724357" y="2930487"/>
            <a:ext cx="555775" cy="565146"/>
          </a:xfrm>
          <a:prstGeom prst="rect">
            <a:avLst/>
          </a:prstGeom>
          <a:noFill/>
          <a:ln w="9525">
            <a:noFill/>
            <a:miter lim="800000"/>
            <a:headEnd/>
            <a:tailEnd/>
          </a:ln>
        </p:spPr>
        <p:txBody>
          <a:bodyPr wrap="none" lIns="72000" tIns="36000" rIns="72000" bIns="36000"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異常</a:t>
            </a:r>
            <a:endParaRPr lang="en-US" altLang="ja-JP" sz="1600" dirty="0">
              <a:solidFill>
                <a:prstClr val="black"/>
              </a:solidFill>
              <a:latin typeface="Meiryo UI" panose="020B0604030504040204" pitchFamily="50" charset="-128"/>
              <a:ea typeface="Meiryo UI" panose="020B0604030504040204" pitchFamily="50" charset="-128"/>
            </a:endParaRPr>
          </a:p>
          <a:p>
            <a:r>
              <a:rPr kumimoji="1" lang="ja-JP" altLang="en-US" sz="1600" dirty="0">
                <a:solidFill>
                  <a:prstClr val="black"/>
                </a:solidFill>
                <a:latin typeface="Meiryo UI" panose="020B0604030504040204" pitchFamily="50" charset="-128"/>
                <a:ea typeface="Meiryo UI" panose="020B0604030504040204" pitchFamily="50" charset="-128"/>
              </a:rPr>
              <a:t>検出</a:t>
            </a:r>
          </a:p>
        </p:txBody>
      </p:sp>
      <p:cxnSp>
        <p:nvCxnSpPr>
          <p:cNvPr id="91" name="直線矢印コネクタ 90">
            <a:extLst>
              <a:ext uri="{FF2B5EF4-FFF2-40B4-BE49-F238E27FC236}">
                <a16:creationId xmlns:a16="http://schemas.microsoft.com/office/drawing/2014/main" id="{378FA28D-1105-4B72-A787-AEFAE0FE2022}"/>
              </a:ext>
            </a:extLst>
          </p:cNvPr>
          <p:cNvCxnSpPr>
            <a:cxnSpLocks/>
          </p:cNvCxnSpPr>
          <p:nvPr/>
        </p:nvCxnSpPr>
        <p:spPr>
          <a:xfrm>
            <a:off x="4929402" y="1521155"/>
            <a:ext cx="1" cy="78497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DA3904AB-12AA-4265-B7AD-F36FF97A0E74}"/>
              </a:ext>
            </a:extLst>
          </p:cNvPr>
          <p:cNvSpPr txBox="1"/>
          <p:nvPr/>
        </p:nvSpPr>
        <p:spPr bwMode="auto">
          <a:xfrm>
            <a:off x="4911592" y="2934066"/>
            <a:ext cx="627911" cy="565146"/>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アップ</a:t>
            </a:r>
            <a:endParaRPr kumimoji="1" lang="en-US" altLang="ja-JP" sz="1600" dirty="0">
              <a:solidFill>
                <a:prstClr val="black"/>
              </a:solidFill>
              <a:latin typeface="Meiryo UI" panose="020B0604030504040204" pitchFamily="50" charset="-128"/>
              <a:ea typeface="Meiryo UI" panose="020B0604030504040204" pitchFamily="50" charset="-128"/>
            </a:endParaRPr>
          </a:p>
          <a:p>
            <a:r>
              <a:rPr lang="ja-JP" altLang="en-US" sz="1600" dirty="0">
                <a:solidFill>
                  <a:prstClr val="black"/>
                </a:solidFill>
                <a:latin typeface="Meiryo UI" panose="020B0604030504040204" pitchFamily="50" charset="-128"/>
                <a:ea typeface="Meiryo UI" panose="020B0604030504040204" pitchFamily="50" charset="-128"/>
              </a:rPr>
              <a:t>デート</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cxnSp>
        <p:nvCxnSpPr>
          <p:cNvPr id="93" name="直線矢印コネクタ 92">
            <a:extLst>
              <a:ext uri="{FF2B5EF4-FFF2-40B4-BE49-F238E27FC236}">
                <a16:creationId xmlns:a16="http://schemas.microsoft.com/office/drawing/2014/main" id="{EC8BD41D-8BBB-461E-97A5-65C031B3114D}"/>
              </a:ext>
            </a:extLst>
          </p:cNvPr>
          <p:cNvCxnSpPr>
            <a:cxnSpLocks/>
          </p:cNvCxnSpPr>
          <p:nvPr/>
        </p:nvCxnSpPr>
        <p:spPr>
          <a:xfrm>
            <a:off x="5251450" y="2570620"/>
            <a:ext cx="0" cy="36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ED6D0255-DD7A-45BE-8FA4-955A26DA1BC4}"/>
              </a:ext>
            </a:extLst>
          </p:cNvPr>
          <p:cNvCxnSpPr>
            <a:cxnSpLocks/>
          </p:cNvCxnSpPr>
          <p:nvPr/>
        </p:nvCxnSpPr>
        <p:spPr>
          <a:xfrm flipH="1" flipV="1">
            <a:off x="5996427" y="3491044"/>
            <a:ext cx="4609" cy="43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四角形: 角を丸くする 94">
            <a:extLst>
              <a:ext uri="{FF2B5EF4-FFF2-40B4-BE49-F238E27FC236}">
                <a16:creationId xmlns:a16="http://schemas.microsoft.com/office/drawing/2014/main" id="{BEFD2F3B-2E65-4C9E-BF45-1641B145FB30}"/>
              </a:ext>
            </a:extLst>
          </p:cNvPr>
          <p:cNvSpPr/>
          <p:nvPr/>
        </p:nvSpPr>
        <p:spPr bwMode="auto">
          <a:xfrm>
            <a:off x="6527633" y="2899642"/>
            <a:ext cx="792480" cy="572178"/>
          </a:xfrm>
          <a:prstGeom prst="roundRect">
            <a:avLst/>
          </a:prstGeom>
          <a:solidFill>
            <a:schemeClr val="bg1"/>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96" name="テキスト ボックス 95">
            <a:extLst>
              <a:ext uri="{FF2B5EF4-FFF2-40B4-BE49-F238E27FC236}">
                <a16:creationId xmlns:a16="http://schemas.microsoft.com/office/drawing/2014/main" id="{B69025B3-DFC9-44C5-913D-0093CB86933C}"/>
              </a:ext>
            </a:extLst>
          </p:cNvPr>
          <p:cNvSpPr txBox="1"/>
          <p:nvPr/>
        </p:nvSpPr>
        <p:spPr bwMode="auto">
          <a:xfrm>
            <a:off x="6598275" y="2910042"/>
            <a:ext cx="631117" cy="565146"/>
          </a:xfrm>
          <a:prstGeom prst="rect">
            <a:avLst/>
          </a:prstGeom>
          <a:noFill/>
          <a:ln w="9525">
            <a:noFill/>
            <a:miter lim="800000"/>
            <a:headEnd/>
            <a:tailEnd/>
          </a:ln>
        </p:spPr>
        <p:txBody>
          <a:bodyPr wrap="none" lIns="72000" tIns="36000" rIns="72000" bIns="36000"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ロール</a:t>
            </a:r>
            <a:endParaRPr lang="en-US" altLang="ja-JP" sz="1600" dirty="0">
              <a:solidFill>
                <a:prstClr val="black"/>
              </a:solidFill>
              <a:latin typeface="Meiryo UI" panose="020B0604030504040204" pitchFamily="50" charset="-128"/>
              <a:ea typeface="Meiryo UI" panose="020B0604030504040204" pitchFamily="50" charset="-128"/>
            </a:endParaRPr>
          </a:p>
          <a:p>
            <a:r>
              <a:rPr lang="ja-JP" altLang="en-US" sz="1600" dirty="0">
                <a:solidFill>
                  <a:prstClr val="black"/>
                </a:solidFill>
                <a:latin typeface="Meiryo UI" panose="020B0604030504040204" pitchFamily="50" charset="-128"/>
                <a:ea typeface="Meiryo UI" panose="020B0604030504040204" pitchFamily="50" charset="-128"/>
              </a:rPr>
              <a:t>バック</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cxnSp>
        <p:nvCxnSpPr>
          <p:cNvPr id="97" name="直線矢印コネクタ 96">
            <a:extLst>
              <a:ext uri="{FF2B5EF4-FFF2-40B4-BE49-F238E27FC236}">
                <a16:creationId xmlns:a16="http://schemas.microsoft.com/office/drawing/2014/main" id="{3DFD72EE-74E0-48CD-807F-E64E873FB7AD}"/>
              </a:ext>
            </a:extLst>
          </p:cNvPr>
          <p:cNvCxnSpPr>
            <a:cxnSpLocks/>
          </p:cNvCxnSpPr>
          <p:nvPr/>
        </p:nvCxnSpPr>
        <p:spPr>
          <a:xfrm>
            <a:off x="6343843" y="3049911"/>
            <a:ext cx="183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矢印: 右 97">
            <a:extLst>
              <a:ext uri="{FF2B5EF4-FFF2-40B4-BE49-F238E27FC236}">
                <a16:creationId xmlns:a16="http://schemas.microsoft.com/office/drawing/2014/main" id="{557A959C-7E6F-456B-8502-CA419D64063E}"/>
              </a:ext>
            </a:extLst>
          </p:cNvPr>
          <p:cNvSpPr/>
          <p:nvPr/>
        </p:nvSpPr>
        <p:spPr bwMode="auto">
          <a:xfrm rot="16200000">
            <a:off x="8066549" y="2899457"/>
            <a:ext cx="244591" cy="197383"/>
          </a:xfrm>
          <a:prstGeom prst="rightArrow">
            <a:avLst/>
          </a:prstGeom>
          <a:solidFill>
            <a:srgbClr val="FF0000"/>
          </a:solid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cxnSp>
        <p:nvCxnSpPr>
          <p:cNvPr id="99" name="直線矢印コネクタ 98">
            <a:extLst>
              <a:ext uri="{FF2B5EF4-FFF2-40B4-BE49-F238E27FC236}">
                <a16:creationId xmlns:a16="http://schemas.microsoft.com/office/drawing/2014/main" id="{B08E6EF2-BE0A-478A-882E-A806AC125B2A}"/>
              </a:ext>
            </a:extLst>
          </p:cNvPr>
          <p:cNvCxnSpPr>
            <a:cxnSpLocks/>
          </p:cNvCxnSpPr>
          <p:nvPr/>
        </p:nvCxnSpPr>
        <p:spPr>
          <a:xfrm>
            <a:off x="7320113" y="3049911"/>
            <a:ext cx="770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図 99" descr="ダイアグラム&#10;&#10;自動的に生成された説明">
            <a:extLst>
              <a:ext uri="{FF2B5EF4-FFF2-40B4-BE49-F238E27FC236}">
                <a16:creationId xmlns:a16="http://schemas.microsoft.com/office/drawing/2014/main" id="{DABCAAAE-0899-4122-8917-4905620E0FA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52950" y="5275334"/>
            <a:ext cx="3071373" cy="1487945"/>
          </a:xfrm>
          <a:prstGeom prst="rect">
            <a:avLst/>
          </a:prstGeom>
        </p:spPr>
      </p:pic>
      <p:sp>
        <p:nvSpPr>
          <p:cNvPr id="101" name="矢印: 右 100">
            <a:extLst>
              <a:ext uri="{FF2B5EF4-FFF2-40B4-BE49-F238E27FC236}">
                <a16:creationId xmlns:a16="http://schemas.microsoft.com/office/drawing/2014/main" id="{4A61AC10-E990-44E3-A98F-1368D52B7BB2}"/>
              </a:ext>
            </a:extLst>
          </p:cNvPr>
          <p:cNvSpPr/>
          <p:nvPr/>
        </p:nvSpPr>
        <p:spPr bwMode="auto">
          <a:xfrm rot="5400000">
            <a:off x="7341008" y="4934496"/>
            <a:ext cx="363154" cy="623324"/>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02" name="楕円 101">
            <a:extLst>
              <a:ext uri="{FF2B5EF4-FFF2-40B4-BE49-F238E27FC236}">
                <a16:creationId xmlns:a16="http://schemas.microsoft.com/office/drawing/2014/main" id="{01225BC1-167B-4084-AB3F-DA7D826EC957}"/>
              </a:ext>
            </a:extLst>
          </p:cNvPr>
          <p:cNvSpPr/>
          <p:nvPr/>
        </p:nvSpPr>
        <p:spPr bwMode="auto">
          <a:xfrm>
            <a:off x="7114206" y="5408130"/>
            <a:ext cx="680797" cy="363153"/>
          </a:xfrm>
          <a:prstGeom prst="ellipse">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03" name="正方形/長方形 102">
            <a:extLst>
              <a:ext uri="{FF2B5EF4-FFF2-40B4-BE49-F238E27FC236}">
                <a16:creationId xmlns:a16="http://schemas.microsoft.com/office/drawing/2014/main" id="{CC5ED731-59A2-42AA-BB79-243591FDDC15}"/>
              </a:ext>
            </a:extLst>
          </p:cNvPr>
          <p:cNvSpPr/>
          <p:nvPr/>
        </p:nvSpPr>
        <p:spPr bwMode="auto">
          <a:xfrm>
            <a:off x="4511253" y="826288"/>
            <a:ext cx="4562879" cy="4238294"/>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04" name="テキスト ボックス 103">
            <a:extLst>
              <a:ext uri="{FF2B5EF4-FFF2-40B4-BE49-F238E27FC236}">
                <a16:creationId xmlns:a16="http://schemas.microsoft.com/office/drawing/2014/main" id="{D88ACFC6-3051-495D-B77F-C5DA1D65A59E}"/>
              </a:ext>
            </a:extLst>
          </p:cNvPr>
          <p:cNvSpPr txBox="1"/>
          <p:nvPr/>
        </p:nvSpPr>
        <p:spPr bwMode="auto">
          <a:xfrm>
            <a:off x="5054220" y="4157128"/>
            <a:ext cx="1498341" cy="565146"/>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〇</a:t>
            </a:r>
            <a:r>
              <a:rPr lang="en-US" altLang="ja-JP" sz="1600" dirty="0">
                <a:solidFill>
                  <a:prstClr val="black"/>
                </a:solidFill>
                <a:latin typeface="Meiryo UI" panose="020B0604030504040204" pitchFamily="50" charset="-128"/>
                <a:ea typeface="Meiryo UI" panose="020B0604030504040204" pitchFamily="50" charset="-128"/>
              </a:rPr>
              <a:t>Xilinx</a:t>
            </a:r>
            <a:r>
              <a:rPr lang="ja-JP" altLang="en-US" sz="1600" dirty="0">
                <a:solidFill>
                  <a:prstClr val="black"/>
                </a:solidFill>
                <a:latin typeface="Meiryo UI" panose="020B0604030504040204" pitchFamily="50" charset="-128"/>
                <a:ea typeface="Meiryo UI" panose="020B0604030504040204" pitchFamily="50" charset="-128"/>
              </a:rPr>
              <a:t>社</a:t>
            </a:r>
            <a:endParaRPr lang="en-US" altLang="ja-JP" sz="1600" dirty="0">
              <a:solidFill>
                <a:prstClr val="black"/>
              </a:solidFill>
              <a:latin typeface="Meiryo UI" panose="020B0604030504040204" pitchFamily="50" charset="-128"/>
              <a:ea typeface="Meiryo UI" panose="020B0604030504040204" pitchFamily="50" charset="-128"/>
            </a:endParaRPr>
          </a:p>
          <a:p>
            <a:r>
              <a:rPr kumimoji="1" lang="ja-JP" altLang="en-US" sz="1600" dirty="0">
                <a:solidFill>
                  <a:prstClr val="black"/>
                </a:solidFill>
                <a:latin typeface="Meiryo UI" panose="020B0604030504040204" pitchFamily="50" charset="-128"/>
                <a:ea typeface="Meiryo UI" panose="020B0604030504040204" pitchFamily="50" charset="-128"/>
              </a:rPr>
              <a:t>〇</a:t>
            </a:r>
            <a:r>
              <a:rPr kumimoji="1" lang="en-US" altLang="ja-JP" sz="1600" dirty="0">
                <a:solidFill>
                  <a:prstClr val="black"/>
                </a:solidFill>
                <a:latin typeface="Meiryo UI" panose="020B0604030504040204" pitchFamily="50" charset="-128"/>
                <a:ea typeface="Meiryo UI" panose="020B0604030504040204" pitchFamily="50" charset="-128"/>
              </a:rPr>
              <a:t>Microchip</a:t>
            </a:r>
            <a:r>
              <a:rPr kumimoji="1" lang="ja-JP" altLang="en-US" sz="1600" dirty="0">
                <a:solidFill>
                  <a:prstClr val="black"/>
                </a:solidFill>
                <a:latin typeface="Meiryo UI" panose="020B0604030504040204" pitchFamily="50" charset="-128"/>
                <a:ea typeface="Meiryo UI" panose="020B0604030504040204" pitchFamily="50" charset="-128"/>
              </a:rPr>
              <a:t>社</a:t>
            </a:r>
          </a:p>
        </p:txBody>
      </p:sp>
      <p:sp>
        <p:nvSpPr>
          <p:cNvPr id="105" name="テキスト ボックス 104">
            <a:extLst>
              <a:ext uri="{FF2B5EF4-FFF2-40B4-BE49-F238E27FC236}">
                <a16:creationId xmlns:a16="http://schemas.microsoft.com/office/drawing/2014/main" id="{117C383B-55F6-4DF2-8B8C-7BD7A2CB231A}"/>
              </a:ext>
            </a:extLst>
          </p:cNvPr>
          <p:cNvSpPr txBox="1"/>
          <p:nvPr/>
        </p:nvSpPr>
        <p:spPr bwMode="auto">
          <a:xfrm>
            <a:off x="5970982" y="3629513"/>
            <a:ext cx="1456663" cy="241980"/>
          </a:xfrm>
          <a:prstGeom prst="rect">
            <a:avLst/>
          </a:prstGeom>
          <a:noFill/>
          <a:ln w="9525">
            <a:noFill/>
            <a:miter lim="800000"/>
            <a:headEnd/>
            <a:tailEnd/>
          </a:ln>
        </p:spPr>
        <p:txBody>
          <a:bodyPr wrap="none" lIns="72000" tIns="36000" rIns="72000" bIns="36000" rtlCol="0">
            <a:spAutoFit/>
          </a:bodyPr>
          <a:lstStyle/>
          <a:p>
            <a:r>
              <a:rPr kumimoji="1" lang="en-US" altLang="ja-JP" sz="1100" dirty="0" err="1">
                <a:solidFill>
                  <a:prstClr val="black"/>
                </a:solidFill>
                <a:latin typeface="Meiryo UI" panose="020B0604030504040204" pitchFamily="50" charset="-128"/>
                <a:ea typeface="Meiryo UI" panose="020B0604030504040204" pitchFamily="50" charset="-128"/>
              </a:rPr>
              <a:t>DirectC</a:t>
            </a:r>
            <a:r>
              <a:rPr kumimoji="1" lang="en-US" altLang="ja-JP" sz="1100" dirty="0">
                <a:solidFill>
                  <a:prstClr val="black"/>
                </a:solidFill>
                <a:latin typeface="Meiryo UI" panose="020B0604030504040204" pitchFamily="50" charset="-128"/>
                <a:ea typeface="Meiryo UI" panose="020B0604030504040204" pitchFamily="50" charset="-128"/>
              </a:rPr>
              <a:t>/Select Map</a:t>
            </a:r>
            <a:endParaRPr kumimoji="1" lang="ja-JP" altLang="en-US" sz="1100" dirty="0" err="1">
              <a:solidFill>
                <a:prstClr val="black"/>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F1552BE0-1805-4844-B398-4748D4BBEF3C}"/>
              </a:ext>
            </a:extLst>
          </p:cNvPr>
          <p:cNvSpPr/>
          <p:nvPr/>
        </p:nvSpPr>
        <p:spPr bwMode="auto">
          <a:xfrm>
            <a:off x="7897945" y="1768255"/>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進捗を表す図にアップデート</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284183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タイトル 2">
            <a:extLst>
              <a:ext uri="{FF2B5EF4-FFF2-40B4-BE49-F238E27FC236}">
                <a16:creationId xmlns:a16="http://schemas.microsoft.com/office/drawing/2014/main" id="{F8E6BB03-E0C0-4FAC-807E-DFAA3A3BA72B}"/>
              </a:ext>
            </a:extLst>
          </p:cNvPr>
          <p:cNvSpPr txBox="1">
            <a:spLocks/>
          </p:cNvSpPr>
          <p:nvPr/>
        </p:nvSpPr>
        <p:spPr>
          <a:xfrm>
            <a:off x="1512000" y="288000"/>
            <a:ext cx="6621268" cy="476704"/>
          </a:xfrm>
          <a:prstGeom prst="rect">
            <a:avLst/>
          </a:prstGeom>
        </p:spPr>
        <p:txBody>
          <a:bodyPr>
            <a:normAutofit fontScale="82500" lnSpcReduction="10000"/>
          </a:bodyPr>
          <a:lst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a:lstStyle>
          <a:p>
            <a:r>
              <a:rPr lang="ja-JP" altLang="en-US" sz="2400" dirty="0"/>
              <a:t>補足</a:t>
            </a:r>
            <a:r>
              <a:rPr lang="en-US" altLang="ja-JP" sz="2400" dirty="0"/>
              <a:t>1-2.(3)</a:t>
            </a:r>
            <a:r>
              <a:rPr lang="ja-JP" altLang="en-US" sz="2400" dirty="0">
                <a:solidFill>
                  <a:prstClr val="black"/>
                </a:solidFill>
              </a:rPr>
              <a:t>高信頼コントローラ向けアーキテクチャ構築技術</a:t>
            </a:r>
            <a:endParaRPr lang="ja-JP" altLang="en-US" sz="2400" dirty="0"/>
          </a:p>
        </p:txBody>
      </p:sp>
      <p:sp>
        <p:nvSpPr>
          <p:cNvPr id="45" name="Rectangle 80">
            <a:extLst>
              <a:ext uri="{FF2B5EF4-FFF2-40B4-BE49-F238E27FC236}">
                <a16:creationId xmlns:a16="http://schemas.microsoft.com/office/drawing/2014/main" id="{4565F097-57E2-4B61-A878-182722A4998A}"/>
              </a:ext>
            </a:extLst>
          </p:cNvPr>
          <p:cNvSpPr>
            <a:spLocks noChangeArrowheads="1"/>
          </p:cNvSpPr>
          <p:nvPr/>
        </p:nvSpPr>
        <p:spPr bwMode="auto">
          <a:xfrm>
            <a:off x="78658" y="764704"/>
            <a:ext cx="4431408" cy="6093295"/>
          </a:xfrm>
          <a:prstGeom prst="rect">
            <a:avLst/>
          </a:prstGeom>
          <a:noFill/>
          <a:ln w="9525">
            <a:solidFill>
              <a:schemeClr val="tx1"/>
            </a:solidFill>
            <a:miter lim="800000"/>
            <a:headEnd/>
            <a:tailEnd/>
          </a:ln>
        </p:spPr>
        <p:txBody>
          <a:bodyPr wrap="square" lIns="91440" tIns="45720" rIns="91440" bIns="45720" anchor="t">
            <a:noAutofit/>
          </a:bodyPr>
          <a:lstStyle/>
          <a:p>
            <a:pPr algn="l" eaLnBrk="0" hangingPunct="0"/>
            <a:r>
              <a:rPr lang="en-US" altLang="ja-JP" sz="1400" dirty="0">
                <a:latin typeface="Meiryo UI"/>
                <a:ea typeface="Meiryo UI"/>
              </a:rPr>
              <a:t>【</a:t>
            </a:r>
            <a:r>
              <a:rPr lang="ja-JP" altLang="en-US" sz="1400" dirty="0">
                <a:latin typeface="Meiryo UI"/>
                <a:ea typeface="Meiryo UI"/>
              </a:rPr>
              <a:t>目的・課題</a:t>
            </a:r>
            <a:r>
              <a:rPr lang="en-US" altLang="ja-JP" sz="1400" dirty="0">
                <a:latin typeface="Meiryo UI"/>
                <a:ea typeface="Meiryo UI"/>
              </a:rPr>
              <a:t>】</a:t>
            </a:r>
          </a:p>
          <a:p>
            <a:pPr eaLnBrk="0" hangingPunct="0"/>
            <a:r>
              <a:rPr lang="en-US" altLang="ja-JP" sz="1400" dirty="0">
                <a:latin typeface="Meiryo UI"/>
              </a:rPr>
              <a:t>SW</a:t>
            </a:r>
            <a:r>
              <a:rPr lang="ja-JP" altLang="en-US" sz="1400" dirty="0">
                <a:latin typeface="Meiryo UI"/>
              </a:rPr>
              <a:t>の更新により、機能配置の変更や追加を可能とする組込みシステム構築技術の開発、ハイパーバイザー等の仮想化技術、その上位のミドルウェア</a:t>
            </a:r>
            <a:r>
              <a:rPr lang="en-US" altLang="ja-JP" sz="1400" dirty="0">
                <a:latin typeface="Meiryo UI"/>
              </a:rPr>
              <a:t>(MW)</a:t>
            </a:r>
            <a:r>
              <a:rPr lang="ja-JP" altLang="en-US" sz="1400" dirty="0">
                <a:latin typeface="Meiryo UI"/>
              </a:rPr>
              <a:t>の適用技術の蓄積</a:t>
            </a:r>
            <a:endParaRPr lang="en-US" altLang="ja-JP" sz="1400" dirty="0">
              <a:latin typeface="Meiryo UI"/>
            </a:endParaRPr>
          </a:p>
          <a:p>
            <a:pPr eaLnBrk="0" hangingPunct="0"/>
            <a:endParaRPr lang="en-US" altLang="ja-JP" sz="1400" dirty="0">
              <a:latin typeface="Meiryo UI"/>
              <a:ea typeface="Meiryo UI"/>
            </a:endParaRPr>
          </a:p>
          <a:p>
            <a:pPr eaLnBrk="0" hangingPunct="0"/>
            <a:r>
              <a:rPr lang="en-US" altLang="ja-JP" sz="1400" dirty="0">
                <a:latin typeface="Meiryo UI"/>
                <a:ea typeface="Meiryo UI"/>
              </a:rPr>
              <a:t>【</a:t>
            </a:r>
            <a:r>
              <a:rPr lang="ja-JP" altLang="en-US" sz="1400" dirty="0">
                <a:latin typeface="Meiryo UI"/>
                <a:ea typeface="Meiryo UI"/>
              </a:rPr>
              <a:t>開発内容</a:t>
            </a:r>
            <a:r>
              <a:rPr lang="en-US" altLang="ja-JP" sz="1400" dirty="0">
                <a:latin typeface="Meiryo UI"/>
                <a:ea typeface="Meiryo UI"/>
              </a:rPr>
              <a:t>】</a:t>
            </a:r>
          </a:p>
          <a:p>
            <a:pPr eaLnBrk="0" hangingPunct="0"/>
            <a:r>
              <a:rPr lang="ja-JP" altLang="en-US" sz="1400" dirty="0">
                <a:latin typeface="Meiryo UI"/>
              </a:rPr>
              <a:t>①複数</a:t>
            </a:r>
            <a:r>
              <a:rPr lang="en-US" altLang="ja-JP" sz="1400" dirty="0">
                <a:latin typeface="Meiryo UI"/>
              </a:rPr>
              <a:t>HW</a:t>
            </a:r>
            <a:r>
              <a:rPr lang="ja-JP" altLang="en-US" sz="1400" dirty="0">
                <a:latin typeface="Meiryo UI"/>
              </a:rPr>
              <a:t>上の</a:t>
            </a:r>
            <a:r>
              <a:rPr lang="en-US" altLang="ja-JP" sz="1400" dirty="0">
                <a:latin typeface="Meiryo UI"/>
              </a:rPr>
              <a:t>SW</a:t>
            </a:r>
            <a:r>
              <a:rPr lang="ja-JP" altLang="en-US" sz="1400" dirty="0">
                <a:latin typeface="Meiryo UI"/>
              </a:rPr>
              <a:t>を、高性能</a:t>
            </a:r>
            <a:r>
              <a:rPr lang="en-US" altLang="ja-JP" sz="1400" dirty="0">
                <a:latin typeface="Meiryo UI"/>
              </a:rPr>
              <a:t>CPU</a:t>
            </a:r>
            <a:r>
              <a:rPr lang="ja-JP" altLang="en-US" sz="1400" dirty="0">
                <a:latin typeface="Meiryo UI"/>
              </a:rPr>
              <a:t>に集約する仮想化実行環境技術</a:t>
            </a:r>
            <a:endParaRPr lang="en-US" altLang="ja-JP" sz="1400" dirty="0">
              <a:latin typeface="Meiryo UI"/>
            </a:endParaRPr>
          </a:p>
          <a:p>
            <a:pPr eaLnBrk="0" hangingPunct="0"/>
            <a:r>
              <a:rPr lang="ja-JP" altLang="en-US" sz="1400" dirty="0">
                <a:latin typeface="Meiryo UI"/>
              </a:rPr>
              <a:t>②機能追加・再配置時に、機能の実装変更を最小化するミドルウェア技術</a:t>
            </a:r>
            <a:endParaRPr lang="en-US" altLang="ja-JP" sz="1400" dirty="0">
              <a:latin typeface="Meiryo UI"/>
            </a:endParaRPr>
          </a:p>
          <a:p>
            <a:pPr eaLnBrk="0" hangingPunct="0"/>
            <a:br>
              <a:rPr lang="en-US" altLang="ja-JP" sz="1400" dirty="0">
                <a:latin typeface="Meiryo UI" panose="020B0604030504040204" pitchFamily="50" charset="-128"/>
                <a:ea typeface="Meiryo UI" panose="020B0604030504040204" pitchFamily="50" charset="-128"/>
              </a:rPr>
            </a:br>
            <a:r>
              <a:rPr lang="en-US" altLang="ja-JP" sz="1400" dirty="0">
                <a:solidFill>
                  <a:srgbClr val="FF0000"/>
                </a:solidFill>
                <a:latin typeface="Meiryo UI"/>
                <a:ea typeface="Meiryo UI"/>
              </a:rPr>
              <a:t>【22</a:t>
            </a:r>
            <a:r>
              <a:rPr lang="ja-JP" altLang="en-US" sz="1400" dirty="0">
                <a:solidFill>
                  <a:srgbClr val="FF0000"/>
                </a:solidFill>
                <a:latin typeface="Meiryo UI"/>
                <a:ea typeface="Meiryo UI"/>
              </a:rPr>
              <a:t>年度進捗</a:t>
            </a:r>
            <a:r>
              <a:rPr lang="en-US" altLang="ja-JP" sz="1400" dirty="0">
                <a:solidFill>
                  <a:srgbClr val="FF0000"/>
                </a:solidFill>
                <a:latin typeface="Meiryo UI"/>
                <a:ea typeface="Meiryo UI"/>
              </a:rPr>
              <a:t>】</a:t>
            </a:r>
            <a:endParaRPr lang="en-US" sz="1400" dirty="0">
              <a:solidFill>
                <a:srgbClr val="FF0000"/>
              </a:solidFill>
              <a:cs typeface="Arial"/>
            </a:endParaRPr>
          </a:p>
          <a:p>
            <a:endParaRPr lang="en-US" altLang="ja-JP" sz="1400" dirty="0">
              <a:solidFill>
                <a:srgbClr val="FF0000"/>
              </a:solidFill>
              <a:latin typeface="Meiryo UI"/>
              <a:ea typeface="Meiryo UI"/>
            </a:endParaRPr>
          </a:p>
          <a:p>
            <a:r>
              <a:rPr lang="en-US" altLang="ja-JP" sz="1400" dirty="0">
                <a:solidFill>
                  <a:srgbClr val="FF0000"/>
                </a:solidFill>
                <a:latin typeface="Meiryo UI"/>
                <a:ea typeface="Meiryo UI"/>
              </a:rPr>
              <a:t>【23</a:t>
            </a:r>
            <a:r>
              <a:rPr lang="ja-JP" altLang="en-US" sz="1400" dirty="0">
                <a:solidFill>
                  <a:srgbClr val="FF0000"/>
                </a:solidFill>
                <a:latin typeface="Meiryo UI"/>
                <a:ea typeface="Meiryo UI"/>
              </a:rPr>
              <a:t>年度開発予定</a:t>
            </a:r>
            <a:r>
              <a:rPr lang="en-US" altLang="ja-JP" sz="1400" dirty="0">
                <a:solidFill>
                  <a:srgbClr val="FF0000"/>
                </a:solidFill>
                <a:latin typeface="Meiryo UI"/>
                <a:ea typeface="Meiryo UI"/>
              </a:rPr>
              <a:t>】</a:t>
            </a:r>
          </a:p>
          <a:p>
            <a:r>
              <a:rPr lang="ja-JP" altLang="en-US" sz="1400" dirty="0">
                <a:solidFill>
                  <a:srgbClr val="FF0000"/>
                </a:solidFill>
                <a:latin typeface="Meiryo UI"/>
                <a:ea typeface="Meiryo UI"/>
              </a:rPr>
              <a:t>共通アーキテクチャパターン作成</a:t>
            </a:r>
            <a:r>
              <a:rPr lang="en-US" altLang="ja-JP" sz="1400" dirty="0">
                <a:solidFill>
                  <a:srgbClr val="FF0000"/>
                </a:solidFill>
                <a:latin typeface="Meiryo UI"/>
                <a:ea typeface="Meiryo UI"/>
              </a:rPr>
              <a:t>(23</a:t>
            </a:r>
            <a:r>
              <a:rPr lang="ja-JP" altLang="en-US" sz="1400" dirty="0">
                <a:solidFill>
                  <a:srgbClr val="FF0000"/>
                </a:solidFill>
                <a:latin typeface="Meiryo UI"/>
                <a:ea typeface="Meiryo UI"/>
              </a:rPr>
              <a:t>年度</a:t>
            </a:r>
            <a:r>
              <a:rPr lang="en-US" altLang="ja-JP" sz="1400" dirty="0">
                <a:solidFill>
                  <a:srgbClr val="FF0000"/>
                </a:solidFill>
                <a:latin typeface="Meiryo UI"/>
                <a:ea typeface="Meiryo UI"/>
              </a:rPr>
              <a:t>)</a:t>
            </a:r>
          </a:p>
          <a:p>
            <a:r>
              <a:rPr lang="en-US" altLang="ja-JP" sz="1400" dirty="0">
                <a:solidFill>
                  <a:srgbClr val="FF0000"/>
                </a:solidFill>
                <a:latin typeface="Meiryo UI"/>
                <a:ea typeface="Meiryo UI"/>
              </a:rPr>
              <a:t>【24</a:t>
            </a:r>
            <a:r>
              <a:rPr lang="ja-JP" altLang="en-US" sz="1400" dirty="0">
                <a:solidFill>
                  <a:srgbClr val="FF0000"/>
                </a:solidFill>
                <a:latin typeface="Meiryo UI"/>
                <a:ea typeface="Meiryo UI"/>
              </a:rPr>
              <a:t>年度開発予定</a:t>
            </a:r>
            <a:r>
              <a:rPr lang="en-US" altLang="ja-JP" sz="1400" dirty="0">
                <a:solidFill>
                  <a:srgbClr val="FF0000"/>
                </a:solidFill>
                <a:latin typeface="Meiryo UI"/>
                <a:ea typeface="Meiryo UI"/>
              </a:rPr>
              <a:t>】</a:t>
            </a:r>
          </a:p>
          <a:p>
            <a:r>
              <a:rPr lang="ja-JP" altLang="en-US" sz="1400" dirty="0">
                <a:solidFill>
                  <a:srgbClr val="FF0000"/>
                </a:solidFill>
                <a:latin typeface="Meiryo UI"/>
              </a:rPr>
              <a:t>分野向けアーキテクチャ開発</a:t>
            </a:r>
            <a:r>
              <a:rPr lang="en-US" altLang="ja-JP" sz="1400" dirty="0">
                <a:solidFill>
                  <a:srgbClr val="FF0000"/>
                </a:solidFill>
                <a:latin typeface="Meiryo UI"/>
              </a:rPr>
              <a:t>(24</a:t>
            </a:r>
            <a:r>
              <a:rPr lang="ja-JP" altLang="en-US" sz="1400" dirty="0">
                <a:solidFill>
                  <a:srgbClr val="FF0000"/>
                </a:solidFill>
                <a:latin typeface="Meiryo UI"/>
              </a:rPr>
              <a:t>年度</a:t>
            </a:r>
            <a:r>
              <a:rPr lang="en-US" altLang="ja-JP" sz="1400" dirty="0">
                <a:solidFill>
                  <a:srgbClr val="FF0000"/>
                </a:solidFill>
                <a:latin typeface="Meiryo UI"/>
              </a:rPr>
              <a:t>)</a:t>
            </a:r>
          </a:p>
          <a:p>
            <a:endParaRPr lang="en-US" altLang="ja-JP" sz="1400" dirty="0">
              <a:latin typeface="Meiryo UI" panose="020B0604030504040204" pitchFamily="50" charset="-128"/>
              <a:ea typeface="Meiryo UI" panose="020B0604030504040204" pitchFamily="50" charset="-128"/>
            </a:endParaRPr>
          </a:p>
          <a:p>
            <a:pPr>
              <a:spcBef>
                <a:spcPts val="0"/>
              </a:spcBef>
            </a:pPr>
            <a:r>
              <a:rPr lang="en-US" altLang="ja-JP" sz="1400" dirty="0">
                <a:latin typeface="Meiryo UI"/>
                <a:ea typeface="Meiryo UI"/>
              </a:rPr>
              <a:t>【</a:t>
            </a:r>
            <a:r>
              <a:rPr lang="ja-JP" altLang="en-US" sz="1400" dirty="0">
                <a:latin typeface="Meiryo UI"/>
                <a:ea typeface="Meiryo UI"/>
              </a:rPr>
              <a:t>成果予定</a:t>
            </a:r>
            <a:r>
              <a:rPr lang="en-US" altLang="ja-JP" sz="1400" dirty="0">
                <a:latin typeface="Meiryo UI"/>
                <a:ea typeface="Meiryo UI"/>
              </a:rPr>
              <a:t>】</a:t>
            </a:r>
          </a:p>
          <a:p>
            <a:pPr indent="263525"/>
            <a:r>
              <a:rPr lang="ja-JP" altLang="en-US" sz="1400" dirty="0">
                <a:latin typeface="+mn-ea"/>
              </a:rPr>
              <a:t>仮想化方式検討書</a:t>
            </a:r>
            <a:r>
              <a:rPr lang="en-US" altLang="ja-JP" sz="1400" dirty="0">
                <a:latin typeface="+mn-ea"/>
              </a:rPr>
              <a:t>(22</a:t>
            </a:r>
            <a:r>
              <a:rPr lang="ja-JP" altLang="en-US" sz="1400" dirty="0">
                <a:latin typeface="+mn-ea"/>
              </a:rPr>
              <a:t>年度</a:t>
            </a:r>
            <a:r>
              <a:rPr lang="en-US" altLang="ja-JP" sz="1400" dirty="0">
                <a:latin typeface="+mn-ea"/>
              </a:rPr>
              <a:t>)</a:t>
            </a:r>
          </a:p>
          <a:p>
            <a:pPr indent="263525"/>
            <a:r>
              <a:rPr lang="ja-JP" altLang="en-US" sz="1400" dirty="0">
                <a:latin typeface="+mn-ea"/>
              </a:rPr>
              <a:t>共通アーキテクチャパターン</a:t>
            </a:r>
            <a:r>
              <a:rPr lang="en-US" altLang="ja-JP" sz="1400" dirty="0">
                <a:latin typeface="+mn-ea"/>
              </a:rPr>
              <a:t>(23</a:t>
            </a:r>
            <a:r>
              <a:rPr lang="ja-JP" altLang="en-US" sz="1400" dirty="0">
                <a:latin typeface="+mn-ea"/>
              </a:rPr>
              <a:t>年度</a:t>
            </a:r>
            <a:r>
              <a:rPr lang="en-US" altLang="ja-JP" sz="1400" dirty="0">
                <a:latin typeface="+mn-ea"/>
              </a:rPr>
              <a:t>)</a:t>
            </a:r>
          </a:p>
          <a:p>
            <a:pPr indent="263525"/>
            <a:r>
              <a:rPr lang="ja-JP" altLang="en-US" sz="1400" dirty="0">
                <a:latin typeface="+mn-ea"/>
              </a:rPr>
              <a:t>分野向け</a:t>
            </a:r>
            <a:r>
              <a:rPr lang="en-US" altLang="ja-JP" sz="1400" dirty="0">
                <a:latin typeface="+mn-ea"/>
              </a:rPr>
              <a:t>MW</a:t>
            </a:r>
            <a:r>
              <a:rPr lang="ja-JP" altLang="en-US" sz="1400" dirty="0">
                <a:latin typeface="+mn-ea"/>
              </a:rPr>
              <a:t>の検証用試作</a:t>
            </a:r>
            <a:r>
              <a:rPr lang="en-US" altLang="ja-JP" sz="1400" dirty="0">
                <a:latin typeface="+mn-ea"/>
              </a:rPr>
              <a:t>(24</a:t>
            </a:r>
            <a:r>
              <a:rPr lang="ja-JP" altLang="en-US" sz="1400" dirty="0">
                <a:latin typeface="+mn-ea"/>
              </a:rPr>
              <a:t>年度</a:t>
            </a:r>
            <a:r>
              <a:rPr lang="en-US" altLang="ja-JP" sz="1400" dirty="0">
                <a:latin typeface="+mn-ea"/>
              </a:rPr>
              <a:t>)</a:t>
            </a:r>
          </a:p>
        </p:txBody>
      </p:sp>
      <p:pic>
        <p:nvPicPr>
          <p:cNvPr id="46" name="図 45" descr="ダイアグラム&#10;&#10;自動的に生成された説明">
            <a:extLst>
              <a:ext uri="{FF2B5EF4-FFF2-40B4-BE49-F238E27FC236}">
                <a16:creationId xmlns:a16="http://schemas.microsoft.com/office/drawing/2014/main" id="{0BEEBA2B-DBC3-4102-8DF7-C5596F600C4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97079" y="5275334"/>
            <a:ext cx="3071373" cy="1487945"/>
          </a:xfrm>
          <a:prstGeom prst="rect">
            <a:avLst/>
          </a:prstGeom>
        </p:spPr>
      </p:pic>
      <p:sp>
        <p:nvSpPr>
          <p:cNvPr id="47" name="矢印: 右 46">
            <a:extLst>
              <a:ext uri="{FF2B5EF4-FFF2-40B4-BE49-F238E27FC236}">
                <a16:creationId xmlns:a16="http://schemas.microsoft.com/office/drawing/2014/main" id="{01178E0A-0FD2-4AB7-82CD-2FB4E54E130C}"/>
              </a:ext>
            </a:extLst>
          </p:cNvPr>
          <p:cNvSpPr/>
          <p:nvPr/>
        </p:nvSpPr>
        <p:spPr bwMode="auto">
          <a:xfrm rot="5400000">
            <a:off x="7595057" y="4844416"/>
            <a:ext cx="543314" cy="623324"/>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48" name="楕円 47">
            <a:extLst>
              <a:ext uri="{FF2B5EF4-FFF2-40B4-BE49-F238E27FC236}">
                <a16:creationId xmlns:a16="http://schemas.microsoft.com/office/drawing/2014/main" id="{BA387E38-9447-40A4-9F07-E679CF4CDCE2}"/>
              </a:ext>
            </a:extLst>
          </p:cNvPr>
          <p:cNvSpPr/>
          <p:nvPr/>
        </p:nvSpPr>
        <p:spPr bwMode="auto">
          <a:xfrm>
            <a:off x="7458335" y="5408130"/>
            <a:ext cx="680797" cy="363153"/>
          </a:xfrm>
          <a:prstGeom prst="ellipse">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49" name="フローチャート: 処理 48">
            <a:extLst>
              <a:ext uri="{FF2B5EF4-FFF2-40B4-BE49-F238E27FC236}">
                <a16:creationId xmlns:a16="http://schemas.microsoft.com/office/drawing/2014/main" id="{DB4919F0-860A-4E6E-9856-957BEA3071C6}"/>
              </a:ext>
            </a:extLst>
          </p:cNvPr>
          <p:cNvSpPr/>
          <p:nvPr/>
        </p:nvSpPr>
        <p:spPr bwMode="auto">
          <a:xfrm>
            <a:off x="5119128" y="1987443"/>
            <a:ext cx="1003838" cy="244671"/>
          </a:xfrm>
          <a:prstGeom prst="flowChartProcess">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r>
              <a:rPr kumimoji="1" lang="ja-JP" altLang="en-US" sz="1100" dirty="0">
                <a:latin typeface="Meiryo UI" pitchFamily="50" charset="-128"/>
                <a:ea typeface="Meiryo UI" pitchFamily="50" charset="-128"/>
                <a:cs typeface="Meiryo UI" pitchFamily="50" charset="-128"/>
              </a:rPr>
              <a:t>コントローラ</a:t>
            </a:r>
          </a:p>
        </p:txBody>
      </p:sp>
      <p:cxnSp>
        <p:nvCxnSpPr>
          <p:cNvPr id="51" name="直線コネクタ 50">
            <a:extLst>
              <a:ext uri="{FF2B5EF4-FFF2-40B4-BE49-F238E27FC236}">
                <a16:creationId xmlns:a16="http://schemas.microsoft.com/office/drawing/2014/main" id="{A121A1E3-08C2-481B-BA7E-30AA6980104F}"/>
              </a:ext>
            </a:extLst>
          </p:cNvPr>
          <p:cNvCxnSpPr>
            <a:cxnSpLocks/>
          </p:cNvCxnSpPr>
          <p:nvPr/>
        </p:nvCxnSpPr>
        <p:spPr>
          <a:xfrm>
            <a:off x="4984027" y="2358043"/>
            <a:ext cx="37050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フローチャート: 処理 51">
            <a:extLst>
              <a:ext uri="{FF2B5EF4-FFF2-40B4-BE49-F238E27FC236}">
                <a16:creationId xmlns:a16="http://schemas.microsoft.com/office/drawing/2014/main" id="{CEBCFDB3-6CDD-48EB-8B7E-BD122782BCAE}"/>
              </a:ext>
            </a:extLst>
          </p:cNvPr>
          <p:cNvSpPr/>
          <p:nvPr/>
        </p:nvSpPr>
        <p:spPr bwMode="auto">
          <a:xfrm>
            <a:off x="4737907" y="935622"/>
            <a:ext cx="4103604" cy="574941"/>
          </a:xfrm>
          <a:prstGeom prst="flowChartProcess">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54" name="フローチャート: 処理 53">
            <a:extLst>
              <a:ext uri="{FF2B5EF4-FFF2-40B4-BE49-F238E27FC236}">
                <a16:creationId xmlns:a16="http://schemas.microsoft.com/office/drawing/2014/main" id="{8BA0BEC5-BE6E-4F59-B8B7-32F0329DB98C}"/>
              </a:ext>
            </a:extLst>
          </p:cNvPr>
          <p:cNvSpPr/>
          <p:nvPr/>
        </p:nvSpPr>
        <p:spPr bwMode="auto">
          <a:xfrm>
            <a:off x="5316888" y="1152778"/>
            <a:ext cx="249865" cy="227792"/>
          </a:xfrm>
          <a:prstGeom prst="flowChart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S</a:t>
            </a:r>
            <a:endParaRPr kumimoji="1" lang="ja-JP" altLang="en-US" sz="1100" dirty="0">
              <a:latin typeface="Meiryo UI" pitchFamily="50" charset="-128"/>
              <a:ea typeface="Meiryo UI" pitchFamily="50" charset="-128"/>
              <a:cs typeface="Meiryo UI" pitchFamily="50" charset="-128"/>
            </a:endParaRPr>
          </a:p>
        </p:txBody>
      </p:sp>
      <p:sp>
        <p:nvSpPr>
          <p:cNvPr id="55" name="フローチャート: 処理 54">
            <a:extLst>
              <a:ext uri="{FF2B5EF4-FFF2-40B4-BE49-F238E27FC236}">
                <a16:creationId xmlns:a16="http://schemas.microsoft.com/office/drawing/2014/main" id="{A8953BB3-F841-44D7-B679-329BA857A928}"/>
              </a:ext>
            </a:extLst>
          </p:cNvPr>
          <p:cNvSpPr/>
          <p:nvPr/>
        </p:nvSpPr>
        <p:spPr bwMode="auto">
          <a:xfrm>
            <a:off x="5709028" y="1147777"/>
            <a:ext cx="249865" cy="227792"/>
          </a:xfrm>
          <a:prstGeom prst="flowChartProcess">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72000" tIns="36000" rIns="72000" bIns="36000" rtlCol="0" anchor="ctr">
            <a:noAutofit/>
          </a:bodyPr>
          <a:lstStyle/>
          <a:p>
            <a:pPr algn="ctr">
              <a:tabLst>
                <a:tab pos="360363" algn="l"/>
              </a:tabLst>
            </a:pPr>
            <a:r>
              <a:rPr lang="en-US" altLang="ja-JP" sz="1100" dirty="0">
                <a:latin typeface="Meiryo UI" pitchFamily="50" charset="-128"/>
                <a:ea typeface="Meiryo UI" pitchFamily="50" charset="-128"/>
                <a:cs typeface="Meiryo UI" pitchFamily="50" charset="-128"/>
              </a:rPr>
              <a:t>A</a:t>
            </a:r>
            <a:endParaRPr kumimoji="1" lang="ja-JP" altLang="en-US" sz="1100" dirty="0">
              <a:latin typeface="Meiryo UI" pitchFamily="50" charset="-128"/>
              <a:ea typeface="Meiryo UI" pitchFamily="50" charset="-128"/>
              <a:cs typeface="Meiryo UI" pitchFamily="50" charset="-128"/>
            </a:endParaRPr>
          </a:p>
        </p:txBody>
      </p:sp>
      <p:sp>
        <p:nvSpPr>
          <p:cNvPr id="56" name="フローチャート: 処理 55">
            <a:extLst>
              <a:ext uri="{FF2B5EF4-FFF2-40B4-BE49-F238E27FC236}">
                <a16:creationId xmlns:a16="http://schemas.microsoft.com/office/drawing/2014/main" id="{3366AC8A-66EC-4366-ABE9-3FDBE2F66523}"/>
              </a:ext>
            </a:extLst>
          </p:cNvPr>
          <p:cNvSpPr/>
          <p:nvPr/>
        </p:nvSpPr>
        <p:spPr bwMode="auto">
          <a:xfrm>
            <a:off x="6250324" y="1150199"/>
            <a:ext cx="249865" cy="227792"/>
          </a:xfrm>
          <a:prstGeom prst="flowChart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S</a:t>
            </a:r>
            <a:endParaRPr kumimoji="1" lang="ja-JP" altLang="en-US" sz="1100" dirty="0">
              <a:latin typeface="Meiryo UI" pitchFamily="50" charset="-128"/>
              <a:ea typeface="Meiryo UI" pitchFamily="50" charset="-128"/>
              <a:cs typeface="Meiryo UI" pitchFamily="50" charset="-128"/>
            </a:endParaRPr>
          </a:p>
        </p:txBody>
      </p:sp>
      <p:sp>
        <p:nvSpPr>
          <p:cNvPr id="57" name="フローチャート: 処理 56">
            <a:extLst>
              <a:ext uri="{FF2B5EF4-FFF2-40B4-BE49-F238E27FC236}">
                <a16:creationId xmlns:a16="http://schemas.microsoft.com/office/drawing/2014/main" id="{33EB48DA-F1D3-4A80-A83E-5288ED5B1338}"/>
              </a:ext>
            </a:extLst>
          </p:cNvPr>
          <p:cNvSpPr/>
          <p:nvPr/>
        </p:nvSpPr>
        <p:spPr bwMode="auto">
          <a:xfrm>
            <a:off x="6936506" y="1147777"/>
            <a:ext cx="249865" cy="227792"/>
          </a:xfrm>
          <a:prstGeom prst="flowChartProcess">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72000" tIns="36000" rIns="72000" bIns="36000" rtlCol="0" anchor="ctr">
            <a:noAutofit/>
          </a:bodyPr>
          <a:lstStyle/>
          <a:p>
            <a:pPr algn="ctr">
              <a:tabLst>
                <a:tab pos="360363" algn="l"/>
              </a:tabLst>
            </a:pPr>
            <a:r>
              <a:rPr lang="en-US" altLang="ja-JP" sz="1100" dirty="0">
                <a:latin typeface="Meiryo UI" pitchFamily="50" charset="-128"/>
                <a:ea typeface="Meiryo UI" pitchFamily="50" charset="-128"/>
                <a:cs typeface="Meiryo UI" pitchFamily="50" charset="-128"/>
              </a:rPr>
              <a:t>A</a:t>
            </a:r>
            <a:endParaRPr kumimoji="1" lang="ja-JP" altLang="en-US" sz="1100" dirty="0">
              <a:latin typeface="Meiryo UI" pitchFamily="50" charset="-128"/>
              <a:ea typeface="Meiryo UI" pitchFamily="50" charset="-128"/>
              <a:cs typeface="Meiryo UI" pitchFamily="50" charset="-128"/>
            </a:endParaRPr>
          </a:p>
        </p:txBody>
      </p:sp>
      <p:sp>
        <p:nvSpPr>
          <p:cNvPr id="59" name="フローチャート: 処理 58">
            <a:extLst>
              <a:ext uri="{FF2B5EF4-FFF2-40B4-BE49-F238E27FC236}">
                <a16:creationId xmlns:a16="http://schemas.microsoft.com/office/drawing/2014/main" id="{73AE103E-AFB8-4487-B8C3-263D603FAEDF}"/>
              </a:ext>
            </a:extLst>
          </p:cNvPr>
          <p:cNvSpPr/>
          <p:nvPr/>
        </p:nvSpPr>
        <p:spPr bwMode="auto">
          <a:xfrm>
            <a:off x="6577837" y="1146123"/>
            <a:ext cx="249865" cy="227792"/>
          </a:xfrm>
          <a:prstGeom prst="flowChart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S</a:t>
            </a:r>
            <a:endParaRPr kumimoji="1" lang="ja-JP" altLang="en-US" sz="1100" dirty="0">
              <a:latin typeface="Meiryo UI" pitchFamily="50" charset="-128"/>
              <a:ea typeface="Meiryo UI" pitchFamily="50" charset="-128"/>
              <a:cs typeface="Meiryo UI" pitchFamily="50" charset="-128"/>
            </a:endParaRPr>
          </a:p>
        </p:txBody>
      </p:sp>
      <p:sp>
        <p:nvSpPr>
          <p:cNvPr id="60" name="テキスト ボックス 59">
            <a:extLst>
              <a:ext uri="{FF2B5EF4-FFF2-40B4-BE49-F238E27FC236}">
                <a16:creationId xmlns:a16="http://schemas.microsoft.com/office/drawing/2014/main" id="{5D304EBA-2A60-4AC6-9697-DB48414115EA}"/>
              </a:ext>
            </a:extLst>
          </p:cNvPr>
          <p:cNvSpPr txBox="1"/>
          <p:nvPr/>
        </p:nvSpPr>
        <p:spPr bwMode="auto">
          <a:xfrm>
            <a:off x="4690850" y="918718"/>
            <a:ext cx="1652229" cy="257369"/>
          </a:xfrm>
          <a:prstGeom prst="rect">
            <a:avLst/>
          </a:prstGeom>
          <a:noFill/>
          <a:ln w="9525">
            <a:noFill/>
            <a:miter lim="800000"/>
            <a:headEnd/>
            <a:tailEnd/>
          </a:ln>
        </p:spPr>
        <p:txBody>
          <a:bodyPr wrap="non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センサー、アクチュエーター</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61" name="フローチャート: 処理 60">
            <a:extLst>
              <a:ext uri="{FF2B5EF4-FFF2-40B4-BE49-F238E27FC236}">
                <a16:creationId xmlns:a16="http://schemas.microsoft.com/office/drawing/2014/main" id="{03EE14A2-3F0B-489F-ACBF-1299BBE05DCE}"/>
              </a:ext>
            </a:extLst>
          </p:cNvPr>
          <p:cNvSpPr/>
          <p:nvPr/>
        </p:nvSpPr>
        <p:spPr bwMode="auto">
          <a:xfrm>
            <a:off x="7436186" y="1124109"/>
            <a:ext cx="249865" cy="227792"/>
          </a:xfrm>
          <a:prstGeom prst="flowChart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S</a:t>
            </a:r>
            <a:endParaRPr kumimoji="1" lang="ja-JP" altLang="en-US" sz="1100" dirty="0">
              <a:latin typeface="Meiryo UI" pitchFamily="50" charset="-128"/>
              <a:ea typeface="Meiryo UI" pitchFamily="50" charset="-128"/>
              <a:cs typeface="Meiryo UI" pitchFamily="50" charset="-128"/>
            </a:endParaRPr>
          </a:p>
        </p:txBody>
      </p:sp>
      <p:sp>
        <p:nvSpPr>
          <p:cNvPr id="62" name="フローチャート: 処理 61">
            <a:extLst>
              <a:ext uri="{FF2B5EF4-FFF2-40B4-BE49-F238E27FC236}">
                <a16:creationId xmlns:a16="http://schemas.microsoft.com/office/drawing/2014/main" id="{49D4538E-2366-4BA3-AEDC-B79DC8229BF2}"/>
              </a:ext>
            </a:extLst>
          </p:cNvPr>
          <p:cNvSpPr/>
          <p:nvPr/>
        </p:nvSpPr>
        <p:spPr bwMode="auto">
          <a:xfrm>
            <a:off x="8098481" y="1122561"/>
            <a:ext cx="249865" cy="227792"/>
          </a:xfrm>
          <a:prstGeom prst="flowChartProcess">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72000" tIns="36000" rIns="72000" bIns="36000" rtlCol="0" anchor="ctr">
            <a:noAutofit/>
          </a:bodyPr>
          <a:lstStyle/>
          <a:p>
            <a:pPr algn="ctr">
              <a:tabLst>
                <a:tab pos="360363" algn="l"/>
              </a:tabLst>
            </a:pPr>
            <a:r>
              <a:rPr lang="en-US" altLang="ja-JP" sz="1100" dirty="0">
                <a:latin typeface="Meiryo UI" pitchFamily="50" charset="-128"/>
                <a:ea typeface="Meiryo UI" pitchFamily="50" charset="-128"/>
                <a:cs typeface="Meiryo UI" pitchFamily="50" charset="-128"/>
              </a:rPr>
              <a:t>A</a:t>
            </a:r>
            <a:endParaRPr kumimoji="1" lang="ja-JP" altLang="en-US" sz="1100" dirty="0">
              <a:latin typeface="Meiryo UI" pitchFamily="50" charset="-128"/>
              <a:ea typeface="Meiryo UI" pitchFamily="50" charset="-128"/>
              <a:cs typeface="Meiryo UI" pitchFamily="50" charset="-128"/>
            </a:endParaRPr>
          </a:p>
        </p:txBody>
      </p:sp>
      <p:sp>
        <p:nvSpPr>
          <p:cNvPr id="63" name="フローチャート: 処理 62">
            <a:extLst>
              <a:ext uri="{FF2B5EF4-FFF2-40B4-BE49-F238E27FC236}">
                <a16:creationId xmlns:a16="http://schemas.microsoft.com/office/drawing/2014/main" id="{375F0790-B593-44C1-A4E3-902E6A5868BC}"/>
              </a:ext>
            </a:extLst>
          </p:cNvPr>
          <p:cNvSpPr/>
          <p:nvPr/>
        </p:nvSpPr>
        <p:spPr bwMode="auto">
          <a:xfrm>
            <a:off x="7757714" y="1122561"/>
            <a:ext cx="249865" cy="227792"/>
          </a:xfrm>
          <a:prstGeom prst="flowChartProcess">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72000" tIns="36000" rIns="72000" bIns="36000" rtlCol="0" anchor="ctr">
            <a:noAutofit/>
          </a:bodyPr>
          <a:lstStyle/>
          <a:p>
            <a:pPr algn="ctr">
              <a:tabLst>
                <a:tab pos="360363" algn="l"/>
              </a:tabLst>
            </a:pPr>
            <a:r>
              <a:rPr lang="en-US" altLang="ja-JP" sz="1100" dirty="0">
                <a:latin typeface="Meiryo UI" pitchFamily="50" charset="-128"/>
                <a:ea typeface="Meiryo UI" pitchFamily="50" charset="-128"/>
                <a:cs typeface="Meiryo UI" pitchFamily="50" charset="-128"/>
              </a:rPr>
              <a:t>A</a:t>
            </a:r>
            <a:endParaRPr kumimoji="1" lang="ja-JP" altLang="en-US" sz="1100" dirty="0">
              <a:latin typeface="Meiryo UI" pitchFamily="50" charset="-128"/>
              <a:ea typeface="Meiryo UI" pitchFamily="50" charset="-128"/>
              <a:cs typeface="Meiryo UI" pitchFamily="50" charset="-128"/>
            </a:endParaRPr>
          </a:p>
        </p:txBody>
      </p:sp>
      <p:sp>
        <p:nvSpPr>
          <p:cNvPr id="65" name="フローチャート: 処理 64">
            <a:extLst>
              <a:ext uri="{FF2B5EF4-FFF2-40B4-BE49-F238E27FC236}">
                <a16:creationId xmlns:a16="http://schemas.microsoft.com/office/drawing/2014/main" id="{8B6D0276-33FA-444F-A49E-88CC953A7B9C}"/>
              </a:ext>
            </a:extLst>
          </p:cNvPr>
          <p:cNvSpPr/>
          <p:nvPr/>
        </p:nvSpPr>
        <p:spPr bwMode="auto">
          <a:xfrm>
            <a:off x="6405089" y="1749697"/>
            <a:ext cx="277682" cy="234071"/>
          </a:xfrm>
          <a:prstGeom prst="flowChartProcess">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tabLst>
                <a:tab pos="360363" algn="l"/>
              </a:tabLst>
            </a:pPr>
            <a:r>
              <a:rPr lang="en-US" altLang="ja-JP" sz="900" dirty="0">
                <a:latin typeface="Meiryo UI" pitchFamily="50" charset="-128"/>
                <a:ea typeface="Meiryo UI" pitchFamily="50" charset="-128"/>
                <a:cs typeface="Meiryo UI" pitchFamily="50" charset="-128"/>
              </a:rPr>
              <a:t>AP2</a:t>
            </a:r>
            <a:endParaRPr kumimoji="1" lang="ja-JP" altLang="en-US" sz="900" dirty="0">
              <a:latin typeface="Meiryo UI" pitchFamily="50" charset="-128"/>
              <a:ea typeface="Meiryo UI" pitchFamily="50" charset="-128"/>
              <a:cs typeface="Meiryo UI" pitchFamily="50" charset="-128"/>
            </a:endParaRPr>
          </a:p>
        </p:txBody>
      </p:sp>
      <p:sp>
        <p:nvSpPr>
          <p:cNvPr id="66" name="フローチャート: 処理 65">
            <a:extLst>
              <a:ext uri="{FF2B5EF4-FFF2-40B4-BE49-F238E27FC236}">
                <a16:creationId xmlns:a16="http://schemas.microsoft.com/office/drawing/2014/main" id="{05E8FAA5-D570-4F9E-813C-85A1D9D2A527}"/>
              </a:ext>
            </a:extLst>
          </p:cNvPr>
          <p:cNvSpPr/>
          <p:nvPr/>
        </p:nvSpPr>
        <p:spPr bwMode="auto">
          <a:xfrm>
            <a:off x="4733126" y="2943551"/>
            <a:ext cx="4103604" cy="598543"/>
          </a:xfrm>
          <a:prstGeom prst="flowChartProcess">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67" name="フローチャート: 処理 66">
            <a:extLst>
              <a:ext uri="{FF2B5EF4-FFF2-40B4-BE49-F238E27FC236}">
                <a16:creationId xmlns:a16="http://schemas.microsoft.com/office/drawing/2014/main" id="{AFCE67CC-E490-444D-AD6A-1E5EDB3687EC}"/>
              </a:ext>
            </a:extLst>
          </p:cNvPr>
          <p:cNvSpPr/>
          <p:nvPr/>
        </p:nvSpPr>
        <p:spPr bwMode="auto">
          <a:xfrm>
            <a:off x="5312107" y="3164969"/>
            <a:ext cx="249865" cy="227792"/>
          </a:xfrm>
          <a:prstGeom prst="flowChart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S</a:t>
            </a:r>
            <a:endParaRPr kumimoji="1" lang="ja-JP" altLang="en-US" sz="1100" dirty="0">
              <a:latin typeface="Meiryo UI" pitchFamily="50" charset="-128"/>
              <a:ea typeface="Meiryo UI" pitchFamily="50" charset="-128"/>
              <a:cs typeface="Meiryo UI" pitchFamily="50" charset="-128"/>
            </a:endParaRPr>
          </a:p>
        </p:txBody>
      </p:sp>
      <p:sp>
        <p:nvSpPr>
          <p:cNvPr id="69" name="フローチャート: 処理 68">
            <a:extLst>
              <a:ext uri="{FF2B5EF4-FFF2-40B4-BE49-F238E27FC236}">
                <a16:creationId xmlns:a16="http://schemas.microsoft.com/office/drawing/2014/main" id="{DC3BF356-A14F-4FDA-93DF-000166CDF7F1}"/>
              </a:ext>
            </a:extLst>
          </p:cNvPr>
          <p:cNvSpPr/>
          <p:nvPr/>
        </p:nvSpPr>
        <p:spPr bwMode="auto">
          <a:xfrm>
            <a:off x="5704247" y="3159968"/>
            <a:ext cx="249865" cy="227792"/>
          </a:xfrm>
          <a:prstGeom prst="flowChartProcess">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72000" tIns="36000" rIns="72000" bIns="36000" rtlCol="0" anchor="ctr">
            <a:noAutofit/>
          </a:bodyPr>
          <a:lstStyle/>
          <a:p>
            <a:pPr algn="ctr">
              <a:tabLst>
                <a:tab pos="360363" algn="l"/>
              </a:tabLst>
            </a:pPr>
            <a:r>
              <a:rPr lang="en-US" altLang="ja-JP" sz="1100" dirty="0">
                <a:latin typeface="Meiryo UI" pitchFamily="50" charset="-128"/>
                <a:ea typeface="Meiryo UI" pitchFamily="50" charset="-128"/>
                <a:cs typeface="Meiryo UI" pitchFamily="50" charset="-128"/>
              </a:rPr>
              <a:t>A</a:t>
            </a:r>
            <a:endParaRPr kumimoji="1" lang="ja-JP" altLang="en-US" sz="1100" dirty="0">
              <a:latin typeface="Meiryo UI" pitchFamily="50" charset="-128"/>
              <a:ea typeface="Meiryo UI" pitchFamily="50" charset="-128"/>
              <a:cs typeface="Meiryo UI" pitchFamily="50" charset="-128"/>
            </a:endParaRPr>
          </a:p>
        </p:txBody>
      </p:sp>
      <p:sp>
        <p:nvSpPr>
          <p:cNvPr id="75" name="フローチャート: 処理 74">
            <a:extLst>
              <a:ext uri="{FF2B5EF4-FFF2-40B4-BE49-F238E27FC236}">
                <a16:creationId xmlns:a16="http://schemas.microsoft.com/office/drawing/2014/main" id="{86EA219F-610A-43F9-B12B-D9D46A157759}"/>
              </a:ext>
            </a:extLst>
          </p:cNvPr>
          <p:cNvSpPr/>
          <p:nvPr/>
        </p:nvSpPr>
        <p:spPr bwMode="auto">
          <a:xfrm>
            <a:off x="6245543" y="3162390"/>
            <a:ext cx="249865" cy="227792"/>
          </a:xfrm>
          <a:prstGeom prst="flowChart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S</a:t>
            </a:r>
            <a:endParaRPr kumimoji="1" lang="ja-JP" altLang="en-US" sz="1100" dirty="0">
              <a:latin typeface="Meiryo UI" pitchFamily="50" charset="-128"/>
              <a:ea typeface="Meiryo UI" pitchFamily="50" charset="-128"/>
              <a:cs typeface="Meiryo UI" pitchFamily="50" charset="-128"/>
            </a:endParaRPr>
          </a:p>
        </p:txBody>
      </p:sp>
      <p:sp>
        <p:nvSpPr>
          <p:cNvPr id="76" name="フローチャート: 処理 75">
            <a:extLst>
              <a:ext uri="{FF2B5EF4-FFF2-40B4-BE49-F238E27FC236}">
                <a16:creationId xmlns:a16="http://schemas.microsoft.com/office/drawing/2014/main" id="{10AD6027-584F-4F13-8B05-1B717927EDC6}"/>
              </a:ext>
            </a:extLst>
          </p:cNvPr>
          <p:cNvSpPr/>
          <p:nvPr/>
        </p:nvSpPr>
        <p:spPr bwMode="auto">
          <a:xfrm>
            <a:off x="6931725" y="3159968"/>
            <a:ext cx="249865" cy="227792"/>
          </a:xfrm>
          <a:prstGeom prst="flowChartProcess">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72000" tIns="36000" rIns="72000" bIns="36000" rtlCol="0" anchor="ctr">
            <a:noAutofit/>
          </a:bodyPr>
          <a:lstStyle/>
          <a:p>
            <a:pPr algn="ctr">
              <a:tabLst>
                <a:tab pos="360363" algn="l"/>
              </a:tabLst>
            </a:pPr>
            <a:r>
              <a:rPr lang="en-US" altLang="ja-JP" sz="1100" dirty="0">
                <a:latin typeface="Meiryo UI" pitchFamily="50" charset="-128"/>
                <a:ea typeface="Meiryo UI" pitchFamily="50" charset="-128"/>
                <a:cs typeface="Meiryo UI" pitchFamily="50" charset="-128"/>
              </a:rPr>
              <a:t>A</a:t>
            </a:r>
            <a:endParaRPr kumimoji="1" lang="ja-JP" altLang="en-US" sz="1100" dirty="0">
              <a:latin typeface="Meiryo UI" pitchFamily="50" charset="-128"/>
              <a:ea typeface="Meiryo UI" pitchFamily="50" charset="-128"/>
              <a:cs typeface="Meiryo UI" pitchFamily="50" charset="-128"/>
            </a:endParaRPr>
          </a:p>
        </p:txBody>
      </p:sp>
      <p:sp>
        <p:nvSpPr>
          <p:cNvPr id="77" name="フローチャート: 処理 76">
            <a:extLst>
              <a:ext uri="{FF2B5EF4-FFF2-40B4-BE49-F238E27FC236}">
                <a16:creationId xmlns:a16="http://schemas.microsoft.com/office/drawing/2014/main" id="{9BCD075E-5B48-45DF-B573-2E5077FC5868}"/>
              </a:ext>
            </a:extLst>
          </p:cNvPr>
          <p:cNvSpPr/>
          <p:nvPr/>
        </p:nvSpPr>
        <p:spPr bwMode="auto">
          <a:xfrm>
            <a:off x="6573056" y="3158314"/>
            <a:ext cx="249865" cy="227792"/>
          </a:xfrm>
          <a:prstGeom prst="flowChart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S</a:t>
            </a:r>
            <a:endParaRPr kumimoji="1" lang="ja-JP" altLang="en-US" sz="1100" dirty="0">
              <a:latin typeface="Meiryo UI" pitchFamily="50" charset="-128"/>
              <a:ea typeface="Meiryo UI" pitchFamily="50" charset="-128"/>
              <a:cs typeface="Meiryo UI" pitchFamily="50" charset="-128"/>
            </a:endParaRPr>
          </a:p>
        </p:txBody>
      </p:sp>
      <p:sp>
        <p:nvSpPr>
          <p:cNvPr id="79" name="フローチャート: 処理 78">
            <a:extLst>
              <a:ext uri="{FF2B5EF4-FFF2-40B4-BE49-F238E27FC236}">
                <a16:creationId xmlns:a16="http://schemas.microsoft.com/office/drawing/2014/main" id="{EAB7FDB1-DE4E-4963-B197-EAB6EF3A3054}"/>
              </a:ext>
            </a:extLst>
          </p:cNvPr>
          <p:cNvSpPr/>
          <p:nvPr/>
        </p:nvSpPr>
        <p:spPr bwMode="auto">
          <a:xfrm>
            <a:off x="7431405" y="3136300"/>
            <a:ext cx="249865" cy="227792"/>
          </a:xfrm>
          <a:prstGeom prst="flowChart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S</a:t>
            </a:r>
            <a:endParaRPr kumimoji="1" lang="ja-JP" altLang="en-US" sz="1100" dirty="0">
              <a:latin typeface="Meiryo UI" pitchFamily="50" charset="-128"/>
              <a:ea typeface="Meiryo UI" pitchFamily="50" charset="-128"/>
              <a:cs typeface="Meiryo UI" pitchFamily="50" charset="-128"/>
            </a:endParaRPr>
          </a:p>
        </p:txBody>
      </p:sp>
      <p:sp>
        <p:nvSpPr>
          <p:cNvPr id="106" name="フローチャート: 処理 105">
            <a:extLst>
              <a:ext uri="{FF2B5EF4-FFF2-40B4-BE49-F238E27FC236}">
                <a16:creationId xmlns:a16="http://schemas.microsoft.com/office/drawing/2014/main" id="{3B0CD975-6F31-49C2-A65B-0077BAD34D0B}"/>
              </a:ext>
            </a:extLst>
          </p:cNvPr>
          <p:cNvSpPr/>
          <p:nvPr/>
        </p:nvSpPr>
        <p:spPr bwMode="auto">
          <a:xfrm>
            <a:off x="8093700" y="3134752"/>
            <a:ext cx="249865" cy="227792"/>
          </a:xfrm>
          <a:prstGeom prst="flowChartProcess">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72000" tIns="36000" rIns="72000" bIns="36000" rtlCol="0" anchor="ctr">
            <a:noAutofit/>
          </a:bodyPr>
          <a:lstStyle/>
          <a:p>
            <a:pPr algn="ctr">
              <a:tabLst>
                <a:tab pos="360363" algn="l"/>
              </a:tabLst>
            </a:pPr>
            <a:r>
              <a:rPr lang="en-US" altLang="ja-JP" sz="1100" dirty="0">
                <a:latin typeface="Meiryo UI" pitchFamily="50" charset="-128"/>
                <a:ea typeface="Meiryo UI" pitchFamily="50" charset="-128"/>
                <a:cs typeface="Meiryo UI" pitchFamily="50" charset="-128"/>
              </a:rPr>
              <a:t>A</a:t>
            </a:r>
            <a:endParaRPr kumimoji="1" lang="ja-JP" altLang="en-US" sz="1100" dirty="0">
              <a:latin typeface="Meiryo UI" pitchFamily="50" charset="-128"/>
              <a:ea typeface="Meiryo UI" pitchFamily="50" charset="-128"/>
              <a:cs typeface="Meiryo UI" pitchFamily="50" charset="-128"/>
            </a:endParaRPr>
          </a:p>
        </p:txBody>
      </p:sp>
      <p:sp>
        <p:nvSpPr>
          <p:cNvPr id="107" name="フローチャート: 処理 106">
            <a:extLst>
              <a:ext uri="{FF2B5EF4-FFF2-40B4-BE49-F238E27FC236}">
                <a16:creationId xmlns:a16="http://schemas.microsoft.com/office/drawing/2014/main" id="{F1EB580B-1AD6-49A6-80F0-50E5251B39D4}"/>
              </a:ext>
            </a:extLst>
          </p:cNvPr>
          <p:cNvSpPr/>
          <p:nvPr/>
        </p:nvSpPr>
        <p:spPr bwMode="auto">
          <a:xfrm>
            <a:off x="7752933" y="3134752"/>
            <a:ext cx="249865" cy="227792"/>
          </a:xfrm>
          <a:prstGeom prst="flowChartProcess">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72000" tIns="36000" rIns="72000" bIns="36000" rtlCol="0" anchor="ctr">
            <a:noAutofit/>
          </a:bodyPr>
          <a:lstStyle/>
          <a:p>
            <a:pPr algn="ctr">
              <a:tabLst>
                <a:tab pos="360363" algn="l"/>
              </a:tabLst>
            </a:pPr>
            <a:r>
              <a:rPr lang="en-US" altLang="ja-JP" sz="1100" dirty="0">
                <a:latin typeface="Meiryo UI" pitchFamily="50" charset="-128"/>
                <a:ea typeface="Meiryo UI" pitchFamily="50" charset="-128"/>
                <a:cs typeface="Meiryo UI" pitchFamily="50" charset="-128"/>
              </a:rPr>
              <a:t>A</a:t>
            </a:r>
            <a:endParaRPr kumimoji="1" lang="ja-JP" altLang="en-US" sz="1100" dirty="0">
              <a:latin typeface="Meiryo UI" pitchFamily="50" charset="-128"/>
              <a:ea typeface="Meiryo UI" pitchFamily="50" charset="-128"/>
              <a:cs typeface="Meiryo UI" pitchFamily="50" charset="-128"/>
            </a:endParaRPr>
          </a:p>
        </p:txBody>
      </p:sp>
      <p:cxnSp>
        <p:nvCxnSpPr>
          <p:cNvPr id="108" name="直線矢印コネクタ 107">
            <a:extLst>
              <a:ext uri="{FF2B5EF4-FFF2-40B4-BE49-F238E27FC236}">
                <a16:creationId xmlns:a16="http://schemas.microsoft.com/office/drawing/2014/main" id="{8E6EA041-3C1E-4B22-A2AC-2A16384B5A53}"/>
              </a:ext>
            </a:extLst>
          </p:cNvPr>
          <p:cNvCxnSpPr>
            <a:cxnSpLocks/>
          </p:cNvCxnSpPr>
          <p:nvPr/>
        </p:nvCxnSpPr>
        <p:spPr>
          <a:xfrm flipH="1">
            <a:off x="5491330" y="3412250"/>
            <a:ext cx="1" cy="59854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9" name="直線矢印コネクタ 108">
            <a:extLst>
              <a:ext uri="{FF2B5EF4-FFF2-40B4-BE49-F238E27FC236}">
                <a16:creationId xmlns:a16="http://schemas.microsoft.com/office/drawing/2014/main" id="{849823B8-9EFB-4DF9-BAA3-F6C4FD8C90F8}"/>
              </a:ext>
            </a:extLst>
          </p:cNvPr>
          <p:cNvCxnSpPr>
            <a:cxnSpLocks/>
          </p:cNvCxnSpPr>
          <p:nvPr/>
        </p:nvCxnSpPr>
        <p:spPr>
          <a:xfrm flipH="1">
            <a:off x="5795707" y="3406461"/>
            <a:ext cx="1" cy="59854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0" name="直線矢印コネクタ 109">
            <a:extLst>
              <a:ext uri="{FF2B5EF4-FFF2-40B4-BE49-F238E27FC236}">
                <a16:creationId xmlns:a16="http://schemas.microsoft.com/office/drawing/2014/main" id="{6E179E76-DBEC-4A6B-8724-B9B654A2E7A8}"/>
              </a:ext>
            </a:extLst>
          </p:cNvPr>
          <p:cNvCxnSpPr>
            <a:cxnSpLocks/>
          </p:cNvCxnSpPr>
          <p:nvPr/>
        </p:nvCxnSpPr>
        <p:spPr>
          <a:xfrm flipH="1">
            <a:off x="6421585" y="3400484"/>
            <a:ext cx="1" cy="59854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1" name="直線矢印コネクタ 110">
            <a:extLst>
              <a:ext uri="{FF2B5EF4-FFF2-40B4-BE49-F238E27FC236}">
                <a16:creationId xmlns:a16="http://schemas.microsoft.com/office/drawing/2014/main" id="{FF787284-451A-4369-BE97-E07530F2AD14}"/>
              </a:ext>
            </a:extLst>
          </p:cNvPr>
          <p:cNvCxnSpPr>
            <a:cxnSpLocks/>
          </p:cNvCxnSpPr>
          <p:nvPr/>
        </p:nvCxnSpPr>
        <p:spPr>
          <a:xfrm flipH="1">
            <a:off x="6690832" y="3399287"/>
            <a:ext cx="1" cy="59854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2" name="直線矢印コネクタ 111">
            <a:extLst>
              <a:ext uri="{FF2B5EF4-FFF2-40B4-BE49-F238E27FC236}">
                <a16:creationId xmlns:a16="http://schemas.microsoft.com/office/drawing/2014/main" id="{C76CAA22-8AC1-4089-8198-57426A129FFB}"/>
              </a:ext>
            </a:extLst>
          </p:cNvPr>
          <p:cNvCxnSpPr>
            <a:cxnSpLocks/>
          </p:cNvCxnSpPr>
          <p:nvPr/>
        </p:nvCxnSpPr>
        <p:spPr>
          <a:xfrm flipH="1">
            <a:off x="6998354" y="3388944"/>
            <a:ext cx="1" cy="59854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3" name="直線矢印コネクタ 112">
            <a:extLst>
              <a:ext uri="{FF2B5EF4-FFF2-40B4-BE49-F238E27FC236}">
                <a16:creationId xmlns:a16="http://schemas.microsoft.com/office/drawing/2014/main" id="{414190F9-FC31-4457-B7FF-C0C65FADA123}"/>
              </a:ext>
            </a:extLst>
          </p:cNvPr>
          <p:cNvCxnSpPr>
            <a:cxnSpLocks/>
          </p:cNvCxnSpPr>
          <p:nvPr/>
        </p:nvCxnSpPr>
        <p:spPr>
          <a:xfrm flipH="1">
            <a:off x="7557045" y="3400083"/>
            <a:ext cx="1" cy="59854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4" name="直線矢印コネクタ 113">
            <a:extLst>
              <a:ext uri="{FF2B5EF4-FFF2-40B4-BE49-F238E27FC236}">
                <a16:creationId xmlns:a16="http://schemas.microsoft.com/office/drawing/2014/main" id="{34B207D1-23AC-4ACA-A73A-3B4EC4DB2A3F}"/>
              </a:ext>
            </a:extLst>
          </p:cNvPr>
          <p:cNvCxnSpPr>
            <a:cxnSpLocks/>
          </p:cNvCxnSpPr>
          <p:nvPr/>
        </p:nvCxnSpPr>
        <p:spPr>
          <a:xfrm flipH="1">
            <a:off x="7855013" y="3379666"/>
            <a:ext cx="1" cy="633279"/>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5" name="直線矢印コネクタ 114">
            <a:extLst>
              <a:ext uri="{FF2B5EF4-FFF2-40B4-BE49-F238E27FC236}">
                <a16:creationId xmlns:a16="http://schemas.microsoft.com/office/drawing/2014/main" id="{69786777-9B54-4D5C-A58D-CF816DCC2928}"/>
              </a:ext>
            </a:extLst>
          </p:cNvPr>
          <p:cNvCxnSpPr>
            <a:cxnSpLocks/>
          </p:cNvCxnSpPr>
          <p:nvPr/>
        </p:nvCxnSpPr>
        <p:spPr>
          <a:xfrm flipH="1">
            <a:off x="8178677" y="3362410"/>
            <a:ext cx="1" cy="650535"/>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16" name="フローチャート: 処理 115">
            <a:extLst>
              <a:ext uri="{FF2B5EF4-FFF2-40B4-BE49-F238E27FC236}">
                <a16:creationId xmlns:a16="http://schemas.microsoft.com/office/drawing/2014/main" id="{FF749D7D-3A75-4BEA-B471-F1B95BD427EC}"/>
              </a:ext>
            </a:extLst>
          </p:cNvPr>
          <p:cNvSpPr/>
          <p:nvPr/>
        </p:nvSpPr>
        <p:spPr bwMode="auto">
          <a:xfrm>
            <a:off x="4733115" y="4012945"/>
            <a:ext cx="4103604" cy="731773"/>
          </a:xfrm>
          <a:prstGeom prst="flowChartProcess">
            <a:avLst/>
          </a:prstGeom>
          <a:solidFill>
            <a:schemeClr val="accent3">
              <a:lumMod val="20000"/>
              <a:lumOff val="80000"/>
            </a:schemeClr>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117" name="フリーフォーム: 図形 116">
            <a:extLst>
              <a:ext uri="{FF2B5EF4-FFF2-40B4-BE49-F238E27FC236}">
                <a16:creationId xmlns:a16="http://schemas.microsoft.com/office/drawing/2014/main" id="{405E98E2-069A-4B18-8771-3488A32576E2}"/>
              </a:ext>
            </a:extLst>
          </p:cNvPr>
          <p:cNvSpPr/>
          <p:nvPr/>
        </p:nvSpPr>
        <p:spPr bwMode="auto">
          <a:xfrm>
            <a:off x="5409060" y="1384042"/>
            <a:ext cx="457200" cy="613317"/>
          </a:xfrm>
          <a:custGeom>
            <a:avLst/>
            <a:gdLst>
              <a:gd name="connsiteX0" fmla="*/ 0 w 457200"/>
              <a:gd name="connsiteY0" fmla="*/ 0 h 613317"/>
              <a:gd name="connsiteX1" fmla="*/ 0 w 457200"/>
              <a:gd name="connsiteY1" fmla="*/ 278780 h 613317"/>
              <a:gd name="connsiteX2" fmla="*/ 457200 w 457200"/>
              <a:gd name="connsiteY2" fmla="*/ 278780 h 613317"/>
              <a:gd name="connsiteX3" fmla="*/ 457200 w 457200"/>
              <a:gd name="connsiteY3" fmla="*/ 613317 h 613317"/>
            </a:gdLst>
            <a:ahLst/>
            <a:cxnLst>
              <a:cxn ang="0">
                <a:pos x="connsiteX0" y="connsiteY0"/>
              </a:cxn>
              <a:cxn ang="0">
                <a:pos x="connsiteX1" y="connsiteY1"/>
              </a:cxn>
              <a:cxn ang="0">
                <a:pos x="connsiteX2" y="connsiteY2"/>
              </a:cxn>
              <a:cxn ang="0">
                <a:pos x="connsiteX3" y="connsiteY3"/>
              </a:cxn>
            </a:cxnLst>
            <a:rect l="l" t="t" r="r" b="b"/>
            <a:pathLst>
              <a:path w="457200" h="613317">
                <a:moveTo>
                  <a:pt x="0" y="0"/>
                </a:moveTo>
                <a:lnTo>
                  <a:pt x="0" y="278780"/>
                </a:lnTo>
                <a:lnTo>
                  <a:pt x="457200" y="278780"/>
                </a:lnTo>
                <a:lnTo>
                  <a:pt x="457200" y="613317"/>
                </a:lnTo>
              </a:path>
            </a:pathLst>
          </a:custGeom>
          <a:noFill/>
          <a:ln w="9525">
            <a:solidFill>
              <a:schemeClr val="tx1"/>
            </a:solidFill>
            <a:miter lim="800000"/>
            <a:headEnd type="triangle" w="med" len="med"/>
            <a:tailEnd type="triangle" w="med" len="med"/>
          </a:ln>
        </p:spPr>
        <p:txBody>
          <a:bodyPr rtlCol="0" anchor="ctr"/>
          <a:lstStyle/>
          <a:p>
            <a:pPr algn="ctr"/>
            <a:endParaRPr kumimoji="1" lang="ja-JP" altLang="en-US"/>
          </a:p>
        </p:txBody>
      </p:sp>
      <p:sp>
        <p:nvSpPr>
          <p:cNvPr id="118" name="フリーフォーム: 図形 117">
            <a:extLst>
              <a:ext uri="{FF2B5EF4-FFF2-40B4-BE49-F238E27FC236}">
                <a16:creationId xmlns:a16="http://schemas.microsoft.com/office/drawing/2014/main" id="{C5639375-5ED6-4C7E-996B-9866E3B25E3F}"/>
              </a:ext>
            </a:extLst>
          </p:cNvPr>
          <p:cNvSpPr/>
          <p:nvPr/>
        </p:nvSpPr>
        <p:spPr bwMode="auto">
          <a:xfrm>
            <a:off x="5821655" y="1361739"/>
            <a:ext cx="211873" cy="635620"/>
          </a:xfrm>
          <a:custGeom>
            <a:avLst/>
            <a:gdLst>
              <a:gd name="connsiteX0" fmla="*/ 0 w 211873"/>
              <a:gd name="connsiteY0" fmla="*/ 0 h 635620"/>
              <a:gd name="connsiteX1" fmla="*/ 0 w 211873"/>
              <a:gd name="connsiteY1" fmla="*/ 245327 h 635620"/>
              <a:gd name="connsiteX2" fmla="*/ 211873 w 211873"/>
              <a:gd name="connsiteY2" fmla="*/ 245327 h 635620"/>
              <a:gd name="connsiteX3" fmla="*/ 211873 w 211873"/>
              <a:gd name="connsiteY3" fmla="*/ 635620 h 635620"/>
            </a:gdLst>
            <a:ahLst/>
            <a:cxnLst>
              <a:cxn ang="0">
                <a:pos x="connsiteX0" y="connsiteY0"/>
              </a:cxn>
              <a:cxn ang="0">
                <a:pos x="connsiteX1" y="connsiteY1"/>
              </a:cxn>
              <a:cxn ang="0">
                <a:pos x="connsiteX2" y="connsiteY2"/>
              </a:cxn>
              <a:cxn ang="0">
                <a:pos x="connsiteX3" y="connsiteY3"/>
              </a:cxn>
            </a:cxnLst>
            <a:rect l="l" t="t" r="r" b="b"/>
            <a:pathLst>
              <a:path w="211873" h="635620">
                <a:moveTo>
                  <a:pt x="0" y="0"/>
                </a:moveTo>
                <a:lnTo>
                  <a:pt x="0" y="245327"/>
                </a:lnTo>
                <a:lnTo>
                  <a:pt x="211873" y="245327"/>
                </a:lnTo>
                <a:lnTo>
                  <a:pt x="211873" y="635620"/>
                </a:lnTo>
              </a:path>
            </a:pathLst>
          </a:custGeom>
          <a:noFill/>
          <a:ln w="9525">
            <a:solidFill>
              <a:schemeClr val="tx1"/>
            </a:solidFill>
            <a:miter lim="800000"/>
            <a:headEnd type="triangle" w="med" len="med"/>
            <a:tailEnd type="triangle" w="med" len="med"/>
          </a:ln>
        </p:spPr>
        <p:txBody>
          <a:bodyPr rtlCol="0" anchor="ctr"/>
          <a:lstStyle/>
          <a:p>
            <a:pPr algn="ctr"/>
            <a:endParaRPr kumimoji="1" lang="ja-JP" altLang="en-US"/>
          </a:p>
        </p:txBody>
      </p:sp>
      <p:sp>
        <p:nvSpPr>
          <p:cNvPr id="119" name="フローチャート: 処理 118">
            <a:extLst>
              <a:ext uri="{FF2B5EF4-FFF2-40B4-BE49-F238E27FC236}">
                <a16:creationId xmlns:a16="http://schemas.microsoft.com/office/drawing/2014/main" id="{D1FBFFBD-2DAE-4402-8138-4A1526441168}"/>
              </a:ext>
            </a:extLst>
          </p:cNvPr>
          <p:cNvSpPr/>
          <p:nvPr/>
        </p:nvSpPr>
        <p:spPr bwMode="auto">
          <a:xfrm>
            <a:off x="6397793" y="1983768"/>
            <a:ext cx="1003838" cy="244671"/>
          </a:xfrm>
          <a:prstGeom prst="flowChartProcess">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r>
              <a:rPr kumimoji="1" lang="ja-JP" altLang="en-US" sz="1100" dirty="0">
                <a:latin typeface="Meiryo UI" pitchFamily="50" charset="-128"/>
                <a:ea typeface="Meiryo UI" pitchFamily="50" charset="-128"/>
                <a:cs typeface="Meiryo UI" pitchFamily="50" charset="-128"/>
              </a:rPr>
              <a:t>コントローラ</a:t>
            </a:r>
          </a:p>
        </p:txBody>
      </p:sp>
      <p:sp>
        <p:nvSpPr>
          <p:cNvPr id="120" name="フローチャート: 処理 119">
            <a:extLst>
              <a:ext uri="{FF2B5EF4-FFF2-40B4-BE49-F238E27FC236}">
                <a16:creationId xmlns:a16="http://schemas.microsoft.com/office/drawing/2014/main" id="{60DA9367-8AC1-40ED-8240-AD1ADE5B023E}"/>
              </a:ext>
            </a:extLst>
          </p:cNvPr>
          <p:cNvSpPr/>
          <p:nvPr/>
        </p:nvSpPr>
        <p:spPr bwMode="auto">
          <a:xfrm>
            <a:off x="7676458" y="1980093"/>
            <a:ext cx="1003838" cy="244671"/>
          </a:xfrm>
          <a:prstGeom prst="flowChartProcess">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r>
              <a:rPr kumimoji="1" lang="ja-JP" altLang="en-US" sz="1100" dirty="0">
                <a:latin typeface="Meiryo UI" pitchFamily="50" charset="-128"/>
                <a:ea typeface="Meiryo UI" pitchFamily="50" charset="-128"/>
                <a:cs typeface="Meiryo UI" pitchFamily="50" charset="-128"/>
              </a:rPr>
              <a:t>コントローラ</a:t>
            </a:r>
          </a:p>
        </p:txBody>
      </p:sp>
      <p:grpSp>
        <p:nvGrpSpPr>
          <p:cNvPr id="121" name="グループ化 120">
            <a:extLst>
              <a:ext uri="{FF2B5EF4-FFF2-40B4-BE49-F238E27FC236}">
                <a16:creationId xmlns:a16="http://schemas.microsoft.com/office/drawing/2014/main" id="{7480CD22-AD8C-46BA-867A-4D9196F7E0C2}"/>
              </a:ext>
            </a:extLst>
          </p:cNvPr>
          <p:cNvGrpSpPr/>
          <p:nvPr/>
        </p:nvGrpSpPr>
        <p:grpSpPr>
          <a:xfrm>
            <a:off x="5621047" y="2224764"/>
            <a:ext cx="2557330" cy="131757"/>
            <a:chOff x="5621047" y="2199584"/>
            <a:chExt cx="2557330" cy="287748"/>
          </a:xfrm>
        </p:grpSpPr>
        <p:cxnSp>
          <p:nvCxnSpPr>
            <p:cNvPr id="122" name="直線コネクタ 121">
              <a:extLst>
                <a:ext uri="{FF2B5EF4-FFF2-40B4-BE49-F238E27FC236}">
                  <a16:creationId xmlns:a16="http://schemas.microsoft.com/office/drawing/2014/main" id="{A7096B3C-CB29-499F-BCE0-5113CA2C1353}"/>
                </a:ext>
              </a:extLst>
            </p:cNvPr>
            <p:cNvCxnSpPr>
              <a:cxnSpLocks/>
              <a:stCxn id="49" idx="2"/>
            </p:cNvCxnSpPr>
            <p:nvPr/>
          </p:nvCxnSpPr>
          <p:spPr>
            <a:xfrm>
              <a:off x="5621047" y="2206935"/>
              <a:ext cx="0" cy="280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18A6F836-336B-4064-B4A5-60234249EDE3}"/>
                </a:ext>
              </a:extLst>
            </p:cNvPr>
            <p:cNvCxnSpPr>
              <a:cxnSpLocks/>
              <a:stCxn id="119" idx="2"/>
            </p:cNvCxnSpPr>
            <p:nvPr/>
          </p:nvCxnSpPr>
          <p:spPr>
            <a:xfrm>
              <a:off x="6899712" y="2203260"/>
              <a:ext cx="0" cy="280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61DF0C7E-2EAA-4746-8A54-FA7343BFD224}"/>
                </a:ext>
              </a:extLst>
            </p:cNvPr>
            <p:cNvCxnSpPr>
              <a:cxnSpLocks/>
              <a:stCxn id="120" idx="2"/>
            </p:cNvCxnSpPr>
            <p:nvPr/>
          </p:nvCxnSpPr>
          <p:spPr>
            <a:xfrm>
              <a:off x="8178377" y="2199584"/>
              <a:ext cx="0" cy="280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5" name="テキスト ボックス 124">
            <a:extLst>
              <a:ext uri="{FF2B5EF4-FFF2-40B4-BE49-F238E27FC236}">
                <a16:creationId xmlns:a16="http://schemas.microsoft.com/office/drawing/2014/main" id="{F81C290B-277A-440A-9EF6-D19D81CBB7A7}"/>
              </a:ext>
            </a:extLst>
          </p:cNvPr>
          <p:cNvSpPr txBox="1"/>
          <p:nvPr/>
        </p:nvSpPr>
        <p:spPr bwMode="auto">
          <a:xfrm>
            <a:off x="7116906" y="2185611"/>
            <a:ext cx="760959" cy="241980"/>
          </a:xfrm>
          <a:prstGeom prst="rect">
            <a:avLst/>
          </a:prstGeom>
          <a:noFill/>
          <a:ln w="9525">
            <a:noFill/>
            <a:miter lim="800000"/>
            <a:headEnd/>
            <a:tailEnd/>
          </a:ln>
        </p:spPr>
        <p:txBody>
          <a:bodyPr wrap="none" lIns="72000" tIns="36000" rIns="72000" bIns="36000" rtlCol="0">
            <a:spAutoFit/>
          </a:bodyPr>
          <a:lstStyle/>
          <a:p>
            <a:r>
              <a:rPr kumimoji="1" lang="ja-JP" altLang="en-US" sz="1100" dirty="0">
                <a:solidFill>
                  <a:prstClr val="black"/>
                </a:solidFill>
                <a:latin typeface="Meiryo UI" panose="020B0604030504040204" pitchFamily="50" charset="-128"/>
                <a:ea typeface="Meiryo UI" panose="020B0604030504040204" pitchFamily="50" charset="-128"/>
              </a:rPr>
              <a:t>ネットワーク</a:t>
            </a:r>
          </a:p>
        </p:txBody>
      </p:sp>
      <p:sp>
        <p:nvSpPr>
          <p:cNvPr id="126" name="フリーフォーム: 図形 125">
            <a:extLst>
              <a:ext uri="{FF2B5EF4-FFF2-40B4-BE49-F238E27FC236}">
                <a16:creationId xmlns:a16="http://schemas.microsoft.com/office/drawing/2014/main" id="{9C3E24F3-6A0B-4D33-9055-EA19BFCBEA1D}"/>
              </a:ext>
            </a:extLst>
          </p:cNvPr>
          <p:cNvSpPr/>
          <p:nvPr/>
        </p:nvSpPr>
        <p:spPr bwMode="auto">
          <a:xfrm>
            <a:off x="6365788" y="1383790"/>
            <a:ext cx="747131" cy="624468"/>
          </a:xfrm>
          <a:custGeom>
            <a:avLst/>
            <a:gdLst>
              <a:gd name="connsiteX0" fmla="*/ 0 w 747131"/>
              <a:gd name="connsiteY0" fmla="*/ 0 h 624468"/>
              <a:gd name="connsiteX1" fmla="*/ 0 w 747131"/>
              <a:gd name="connsiteY1" fmla="*/ 334537 h 624468"/>
              <a:gd name="connsiteX2" fmla="*/ 747131 w 747131"/>
              <a:gd name="connsiteY2" fmla="*/ 334537 h 624468"/>
              <a:gd name="connsiteX3" fmla="*/ 747131 w 747131"/>
              <a:gd name="connsiteY3" fmla="*/ 624468 h 624468"/>
            </a:gdLst>
            <a:ahLst/>
            <a:cxnLst>
              <a:cxn ang="0">
                <a:pos x="connsiteX0" y="connsiteY0"/>
              </a:cxn>
              <a:cxn ang="0">
                <a:pos x="connsiteX1" y="connsiteY1"/>
              </a:cxn>
              <a:cxn ang="0">
                <a:pos x="connsiteX2" y="connsiteY2"/>
              </a:cxn>
              <a:cxn ang="0">
                <a:pos x="connsiteX3" y="connsiteY3"/>
              </a:cxn>
            </a:cxnLst>
            <a:rect l="l" t="t" r="r" b="b"/>
            <a:pathLst>
              <a:path w="747131" h="624468">
                <a:moveTo>
                  <a:pt x="0" y="0"/>
                </a:moveTo>
                <a:lnTo>
                  <a:pt x="0" y="334537"/>
                </a:lnTo>
                <a:lnTo>
                  <a:pt x="747131" y="334537"/>
                </a:lnTo>
                <a:lnTo>
                  <a:pt x="747131" y="624468"/>
                </a:lnTo>
              </a:path>
            </a:pathLst>
          </a:custGeom>
          <a:noFill/>
          <a:ln w="9525">
            <a:solidFill>
              <a:schemeClr val="tx1"/>
            </a:solidFill>
            <a:miter lim="800000"/>
            <a:headEnd type="triangle" w="med" len="med"/>
            <a:tailEnd type="triangle" w="med" len="med"/>
          </a:ln>
        </p:spPr>
        <p:txBody>
          <a:bodyPr rtlCol="0" anchor="ctr"/>
          <a:lstStyle/>
          <a:p>
            <a:pPr algn="ctr"/>
            <a:endParaRPr kumimoji="1" lang="ja-JP" altLang="en-US"/>
          </a:p>
        </p:txBody>
      </p:sp>
      <p:sp>
        <p:nvSpPr>
          <p:cNvPr id="127" name="フリーフォーム: 図形 126">
            <a:extLst>
              <a:ext uri="{FF2B5EF4-FFF2-40B4-BE49-F238E27FC236}">
                <a16:creationId xmlns:a16="http://schemas.microsoft.com/office/drawing/2014/main" id="{1D250173-7F11-4701-9A48-0BE32C17393F}"/>
              </a:ext>
            </a:extLst>
          </p:cNvPr>
          <p:cNvSpPr/>
          <p:nvPr/>
        </p:nvSpPr>
        <p:spPr bwMode="auto">
          <a:xfrm>
            <a:off x="6700324" y="1372639"/>
            <a:ext cx="490654" cy="635619"/>
          </a:xfrm>
          <a:custGeom>
            <a:avLst/>
            <a:gdLst>
              <a:gd name="connsiteX0" fmla="*/ 0 w 490654"/>
              <a:gd name="connsiteY0" fmla="*/ 0 h 635619"/>
              <a:gd name="connsiteX1" fmla="*/ 0 w 490654"/>
              <a:gd name="connsiteY1" fmla="*/ 312234 h 635619"/>
              <a:gd name="connsiteX2" fmla="*/ 490654 w 490654"/>
              <a:gd name="connsiteY2" fmla="*/ 312234 h 635619"/>
              <a:gd name="connsiteX3" fmla="*/ 490654 w 490654"/>
              <a:gd name="connsiteY3" fmla="*/ 635619 h 635619"/>
            </a:gdLst>
            <a:ahLst/>
            <a:cxnLst>
              <a:cxn ang="0">
                <a:pos x="connsiteX0" y="connsiteY0"/>
              </a:cxn>
              <a:cxn ang="0">
                <a:pos x="connsiteX1" y="connsiteY1"/>
              </a:cxn>
              <a:cxn ang="0">
                <a:pos x="connsiteX2" y="connsiteY2"/>
              </a:cxn>
              <a:cxn ang="0">
                <a:pos x="connsiteX3" y="connsiteY3"/>
              </a:cxn>
            </a:cxnLst>
            <a:rect l="l" t="t" r="r" b="b"/>
            <a:pathLst>
              <a:path w="490654" h="635619">
                <a:moveTo>
                  <a:pt x="0" y="0"/>
                </a:moveTo>
                <a:lnTo>
                  <a:pt x="0" y="312234"/>
                </a:lnTo>
                <a:lnTo>
                  <a:pt x="490654" y="312234"/>
                </a:lnTo>
                <a:lnTo>
                  <a:pt x="490654" y="635619"/>
                </a:lnTo>
              </a:path>
            </a:pathLst>
          </a:custGeom>
          <a:noFill/>
          <a:ln w="9525">
            <a:solidFill>
              <a:schemeClr val="tx1"/>
            </a:solidFill>
            <a:miter lim="800000"/>
            <a:headEnd type="triangle" w="med" len="med"/>
            <a:tailEnd type="triangle" w="med" len="med"/>
          </a:ln>
        </p:spPr>
        <p:txBody>
          <a:bodyPr rtlCol="0" anchor="ctr"/>
          <a:lstStyle/>
          <a:p>
            <a:pPr algn="ctr"/>
            <a:endParaRPr kumimoji="1" lang="ja-JP" altLang="en-US"/>
          </a:p>
        </p:txBody>
      </p:sp>
      <p:sp>
        <p:nvSpPr>
          <p:cNvPr id="128" name="フリーフォーム: 図形 127">
            <a:extLst>
              <a:ext uri="{FF2B5EF4-FFF2-40B4-BE49-F238E27FC236}">
                <a16:creationId xmlns:a16="http://schemas.microsoft.com/office/drawing/2014/main" id="{8427ED1B-546A-4581-943B-8C101BEDF404}"/>
              </a:ext>
            </a:extLst>
          </p:cNvPr>
          <p:cNvSpPr/>
          <p:nvPr/>
        </p:nvSpPr>
        <p:spPr bwMode="auto">
          <a:xfrm>
            <a:off x="7068314" y="1372639"/>
            <a:ext cx="189571" cy="624468"/>
          </a:xfrm>
          <a:custGeom>
            <a:avLst/>
            <a:gdLst>
              <a:gd name="connsiteX0" fmla="*/ 0 w 189571"/>
              <a:gd name="connsiteY0" fmla="*/ 0 h 624468"/>
              <a:gd name="connsiteX1" fmla="*/ 0 w 189571"/>
              <a:gd name="connsiteY1" fmla="*/ 267629 h 624468"/>
              <a:gd name="connsiteX2" fmla="*/ 189571 w 189571"/>
              <a:gd name="connsiteY2" fmla="*/ 267629 h 624468"/>
              <a:gd name="connsiteX3" fmla="*/ 189571 w 189571"/>
              <a:gd name="connsiteY3" fmla="*/ 624468 h 624468"/>
            </a:gdLst>
            <a:ahLst/>
            <a:cxnLst>
              <a:cxn ang="0">
                <a:pos x="connsiteX0" y="connsiteY0"/>
              </a:cxn>
              <a:cxn ang="0">
                <a:pos x="connsiteX1" y="connsiteY1"/>
              </a:cxn>
              <a:cxn ang="0">
                <a:pos x="connsiteX2" y="connsiteY2"/>
              </a:cxn>
              <a:cxn ang="0">
                <a:pos x="connsiteX3" y="connsiteY3"/>
              </a:cxn>
            </a:cxnLst>
            <a:rect l="l" t="t" r="r" b="b"/>
            <a:pathLst>
              <a:path w="189571" h="624468">
                <a:moveTo>
                  <a:pt x="0" y="0"/>
                </a:moveTo>
                <a:lnTo>
                  <a:pt x="0" y="267629"/>
                </a:lnTo>
                <a:lnTo>
                  <a:pt x="189571" y="267629"/>
                </a:lnTo>
                <a:lnTo>
                  <a:pt x="189571" y="624468"/>
                </a:lnTo>
              </a:path>
            </a:pathLst>
          </a:custGeom>
          <a:noFill/>
          <a:ln w="9525">
            <a:solidFill>
              <a:schemeClr val="tx1"/>
            </a:solidFill>
            <a:miter lim="800000"/>
            <a:headEnd type="triangle" w="med" len="med"/>
            <a:tailEnd type="triangle" w="med" len="med"/>
          </a:ln>
        </p:spPr>
        <p:txBody>
          <a:bodyPr rtlCol="0" anchor="ctr"/>
          <a:lstStyle/>
          <a:p>
            <a:pPr algn="ctr"/>
            <a:endParaRPr kumimoji="1" lang="ja-JP" altLang="en-US"/>
          </a:p>
        </p:txBody>
      </p:sp>
      <p:sp>
        <p:nvSpPr>
          <p:cNvPr id="129" name="フリーフォーム: 図形 128">
            <a:extLst>
              <a:ext uri="{FF2B5EF4-FFF2-40B4-BE49-F238E27FC236}">
                <a16:creationId xmlns:a16="http://schemas.microsoft.com/office/drawing/2014/main" id="{4C7232A0-B5DA-467E-BA94-FE115C902EBD}"/>
              </a:ext>
            </a:extLst>
          </p:cNvPr>
          <p:cNvSpPr/>
          <p:nvPr/>
        </p:nvSpPr>
        <p:spPr bwMode="auto">
          <a:xfrm>
            <a:off x="7558968" y="1361488"/>
            <a:ext cx="869795" cy="624468"/>
          </a:xfrm>
          <a:custGeom>
            <a:avLst/>
            <a:gdLst>
              <a:gd name="connsiteX0" fmla="*/ 0 w 869795"/>
              <a:gd name="connsiteY0" fmla="*/ 0 h 624468"/>
              <a:gd name="connsiteX1" fmla="*/ 0 w 869795"/>
              <a:gd name="connsiteY1" fmla="*/ 345687 h 624468"/>
              <a:gd name="connsiteX2" fmla="*/ 869795 w 869795"/>
              <a:gd name="connsiteY2" fmla="*/ 345687 h 624468"/>
              <a:gd name="connsiteX3" fmla="*/ 869795 w 869795"/>
              <a:gd name="connsiteY3" fmla="*/ 624468 h 624468"/>
            </a:gdLst>
            <a:ahLst/>
            <a:cxnLst>
              <a:cxn ang="0">
                <a:pos x="connsiteX0" y="connsiteY0"/>
              </a:cxn>
              <a:cxn ang="0">
                <a:pos x="connsiteX1" y="connsiteY1"/>
              </a:cxn>
              <a:cxn ang="0">
                <a:pos x="connsiteX2" y="connsiteY2"/>
              </a:cxn>
              <a:cxn ang="0">
                <a:pos x="connsiteX3" y="connsiteY3"/>
              </a:cxn>
            </a:cxnLst>
            <a:rect l="l" t="t" r="r" b="b"/>
            <a:pathLst>
              <a:path w="869795" h="624468">
                <a:moveTo>
                  <a:pt x="0" y="0"/>
                </a:moveTo>
                <a:lnTo>
                  <a:pt x="0" y="345687"/>
                </a:lnTo>
                <a:lnTo>
                  <a:pt x="869795" y="345687"/>
                </a:lnTo>
                <a:lnTo>
                  <a:pt x="869795" y="624468"/>
                </a:lnTo>
              </a:path>
            </a:pathLst>
          </a:custGeom>
          <a:noFill/>
          <a:ln w="9525">
            <a:solidFill>
              <a:schemeClr val="tx1"/>
            </a:solidFill>
            <a:miter lim="800000"/>
            <a:headEnd type="triangle" w="med" len="med"/>
            <a:tailEnd type="triangle" w="med" len="med"/>
          </a:ln>
        </p:spPr>
        <p:txBody>
          <a:bodyPr rtlCol="0" anchor="ctr"/>
          <a:lstStyle/>
          <a:p>
            <a:pPr algn="ctr"/>
            <a:endParaRPr kumimoji="1" lang="ja-JP" altLang="en-US"/>
          </a:p>
        </p:txBody>
      </p:sp>
      <p:sp>
        <p:nvSpPr>
          <p:cNvPr id="130" name="フリーフォーム: 図形 129">
            <a:extLst>
              <a:ext uri="{FF2B5EF4-FFF2-40B4-BE49-F238E27FC236}">
                <a16:creationId xmlns:a16="http://schemas.microsoft.com/office/drawing/2014/main" id="{CEFA9F72-63A6-4382-8D97-0BFDE10F502A}"/>
              </a:ext>
            </a:extLst>
          </p:cNvPr>
          <p:cNvSpPr/>
          <p:nvPr/>
        </p:nvSpPr>
        <p:spPr bwMode="auto">
          <a:xfrm>
            <a:off x="7882353" y="1339186"/>
            <a:ext cx="635620" cy="657922"/>
          </a:xfrm>
          <a:custGeom>
            <a:avLst/>
            <a:gdLst>
              <a:gd name="connsiteX0" fmla="*/ 0 w 635620"/>
              <a:gd name="connsiteY0" fmla="*/ 0 h 669073"/>
              <a:gd name="connsiteX1" fmla="*/ 0 w 635620"/>
              <a:gd name="connsiteY1" fmla="*/ 301083 h 669073"/>
              <a:gd name="connsiteX2" fmla="*/ 635620 w 635620"/>
              <a:gd name="connsiteY2" fmla="*/ 301083 h 669073"/>
              <a:gd name="connsiteX3" fmla="*/ 635620 w 635620"/>
              <a:gd name="connsiteY3" fmla="*/ 669073 h 669073"/>
            </a:gdLst>
            <a:ahLst/>
            <a:cxnLst>
              <a:cxn ang="0">
                <a:pos x="connsiteX0" y="connsiteY0"/>
              </a:cxn>
              <a:cxn ang="0">
                <a:pos x="connsiteX1" y="connsiteY1"/>
              </a:cxn>
              <a:cxn ang="0">
                <a:pos x="connsiteX2" y="connsiteY2"/>
              </a:cxn>
              <a:cxn ang="0">
                <a:pos x="connsiteX3" y="connsiteY3"/>
              </a:cxn>
            </a:cxnLst>
            <a:rect l="l" t="t" r="r" b="b"/>
            <a:pathLst>
              <a:path w="635620" h="669073">
                <a:moveTo>
                  <a:pt x="0" y="0"/>
                </a:moveTo>
                <a:lnTo>
                  <a:pt x="0" y="301083"/>
                </a:lnTo>
                <a:lnTo>
                  <a:pt x="635620" y="301083"/>
                </a:lnTo>
                <a:lnTo>
                  <a:pt x="635620" y="669073"/>
                </a:lnTo>
              </a:path>
            </a:pathLst>
          </a:custGeom>
          <a:noFill/>
          <a:ln w="9525">
            <a:solidFill>
              <a:schemeClr val="tx1"/>
            </a:solidFill>
            <a:miter lim="800000"/>
            <a:headEnd type="triangle" w="med" len="med"/>
            <a:tailEnd type="triangle" w="med" len="med"/>
          </a:ln>
        </p:spPr>
        <p:txBody>
          <a:bodyPr rtlCol="0" anchor="ctr"/>
          <a:lstStyle/>
          <a:p>
            <a:pPr algn="ctr"/>
            <a:endParaRPr kumimoji="1" lang="ja-JP" altLang="en-US"/>
          </a:p>
        </p:txBody>
      </p:sp>
      <p:sp>
        <p:nvSpPr>
          <p:cNvPr id="131" name="フリーフォーム: 図形 130">
            <a:extLst>
              <a:ext uri="{FF2B5EF4-FFF2-40B4-BE49-F238E27FC236}">
                <a16:creationId xmlns:a16="http://schemas.microsoft.com/office/drawing/2014/main" id="{589CE8E9-E660-4425-B4DD-358B67406605}"/>
              </a:ext>
            </a:extLst>
          </p:cNvPr>
          <p:cNvSpPr/>
          <p:nvPr/>
        </p:nvSpPr>
        <p:spPr bwMode="auto">
          <a:xfrm>
            <a:off x="8228041" y="1339185"/>
            <a:ext cx="356839" cy="646771"/>
          </a:xfrm>
          <a:custGeom>
            <a:avLst/>
            <a:gdLst>
              <a:gd name="connsiteX0" fmla="*/ 0 w 356839"/>
              <a:gd name="connsiteY0" fmla="*/ 0 h 646771"/>
              <a:gd name="connsiteX1" fmla="*/ 0 w 356839"/>
              <a:gd name="connsiteY1" fmla="*/ 267629 h 646771"/>
              <a:gd name="connsiteX2" fmla="*/ 356839 w 356839"/>
              <a:gd name="connsiteY2" fmla="*/ 267629 h 646771"/>
              <a:gd name="connsiteX3" fmla="*/ 356839 w 356839"/>
              <a:gd name="connsiteY3" fmla="*/ 646771 h 646771"/>
            </a:gdLst>
            <a:ahLst/>
            <a:cxnLst>
              <a:cxn ang="0">
                <a:pos x="connsiteX0" y="connsiteY0"/>
              </a:cxn>
              <a:cxn ang="0">
                <a:pos x="connsiteX1" y="connsiteY1"/>
              </a:cxn>
              <a:cxn ang="0">
                <a:pos x="connsiteX2" y="connsiteY2"/>
              </a:cxn>
              <a:cxn ang="0">
                <a:pos x="connsiteX3" y="connsiteY3"/>
              </a:cxn>
            </a:cxnLst>
            <a:rect l="l" t="t" r="r" b="b"/>
            <a:pathLst>
              <a:path w="356839" h="646771">
                <a:moveTo>
                  <a:pt x="0" y="0"/>
                </a:moveTo>
                <a:lnTo>
                  <a:pt x="0" y="267629"/>
                </a:lnTo>
                <a:lnTo>
                  <a:pt x="356839" y="267629"/>
                </a:lnTo>
                <a:lnTo>
                  <a:pt x="356839" y="646771"/>
                </a:lnTo>
              </a:path>
            </a:pathLst>
          </a:custGeom>
          <a:noFill/>
          <a:ln w="9525">
            <a:solidFill>
              <a:schemeClr val="tx1"/>
            </a:solidFill>
            <a:miter lim="800000"/>
            <a:headEnd type="triangle" w="med" len="med"/>
            <a:tailEnd type="triangle" w="med" len="med"/>
          </a:ln>
        </p:spPr>
        <p:txBody>
          <a:bodyPr rtlCol="0" anchor="ctr"/>
          <a:lstStyle/>
          <a:p>
            <a:pPr algn="ctr"/>
            <a:endParaRPr kumimoji="1" lang="ja-JP" altLang="en-US"/>
          </a:p>
        </p:txBody>
      </p:sp>
      <p:sp>
        <p:nvSpPr>
          <p:cNvPr id="132" name="フローチャート: 処理 131">
            <a:extLst>
              <a:ext uri="{FF2B5EF4-FFF2-40B4-BE49-F238E27FC236}">
                <a16:creationId xmlns:a16="http://schemas.microsoft.com/office/drawing/2014/main" id="{4103BAE1-99F2-4913-A76A-A89FE15BA708}"/>
              </a:ext>
            </a:extLst>
          </p:cNvPr>
          <p:cNvSpPr/>
          <p:nvPr/>
        </p:nvSpPr>
        <p:spPr bwMode="auto">
          <a:xfrm>
            <a:off x="4936294" y="4253288"/>
            <a:ext cx="938254" cy="215975"/>
          </a:xfrm>
          <a:prstGeom prst="flowChartProcess">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r>
              <a:rPr kumimoji="1" lang="ja-JP" altLang="en-US" sz="1100" dirty="0">
                <a:latin typeface="Meiryo UI" pitchFamily="50" charset="-128"/>
                <a:ea typeface="Meiryo UI" pitchFamily="50" charset="-128"/>
                <a:cs typeface="Meiryo UI" pitchFamily="50" charset="-128"/>
              </a:rPr>
              <a:t>コントローラ</a:t>
            </a:r>
          </a:p>
        </p:txBody>
      </p:sp>
      <p:sp>
        <p:nvSpPr>
          <p:cNvPr id="133" name="テキスト ボックス 132">
            <a:extLst>
              <a:ext uri="{FF2B5EF4-FFF2-40B4-BE49-F238E27FC236}">
                <a16:creationId xmlns:a16="http://schemas.microsoft.com/office/drawing/2014/main" id="{112E6744-95AD-4FD2-A1DE-076A026C4794}"/>
              </a:ext>
            </a:extLst>
          </p:cNvPr>
          <p:cNvSpPr txBox="1"/>
          <p:nvPr/>
        </p:nvSpPr>
        <p:spPr bwMode="auto">
          <a:xfrm>
            <a:off x="7905837" y="4255046"/>
            <a:ext cx="863552" cy="503590"/>
          </a:xfrm>
          <a:prstGeom prst="rect">
            <a:avLst/>
          </a:prstGeom>
          <a:noFill/>
          <a:ln w="9525">
            <a:noFill/>
            <a:miter lim="800000"/>
            <a:headEnd/>
            <a:tailEnd/>
          </a:ln>
        </p:spPr>
        <p:txBody>
          <a:bodyPr wrap="none" lIns="72000" tIns="36000" rIns="72000" bIns="36000" rtlCol="0">
            <a:spAutoFit/>
          </a:bodyPr>
          <a:lstStyle/>
          <a:p>
            <a:r>
              <a:rPr kumimoji="1" lang="ja-JP" altLang="en-US" sz="1400" dirty="0">
                <a:latin typeface="Meiryo UI" panose="020B0604030504040204" pitchFamily="50" charset="-128"/>
                <a:ea typeface="Meiryo UI" panose="020B0604030504040204" pitchFamily="50" charset="-128"/>
              </a:rPr>
              <a:t>①仮想化</a:t>
            </a:r>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実行環境</a:t>
            </a:r>
            <a:endParaRPr kumimoji="1" lang="en-US" altLang="ja-JP" sz="1400" dirty="0">
              <a:latin typeface="Meiryo UI" panose="020B0604030504040204" pitchFamily="50" charset="-128"/>
              <a:ea typeface="Meiryo UI" panose="020B0604030504040204" pitchFamily="50" charset="-128"/>
            </a:endParaRPr>
          </a:p>
        </p:txBody>
      </p:sp>
      <p:sp>
        <p:nvSpPr>
          <p:cNvPr id="134" name="フローチャート: 処理 133">
            <a:extLst>
              <a:ext uri="{FF2B5EF4-FFF2-40B4-BE49-F238E27FC236}">
                <a16:creationId xmlns:a16="http://schemas.microsoft.com/office/drawing/2014/main" id="{487A313F-39CE-4C5B-918D-4FCE37BE7249}"/>
              </a:ext>
            </a:extLst>
          </p:cNvPr>
          <p:cNvSpPr/>
          <p:nvPr/>
        </p:nvSpPr>
        <p:spPr bwMode="auto">
          <a:xfrm>
            <a:off x="6728474" y="1749697"/>
            <a:ext cx="277682" cy="234071"/>
          </a:xfrm>
          <a:prstGeom prst="flowChartProcess">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tabLst>
                <a:tab pos="360363" algn="l"/>
              </a:tabLst>
            </a:pPr>
            <a:r>
              <a:rPr lang="en-US" altLang="ja-JP" sz="900" dirty="0">
                <a:latin typeface="Meiryo UI" pitchFamily="50" charset="-128"/>
                <a:ea typeface="Meiryo UI" pitchFamily="50" charset="-128"/>
                <a:cs typeface="Meiryo UI" pitchFamily="50" charset="-128"/>
              </a:rPr>
              <a:t>AP3</a:t>
            </a:r>
            <a:endParaRPr kumimoji="1" lang="ja-JP" altLang="en-US" sz="900" dirty="0">
              <a:latin typeface="Meiryo UI" pitchFamily="50" charset="-128"/>
              <a:ea typeface="Meiryo UI" pitchFamily="50" charset="-128"/>
              <a:cs typeface="Meiryo UI" pitchFamily="50" charset="-128"/>
            </a:endParaRPr>
          </a:p>
        </p:txBody>
      </p:sp>
      <p:sp>
        <p:nvSpPr>
          <p:cNvPr id="135" name="フローチャート: 処理 134">
            <a:extLst>
              <a:ext uri="{FF2B5EF4-FFF2-40B4-BE49-F238E27FC236}">
                <a16:creationId xmlns:a16="http://schemas.microsoft.com/office/drawing/2014/main" id="{063BB307-4287-41FE-9499-530A33E95EE8}"/>
              </a:ext>
            </a:extLst>
          </p:cNvPr>
          <p:cNvSpPr/>
          <p:nvPr/>
        </p:nvSpPr>
        <p:spPr bwMode="auto">
          <a:xfrm>
            <a:off x="5130983" y="1745254"/>
            <a:ext cx="277682" cy="234071"/>
          </a:xfrm>
          <a:prstGeom prst="flowChartProcess">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tabLst>
                <a:tab pos="360363" algn="l"/>
              </a:tabLst>
            </a:pPr>
            <a:r>
              <a:rPr lang="en-US" altLang="ja-JP" sz="900" dirty="0">
                <a:latin typeface="Meiryo UI" pitchFamily="50" charset="-128"/>
                <a:ea typeface="Meiryo UI" pitchFamily="50" charset="-128"/>
                <a:cs typeface="Meiryo UI" pitchFamily="50" charset="-128"/>
              </a:rPr>
              <a:t>AP1</a:t>
            </a:r>
            <a:endParaRPr kumimoji="1" lang="ja-JP" altLang="en-US" sz="900" dirty="0">
              <a:latin typeface="Meiryo UI" pitchFamily="50" charset="-128"/>
              <a:ea typeface="Meiryo UI" pitchFamily="50" charset="-128"/>
              <a:cs typeface="Meiryo UI" pitchFamily="50" charset="-128"/>
            </a:endParaRPr>
          </a:p>
        </p:txBody>
      </p:sp>
      <p:sp>
        <p:nvSpPr>
          <p:cNvPr id="136" name="テキスト ボックス 135">
            <a:extLst>
              <a:ext uri="{FF2B5EF4-FFF2-40B4-BE49-F238E27FC236}">
                <a16:creationId xmlns:a16="http://schemas.microsoft.com/office/drawing/2014/main" id="{F28733B3-50CD-47C9-BBC7-C0236277F3EC}"/>
              </a:ext>
            </a:extLst>
          </p:cNvPr>
          <p:cNvSpPr txBox="1"/>
          <p:nvPr/>
        </p:nvSpPr>
        <p:spPr bwMode="auto">
          <a:xfrm>
            <a:off x="4740723" y="2884510"/>
            <a:ext cx="1652229" cy="257369"/>
          </a:xfrm>
          <a:prstGeom prst="rect">
            <a:avLst/>
          </a:prstGeom>
          <a:noFill/>
          <a:ln w="9525">
            <a:noFill/>
            <a:miter lim="800000"/>
            <a:headEnd/>
            <a:tailEnd/>
          </a:ln>
        </p:spPr>
        <p:txBody>
          <a:bodyPr wrap="non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センサー、アクチュエーター</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137" name="フローチャート: 処理 136">
            <a:extLst>
              <a:ext uri="{FF2B5EF4-FFF2-40B4-BE49-F238E27FC236}">
                <a16:creationId xmlns:a16="http://schemas.microsoft.com/office/drawing/2014/main" id="{6409914E-A836-41FA-BA1D-D9AB64E8057A}"/>
              </a:ext>
            </a:extLst>
          </p:cNvPr>
          <p:cNvSpPr/>
          <p:nvPr/>
        </p:nvSpPr>
        <p:spPr bwMode="auto">
          <a:xfrm>
            <a:off x="7820799" y="1740454"/>
            <a:ext cx="277682" cy="234071"/>
          </a:xfrm>
          <a:prstGeom prst="flowChartProcess">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tabLst>
                <a:tab pos="360363" algn="l"/>
              </a:tabLst>
            </a:pPr>
            <a:r>
              <a:rPr lang="en-US" altLang="ja-JP" sz="900" dirty="0">
                <a:latin typeface="Meiryo UI" pitchFamily="50" charset="-128"/>
                <a:ea typeface="Meiryo UI" pitchFamily="50" charset="-128"/>
                <a:cs typeface="Meiryo UI" pitchFamily="50" charset="-128"/>
              </a:rPr>
              <a:t>AP4</a:t>
            </a:r>
            <a:endParaRPr kumimoji="1" lang="ja-JP" altLang="en-US" sz="900" dirty="0">
              <a:latin typeface="Meiryo UI" pitchFamily="50" charset="-128"/>
              <a:ea typeface="Meiryo UI" pitchFamily="50" charset="-128"/>
              <a:cs typeface="Meiryo UI" pitchFamily="50" charset="-128"/>
            </a:endParaRPr>
          </a:p>
        </p:txBody>
      </p:sp>
      <p:sp>
        <p:nvSpPr>
          <p:cNvPr id="138" name="フローチャート: 処理 137">
            <a:extLst>
              <a:ext uri="{FF2B5EF4-FFF2-40B4-BE49-F238E27FC236}">
                <a16:creationId xmlns:a16="http://schemas.microsoft.com/office/drawing/2014/main" id="{90701DD9-3F7D-4E4C-9142-18CA3AA70A70}"/>
              </a:ext>
            </a:extLst>
          </p:cNvPr>
          <p:cNvSpPr/>
          <p:nvPr/>
        </p:nvSpPr>
        <p:spPr bwMode="auto">
          <a:xfrm>
            <a:off x="5128672" y="3777019"/>
            <a:ext cx="277682" cy="234071"/>
          </a:xfrm>
          <a:prstGeom prst="flowChartProcess">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tabLst>
                <a:tab pos="360363" algn="l"/>
              </a:tabLst>
            </a:pPr>
            <a:r>
              <a:rPr lang="en-US" altLang="ja-JP" sz="900" dirty="0">
                <a:latin typeface="Meiryo UI" pitchFamily="50" charset="-128"/>
                <a:ea typeface="Meiryo UI" pitchFamily="50" charset="-128"/>
                <a:cs typeface="Meiryo UI" pitchFamily="50" charset="-128"/>
              </a:rPr>
              <a:t>AP2</a:t>
            </a:r>
            <a:endParaRPr kumimoji="1" lang="ja-JP" altLang="en-US" sz="900" dirty="0">
              <a:latin typeface="Meiryo UI" pitchFamily="50" charset="-128"/>
              <a:ea typeface="Meiryo UI" pitchFamily="50" charset="-128"/>
              <a:cs typeface="Meiryo UI" pitchFamily="50" charset="-128"/>
            </a:endParaRPr>
          </a:p>
        </p:txBody>
      </p:sp>
      <p:sp>
        <p:nvSpPr>
          <p:cNvPr id="139" name="フローチャート: 処理 138">
            <a:extLst>
              <a:ext uri="{FF2B5EF4-FFF2-40B4-BE49-F238E27FC236}">
                <a16:creationId xmlns:a16="http://schemas.microsoft.com/office/drawing/2014/main" id="{26D4F9E4-D746-427E-8C7A-60B4F62D7883}"/>
              </a:ext>
            </a:extLst>
          </p:cNvPr>
          <p:cNvSpPr/>
          <p:nvPr/>
        </p:nvSpPr>
        <p:spPr bwMode="auto">
          <a:xfrm>
            <a:off x="6030887" y="3766068"/>
            <a:ext cx="277682" cy="234071"/>
          </a:xfrm>
          <a:prstGeom prst="flowChartProcess">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tabLst>
                <a:tab pos="360363" algn="l"/>
              </a:tabLst>
            </a:pPr>
            <a:r>
              <a:rPr lang="en-US" altLang="ja-JP" sz="900" dirty="0">
                <a:latin typeface="Meiryo UI" pitchFamily="50" charset="-128"/>
                <a:ea typeface="Meiryo UI" pitchFamily="50" charset="-128"/>
                <a:cs typeface="Meiryo UI" pitchFamily="50" charset="-128"/>
              </a:rPr>
              <a:t>AP3</a:t>
            </a:r>
            <a:endParaRPr kumimoji="1" lang="ja-JP" altLang="en-US" sz="900" dirty="0">
              <a:latin typeface="Meiryo UI" pitchFamily="50" charset="-128"/>
              <a:ea typeface="Meiryo UI" pitchFamily="50" charset="-128"/>
              <a:cs typeface="Meiryo UI" pitchFamily="50" charset="-128"/>
            </a:endParaRPr>
          </a:p>
        </p:txBody>
      </p:sp>
      <p:sp>
        <p:nvSpPr>
          <p:cNvPr id="140" name="フローチャート: 処理 139">
            <a:extLst>
              <a:ext uri="{FF2B5EF4-FFF2-40B4-BE49-F238E27FC236}">
                <a16:creationId xmlns:a16="http://schemas.microsoft.com/office/drawing/2014/main" id="{A0D75E27-6E7A-4741-ABD8-C4E5E96306C4}"/>
              </a:ext>
            </a:extLst>
          </p:cNvPr>
          <p:cNvSpPr/>
          <p:nvPr/>
        </p:nvSpPr>
        <p:spPr bwMode="auto">
          <a:xfrm>
            <a:off x="4802696" y="3771316"/>
            <a:ext cx="277682" cy="234071"/>
          </a:xfrm>
          <a:prstGeom prst="flowChartProcess">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tabLst>
                <a:tab pos="360363" algn="l"/>
              </a:tabLst>
            </a:pPr>
            <a:r>
              <a:rPr lang="en-US" altLang="ja-JP" sz="900" dirty="0">
                <a:latin typeface="Meiryo UI" pitchFamily="50" charset="-128"/>
                <a:ea typeface="Meiryo UI" pitchFamily="50" charset="-128"/>
                <a:cs typeface="Meiryo UI" pitchFamily="50" charset="-128"/>
              </a:rPr>
              <a:t>AP1</a:t>
            </a:r>
            <a:endParaRPr kumimoji="1" lang="ja-JP" altLang="en-US" sz="900" dirty="0">
              <a:latin typeface="Meiryo UI" pitchFamily="50" charset="-128"/>
              <a:ea typeface="Meiryo UI" pitchFamily="50" charset="-128"/>
              <a:cs typeface="Meiryo UI" pitchFamily="50" charset="-128"/>
            </a:endParaRPr>
          </a:p>
        </p:txBody>
      </p:sp>
      <p:sp>
        <p:nvSpPr>
          <p:cNvPr id="141" name="フローチャート: 処理 140">
            <a:extLst>
              <a:ext uri="{FF2B5EF4-FFF2-40B4-BE49-F238E27FC236}">
                <a16:creationId xmlns:a16="http://schemas.microsoft.com/office/drawing/2014/main" id="{11D7FC2F-9B83-441B-85AD-ED6AF1519077}"/>
              </a:ext>
            </a:extLst>
          </p:cNvPr>
          <p:cNvSpPr/>
          <p:nvPr/>
        </p:nvSpPr>
        <p:spPr bwMode="auto">
          <a:xfrm>
            <a:off x="8302417" y="3777019"/>
            <a:ext cx="277682" cy="234071"/>
          </a:xfrm>
          <a:prstGeom prst="flowChartProcess">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tabLst>
                <a:tab pos="360363" algn="l"/>
              </a:tabLst>
            </a:pPr>
            <a:r>
              <a:rPr lang="en-US" altLang="ja-JP" sz="900" dirty="0">
                <a:latin typeface="Meiryo UI" pitchFamily="50" charset="-128"/>
                <a:ea typeface="Meiryo UI" pitchFamily="50" charset="-128"/>
                <a:cs typeface="Meiryo UI" pitchFamily="50" charset="-128"/>
              </a:rPr>
              <a:t>AP5</a:t>
            </a:r>
            <a:endParaRPr kumimoji="1" lang="ja-JP" altLang="en-US" sz="900" dirty="0">
              <a:latin typeface="Meiryo UI" pitchFamily="50" charset="-128"/>
              <a:ea typeface="Meiryo UI" pitchFamily="50" charset="-128"/>
              <a:cs typeface="Meiryo UI" pitchFamily="50" charset="-128"/>
            </a:endParaRPr>
          </a:p>
        </p:txBody>
      </p:sp>
      <p:sp>
        <p:nvSpPr>
          <p:cNvPr id="142" name="フローチャート: 処理 141">
            <a:extLst>
              <a:ext uri="{FF2B5EF4-FFF2-40B4-BE49-F238E27FC236}">
                <a16:creationId xmlns:a16="http://schemas.microsoft.com/office/drawing/2014/main" id="{DFCAC9AD-D910-465E-A459-1C94E8E9FDC5}"/>
              </a:ext>
            </a:extLst>
          </p:cNvPr>
          <p:cNvSpPr/>
          <p:nvPr/>
        </p:nvSpPr>
        <p:spPr bwMode="auto">
          <a:xfrm>
            <a:off x="4935723" y="4076645"/>
            <a:ext cx="3644376" cy="163657"/>
          </a:xfrm>
          <a:prstGeom prst="flowChartProcess">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oAutofit/>
          </a:bodyPr>
          <a:lstStyle/>
          <a:p>
            <a:pPr algn="ctr">
              <a:tabLst>
                <a:tab pos="360363" algn="l"/>
              </a:tabLst>
            </a:pPr>
            <a:r>
              <a:rPr lang="ja-JP" altLang="en-US" sz="1400" dirty="0">
                <a:solidFill>
                  <a:schemeClr val="tx1"/>
                </a:solidFill>
                <a:latin typeface="Meiryo UI" pitchFamily="50" charset="-128"/>
                <a:ea typeface="Meiryo UI" pitchFamily="50" charset="-128"/>
                <a:cs typeface="Meiryo UI" pitchFamily="50" charset="-128"/>
              </a:rPr>
              <a:t>②ミドルウェア</a:t>
            </a:r>
            <a:endParaRPr kumimoji="1" lang="ja-JP" altLang="en-US" sz="1400" dirty="0">
              <a:solidFill>
                <a:schemeClr val="tx1"/>
              </a:solidFill>
              <a:latin typeface="Meiryo UI" pitchFamily="50" charset="-128"/>
              <a:ea typeface="Meiryo UI" pitchFamily="50" charset="-128"/>
              <a:cs typeface="Meiryo UI" pitchFamily="50" charset="-128"/>
            </a:endParaRPr>
          </a:p>
        </p:txBody>
      </p:sp>
      <p:cxnSp>
        <p:nvCxnSpPr>
          <p:cNvPr id="143" name="直線コネクタ 142">
            <a:extLst>
              <a:ext uri="{FF2B5EF4-FFF2-40B4-BE49-F238E27FC236}">
                <a16:creationId xmlns:a16="http://schemas.microsoft.com/office/drawing/2014/main" id="{ACC26FFC-E3C0-4B48-B866-C33646031CCF}"/>
              </a:ext>
            </a:extLst>
          </p:cNvPr>
          <p:cNvCxnSpPr>
            <a:cxnSpLocks/>
          </p:cNvCxnSpPr>
          <p:nvPr/>
        </p:nvCxnSpPr>
        <p:spPr>
          <a:xfrm>
            <a:off x="4834007" y="4679185"/>
            <a:ext cx="29189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BFB19DEC-5CB8-4215-B259-BD52D86B880E}"/>
              </a:ext>
            </a:extLst>
          </p:cNvPr>
          <p:cNvCxnSpPr>
            <a:cxnSpLocks/>
          </p:cNvCxnSpPr>
          <p:nvPr/>
        </p:nvCxnSpPr>
        <p:spPr>
          <a:xfrm>
            <a:off x="5400586" y="4469263"/>
            <a:ext cx="0" cy="195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AA2C8317-5A92-4E86-B9F1-2D12F96A5CB0}"/>
              </a:ext>
            </a:extLst>
          </p:cNvPr>
          <p:cNvCxnSpPr>
            <a:cxnSpLocks/>
          </p:cNvCxnSpPr>
          <p:nvPr/>
        </p:nvCxnSpPr>
        <p:spPr>
          <a:xfrm>
            <a:off x="6517885" y="4469261"/>
            <a:ext cx="0" cy="209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フローチャート: 処理 145">
            <a:extLst>
              <a:ext uri="{FF2B5EF4-FFF2-40B4-BE49-F238E27FC236}">
                <a16:creationId xmlns:a16="http://schemas.microsoft.com/office/drawing/2014/main" id="{69531B5D-8C31-47A7-8B8C-3E3F04F92CD6}"/>
              </a:ext>
            </a:extLst>
          </p:cNvPr>
          <p:cNvSpPr/>
          <p:nvPr/>
        </p:nvSpPr>
        <p:spPr bwMode="auto">
          <a:xfrm>
            <a:off x="6098203" y="4235186"/>
            <a:ext cx="819185" cy="234075"/>
          </a:xfrm>
          <a:prstGeom prst="flowChartProcess">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RIO</a:t>
            </a:r>
            <a:endParaRPr kumimoji="1" lang="ja-JP" altLang="en-US" sz="1100" dirty="0">
              <a:latin typeface="Meiryo UI" pitchFamily="50" charset="-128"/>
              <a:ea typeface="Meiryo UI" pitchFamily="50" charset="-128"/>
              <a:cs typeface="Meiryo UI" pitchFamily="50" charset="-128"/>
            </a:endParaRPr>
          </a:p>
        </p:txBody>
      </p:sp>
      <p:sp>
        <p:nvSpPr>
          <p:cNvPr id="147" name="フローチャート: 処理 146">
            <a:extLst>
              <a:ext uri="{FF2B5EF4-FFF2-40B4-BE49-F238E27FC236}">
                <a16:creationId xmlns:a16="http://schemas.microsoft.com/office/drawing/2014/main" id="{63AE420F-A388-459D-8BEF-EB63FC06F7BE}"/>
              </a:ext>
            </a:extLst>
          </p:cNvPr>
          <p:cNvSpPr/>
          <p:nvPr/>
        </p:nvSpPr>
        <p:spPr bwMode="auto">
          <a:xfrm>
            <a:off x="4626185" y="2870044"/>
            <a:ext cx="4286687" cy="1964090"/>
          </a:xfrm>
          <a:prstGeom prst="flowChartProcess">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148" name="フローチャート: 処理 147">
            <a:extLst>
              <a:ext uri="{FF2B5EF4-FFF2-40B4-BE49-F238E27FC236}">
                <a16:creationId xmlns:a16="http://schemas.microsoft.com/office/drawing/2014/main" id="{A6861F27-2D0A-40EA-85E0-8C4285BAE452}"/>
              </a:ext>
            </a:extLst>
          </p:cNvPr>
          <p:cNvSpPr/>
          <p:nvPr/>
        </p:nvSpPr>
        <p:spPr bwMode="auto">
          <a:xfrm>
            <a:off x="4626185" y="868388"/>
            <a:ext cx="4286687" cy="1555974"/>
          </a:xfrm>
          <a:prstGeom prst="flowChartProcess">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149" name="フローチャート: 処理 148">
            <a:extLst>
              <a:ext uri="{FF2B5EF4-FFF2-40B4-BE49-F238E27FC236}">
                <a16:creationId xmlns:a16="http://schemas.microsoft.com/office/drawing/2014/main" id="{9D1004DF-476F-4824-9AD7-BD68C19EB661}"/>
              </a:ext>
            </a:extLst>
          </p:cNvPr>
          <p:cNvSpPr/>
          <p:nvPr/>
        </p:nvSpPr>
        <p:spPr bwMode="auto">
          <a:xfrm>
            <a:off x="7140991" y="3766067"/>
            <a:ext cx="277682" cy="234071"/>
          </a:xfrm>
          <a:prstGeom prst="flowChartProcess">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tabLst>
                <a:tab pos="360363" algn="l"/>
              </a:tabLst>
            </a:pPr>
            <a:r>
              <a:rPr lang="en-US" altLang="ja-JP" sz="900" dirty="0">
                <a:latin typeface="Meiryo UI" pitchFamily="50" charset="-128"/>
                <a:ea typeface="Meiryo UI" pitchFamily="50" charset="-128"/>
                <a:cs typeface="Meiryo UI" pitchFamily="50" charset="-128"/>
              </a:rPr>
              <a:t>AP4</a:t>
            </a:r>
            <a:endParaRPr kumimoji="1" lang="ja-JP" altLang="en-US" sz="900" dirty="0">
              <a:latin typeface="Meiryo UI" pitchFamily="50" charset="-128"/>
              <a:ea typeface="Meiryo UI" pitchFamily="50" charset="-128"/>
              <a:cs typeface="Meiryo UI" pitchFamily="50" charset="-128"/>
            </a:endParaRPr>
          </a:p>
        </p:txBody>
      </p:sp>
      <p:sp>
        <p:nvSpPr>
          <p:cNvPr id="150" name="楕円 149">
            <a:extLst>
              <a:ext uri="{FF2B5EF4-FFF2-40B4-BE49-F238E27FC236}">
                <a16:creationId xmlns:a16="http://schemas.microsoft.com/office/drawing/2014/main" id="{224799F6-2F37-44BD-B707-47227EA97BFA}"/>
              </a:ext>
            </a:extLst>
          </p:cNvPr>
          <p:cNvSpPr/>
          <p:nvPr/>
        </p:nvSpPr>
        <p:spPr bwMode="auto">
          <a:xfrm>
            <a:off x="8092096" y="3590202"/>
            <a:ext cx="723182" cy="486444"/>
          </a:xfrm>
          <a:prstGeom prst="ellipse">
            <a:avLst/>
          </a:prstGeom>
          <a:noFill/>
          <a:ln w="9525">
            <a:solidFill>
              <a:schemeClr val="tx1"/>
            </a:solidFill>
            <a:prstDash val="dash"/>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151" name="吹き出し: 四角形 150">
            <a:extLst>
              <a:ext uri="{FF2B5EF4-FFF2-40B4-BE49-F238E27FC236}">
                <a16:creationId xmlns:a16="http://schemas.microsoft.com/office/drawing/2014/main" id="{D003771F-43DA-489D-B8C2-42C7F23AACC8}"/>
              </a:ext>
            </a:extLst>
          </p:cNvPr>
          <p:cNvSpPr/>
          <p:nvPr/>
        </p:nvSpPr>
        <p:spPr bwMode="auto">
          <a:xfrm>
            <a:off x="8528252" y="3164969"/>
            <a:ext cx="586444" cy="402583"/>
          </a:xfrm>
          <a:prstGeom prst="wedgeRectCallou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72000" tIns="36000" rIns="72000" bIns="36000" rtlCol="0" anchor="ctr">
            <a:noAutofit/>
          </a:bodyPr>
          <a:lstStyle/>
          <a:p>
            <a:pPr algn="ctr">
              <a:tabLst>
                <a:tab pos="360363" algn="l"/>
              </a:tabLst>
            </a:pPr>
            <a:r>
              <a:rPr kumimoji="1" lang="ja-JP" altLang="en-US" sz="1100" dirty="0">
                <a:latin typeface="Meiryo UI" pitchFamily="50" charset="-128"/>
                <a:ea typeface="Meiryo UI" pitchFamily="50" charset="-128"/>
                <a:cs typeface="Meiryo UI" pitchFamily="50" charset="-128"/>
              </a:rPr>
              <a:t>追加</a:t>
            </a:r>
          </a:p>
        </p:txBody>
      </p:sp>
      <p:sp>
        <p:nvSpPr>
          <p:cNvPr id="152" name="吹き出し: 四角形 151">
            <a:extLst>
              <a:ext uri="{FF2B5EF4-FFF2-40B4-BE49-F238E27FC236}">
                <a16:creationId xmlns:a16="http://schemas.microsoft.com/office/drawing/2014/main" id="{657474A4-6928-4E8C-BF62-79E6260AF9FE}"/>
              </a:ext>
            </a:extLst>
          </p:cNvPr>
          <p:cNvSpPr/>
          <p:nvPr/>
        </p:nvSpPr>
        <p:spPr bwMode="auto">
          <a:xfrm>
            <a:off x="4704769" y="4747471"/>
            <a:ext cx="607338" cy="402583"/>
          </a:xfrm>
          <a:prstGeom prst="wedgeRectCallout">
            <a:avLst>
              <a:gd name="adj1" fmla="val -27140"/>
              <a:gd name="adj2" fmla="val -243211"/>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72000" tIns="36000" rIns="72000" bIns="36000" rtlCol="0" anchor="ctr">
            <a:noAutofit/>
          </a:bodyPr>
          <a:lstStyle/>
          <a:p>
            <a:pPr algn="ctr">
              <a:tabLst>
                <a:tab pos="360363" algn="l"/>
              </a:tabLst>
            </a:pPr>
            <a:r>
              <a:rPr lang="ja-JP" altLang="en-US" sz="1100" dirty="0">
                <a:latin typeface="Meiryo UI" pitchFamily="50" charset="-128"/>
                <a:ea typeface="Meiryo UI" pitchFamily="50" charset="-128"/>
                <a:cs typeface="Meiryo UI" pitchFamily="50" charset="-128"/>
              </a:rPr>
              <a:t>再配置</a:t>
            </a:r>
            <a:endParaRPr kumimoji="1" lang="en-US" altLang="ja-JP" sz="1100" dirty="0">
              <a:latin typeface="Meiryo UI" pitchFamily="50" charset="-128"/>
              <a:ea typeface="Meiryo UI" pitchFamily="50" charset="-128"/>
              <a:cs typeface="Meiryo UI" pitchFamily="50" charset="-128"/>
            </a:endParaRPr>
          </a:p>
        </p:txBody>
      </p:sp>
      <p:sp>
        <p:nvSpPr>
          <p:cNvPr id="153" name="テキスト ボックス 152">
            <a:extLst>
              <a:ext uri="{FF2B5EF4-FFF2-40B4-BE49-F238E27FC236}">
                <a16:creationId xmlns:a16="http://schemas.microsoft.com/office/drawing/2014/main" id="{194F155F-B348-4361-9618-C59D646E8F5D}"/>
              </a:ext>
            </a:extLst>
          </p:cNvPr>
          <p:cNvSpPr txBox="1"/>
          <p:nvPr/>
        </p:nvSpPr>
        <p:spPr bwMode="auto">
          <a:xfrm>
            <a:off x="6304583" y="2421523"/>
            <a:ext cx="1036676" cy="288147"/>
          </a:xfrm>
          <a:prstGeom prst="rect">
            <a:avLst/>
          </a:prstGeom>
          <a:noFill/>
          <a:ln w="9525">
            <a:noFill/>
            <a:miter lim="800000"/>
            <a:headEnd/>
            <a:tailEnd/>
          </a:ln>
        </p:spPr>
        <p:txBody>
          <a:bodyPr wrap="none" lIns="72000" tIns="36000" rIns="72000" bIns="36000" rtlCol="0">
            <a:spAutoFit/>
          </a:bodyPr>
          <a:lstStyle/>
          <a:p>
            <a:r>
              <a:rPr kumimoji="1" lang="ja-JP" altLang="en-US" sz="1400" dirty="0">
                <a:solidFill>
                  <a:prstClr val="black"/>
                </a:solidFill>
                <a:latin typeface="Meiryo UI" panose="020B0604030504040204" pitchFamily="50" charset="-128"/>
                <a:ea typeface="Meiryo UI" panose="020B0604030504040204" pitchFamily="50" charset="-128"/>
              </a:rPr>
              <a:t>図</a:t>
            </a:r>
            <a:r>
              <a:rPr kumimoji="1" lang="en-US" altLang="ja-JP" sz="1400" dirty="0">
                <a:solidFill>
                  <a:prstClr val="black"/>
                </a:solidFill>
                <a:latin typeface="Meiryo UI" panose="020B0604030504040204" pitchFamily="50" charset="-128"/>
                <a:ea typeface="Meiryo UI" panose="020B0604030504040204" pitchFamily="50" charset="-128"/>
              </a:rPr>
              <a:t>1</a:t>
            </a:r>
            <a:r>
              <a:rPr kumimoji="1" lang="ja-JP" altLang="en-US" sz="1400" dirty="0">
                <a:solidFill>
                  <a:prstClr val="black"/>
                </a:solidFill>
                <a:latin typeface="Meiryo UI" panose="020B0604030504040204" pitchFamily="50" charset="-128"/>
                <a:ea typeface="Meiryo UI" panose="020B0604030504040204" pitchFamily="50" charset="-128"/>
              </a:rPr>
              <a:t> 開発前</a:t>
            </a:r>
          </a:p>
        </p:txBody>
      </p:sp>
      <p:sp>
        <p:nvSpPr>
          <p:cNvPr id="154" name="テキスト ボックス 153">
            <a:extLst>
              <a:ext uri="{FF2B5EF4-FFF2-40B4-BE49-F238E27FC236}">
                <a16:creationId xmlns:a16="http://schemas.microsoft.com/office/drawing/2014/main" id="{FADD699F-58B7-4201-B3DA-A1A29B5F6088}"/>
              </a:ext>
            </a:extLst>
          </p:cNvPr>
          <p:cNvSpPr txBox="1"/>
          <p:nvPr/>
        </p:nvSpPr>
        <p:spPr bwMode="auto">
          <a:xfrm>
            <a:off x="6239573" y="4834134"/>
            <a:ext cx="1036676" cy="288147"/>
          </a:xfrm>
          <a:prstGeom prst="rect">
            <a:avLst/>
          </a:prstGeom>
          <a:noFill/>
          <a:ln w="9525">
            <a:noFill/>
            <a:miter lim="800000"/>
            <a:headEnd/>
            <a:tailEnd/>
          </a:ln>
        </p:spPr>
        <p:txBody>
          <a:bodyPr wrap="none" lIns="72000" tIns="36000" rIns="72000" bIns="36000" rtlCol="0">
            <a:spAutoFit/>
          </a:bodyPr>
          <a:lstStyle/>
          <a:p>
            <a:r>
              <a:rPr kumimoji="1" lang="ja-JP" altLang="en-US" sz="1400" dirty="0">
                <a:solidFill>
                  <a:prstClr val="black"/>
                </a:solidFill>
                <a:latin typeface="Meiryo UI" panose="020B0604030504040204" pitchFamily="50" charset="-128"/>
                <a:ea typeface="Meiryo UI" panose="020B0604030504040204" pitchFamily="50" charset="-128"/>
              </a:rPr>
              <a:t>図</a:t>
            </a:r>
            <a:r>
              <a:rPr kumimoji="1" lang="en-US" altLang="ja-JP" sz="1400" dirty="0">
                <a:solidFill>
                  <a:prstClr val="black"/>
                </a:solidFill>
                <a:latin typeface="Meiryo UI" panose="020B0604030504040204" pitchFamily="50" charset="-128"/>
                <a:ea typeface="Meiryo UI" panose="020B0604030504040204" pitchFamily="50" charset="-128"/>
              </a:rPr>
              <a:t>2</a:t>
            </a:r>
            <a:r>
              <a:rPr kumimoji="1" lang="ja-JP" altLang="en-US" sz="1400" dirty="0">
                <a:solidFill>
                  <a:prstClr val="black"/>
                </a:solidFill>
                <a:latin typeface="Meiryo UI" panose="020B0604030504040204" pitchFamily="50" charset="-128"/>
                <a:ea typeface="Meiryo UI" panose="020B0604030504040204" pitchFamily="50" charset="-128"/>
              </a:rPr>
              <a:t> 開発後</a:t>
            </a:r>
          </a:p>
        </p:txBody>
      </p:sp>
      <p:sp>
        <p:nvSpPr>
          <p:cNvPr id="155" name="テキスト ボックス 154">
            <a:extLst>
              <a:ext uri="{FF2B5EF4-FFF2-40B4-BE49-F238E27FC236}">
                <a16:creationId xmlns:a16="http://schemas.microsoft.com/office/drawing/2014/main" id="{12CE9372-E3A8-4AF8-BACC-F936712CC180}"/>
              </a:ext>
            </a:extLst>
          </p:cNvPr>
          <p:cNvSpPr txBox="1"/>
          <p:nvPr/>
        </p:nvSpPr>
        <p:spPr bwMode="auto">
          <a:xfrm>
            <a:off x="6906400" y="4494320"/>
            <a:ext cx="760959" cy="241980"/>
          </a:xfrm>
          <a:prstGeom prst="rect">
            <a:avLst/>
          </a:prstGeom>
          <a:noFill/>
          <a:ln w="9525">
            <a:noFill/>
            <a:miter lim="800000"/>
            <a:headEnd/>
            <a:tailEnd/>
          </a:ln>
        </p:spPr>
        <p:txBody>
          <a:bodyPr wrap="none" lIns="72000" tIns="36000" rIns="72000" bIns="36000" rtlCol="0">
            <a:spAutoFit/>
          </a:bodyPr>
          <a:lstStyle/>
          <a:p>
            <a:r>
              <a:rPr kumimoji="1" lang="ja-JP" altLang="en-US" sz="1100" dirty="0">
                <a:solidFill>
                  <a:prstClr val="black"/>
                </a:solidFill>
                <a:latin typeface="Meiryo UI" panose="020B0604030504040204" pitchFamily="50" charset="-128"/>
                <a:ea typeface="Meiryo UI" panose="020B0604030504040204" pitchFamily="50" charset="-128"/>
              </a:rPr>
              <a:t>ネットワーク</a:t>
            </a:r>
          </a:p>
        </p:txBody>
      </p:sp>
      <p:sp>
        <p:nvSpPr>
          <p:cNvPr id="36" name="正方形/長方形 35">
            <a:extLst>
              <a:ext uri="{FF2B5EF4-FFF2-40B4-BE49-F238E27FC236}">
                <a16:creationId xmlns:a16="http://schemas.microsoft.com/office/drawing/2014/main" id="{C238F94A-C43B-462C-9801-4D39445A31E5}"/>
              </a:ext>
            </a:extLst>
          </p:cNvPr>
          <p:cNvSpPr/>
          <p:nvPr/>
        </p:nvSpPr>
        <p:spPr bwMode="auto">
          <a:xfrm>
            <a:off x="-1546081" y="3936311"/>
            <a:ext cx="1613300"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埋める</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35" name="正方形/長方形 34">
            <a:extLst>
              <a:ext uri="{FF2B5EF4-FFF2-40B4-BE49-F238E27FC236}">
                <a16:creationId xmlns:a16="http://schemas.microsoft.com/office/drawing/2014/main" id="{F1552BE0-1805-4844-B398-4748D4BBEF3C}"/>
              </a:ext>
            </a:extLst>
          </p:cNvPr>
          <p:cNvSpPr/>
          <p:nvPr/>
        </p:nvSpPr>
        <p:spPr bwMode="auto">
          <a:xfrm>
            <a:off x="7897945" y="1768255"/>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進捗を表す図にアップデート</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156" name="テキスト ボックス 155">
            <a:extLst>
              <a:ext uri="{FF2B5EF4-FFF2-40B4-BE49-F238E27FC236}">
                <a16:creationId xmlns:a16="http://schemas.microsoft.com/office/drawing/2014/main" id="{66A9CD02-F196-4CB1-A0E5-DEE89717D874}"/>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Tree>
    <p:extLst>
      <p:ext uri="{BB962C8B-B14F-4D97-AF65-F5344CB8AC3E}">
        <p14:creationId xmlns:p14="http://schemas.microsoft.com/office/powerpoint/2010/main" val="1515709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a:extLst>
              <a:ext uri="{FF2B5EF4-FFF2-40B4-BE49-F238E27FC236}">
                <a16:creationId xmlns:a16="http://schemas.microsoft.com/office/drawing/2014/main" id="{C238F94A-C43B-462C-9801-4D39445A31E5}"/>
              </a:ext>
            </a:extLst>
          </p:cNvPr>
          <p:cNvSpPr/>
          <p:nvPr/>
        </p:nvSpPr>
        <p:spPr bwMode="auto">
          <a:xfrm>
            <a:off x="-1754223" y="4115414"/>
            <a:ext cx="1613300"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埋める</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156" name="テキスト ボックス 155">
            <a:extLst>
              <a:ext uri="{FF2B5EF4-FFF2-40B4-BE49-F238E27FC236}">
                <a16:creationId xmlns:a16="http://schemas.microsoft.com/office/drawing/2014/main" id="{66A9CD02-F196-4CB1-A0E5-DEE89717D874}"/>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80" name="正方形/長方形 79">
            <a:extLst>
              <a:ext uri="{FF2B5EF4-FFF2-40B4-BE49-F238E27FC236}">
                <a16:creationId xmlns:a16="http://schemas.microsoft.com/office/drawing/2014/main" id="{B7156B83-1C71-46EA-8515-AF03FE96A6E9}"/>
              </a:ext>
            </a:extLst>
          </p:cNvPr>
          <p:cNvSpPr/>
          <p:nvPr/>
        </p:nvSpPr>
        <p:spPr bwMode="auto">
          <a:xfrm>
            <a:off x="4316155" y="826287"/>
            <a:ext cx="4757978" cy="435795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81" name="タイトル 2">
            <a:extLst>
              <a:ext uri="{FF2B5EF4-FFF2-40B4-BE49-F238E27FC236}">
                <a16:creationId xmlns:a16="http://schemas.microsoft.com/office/drawing/2014/main" id="{94636619-0714-45B2-A407-3FC8A74153B6}"/>
              </a:ext>
            </a:extLst>
          </p:cNvPr>
          <p:cNvSpPr txBox="1">
            <a:spLocks/>
          </p:cNvSpPr>
          <p:nvPr/>
        </p:nvSpPr>
        <p:spPr>
          <a:xfrm>
            <a:off x="1512000" y="288000"/>
            <a:ext cx="7632000" cy="476704"/>
          </a:xfrm>
          <a:prstGeom prst="rect">
            <a:avLst/>
          </a:prstGeom>
        </p:spPr>
        <p:txBody>
          <a:bodyPr>
            <a:normAutofit/>
          </a:bodyPr>
          <a:lst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a:lstStyle>
          <a:p>
            <a:r>
              <a:rPr lang="zh-TW" altLang="en-US" sz="2400"/>
              <a:t>補足</a:t>
            </a:r>
            <a:r>
              <a:rPr lang="en-US" altLang="zh-TW" sz="2400"/>
              <a:t>1-3.(1)</a:t>
            </a:r>
            <a:r>
              <a:rPr lang="zh-TW" altLang="en-US" sz="2400">
                <a:solidFill>
                  <a:prstClr val="black"/>
                </a:solidFill>
              </a:rPr>
              <a:t>不具合予防技術</a:t>
            </a:r>
            <a:endParaRPr lang="zh-TW" altLang="en-US" sz="2400" dirty="0"/>
          </a:p>
        </p:txBody>
      </p:sp>
      <p:sp>
        <p:nvSpPr>
          <p:cNvPr id="82" name="Rectangle 80">
            <a:extLst>
              <a:ext uri="{FF2B5EF4-FFF2-40B4-BE49-F238E27FC236}">
                <a16:creationId xmlns:a16="http://schemas.microsoft.com/office/drawing/2014/main" id="{8869988D-CE75-4555-A2DA-24EFA7A6B19F}"/>
              </a:ext>
            </a:extLst>
          </p:cNvPr>
          <p:cNvSpPr>
            <a:spLocks noChangeArrowheads="1"/>
          </p:cNvSpPr>
          <p:nvPr/>
        </p:nvSpPr>
        <p:spPr bwMode="auto">
          <a:xfrm>
            <a:off x="69867" y="865655"/>
            <a:ext cx="4103604" cy="5892333"/>
          </a:xfrm>
          <a:prstGeom prst="rect">
            <a:avLst/>
          </a:prstGeom>
          <a:noFill/>
          <a:ln w="9525">
            <a:solidFill>
              <a:schemeClr val="tx1"/>
            </a:solidFill>
            <a:miter lim="800000"/>
            <a:headEnd/>
            <a:tailEnd/>
          </a:ln>
        </p:spPr>
        <p:txBody>
          <a:bodyPr wrap="square" lIns="91440" tIns="45720" rIns="91440" bIns="45720" anchor="t">
            <a:noAutofit/>
          </a:bodyPr>
          <a:lstStyle/>
          <a:p>
            <a:pPr algn="l" eaLnBrk="0" hangingPunct="0"/>
            <a:r>
              <a:rPr lang="en-US" altLang="ja-JP" sz="1400" dirty="0">
                <a:latin typeface="Meiryo UI"/>
                <a:ea typeface="Meiryo UI"/>
              </a:rPr>
              <a:t>【</a:t>
            </a:r>
            <a:r>
              <a:rPr lang="ja-JP" altLang="en-US" sz="1400" dirty="0">
                <a:latin typeface="Meiryo UI"/>
                <a:ea typeface="Meiryo UI"/>
              </a:rPr>
              <a:t>目的・課題</a:t>
            </a:r>
            <a:r>
              <a:rPr lang="en-US" altLang="ja-JP" sz="1400" dirty="0">
                <a:latin typeface="Meiryo UI"/>
                <a:ea typeface="Meiryo UI"/>
              </a:rPr>
              <a:t>】</a:t>
            </a:r>
          </a:p>
          <a:p>
            <a:pPr eaLnBrk="0" hangingPunct="0"/>
            <a:r>
              <a:rPr lang="en-US" altLang="ja-JP" sz="1400" dirty="0">
                <a:latin typeface="Meiryo UI"/>
                <a:ea typeface="Meiryo UI"/>
              </a:rPr>
              <a:t>DevOps</a:t>
            </a:r>
            <a:r>
              <a:rPr lang="ja-JP" altLang="en-US" sz="1400" dirty="0">
                <a:latin typeface="Meiryo UI"/>
                <a:ea typeface="Meiryo UI"/>
              </a:rPr>
              <a:t>で安定運用を実現するためには、</a:t>
            </a:r>
            <a:r>
              <a:rPr lang="en-US" altLang="ja-JP" sz="1400" dirty="0">
                <a:latin typeface="Meiryo UI"/>
                <a:ea typeface="Meiryo UI"/>
              </a:rPr>
              <a:t>deploy</a:t>
            </a:r>
            <a:r>
              <a:rPr lang="ja-JP" altLang="en-US" sz="1400" dirty="0">
                <a:latin typeface="Meiryo UI"/>
                <a:ea typeface="Meiryo UI"/>
              </a:rPr>
              <a:t>によるソフトウェア不具合の発生予防が不可欠。ソフトウェア不具合の</a:t>
            </a:r>
            <a:r>
              <a:rPr lang="en-US" altLang="ja-JP" sz="1400" dirty="0">
                <a:latin typeface="Meiryo UI"/>
                <a:ea typeface="Meiryo UI"/>
              </a:rPr>
              <a:t>70%</a:t>
            </a:r>
            <a:r>
              <a:rPr lang="ja-JP" altLang="en-US" sz="1400" dirty="0">
                <a:latin typeface="Meiryo UI"/>
                <a:ea typeface="Meiryo UI"/>
              </a:rPr>
              <a:t>がメモリ関連といわれるため、メモリリークなどの防止が効果的。この用途に有望な</a:t>
            </a:r>
            <a:r>
              <a:rPr lang="en-US" altLang="ja-JP" sz="1400" dirty="0">
                <a:latin typeface="Meiryo UI"/>
                <a:ea typeface="Meiryo UI"/>
              </a:rPr>
              <a:t>Rust</a:t>
            </a:r>
            <a:r>
              <a:rPr lang="ja-JP" altLang="en-US" sz="1400" dirty="0">
                <a:latin typeface="Meiryo UI"/>
                <a:ea typeface="Meiryo UI"/>
              </a:rPr>
              <a:t>言語の組込み向け適用ガイドラインを作成することで、</a:t>
            </a:r>
            <a:r>
              <a:rPr lang="en-US" altLang="ja-JP" sz="1400" dirty="0">
                <a:latin typeface="Meiryo UI"/>
                <a:ea typeface="Meiryo UI"/>
              </a:rPr>
              <a:t>Rust</a:t>
            </a:r>
            <a:r>
              <a:rPr lang="ja-JP" altLang="en-US" sz="1400" dirty="0">
                <a:latin typeface="Meiryo UI"/>
                <a:ea typeface="Meiryo UI"/>
              </a:rPr>
              <a:t>導入を容易化。</a:t>
            </a:r>
            <a:endParaRPr lang="en-US" altLang="ja-JP" sz="1400" dirty="0">
              <a:latin typeface="Meiryo UI"/>
              <a:ea typeface="Meiryo UI"/>
            </a:endParaRPr>
          </a:p>
          <a:p>
            <a:pPr eaLnBrk="0" hangingPunct="0"/>
            <a:endParaRPr lang="en-US" altLang="ja-JP" sz="1400" dirty="0">
              <a:latin typeface="Meiryo UI"/>
              <a:ea typeface="Meiryo UI"/>
            </a:endParaRPr>
          </a:p>
          <a:p>
            <a:pPr eaLnBrk="0" hangingPunct="0"/>
            <a:r>
              <a:rPr lang="en-US" altLang="ja-JP" sz="1400" dirty="0">
                <a:latin typeface="Meiryo UI"/>
                <a:ea typeface="Meiryo UI"/>
              </a:rPr>
              <a:t>【</a:t>
            </a:r>
            <a:r>
              <a:rPr lang="ja-JP" altLang="en-US" sz="1400" dirty="0">
                <a:latin typeface="Meiryo UI"/>
                <a:ea typeface="Meiryo UI"/>
              </a:rPr>
              <a:t>開発内容</a:t>
            </a:r>
            <a:r>
              <a:rPr lang="en-US" altLang="ja-JP" sz="1400" dirty="0">
                <a:latin typeface="Meiryo UI"/>
                <a:ea typeface="Meiryo UI"/>
              </a:rPr>
              <a:t>】</a:t>
            </a:r>
          </a:p>
          <a:p>
            <a:pPr eaLnBrk="0" hangingPunct="0"/>
            <a:r>
              <a:rPr lang="ja-JP" altLang="en-US" sz="1400" dirty="0">
                <a:latin typeface="Meiryo UI"/>
                <a:ea typeface="Meiryo UI"/>
              </a:rPr>
              <a:t>①</a:t>
            </a:r>
            <a:r>
              <a:rPr lang="en-US" altLang="ja-JP" sz="1400" dirty="0">
                <a:latin typeface="Meiryo UI"/>
                <a:ea typeface="Meiryo UI"/>
              </a:rPr>
              <a:t>Rust</a:t>
            </a:r>
            <a:r>
              <a:rPr lang="ja-JP" altLang="en-US" sz="1400" dirty="0">
                <a:latin typeface="Meiryo UI"/>
                <a:ea typeface="Meiryo UI"/>
              </a:rPr>
              <a:t>言語適用ガイドライン</a:t>
            </a:r>
            <a:endParaRPr lang="en-US" altLang="ja-JP" sz="1400" dirty="0">
              <a:latin typeface="Meiryo UI"/>
              <a:ea typeface="Meiryo UI"/>
            </a:endParaRPr>
          </a:p>
          <a:p>
            <a:pPr eaLnBrk="0" hangingPunct="0"/>
            <a:r>
              <a:rPr lang="ja-JP" altLang="en-US" sz="1400" dirty="0">
                <a:latin typeface="Meiryo UI"/>
                <a:ea typeface="Meiryo UI"/>
              </a:rPr>
              <a:t>製品開発でよく使われそうなコーディングパターンを網羅した</a:t>
            </a:r>
            <a:r>
              <a:rPr lang="en-US" altLang="ja-JP" sz="1400" dirty="0">
                <a:latin typeface="Meiryo UI"/>
                <a:ea typeface="Meiryo UI"/>
              </a:rPr>
              <a:t>Rust</a:t>
            </a:r>
            <a:r>
              <a:rPr lang="ja-JP" altLang="en-US" sz="1400" dirty="0">
                <a:latin typeface="Meiryo UI"/>
                <a:ea typeface="Meiryo UI"/>
              </a:rPr>
              <a:t>記述のガイドラインを作成。参照が容易となるように製品ドメインの特徴ごとに情報を整理。</a:t>
            </a:r>
            <a:endParaRPr lang="en-US" altLang="ja-JP" sz="1400" dirty="0">
              <a:latin typeface="Meiryo UI"/>
              <a:ea typeface="Meiryo UI"/>
            </a:endParaRPr>
          </a:p>
          <a:p>
            <a:pPr eaLnBrk="0" hangingPunct="0"/>
            <a:r>
              <a:rPr lang="ja-JP" altLang="en-US" sz="1400" dirty="0">
                <a:latin typeface="Meiryo UI"/>
                <a:ea typeface="Meiryo UI"/>
              </a:rPr>
              <a:t>②ガイドラインに沿った開発支援ツール開発</a:t>
            </a:r>
            <a:endParaRPr lang="en-US" altLang="ja-JP" sz="1400" dirty="0">
              <a:latin typeface="Meiryo UI"/>
              <a:ea typeface="Meiryo UI"/>
            </a:endParaRPr>
          </a:p>
          <a:p>
            <a:br>
              <a:rPr lang="en-US" altLang="ja-JP" sz="1400" dirty="0">
                <a:latin typeface="Meiryo UI" panose="020B0604030504040204" pitchFamily="50" charset="-128"/>
                <a:ea typeface="Meiryo UI" panose="020B0604030504040204" pitchFamily="50" charset="-128"/>
              </a:rPr>
            </a:br>
            <a:r>
              <a:rPr lang="en-US" altLang="ja-JP" sz="1400" dirty="0">
                <a:solidFill>
                  <a:srgbClr val="FF0000"/>
                </a:solidFill>
                <a:latin typeface="Meiryo UI"/>
                <a:ea typeface="Meiryo UI"/>
              </a:rPr>
              <a:t>【22</a:t>
            </a:r>
            <a:r>
              <a:rPr lang="ja-JP" altLang="en-US" sz="1400" dirty="0">
                <a:solidFill>
                  <a:srgbClr val="FF0000"/>
                </a:solidFill>
                <a:latin typeface="Meiryo UI"/>
                <a:ea typeface="Meiryo UI"/>
              </a:rPr>
              <a:t>年度進捗</a:t>
            </a:r>
            <a:r>
              <a:rPr lang="en-US" altLang="ja-JP" sz="1400" dirty="0">
                <a:solidFill>
                  <a:srgbClr val="FF0000"/>
                </a:solidFill>
                <a:latin typeface="Meiryo UI"/>
                <a:ea typeface="Meiryo UI"/>
              </a:rPr>
              <a:t>】</a:t>
            </a:r>
            <a:endParaRPr lang="en-US" sz="1400" dirty="0">
              <a:solidFill>
                <a:srgbClr val="FF0000"/>
              </a:solidFill>
              <a:cs typeface="Arial"/>
            </a:endParaRPr>
          </a:p>
          <a:p>
            <a:endParaRPr lang="en-US" altLang="ja-JP" sz="1400" dirty="0">
              <a:solidFill>
                <a:srgbClr val="FF0000"/>
              </a:solidFill>
              <a:latin typeface="Meiryo UI"/>
              <a:ea typeface="Meiryo UI"/>
            </a:endParaRPr>
          </a:p>
          <a:p>
            <a:r>
              <a:rPr lang="en-US" altLang="ja-JP" sz="1400" dirty="0">
                <a:solidFill>
                  <a:srgbClr val="FF0000"/>
                </a:solidFill>
                <a:latin typeface="Meiryo UI"/>
                <a:ea typeface="Meiryo UI"/>
              </a:rPr>
              <a:t>【23</a:t>
            </a:r>
            <a:r>
              <a:rPr lang="ja-JP" altLang="en-US" sz="1400" dirty="0">
                <a:solidFill>
                  <a:srgbClr val="FF0000"/>
                </a:solidFill>
                <a:latin typeface="Meiryo UI"/>
                <a:ea typeface="Meiryo UI"/>
              </a:rPr>
              <a:t>年度開発予定</a:t>
            </a:r>
            <a:r>
              <a:rPr lang="en-US" altLang="ja-JP" sz="1400" dirty="0">
                <a:solidFill>
                  <a:srgbClr val="FF0000"/>
                </a:solidFill>
                <a:latin typeface="Meiryo UI"/>
                <a:ea typeface="Meiryo UI"/>
              </a:rPr>
              <a:t>】</a:t>
            </a:r>
          </a:p>
          <a:p>
            <a:endParaRPr lang="en-US" altLang="ja-JP" sz="1400" dirty="0">
              <a:latin typeface="Meiryo UI" panose="020B0604030504040204" pitchFamily="50" charset="-128"/>
              <a:ea typeface="Meiryo UI" panose="020B0604030504040204" pitchFamily="50" charset="-128"/>
            </a:endParaRPr>
          </a:p>
          <a:p>
            <a:pPr>
              <a:spcBef>
                <a:spcPts val="0"/>
              </a:spcBef>
            </a:pPr>
            <a:r>
              <a:rPr lang="en-US" altLang="ja-JP" sz="1400" dirty="0">
                <a:latin typeface="Meiryo UI"/>
                <a:ea typeface="Meiryo UI"/>
              </a:rPr>
              <a:t>【</a:t>
            </a:r>
            <a:r>
              <a:rPr lang="ja-JP" altLang="en-US" sz="1400" dirty="0">
                <a:latin typeface="Meiryo UI"/>
                <a:ea typeface="Meiryo UI"/>
              </a:rPr>
              <a:t>成果予定</a:t>
            </a:r>
            <a:r>
              <a:rPr lang="en-US" altLang="ja-JP" sz="1400" dirty="0">
                <a:latin typeface="Meiryo UI"/>
                <a:ea typeface="Meiryo UI"/>
              </a:rPr>
              <a:t>】</a:t>
            </a:r>
          </a:p>
          <a:p>
            <a:r>
              <a:rPr lang="ja-JP" altLang="en-US" sz="1400" dirty="0">
                <a:latin typeface="+mn-ea"/>
              </a:rPr>
              <a:t>・</a:t>
            </a:r>
            <a:r>
              <a:rPr lang="en-US" altLang="ja-JP" sz="1400" dirty="0">
                <a:latin typeface="+mn-ea"/>
              </a:rPr>
              <a:t>Rust</a:t>
            </a:r>
            <a:r>
              <a:rPr lang="ja-JP" altLang="en-US" sz="1400" dirty="0">
                <a:latin typeface="+mn-ea"/>
              </a:rPr>
              <a:t>言語適用ガイドライン</a:t>
            </a:r>
            <a:endParaRPr lang="en-US" altLang="ja-JP" sz="1400" dirty="0">
              <a:latin typeface="+mn-ea"/>
            </a:endParaRPr>
          </a:p>
          <a:p>
            <a:r>
              <a:rPr lang="ja-JP" altLang="en-US" sz="1400" dirty="0">
                <a:latin typeface="+mn-ea"/>
              </a:rPr>
              <a:t>・開発支援ツール</a:t>
            </a:r>
            <a:r>
              <a:rPr lang="en-US" altLang="ja-JP" sz="1400" dirty="0">
                <a:latin typeface="+mn-ea"/>
              </a:rPr>
              <a:t>(24</a:t>
            </a:r>
            <a:r>
              <a:rPr lang="ja-JP" altLang="en-US" sz="1400" dirty="0">
                <a:latin typeface="+mn-ea"/>
              </a:rPr>
              <a:t>年度</a:t>
            </a:r>
            <a:r>
              <a:rPr lang="en-US" altLang="ja-JP" sz="1400" dirty="0">
                <a:latin typeface="+mn-ea"/>
              </a:rPr>
              <a:t>)</a:t>
            </a:r>
          </a:p>
        </p:txBody>
      </p:sp>
      <p:cxnSp>
        <p:nvCxnSpPr>
          <p:cNvPr id="83" name="直線コネクタ 82">
            <a:extLst>
              <a:ext uri="{FF2B5EF4-FFF2-40B4-BE49-F238E27FC236}">
                <a16:creationId xmlns:a16="http://schemas.microsoft.com/office/drawing/2014/main" id="{C13F0E1B-69DD-4B56-A53A-4924B3113718}"/>
              </a:ext>
            </a:extLst>
          </p:cNvPr>
          <p:cNvCxnSpPr>
            <a:cxnSpLocks/>
          </p:cNvCxnSpPr>
          <p:nvPr/>
        </p:nvCxnSpPr>
        <p:spPr>
          <a:xfrm>
            <a:off x="6705601" y="1256738"/>
            <a:ext cx="0" cy="3447067"/>
          </a:xfrm>
          <a:prstGeom prst="line">
            <a:avLst/>
          </a:prstGeom>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842DB6A1-B15D-4DE8-9513-3B7E42EA1E20}"/>
              </a:ext>
            </a:extLst>
          </p:cNvPr>
          <p:cNvSpPr txBox="1"/>
          <p:nvPr/>
        </p:nvSpPr>
        <p:spPr bwMode="auto">
          <a:xfrm>
            <a:off x="5063175" y="911638"/>
            <a:ext cx="760959"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開発前</a:t>
            </a:r>
          </a:p>
        </p:txBody>
      </p:sp>
      <p:sp>
        <p:nvSpPr>
          <p:cNvPr id="85" name="テキスト ボックス 84">
            <a:extLst>
              <a:ext uri="{FF2B5EF4-FFF2-40B4-BE49-F238E27FC236}">
                <a16:creationId xmlns:a16="http://schemas.microsoft.com/office/drawing/2014/main" id="{47908005-6F40-4ED9-BCC3-F3C5A4058157}"/>
              </a:ext>
            </a:extLst>
          </p:cNvPr>
          <p:cNvSpPr txBox="1"/>
          <p:nvPr/>
        </p:nvSpPr>
        <p:spPr bwMode="auto">
          <a:xfrm>
            <a:off x="7625143" y="937814"/>
            <a:ext cx="760959"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開発後</a:t>
            </a:r>
          </a:p>
        </p:txBody>
      </p:sp>
      <p:pic>
        <p:nvPicPr>
          <p:cNvPr id="86" name="図 85" descr="ダイアグラム&#10;&#10;自動的に生成された説明">
            <a:extLst>
              <a:ext uri="{FF2B5EF4-FFF2-40B4-BE49-F238E27FC236}">
                <a16:creationId xmlns:a16="http://schemas.microsoft.com/office/drawing/2014/main" id="{F0F552DF-739D-4742-882E-4DC0AE34529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70531" y="5270043"/>
            <a:ext cx="3071373" cy="1487945"/>
          </a:xfrm>
          <a:prstGeom prst="rect">
            <a:avLst/>
          </a:prstGeom>
        </p:spPr>
      </p:pic>
      <p:sp>
        <p:nvSpPr>
          <p:cNvPr id="87" name="正方形/長方形 86">
            <a:extLst>
              <a:ext uri="{FF2B5EF4-FFF2-40B4-BE49-F238E27FC236}">
                <a16:creationId xmlns:a16="http://schemas.microsoft.com/office/drawing/2014/main" id="{C970C376-FBFD-4CCB-9BF0-C10C9E96A733}"/>
              </a:ext>
            </a:extLst>
          </p:cNvPr>
          <p:cNvSpPr/>
          <p:nvPr/>
        </p:nvSpPr>
        <p:spPr bwMode="auto">
          <a:xfrm>
            <a:off x="4408653" y="2159638"/>
            <a:ext cx="2191264" cy="58609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88" name="正方形/長方形 87">
            <a:extLst>
              <a:ext uri="{FF2B5EF4-FFF2-40B4-BE49-F238E27FC236}">
                <a16:creationId xmlns:a16="http://schemas.microsoft.com/office/drawing/2014/main" id="{80D7F958-47CC-403F-862F-8B43BE2DAB41}"/>
              </a:ext>
            </a:extLst>
          </p:cNvPr>
          <p:cNvSpPr/>
          <p:nvPr/>
        </p:nvSpPr>
        <p:spPr bwMode="auto">
          <a:xfrm>
            <a:off x="4717754" y="2164964"/>
            <a:ext cx="331027" cy="575441"/>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89" name="正方形/長方形 88">
            <a:extLst>
              <a:ext uri="{FF2B5EF4-FFF2-40B4-BE49-F238E27FC236}">
                <a16:creationId xmlns:a16="http://schemas.microsoft.com/office/drawing/2014/main" id="{CEB31FAF-7E9C-474D-9BB4-E686D723B392}"/>
              </a:ext>
            </a:extLst>
          </p:cNvPr>
          <p:cNvSpPr/>
          <p:nvPr/>
        </p:nvSpPr>
        <p:spPr bwMode="auto">
          <a:xfrm>
            <a:off x="5375183" y="2159638"/>
            <a:ext cx="331027" cy="58609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90" name="正方形/長方形 89">
            <a:extLst>
              <a:ext uri="{FF2B5EF4-FFF2-40B4-BE49-F238E27FC236}">
                <a16:creationId xmlns:a16="http://schemas.microsoft.com/office/drawing/2014/main" id="{317E2CE0-2AD2-4E2D-92AF-AA269991CB6C}"/>
              </a:ext>
            </a:extLst>
          </p:cNvPr>
          <p:cNvSpPr/>
          <p:nvPr/>
        </p:nvSpPr>
        <p:spPr bwMode="auto">
          <a:xfrm>
            <a:off x="6162225" y="2159638"/>
            <a:ext cx="450810" cy="580767"/>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91" name="テキスト ボックス 90">
            <a:extLst>
              <a:ext uri="{FF2B5EF4-FFF2-40B4-BE49-F238E27FC236}">
                <a16:creationId xmlns:a16="http://schemas.microsoft.com/office/drawing/2014/main" id="{4D952D2E-2F73-4F2F-B7A7-E98237F953F6}"/>
              </a:ext>
            </a:extLst>
          </p:cNvPr>
          <p:cNvSpPr txBox="1"/>
          <p:nvPr/>
        </p:nvSpPr>
        <p:spPr bwMode="auto">
          <a:xfrm>
            <a:off x="4316155" y="1846040"/>
            <a:ext cx="563791" cy="318924"/>
          </a:xfrm>
          <a:prstGeom prst="rect">
            <a:avLst/>
          </a:prstGeom>
          <a:noFill/>
          <a:ln w="9525">
            <a:noFill/>
            <a:miter lim="800000"/>
            <a:headEnd/>
            <a:tailEnd/>
          </a:ln>
        </p:spPr>
        <p:txBody>
          <a:bodyPr wrap="squar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メモリ</a:t>
            </a:r>
          </a:p>
        </p:txBody>
      </p:sp>
      <p:grpSp>
        <p:nvGrpSpPr>
          <p:cNvPr id="92" name="グループ化 91">
            <a:extLst>
              <a:ext uri="{FF2B5EF4-FFF2-40B4-BE49-F238E27FC236}">
                <a16:creationId xmlns:a16="http://schemas.microsoft.com/office/drawing/2014/main" id="{BAE4C7E5-2A3B-4084-891F-9604A12F6919}"/>
              </a:ext>
            </a:extLst>
          </p:cNvPr>
          <p:cNvGrpSpPr/>
          <p:nvPr/>
        </p:nvGrpSpPr>
        <p:grpSpPr>
          <a:xfrm>
            <a:off x="4768604" y="2370305"/>
            <a:ext cx="200797" cy="164757"/>
            <a:chOff x="4873704" y="2075935"/>
            <a:chExt cx="351086" cy="308243"/>
          </a:xfrm>
        </p:grpSpPr>
        <p:cxnSp>
          <p:nvCxnSpPr>
            <p:cNvPr id="93" name="直線コネクタ 92">
              <a:extLst>
                <a:ext uri="{FF2B5EF4-FFF2-40B4-BE49-F238E27FC236}">
                  <a16:creationId xmlns:a16="http://schemas.microsoft.com/office/drawing/2014/main" id="{C0AB46B4-00C6-4409-8AB1-3E24BBC12311}"/>
                </a:ext>
              </a:extLst>
            </p:cNvPr>
            <p:cNvCxnSpPr>
              <a:cxnSpLocks/>
            </p:cNvCxnSpPr>
            <p:nvPr/>
          </p:nvCxnSpPr>
          <p:spPr>
            <a:xfrm>
              <a:off x="4901554" y="2075935"/>
              <a:ext cx="323236" cy="308243"/>
            </a:xfrm>
            <a:prstGeom prst="line">
              <a:avLst/>
            </a:prstGeom>
          </p:spPr>
          <p:style>
            <a:lnRef idx="3">
              <a:schemeClr val="accent2"/>
            </a:lnRef>
            <a:fillRef idx="0">
              <a:schemeClr val="accent2"/>
            </a:fillRef>
            <a:effectRef idx="2">
              <a:schemeClr val="accent2"/>
            </a:effectRef>
            <a:fontRef idx="minor">
              <a:schemeClr val="tx1"/>
            </a:fontRef>
          </p:style>
        </p:cxnSp>
        <p:cxnSp>
          <p:nvCxnSpPr>
            <p:cNvPr id="94" name="直線コネクタ 93">
              <a:extLst>
                <a:ext uri="{FF2B5EF4-FFF2-40B4-BE49-F238E27FC236}">
                  <a16:creationId xmlns:a16="http://schemas.microsoft.com/office/drawing/2014/main" id="{18F64B5D-45E0-4FF8-92EA-65A05979F3F4}"/>
                </a:ext>
              </a:extLst>
            </p:cNvPr>
            <p:cNvCxnSpPr>
              <a:cxnSpLocks/>
            </p:cNvCxnSpPr>
            <p:nvPr/>
          </p:nvCxnSpPr>
          <p:spPr>
            <a:xfrm flipV="1">
              <a:off x="4873704" y="2075935"/>
              <a:ext cx="351086" cy="308243"/>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95" name="グループ化 94">
            <a:extLst>
              <a:ext uri="{FF2B5EF4-FFF2-40B4-BE49-F238E27FC236}">
                <a16:creationId xmlns:a16="http://schemas.microsoft.com/office/drawing/2014/main" id="{4B4CE2AF-6627-4D9C-8971-E886DF737473}"/>
              </a:ext>
            </a:extLst>
          </p:cNvPr>
          <p:cNvGrpSpPr/>
          <p:nvPr/>
        </p:nvGrpSpPr>
        <p:grpSpPr>
          <a:xfrm>
            <a:off x="5448453" y="2370305"/>
            <a:ext cx="200797" cy="164757"/>
            <a:chOff x="4873704" y="2075935"/>
            <a:chExt cx="351086" cy="308243"/>
          </a:xfrm>
        </p:grpSpPr>
        <p:cxnSp>
          <p:nvCxnSpPr>
            <p:cNvPr id="96" name="直線コネクタ 95">
              <a:extLst>
                <a:ext uri="{FF2B5EF4-FFF2-40B4-BE49-F238E27FC236}">
                  <a16:creationId xmlns:a16="http://schemas.microsoft.com/office/drawing/2014/main" id="{E12DC7C9-A417-4972-A344-BA28390E5FF0}"/>
                </a:ext>
              </a:extLst>
            </p:cNvPr>
            <p:cNvCxnSpPr>
              <a:cxnSpLocks/>
            </p:cNvCxnSpPr>
            <p:nvPr/>
          </p:nvCxnSpPr>
          <p:spPr>
            <a:xfrm>
              <a:off x="4901554" y="2075935"/>
              <a:ext cx="323236" cy="308243"/>
            </a:xfrm>
            <a:prstGeom prst="line">
              <a:avLst/>
            </a:prstGeom>
          </p:spPr>
          <p:style>
            <a:lnRef idx="3">
              <a:schemeClr val="accent2"/>
            </a:lnRef>
            <a:fillRef idx="0">
              <a:schemeClr val="accent2"/>
            </a:fillRef>
            <a:effectRef idx="2">
              <a:schemeClr val="accent2"/>
            </a:effectRef>
            <a:fontRef idx="minor">
              <a:schemeClr val="tx1"/>
            </a:fontRef>
          </p:style>
        </p:cxnSp>
        <p:cxnSp>
          <p:nvCxnSpPr>
            <p:cNvPr id="97" name="直線コネクタ 96">
              <a:extLst>
                <a:ext uri="{FF2B5EF4-FFF2-40B4-BE49-F238E27FC236}">
                  <a16:creationId xmlns:a16="http://schemas.microsoft.com/office/drawing/2014/main" id="{8EDADEC9-3A40-4F1B-A043-8F687D228D88}"/>
                </a:ext>
              </a:extLst>
            </p:cNvPr>
            <p:cNvCxnSpPr>
              <a:cxnSpLocks/>
            </p:cNvCxnSpPr>
            <p:nvPr/>
          </p:nvCxnSpPr>
          <p:spPr>
            <a:xfrm flipV="1">
              <a:off x="4873704" y="2075935"/>
              <a:ext cx="351086" cy="308243"/>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98" name="グループ化 97">
            <a:extLst>
              <a:ext uri="{FF2B5EF4-FFF2-40B4-BE49-F238E27FC236}">
                <a16:creationId xmlns:a16="http://schemas.microsoft.com/office/drawing/2014/main" id="{05C4EAD2-6495-4C63-A164-A439A2C9DDF0}"/>
              </a:ext>
            </a:extLst>
          </p:cNvPr>
          <p:cNvGrpSpPr/>
          <p:nvPr/>
        </p:nvGrpSpPr>
        <p:grpSpPr>
          <a:xfrm>
            <a:off x="6301752" y="2383082"/>
            <a:ext cx="200797" cy="164757"/>
            <a:chOff x="4873704" y="2075935"/>
            <a:chExt cx="351086" cy="308243"/>
          </a:xfrm>
        </p:grpSpPr>
        <p:cxnSp>
          <p:nvCxnSpPr>
            <p:cNvPr id="99" name="直線コネクタ 98">
              <a:extLst>
                <a:ext uri="{FF2B5EF4-FFF2-40B4-BE49-F238E27FC236}">
                  <a16:creationId xmlns:a16="http://schemas.microsoft.com/office/drawing/2014/main" id="{369A82A2-ECC4-4D23-A20B-46F56E673730}"/>
                </a:ext>
              </a:extLst>
            </p:cNvPr>
            <p:cNvCxnSpPr>
              <a:cxnSpLocks/>
            </p:cNvCxnSpPr>
            <p:nvPr/>
          </p:nvCxnSpPr>
          <p:spPr>
            <a:xfrm>
              <a:off x="4901554" y="2075935"/>
              <a:ext cx="323236" cy="308243"/>
            </a:xfrm>
            <a:prstGeom prst="line">
              <a:avLst/>
            </a:prstGeom>
          </p:spPr>
          <p:style>
            <a:lnRef idx="3">
              <a:schemeClr val="accent2"/>
            </a:lnRef>
            <a:fillRef idx="0">
              <a:schemeClr val="accent2"/>
            </a:fillRef>
            <a:effectRef idx="2">
              <a:schemeClr val="accent2"/>
            </a:effectRef>
            <a:fontRef idx="minor">
              <a:schemeClr val="tx1"/>
            </a:fontRef>
          </p:style>
        </p:cxnSp>
        <p:cxnSp>
          <p:nvCxnSpPr>
            <p:cNvPr id="100" name="直線コネクタ 99">
              <a:extLst>
                <a:ext uri="{FF2B5EF4-FFF2-40B4-BE49-F238E27FC236}">
                  <a16:creationId xmlns:a16="http://schemas.microsoft.com/office/drawing/2014/main" id="{D353A323-F12B-46D4-A989-F5B8ACCFA189}"/>
                </a:ext>
              </a:extLst>
            </p:cNvPr>
            <p:cNvCxnSpPr>
              <a:cxnSpLocks/>
            </p:cNvCxnSpPr>
            <p:nvPr/>
          </p:nvCxnSpPr>
          <p:spPr>
            <a:xfrm flipV="1">
              <a:off x="4873704" y="2075935"/>
              <a:ext cx="351086" cy="308243"/>
            </a:xfrm>
            <a:prstGeom prst="line">
              <a:avLst/>
            </a:prstGeom>
          </p:spPr>
          <p:style>
            <a:lnRef idx="3">
              <a:schemeClr val="accent2"/>
            </a:lnRef>
            <a:fillRef idx="0">
              <a:schemeClr val="accent2"/>
            </a:fillRef>
            <a:effectRef idx="2">
              <a:schemeClr val="accent2"/>
            </a:effectRef>
            <a:fontRef idx="minor">
              <a:schemeClr val="tx1"/>
            </a:fontRef>
          </p:style>
        </p:cxnSp>
      </p:grpSp>
      <p:sp>
        <p:nvSpPr>
          <p:cNvPr id="101" name="楕円 100">
            <a:extLst>
              <a:ext uri="{FF2B5EF4-FFF2-40B4-BE49-F238E27FC236}">
                <a16:creationId xmlns:a16="http://schemas.microsoft.com/office/drawing/2014/main" id="{C4A8647F-C9F8-4050-B26B-C8BD9754ADAD}"/>
              </a:ext>
            </a:extLst>
          </p:cNvPr>
          <p:cNvSpPr/>
          <p:nvPr/>
        </p:nvSpPr>
        <p:spPr bwMode="auto">
          <a:xfrm>
            <a:off x="4455642" y="2370305"/>
            <a:ext cx="211761" cy="214183"/>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02" name="楕円 101">
            <a:extLst>
              <a:ext uri="{FF2B5EF4-FFF2-40B4-BE49-F238E27FC236}">
                <a16:creationId xmlns:a16="http://schemas.microsoft.com/office/drawing/2014/main" id="{0FDBB300-4395-4397-9FF4-EC5A788F75B7}"/>
              </a:ext>
            </a:extLst>
          </p:cNvPr>
          <p:cNvSpPr/>
          <p:nvPr/>
        </p:nvSpPr>
        <p:spPr bwMode="auto">
          <a:xfrm>
            <a:off x="5110217" y="2373686"/>
            <a:ext cx="211761" cy="214183"/>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03" name="楕円 102">
            <a:extLst>
              <a:ext uri="{FF2B5EF4-FFF2-40B4-BE49-F238E27FC236}">
                <a16:creationId xmlns:a16="http://schemas.microsoft.com/office/drawing/2014/main" id="{33B85AE5-E3C5-43A4-93EA-D5592B3AB319}"/>
              </a:ext>
            </a:extLst>
          </p:cNvPr>
          <p:cNvSpPr/>
          <p:nvPr/>
        </p:nvSpPr>
        <p:spPr bwMode="auto">
          <a:xfrm>
            <a:off x="5845737" y="2370304"/>
            <a:ext cx="211761" cy="214183"/>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04" name="正方形/長方形 103">
            <a:extLst>
              <a:ext uri="{FF2B5EF4-FFF2-40B4-BE49-F238E27FC236}">
                <a16:creationId xmlns:a16="http://schemas.microsoft.com/office/drawing/2014/main" id="{0353D9EE-49FD-47E6-985F-DA76C038F496}"/>
              </a:ext>
            </a:extLst>
          </p:cNvPr>
          <p:cNvSpPr/>
          <p:nvPr/>
        </p:nvSpPr>
        <p:spPr bwMode="auto">
          <a:xfrm>
            <a:off x="6843811" y="2154312"/>
            <a:ext cx="2191264" cy="58609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05" name="正方形/長方形 104">
            <a:extLst>
              <a:ext uri="{FF2B5EF4-FFF2-40B4-BE49-F238E27FC236}">
                <a16:creationId xmlns:a16="http://schemas.microsoft.com/office/drawing/2014/main" id="{1AD47105-0B81-40DD-8E6B-AD246B786069}"/>
              </a:ext>
            </a:extLst>
          </p:cNvPr>
          <p:cNvSpPr/>
          <p:nvPr/>
        </p:nvSpPr>
        <p:spPr bwMode="auto">
          <a:xfrm>
            <a:off x="7152912" y="2159638"/>
            <a:ext cx="331027" cy="575441"/>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57" name="正方形/長方形 156">
            <a:extLst>
              <a:ext uri="{FF2B5EF4-FFF2-40B4-BE49-F238E27FC236}">
                <a16:creationId xmlns:a16="http://schemas.microsoft.com/office/drawing/2014/main" id="{241E5ACF-EAC2-487A-8181-811852847D5D}"/>
              </a:ext>
            </a:extLst>
          </p:cNvPr>
          <p:cNvSpPr/>
          <p:nvPr/>
        </p:nvSpPr>
        <p:spPr bwMode="auto">
          <a:xfrm>
            <a:off x="7810341" y="2154312"/>
            <a:ext cx="331027" cy="58609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58" name="正方形/長方形 157">
            <a:extLst>
              <a:ext uri="{FF2B5EF4-FFF2-40B4-BE49-F238E27FC236}">
                <a16:creationId xmlns:a16="http://schemas.microsoft.com/office/drawing/2014/main" id="{37C5B1A2-F185-456C-8D18-674B47ADFF0B}"/>
              </a:ext>
            </a:extLst>
          </p:cNvPr>
          <p:cNvSpPr/>
          <p:nvPr/>
        </p:nvSpPr>
        <p:spPr bwMode="auto">
          <a:xfrm>
            <a:off x="8597383" y="2154312"/>
            <a:ext cx="450810" cy="580767"/>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59" name="楕円 158">
            <a:extLst>
              <a:ext uri="{FF2B5EF4-FFF2-40B4-BE49-F238E27FC236}">
                <a16:creationId xmlns:a16="http://schemas.microsoft.com/office/drawing/2014/main" id="{7327B438-8D5E-4DC5-B983-AC69BD02D4DA}"/>
              </a:ext>
            </a:extLst>
          </p:cNvPr>
          <p:cNvSpPr/>
          <p:nvPr/>
        </p:nvSpPr>
        <p:spPr bwMode="auto">
          <a:xfrm>
            <a:off x="6890800" y="2364979"/>
            <a:ext cx="211761" cy="214183"/>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60" name="楕円 159">
            <a:extLst>
              <a:ext uri="{FF2B5EF4-FFF2-40B4-BE49-F238E27FC236}">
                <a16:creationId xmlns:a16="http://schemas.microsoft.com/office/drawing/2014/main" id="{99C0F6BE-2058-4166-AAB8-6C84A8D85D3D}"/>
              </a:ext>
            </a:extLst>
          </p:cNvPr>
          <p:cNvSpPr/>
          <p:nvPr/>
        </p:nvSpPr>
        <p:spPr bwMode="auto">
          <a:xfrm>
            <a:off x="7545375" y="2368360"/>
            <a:ext cx="211761" cy="214183"/>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61" name="楕円 160">
            <a:extLst>
              <a:ext uri="{FF2B5EF4-FFF2-40B4-BE49-F238E27FC236}">
                <a16:creationId xmlns:a16="http://schemas.microsoft.com/office/drawing/2014/main" id="{7E645115-EED5-406A-86CB-FA57C6606AFB}"/>
              </a:ext>
            </a:extLst>
          </p:cNvPr>
          <p:cNvSpPr/>
          <p:nvPr/>
        </p:nvSpPr>
        <p:spPr bwMode="auto">
          <a:xfrm>
            <a:off x="8280895" y="2364978"/>
            <a:ext cx="211761" cy="214183"/>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62" name="楕円 161">
            <a:extLst>
              <a:ext uri="{FF2B5EF4-FFF2-40B4-BE49-F238E27FC236}">
                <a16:creationId xmlns:a16="http://schemas.microsoft.com/office/drawing/2014/main" id="{FFB4A735-9857-4332-ACC9-5914B759A1FA}"/>
              </a:ext>
            </a:extLst>
          </p:cNvPr>
          <p:cNvSpPr/>
          <p:nvPr/>
        </p:nvSpPr>
        <p:spPr bwMode="auto">
          <a:xfrm>
            <a:off x="7217202" y="2370170"/>
            <a:ext cx="211761" cy="214183"/>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63" name="楕円 162">
            <a:extLst>
              <a:ext uri="{FF2B5EF4-FFF2-40B4-BE49-F238E27FC236}">
                <a16:creationId xmlns:a16="http://schemas.microsoft.com/office/drawing/2014/main" id="{EA283E3F-3B66-44B4-B36F-4AABCCB93A92}"/>
              </a:ext>
            </a:extLst>
          </p:cNvPr>
          <p:cNvSpPr/>
          <p:nvPr/>
        </p:nvSpPr>
        <p:spPr bwMode="auto">
          <a:xfrm>
            <a:off x="7879263" y="2364977"/>
            <a:ext cx="211761" cy="214183"/>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64" name="楕円 163">
            <a:extLst>
              <a:ext uri="{FF2B5EF4-FFF2-40B4-BE49-F238E27FC236}">
                <a16:creationId xmlns:a16="http://schemas.microsoft.com/office/drawing/2014/main" id="{3E68F3A2-0FEE-4266-8C2B-7DE7CF957BCB}"/>
              </a:ext>
            </a:extLst>
          </p:cNvPr>
          <p:cNvSpPr/>
          <p:nvPr/>
        </p:nvSpPr>
        <p:spPr bwMode="auto">
          <a:xfrm>
            <a:off x="8770739" y="2383082"/>
            <a:ext cx="211761" cy="214183"/>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65" name="テキスト ボックス 164">
            <a:extLst>
              <a:ext uri="{FF2B5EF4-FFF2-40B4-BE49-F238E27FC236}">
                <a16:creationId xmlns:a16="http://schemas.microsoft.com/office/drawing/2014/main" id="{6E0A2122-6D67-401F-BE97-EC9C0F18463D}"/>
              </a:ext>
            </a:extLst>
          </p:cNvPr>
          <p:cNvSpPr txBox="1"/>
          <p:nvPr/>
        </p:nvSpPr>
        <p:spPr bwMode="auto">
          <a:xfrm>
            <a:off x="4983491" y="3231544"/>
            <a:ext cx="1027058" cy="565146"/>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72000" tIns="36000" rIns="72000" bIns="36000" rtlCol="0">
            <a:spAutoFit/>
          </a:bodyPr>
          <a:lstStyle/>
          <a:p>
            <a:r>
              <a:rPr kumimoji="1" lang="en-US" altLang="ja-JP" sz="1600" dirty="0">
                <a:solidFill>
                  <a:prstClr val="black"/>
                </a:solidFill>
                <a:latin typeface="Meiryo UI" panose="020B0604030504040204" pitchFamily="50" charset="-128"/>
                <a:ea typeface="Meiryo UI" panose="020B0604030504040204" pitchFamily="50" charset="-128"/>
              </a:rPr>
              <a:t>C/C++</a:t>
            </a:r>
          </a:p>
          <a:p>
            <a:r>
              <a:rPr lang="ja-JP" altLang="en-US" sz="1600" dirty="0">
                <a:solidFill>
                  <a:prstClr val="black"/>
                </a:solidFill>
                <a:latin typeface="Meiryo UI" panose="020B0604030504040204" pitchFamily="50" charset="-128"/>
                <a:ea typeface="Meiryo UI" panose="020B0604030504040204" pitchFamily="50" charset="-128"/>
              </a:rPr>
              <a:t>ソフトウェア</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166" name="テキスト ボックス 165">
            <a:extLst>
              <a:ext uri="{FF2B5EF4-FFF2-40B4-BE49-F238E27FC236}">
                <a16:creationId xmlns:a16="http://schemas.microsoft.com/office/drawing/2014/main" id="{CA4DDEEB-AC6B-48AF-9FB8-34343FFB1A8C}"/>
              </a:ext>
            </a:extLst>
          </p:cNvPr>
          <p:cNvSpPr txBox="1"/>
          <p:nvPr/>
        </p:nvSpPr>
        <p:spPr bwMode="auto">
          <a:xfrm>
            <a:off x="7394688" y="3239494"/>
            <a:ext cx="1017440" cy="565146"/>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72000" tIns="36000" rIns="72000" bIns="36000" rtlCol="0">
            <a:spAutoFit/>
          </a:bodyPr>
          <a:lstStyle/>
          <a:p>
            <a:r>
              <a:rPr kumimoji="1" lang="en-US" altLang="ja-JP" sz="1600" dirty="0">
                <a:solidFill>
                  <a:prstClr val="black"/>
                </a:solidFill>
                <a:latin typeface="Meiryo UI" panose="020B0604030504040204" pitchFamily="50" charset="-128"/>
                <a:ea typeface="Meiryo UI" panose="020B0604030504040204" pitchFamily="50" charset="-128"/>
              </a:rPr>
              <a:t>Rust</a:t>
            </a:r>
          </a:p>
          <a:p>
            <a:r>
              <a:rPr lang="ja-JP" altLang="en-US" sz="1600" dirty="0">
                <a:solidFill>
                  <a:prstClr val="black"/>
                </a:solidFill>
                <a:latin typeface="Meiryo UI" panose="020B0604030504040204" pitchFamily="50" charset="-128"/>
                <a:ea typeface="Meiryo UI" panose="020B0604030504040204" pitchFamily="50" charset="-128"/>
              </a:rPr>
              <a:t>ソフトウェア</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cxnSp>
        <p:nvCxnSpPr>
          <p:cNvPr id="167" name="直線矢印コネクタ 166">
            <a:extLst>
              <a:ext uri="{FF2B5EF4-FFF2-40B4-BE49-F238E27FC236}">
                <a16:creationId xmlns:a16="http://schemas.microsoft.com/office/drawing/2014/main" id="{73F0AC66-1C7E-4E2A-94BC-A58E613AB2F5}"/>
              </a:ext>
            </a:extLst>
          </p:cNvPr>
          <p:cNvCxnSpPr>
            <a:cxnSpLocks/>
            <a:stCxn id="165" idx="0"/>
            <a:endCxn id="88" idx="2"/>
          </p:cNvCxnSpPr>
          <p:nvPr/>
        </p:nvCxnSpPr>
        <p:spPr>
          <a:xfrm flipH="1" flipV="1">
            <a:off x="4883268" y="2740405"/>
            <a:ext cx="613752" cy="491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C0776EC3-FBA4-4DF3-B8EE-AE952B17B7E5}"/>
              </a:ext>
            </a:extLst>
          </p:cNvPr>
          <p:cNvCxnSpPr>
            <a:cxnSpLocks/>
            <a:endCxn id="89" idx="2"/>
          </p:cNvCxnSpPr>
          <p:nvPr/>
        </p:nvCxnSpPr>
        <p:spPr>
          <a:xfrm flipV="1">
            <a:off x="5501784" y="2745731"/>
            <a:ext cx="38913" cy="46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1378C31B-66A6-4DD6-899F-2FE006858377}"/>
              </a:ext>
            </a:extLst>
          </p:cNvPr>
          <p:cNvCxnSpPr>
            <a:cxnSpLocks/>
            <a:stCxn id="165" idx="0"/>
            <a:endCxn id="90" idx="2"/>
          </p:cNvCxnSpPr>
          <p:nvPr/>
        </p:nvCxnSpPr>
        <p:spPr>
          <a:xfrm flipV="1">
            <a:off x="5497020" y="2740405"/>
            <a:ext cx="890610" cy="491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テキスト ボックス 169">
            <a:extLst>
              <a:ext uri="{FF2B5EF4-FFF2-40B4-BE49-F238E27FC236}">
                <a16:creationId xmlns:a16="http://schemas.microsoft.com/office/drawing/2014/main" id="{F66618B5-9801-443C-BEDC-F860E25B699F}"/>
              </a:ext>
            </a:extLst>
          </p:cNvPr>
          <p:cNvSpPr txBox="1"/>
          <p:nvPr/>
        </p:nvSpPr>
        <p:spPr bwMode="auto">
          <a:xfrm>
            <a:off x="6099322" y="2955602"/>
            <a:ext cx="576615" cy="318924"/>
          </a:xfrm>
          <a:prstGeom prst="rect">
            <a:avLst/>
          </a:prstGeom>
          <a:noFill/>
          <a:ln w="9525">
            <a:noFill/>
            <a:miter lim="800000"/>
            <a:headEnd/>
            <a:tailEnd/>
          </a:ln>
        </p:spPr>
        <p:txBody>
          <a:bodyPr wrap="squar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リーク</a:t>
            </a:r>
          </a:p>
        </p:txBody>
      </p:sp>
      <p:cxnSp>
        <p:nvCxnSpPr>
          <p:cNvPr id="171" name="直線矢印コネクタ 170">
            <a:extLst>
              <a:ext uri="{FF2B5EF4-FFF2-40B4-BE49-F238E27FC236}">
                <a16:creationId xmlns:a16="http://schemas.microsoft.com/office/drawing/2014/main" id="{11FBC363-66A9-4517-9C42-FF393D111CA2}"/>
              </a:ext>
            </a:extLst>
          </p:cNvPr>
          <p:cNvCxnSpPr>
            <a:cxnSpLocks/>
            <a:stCxn id="166" idx="0"/>
            <a:endCxn id="105" idx="2"/>
          </p:cNvCxnSpPr>
          <p:nvPr/>
        </p:nvCxnSpPr>
        <p:spPr>
          <a:xfrm flipH="1" flipV="1">
            <a:off x="7318426" y="2735079"/>
            <a:ext cx="584982" cy="504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線矢印コネクタ 171">
            <a:extLst>
              <a:ext uri="{FF2B5EF4-FFF2-40B4-BE49-F238E27FC236}">
                <a16:creationId xmlns:a16="http://schemas.microsoft.com/office/drawing/2014/main" id="{BF11AC68-9520-4841-9601-CD9EBB5C390A}"/>
              </a:ext>
            </a:extLst>
          </p:cNvPr>
          <p:cNvCxnSpPr>
            <a:cxnSpLocks/>
            <a:stCxn id="166" idx="0"/>
            <a:endCxn id="158" idx="2"/>
          </p:cNvCxnSpPr>
          <p:nvPr/>
        </p:nvCxnSpPr>
        <p:spPr>
          <a:xfrm flipV="1">
            <a:off x="7903408" y="2735079"/>
            <a:ext cx="919380" cy="504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テキスト ボックス 172">
            <a:extLst>
              <a:ext uri="{FF2B5EF4-FFF2-40B4-BE49-F238E27FC236}">
                <a16:creationId xmlns:a16="http://schemas.microsoft.com/office/drawing/2014/main" id="{E8EB376E-3865-4D8F-83DD-6E6CDB9C0D8A}"/>
              </a:ext>
            </a:extLst>
          </p:cNvPr>
          <p:cNvSpPr txBox="1"/>
          <p:nvPr/>
        </p:nvSpPr>
        <p:spPr bwMode="auto">
          <a:xfrm>
            <a:off x="8425741" y="2929210"/>
            <a:ext cx="780620" cy="565146"/>
          </a:xfrm>
          <a:prstGeom prst="rect">
            <a:avLst/>
          </a:prstGeom>
          <a:noFill/>
          <a:ln w="9525">
            <a:noFill/>
            <a:miter lim="800000"/>
            <a:headEnd/>
            <a:tailEnd/>
          </a:ln>
        </p:spPr>
        <p:txBody>
          <a:bodyPr wrap="squar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確実に</a:t>
            </a:r>
            <a:endParaRPr kumimoji="1" lang="en-US" altLang="ja-JP" sz="1600" dirty="0">
              <a:solidFill>
                <a:prstClr val="black"/>
              </a:solidFill>
              <a:latin typeface="Meiryo UI" panose="020B0604030504040204" pitchFamily="50" charset="-128"/>
              <a:ea typeface="Meiryo UI" panose="020B0604030504040204" pitchFamily="50" charset="-128"/>
            </a:endParaRPr>
          </a:p>
          <a:p>
            <a:r>
              <a:rPr kumimoji="1" lang="ja-JP" altLang="en-US" sz="1600" dirty="0">
                <a:solidFill>
                  <a:prstClr val="black"/>
                </a:solidFill>
                <a:latin typeface="Meiryo UI" panose="020B0604030504040204" pitchFamily="50" charset="-128"/>
                <a:ea typeface="Meiryo UI" panose="020B0604030504040204" pitchFamily="50" charset="-128"/>
              </a:rPr>
              <a:t>解放</a:t>
            </a:r>
          </a:p>
        </p:txBody>
      </p:sp>
      <p:cxnSp>
        <p:nvCxnSpPr>
          <p:cNvPr id="174" name="直線矢印コネクタ 173">
            <a:extLst>
              <a:ext uri="{FF2B5EF4-FFF2-40B4-BE49-F238E27FC236}">
                <a16:creationId xmlns:a16="http://schemas.microsoft.com/office/drawing/2014/main" id="{046F8F6B-330A-4933-B921-FA1367276A88}"/>
              </a:ext>
            </a:extLst>
          </p:cNvPr>
          <p:cNvCxnSpPr>
            <a:cxnSpLocks/>
            <a:endCxn id="157" idx="2"/>
          </p:cNvCxnSpPr>
          <p:nvPr/>
        </p:nvCxnSpPr>
        <p:spPr>
          <a:xfrm flipV="1">
            <a:off x="7912747" y="2740405"/>
            <a:ext cx="63108" cy="47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5" name="図 174">
            <a:extLst>
              <a:ext uri="{FF2B5EF4-FFF2-40B4-BE49-F238E27FC236}">
                <a16:creationId xmlns:a16="http://schemas.microsoft.com/office/drawing/2014/main" id="{10D29565-FEC6-4279-987F-411E9DD569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4055" y="1365225"/>
            <a:ext cx="914218" cy="626892"/>
          </a:xfrm>
          <a:prstGeom prst="rect">
            <a:avLst/>
          </a:prstGeom>
        </p:spPr>
      </p:pic>
      <p:pic>
        <p:nvPicPr>
          <p:cNvPr id="176" name="図 175">
            <a:extLst>
              <a:ext uri="{FF2B5EF4-FFF2-40B4-BE49-F238E27FC236}">
                <a16:creationId xmlns:a16="http://schemas.microsoft.com/office/drawing/2014/main" id="{9A484AC3-E1BA-43C2-9B78-71A594E6F9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1381" y="4242308"/>
            <a:ext cx="1300844" cy="892007"/>
          </a:xfrm>
          <a:prstGeom prst="rect">
            <a:avLst/>
          </a:prstGeom>
        </p:spPr>
      </p:pic>
      <p:pic>
        <p:nvPicPr>
          <p:cNvPr id="177" name="図 176">
            <a:extLst>
              <a:ext uri="{FF2B5EF4-FFF2-40B4-BE49-F238E27FC236}">
                <a16:creationId xmlns:a16="http://schemas.microsoft.com/office/drawing/2014/main" id="{8A2995C5-7F87-4655-9557-D130424DC6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73955" y="1403121"/>
            <a:ext cx="938791" cy="643742"/>
          </a:xfrm>
          <a:prstGeom prst="rect">
            <a:avLst/>
          </a:prstGeom>
        </p:spPr>
      </p:pic>
      <p:pic>
        <p:nvPicPr>
          <p:cNvPr id="178" name="図 177">
            <a:extLst>
              <a:ext uri="{FF2B5EF4-FFF2-40B4-BE49-F238E27FC236}">
                <a16:creationId xmlns:a16="http://schemas.microsoft.com/office/drawing/2014/main" id="{53832FC3-AE1E-4E20-8C3A-7D899641207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6950" y="4212540"/>
            <a:ext cx="1300844" cy="892007"/>
          </a:xfrm>
          <a:prstGeom prst="rect">
            <a:avLst/>
          </a:prstGeom>
        </p:spPr>
      </p:pic>
      <p:sp>
        <p:nvSpPr>
          <p:cNvPr id="179" name="テキスト ボックス 178">
            <a:extLst>
              <a:ext uri="{FF2B5EF4-FFF2-40B4-BE49-F238E27FC236}">
                <a16:creationId xmlns:a16="http://schemas.microsoft.com/office/drawing/2014/main" id="{AD083AEA-1D1E-45BE-BBFA-79833670744A}"/>
              </a:ext>
            </a:extLst>
          </p:cNvPr>
          <p:cNvSpPr txBox="1"/>
          <p:nvPr/>
        </p:nvSpPr>
        <p:spPr bwMode="auto">
          <a:xfrm>
            <a:off x="4324187" y="1257558"/>
            <a:ext cx="760959" cy="318924"/>
          </a:xfrm>
          <a:prstGeom prst="rect">
            <a:avLst/>
          </a:prstGeom>
          <a:noFill/>
          <a:ln w="9525">
            <a:noFill/>
            <a:miter lim="800000"/>
            <a:headEnd/>
            <a:tailEnd/>
          </a:ln>
        </p:spPr>
        <p:txBody>
          <a:bodyPr wrap="none" lIns="72000" tIns="36000" rIns="72000" bIns="36000"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運用者</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180" name="テキスト ボックス 179">
            <a:extLst>
              <a:ext uri="{FF2B5EF4-FFF2-40B4-BE49-F238E27FC236}">
                <a16:creationId xmlns:a16="http://schemas.microsoft.com/office/drawing/2014/main" id="{93BEB7BB-F98D-4DDD-93D1-41837BC6A6B6}"/>
              </a:ext>
            </a:extLst>
          </p:cNvPr>
          <p:cNvSpPr txBox="1"/>
          <p:nvPr/>
        </p:nvSpPr>
        <p:spPr bwMode="auto">
          <a:xfrm>
            <a:off x="4318005" y="4242308"/>
            <a:ext cx="760959" cy="565146"/>
          </a:xfrm>
          <a:prstGeom prst="rect">
            <a:avLst/>
          </a:prstGeom>
          <a:noFill/>
          <a:ln w="9525">
            <a:noFill/>
            <a:miter lim="800000"/>
            <a:headEnd/>
            <a:tailEnd/>
          </a:ln>
        </p:spPr>
        <p:txBody>
          <a:bodyPr wrap="none" lIns="72000" tIns="36000" rIns="72000" bIns="36000"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ソフト</a:t>
            </a:r>
            <a:endParaRPr lang="en-US" altLang="ja-JP" sz="1600" dirty="0">
              <a:solidFill>
                <a:prstClr val="black"/>
              </a:solidFill>
              <a:latin typeface="Meiryo UI" panose="020B0604030504040204" pitchFamily="50" charset="-128"/>
              <a:ea typeface="Meiryo UI" panose="020B0604030504040204" pitchFamily="50" charset="-128"/>
            </a:endParaRPr>
          </a:p>
          <a:p>
            <a:r>
              <a:rPr lang="ja-JP" altLang="en-US" sz="1600" dirty="0">
                <a:solidFill>
                  <a:prstClr val="black"/>
                </a:solidFill>
                <a:latin typeface="Meiryo UI" panose="020B0604030504040204" pitchFamily="50" charset="-128"/>
                <a:ea typeface="Meiryo UI" panose="020B0604030504040204" pitchFamily="50" charset="-128"/>
              </a:rPr>
              <a:t>開発者</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181" name="思考の吹き出し: 雲形 180">
            <a:extLst>
              <a:ext uri="{FF2B5EF4-FFF2-40B4-BE49-F238E27FC236}">
                <a16:creationId xmlns:a16="http://schemas.microsoft.com/office/drawing/2014/main" id="{B4F1865D-138A-4856-9794-A90DC82389AB}"/>
              </a:ext>
            </a:extLst>
          </p:cNvPr>
          <p:cNvSpPr/>
          <p:nvPr/>
        </p:nvSpPr>
        <p:spPr bwMode="auto">
          <a:xfrm>
            <a:off x="5539079" y="3821890"/>
            <a:ext cx="648103" cy="590663"/>
          </a:xfrm>
          <a:prstGeom prst="cloudCallout">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82" name="正方形/長方形 181">
            <a:extLst>
              <a:ext uri="{FF2B5EF4-FFF2-40B4-BE49-F238E27FC236}">
                <a16:creationId xmlns:a16="http://schemas.microsoft.com/office/drawing/2014/main" id="{7B2306DD-D4B2-467F-9BD7-72EE41F59E0D}"/>
              </a:ext>
            </a:extLst>
          </p:cNvPr>
          <p:cNvSpPr/>
          <p:nvPr/>
        </p:nvSpPr>
        <p:spPr bwMode="auto">
          <a:xfrm>
            <a:off x="4134716" y="764704"/>
            <a:ext cx="4869324" cy="4505339"/>
          </a:xfrm>
          <a:prstGeom prst="rect">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83" name="四角形: メモ 182">
            <a:extLst>
              <a:ext uri="{FF2B5EF4-FFF2-40B4-BE49-F238E27FC236}">
                <a16:creationId xmlns:a16="http://schemas.microsoft.com/office/drawing/2014/main" id="{CBA00DC5-CCD8-4C34-A25D-0A7F36018D2B}"/>
              </a:ext>
            </a:extLst>
          </p:cNvPr>
          <p:cNvSpPr/>
          <p:nvPr/>
        </p:nvSpPr>
        <p:spPr bwMode="auto">
          <a:xfrm>
            <a:off x="8280895" y="3951164"/>
            <a:ext cx="739963" cy="1086553"/>
          </a:xfrm>
          <a:prstGeom prst="foldedCorner">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tabLst>
                <a:tab pos="360363" algn="l"/>
              </a:tabLst>
            </a:pPr>
            <a:r>
              <a:rPr kumimoji="1" lang="en-US" altLang="ja-JP" sz="1600" dirty="0">
                <a:solidFill>
                  <a:schemeClr val="bg1"/>
                </a:solidFill>
                <a:latin typeface="Meiryo UI" pitchFamily="50" charset="-128"/>
                <a:ea typeface="Meiryo UI" pitchFamily="50" charset="-128"/>
                <a:cs typeface="Meiryo UI" pitchFamily="50" charset="-128"/>
              </a:rPr>
              <a:t>Rust</a:t>
            </a:r>
          </a:p>
          <a:p>
            <a:pPr algn="ctr">
              <a:tabLst>
                <a:tab pos="360363" algn="l"/>
              </a:tabLst>
            </a:pPr>
            <a:r>
              <a:rPr lang="ja-JP" altLang="en-US" sz="1600" dirty="0">
                <a:solidFill>
                  <a:schemeClr val="bg1"/>
                </a:solidFill>
                <a:latin typeface="Meiryo UI" pitchFamily="50" charset="-128"/>
                <a:ea typeface="Meiryo UI" pitchFamily="50" charset="-128"/>
                <a:cs typeface="Meiryo UI" pitchFamily="50" charset="-128"/>
              </a:rPr>
              <a:t>適用</a:t>
            </a:r>
            <a:endParaRPr kumimoji="1" lang="en-US" altLang="ja-JP" sz="1600" dirty="0">
              <a:solidFill>
                <a:schemeClr val="bg1"/>
              </a:solidFill>
              <a:latin typeface="Meiryo UI" pitchFamily="50" charset="-128"/>
              <a:ea typeface="Meiryo UI" pitchFamily="50" charset="-128"/>
              <a:cs typeface="Meiryo UI" pitchFamily="50" charset="-128"/>
            </a:endParaRPr>
          </a:p>
          <a:p>
            <a:pPr algn="ctr">
              <a:tabLst>
                <a:tab pos="360363" algn="l"/>
              </a:tabLst>
            </a:pPr>
            <a:r>
              <a:rPr kumimoji="1" lang="ja-JP" altLang="en-US" sz="1600" dirty="0">
                <a:solidFill>
                  <a:schemeClr val="bg1"/>
                </a:solidFill>
                <a:latin typeface="Meiryo UI" pitchFamily="50" charset="-128"/>
                <a:ea typeface="Meiryo UI" pitchFamily="50" charset="-128"/>
                <a:cs typeface="Meiryo UI" pitchFamily="50" charset="-128"/>
              </a:rPr>
              <a:t>ガイドライン</a:t>
            </a:r>
          </a:p>
        </p:txBody>
      </p:sp>
      <p:pic>
        <p:nvPicPr>
          <p:cNvPr id="184" name="図 183">
            <a:extLst>
              <a:ext uri="{FF2B5EF4-FFF2-40B4-BE49-F238E27FC236}">
                <a16:creationId xmlns:a16="http://schemas.microsoft.com/office/drawing/2014/main" id="{9B6A33C6-BFD2-4D1A-B63E-4FD00E8794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34494" y="1451552"/>
            <a:ext cx="788325" cy="540566"/>
          </a:xfrm>
          <a:prstGeom prst="rect">
            <a:avLst/>
          </a:prstGeom>
        </p:spPr>
      </p:pic>
      <p:pic>
        <p:nvPicPr>
          <p:cNvPr id="185" name="グラフィックス 184" descr="虫眼鏡で見た虫 単色塗りつぶし">
            <a:extLst>
              <a:ext uri="{FF2B5EF4-FFF2-40B4-BE49-F238E27FC236}">
                <a16:creationId xmlns:a16="http://schemas.microsoft.com/office/drawing/2014/main" id="{D71216D7-3444-43B2-8751-D108E9B845C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14957" y="1149325"/>
            <a:ext cx="604451" cy="604451"/>
          </a:xfrm>
          <a:prstGeom prst="rect">
            <a:avLst/>
          </a:prstGeom>
        </p:spPr>
      </p:pic>
      <p:pic>
        <p:nvPicPr>
          <p:cNvPr id="186" name="グラフィックス 185" descr="虫眼鏡で見た虫 単色塗りつぶし">
            <a:extLst>
              <a:ext uri="{FF2B5EF4-FFF2-40B4-BE49-F238E27FC236}">
                <a16:creationId xmlns:a16="http://schemas.microsoft.com/office/drawing/2014/main" id="{1BAF8FE8-41BB-4BFF-BB0F-1E80E37952B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88078" y="1149325"/>
            <a:ext cx="604451" cy="604451"/>
          </a:xfrm>
          <a:prstGeom prst="rect">
            <a:avLst/>
          </a:prstGeom>
        </p:spPr>
      </p:pic>
      <p:cxnSp>
        <p:nvCxnSpPr>
          <p:cNvPr id="187" name="直線矢印コネクタ 186">
            <a:extLst>
              <a:ext uri="{FF2B5EF4-FFF2-40B4-BE49-F238E27FC236}">
                <a16:creationId xmlns:a16="http://schemas.microsoft.com/office/drawing/2014/main" id="{D3C5782A-90B5-42C9-8BFA-554F4C8DF10B}"/>
              </a:ext>
            </a:extLst>
          </p:cNvPr>
          <p:cNvCxnSpPr>
            <a:stCxn id="181" idx="1"/>
          </p:cNvCxnSpPr>
          <p:nvPr/>
        </p:nvCxnSpPr>
        <p:spPr>
          <a:xfrm flipV="1">
            <a:off x="5863131" y="3723503"/>
            <a:ext cx="1531557" cy="688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テキスト ボックス 187">
            <a:extLst>
              <a:ext uri="{FF2B5EF4-FFF2-40B4-BE49-F238E27FC236}">
                <a16:creationId xmlns:a16="http://schemas.microsoft.com/office/drawing/2014/main" id="{34CEA464-E247-4B37-9353-27073E291082}"/>
              </a:ext>
            </a:extLst>
          </p:cNvPr>
          <p:cNvSpPr txBox="1"/>
          <p:nvPr/>
        </p:nvSpPr>
        <p:spPr bwMode="auto">
          <a:xfrm>
            <a:off x="5507129" y="3855384"/>
            <a:ext cx="926069" cy="411257"/>
          </a:xfrm>
          <a:prstGeom prst="rect">
            <a:avLst/>
          </a:prstGeom>
          <a:noFill/>
          <a:ln w="9525">
            <a:noFill/>
            <a:miter lim="800000"/>
            <a:headEnd/>
            <a:tailEnd/>
          </a:ln>
        </p:spPr>
        <p:txBody>
          <a:bodyPr wrap="none" lIns="72000" tIns="36000" rIns="72000" bIns="36000" rtlCol="0">
            <a:spAutoFit/>
          </a:bodyPr>
          <a:lstStyle/>
          <a:p>
            <a:r>
              <a:rPr kumimoji="1" lang="ja-JP" altLang="en-US" sz="1100" dirty="0">
                <a:solidFill>
                  <a:prstClr val="black"/>
                </a:solidFill>
                <a:latin typeface="Meiryo UI" panose="020B0604030504040204" pitchFamily="50" charset="-128"/>
                <a:ea typeface="Meiryo UI" panose="020B0604030504040204" pitchFamily="50" charset="-128"/>
              </a:rPr>
              <a:t>書き方が</a:t>
            </a:r>
            <a:endParaRPr kumimoji="1" lang="en-US" altLang="ja-JP" sz="1100"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良くわからない</a:t>
            </a:r>
          </a:p>
        </p:txBody>
      </p:sp>
      <p:cxnSp>
        <p:nvCxnSpPr>
          <p:cNvPr id="189" name="直線矢印コネクタ 188">
            <a:extLst>
              <a:ext uri="{FF2B5EF4-FFF2-40B4-BE49-F238E27FC236}">
                <a16:creationId xmlns:a16="http://schemas.microsoft.com/office/drawing/2014/main" id="{908DB71A-E6DD-4760-9F35-A32511391894}"/>
              </a:ext>
            </a:extLst>
          </p:cNvPr>
          <p:cNvCxnSpPr>
            <a:cxnSpLocks/>
          </p:cNvCxnSpPr>
          <p:nvPr/>
        </p:nvCxnSpPr>
        <p:spPr>
          <a:xfrm flipH="1" flipV="1">
            <a:off x="7725732" y="3787933"/>
            <a:ext cx="118270" cy="610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テキスト ボックス 189">
            <a:extLst>
              <a:ext uri="{FF2B5EF4-FFF2-40B4-BE49-F238E27FC236}">
                <a16:creationId xmlns:a16="http://schemas.microsoft.com/office/drawing/2014/main" id="{1927D5A6-25AE-46EF-902C-5D7115211369}"/>
              </a:ext>
            </a:extLst>
          </p:cNvPr>
          <p:cNvSpPr txBox="1"/>
          <p:nvPr/>
        </p:nvSpPr>
        <p:spPr bwMode="auto">
          <a:xfrm>
            <a:off x="6754167" y="3967958"/>
            <a:ext cx="1140872" cy="241980"/>
          </a:xfrm>
          <a:prstGeom prst="rect">
            <a:avLst/>
          </a:prstGeom>
          <a:noFill/>
          <a:ln w="9525">
            <a:noFill/>
            <a:miter lim="800000"/>
            <a:headEnd/>
            <a:tailEnd/>
          </a:ln>
        </p:spPr>
        <p:txBody>
          <a:bodyPr wrap="none" lIns="72000" tIns="36000" rIns="72000" bIns="36000" rtlCol="0">
            <a:spAutoFit/>
          </a:bodyPr>
          <a:lstStyle/>
          <a:p>
            <a:r>
              <a:rPr lang="ja-JP" altLang="en-US" sz="1100" dirty="0">
                <a:solidFill>
                  <a:prstClr val="black"/>
                </a:solidFill>
                <a:latin typeface="Meiryo UI" panose="020B0604030504040204" pitchFamily="50" charset="-128"/>
                <a:ea typeface="Meiryo UI" panose="020B0604030504040204" pitchFamily="50" charset="-128"/>
              </a:rPr>
              <a:t>容易に記述可能</a:t>
            </a:r>
            <a:endParaRPr kumimoji="1" lang="ja-JP" altLang="en-US" sz="1100" dirty="0">
              <a:solidFill>
                <a:prstClr val="black"/>
              </a:solidFill>
              <a:latin typeface="Meiryo UI" panose="020B0604030504040204" pitchFamily="50" charset="-128"/>
              <a:ea typeface="Meiryo UI" panose="020B0604030504040204" pitchFamily="50" charset="-128"/>
            </a:endParaRPr>
          </a:p>
        </p:txBody>
      </p:sp>
      <p:sp>
        <p:nvSpPr>
          <p:cNvPr id="191" name="矢印: 右 190">
            <a:extLst>
              <a:ext uri="{FF2B5EF4-FFF2-40B4-BE49-F238E27FC236}">
                <a16:creationId xmlns:a16="http://schemas.microsoft.com/office/drawing/2014/main" id="{91A6A408-0219-4897-9CC2-6D9121E5FC21}"/>
              </a:ext>
            </a:extLst>
          </p:cNvPr>
          <p:cNvSpPr/>
          <p:nvPr/>
        </p:nvSpPr>
        <p:spPr bwMode="auto">
          <a:xfrm>
            <a:off x="7678747" y="4126739"/>
            <a:ext cx="683675" cy="623324"/>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400" dirty="0">
                <a:solidFill>
                  <a:srgbClr val="0000CC"/>
                </a:solidFill>
                <a:latin typeface="Meiryo UI" pitchFamily="50" charset="-128"/>
                <a:ea typeface="Meiryo UI" pitchFamily="50" charset="-128"/>
                <a:cs typeface="Meiryo UI" pitchFamily="50" charset="-128"/>
              </a:rPr>
              <a:t>参照</a:t>
            </a:r>
          </a:p>
        </p:txBody>
      </p:sp>
      <p:sp>
        <p:nvSpPr>
          <p:cNvPr id="192" name="楕円 191">
            <a:extLst>
              <a:ext uri="{FF2B5EF4-FFF2-40B4-BE49-F238E27FC236}">
                <a16:creationId xmlns:a16="http://schemas.microsoft.com/office/drawing/2014/main" id="{8E68A4A4-6B66-4561-A9A6-460B3782BF65}"/>
              </a:ext>
            </a:extLst>
          </p:cNvPr>
          <p:cNvSpPr/>
          <p:nvPr/>
        </p:nvSpPr>
        <p:spPr bwMode="auto">
          <a:xfrm>
            <a:off x="7338348" y="5889988"/>
            <a:ext cx="680797" cy="363153"/>
          </a:xfrm>
          <a:prstGeom prst="ellipse">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93" name="矢印: 右 192">
            <a:extLst>
              <a:ext uri="{FF2B5EF4-FFF2-40B4-BE49-F238E27FC236}">
                <a16:creationId xmlns:a16="http://schemas.microsoft.com/office/drawing/2014/main" id="{D69FA4D2-4631-4457-8374-18B719279E9C}"/>
              </a:ext>
            </a:extLst>
          </p:cNvPr>
          <p:cNvSpPr/>
          <p:nvPr/>
        </p:nvSpPr>
        <p:spPr bwMode="auto">
          <a:xfrm rot="5400000">
            <a:off x="7448117" y="5306669"/>
            <a:ext cx="603710" cy="623324"/>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194" name="テキスト ボックス 193">
            <a:extLst>
              <a:ext uri="{FF2B5EF4-FFF2-40B4-BE49-F238E27FC236}">
                <a16:creationId xmlns:a16="http://schemas.microsoft.com/office/drawing/2014/main" id="{39BD715E-072B-4B20-AEBA-83F339588123}"/>
              </a:ext>
            </a:extLst>
          </p:cNvPr>
          <p:cNvSpPr txBox="1"/>
          <p:nvPr/>
        </p:nvSpPr>
        <p:spPr bwMode="auto">
          <a:xfrm>
            <a:off x="7931797" y="1253414"/>
            <a:ext cx="929275" cy="565146"/>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72000" tIns="36000" rIns="72000" bIns="36000"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別業務が</a:t>
            </a:r>
            <a:endParaRPr lang="en-US" altLang="ja-JP" sz="1600" dirty="0">
              <a:solidFill>
                <a:prstClr val="black"/>
              </a:solidFill>
              <a:latin typeface="Meiryo UI" panose="020B0604030504040204" pitchFamily="50" charset="-128"/>
              <a:ea typeface="Meiryo UI" panose="020B0604030504040204" pitchFamily="50" charset="-128"/>
            </a:endParaRPr>
          </a:p>
          <a:p>
            <a:r>
              <a:rPr lang="ja-JP" altLang="en-US" sz="1600" dirty="0">
                <a:solidFill>
                  <a:prstClr val="black"/>
                </a:solidFill>
                <a:latin typeface="Meiryo UI" panose="020B0604030504040204" pitchFamily="50" charset="-128"/>
                <a:ea typeface="Meiryo UI" panose="020B0604030504040204" pitchFamily="50" charset="-128"/>
              </a:rPr>
              <a:t>可能</a:t>
            </a: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F1552BE0-1805-4844-B398-4748D4BBEF3C}"/>
              </a:ext>
            </a:extLst>
          </p:cNvPr>
          <p:cNvSpPr/>
          <p:nvPr/>
        </p:nvSpPr>
        <p:spPr bwMode="auto">
          <a:xfrm>
            <a:off x="7897945" y="1768255"/>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進捗を表す図にアップデート</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013313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テキスト ボックス 155">
            <a:extLst>
              <a:ext uri="{FF2B5EF4-FFF2-40B4-BE49-F238E27FC236}">
                <a16:creationId xmlns:a16="http://schemas.microsoft.com/office/drawing/2014/main" id="{66A9CD02-F196-4CB1-A0E5-DEE89717D874}"/>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69" name="タイトル 2">
            <a:extLst>
              <a:ext uri="{FF2B5EF4-FFF2-40B4-BE49-F238E27FC236}">
                <a16:creationId xmlns:a16="http://schemas.microsoft.com/office/drawing/2014/main" id="{76FE9D71-3B1E-443E-8407-D5892E871946}"/>
              </a:ext>
            </a:extLst>
          </p:cNvPr>
          <p:cNvSpPr txBox="1">
            <a:spLocks/>
          </p:cNvSpPr>
          <p:nvPr/>
        </p:nvSpPr>
        <p:spPr>
          <a:xfrm>
            <a:off x="1512000" y="288000"/>
            <a:ext cx="7632000" cy="476704"/>
          </a:xfrm>
          <a:prstGeom prst="rect">
            <a:avLst/>
          </a:prstGeom>
        </p:spPr>
        <p:txBody>
          <a:bodyPr>
            <a:normAutofit/>
          </a:bodyPr>
          <a:lst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a:lstStyle>
          <a:p>
            <a:r>
              <a:rPr lang="ja-JP" altLang="en-US" sz="2400"/>
              <a:t>補足</a:t>
            </a:r>
            <a:r>
              <a:rPr lang="en-US" altLang="ja-JP" sz="2400"/>
              <a:t>1-3.(2)</a:t>
            </a:r>
            <a:r>
              <a:rPr lang="ja-JP" altLang="en-US" sz="2400"/>
              <a:t> マイクロサービス見える化技術</a:t>
            </a:r>
            <a:endParaRPr lang="ja-JP" altLang="en-US" sz="2400" dirty="0"/>
          </a:p>
        </p:txBody>
      </p:sp>
      <p:sp>
        <p:nvSpPr>
          <p:cNvPr id="70" name="Rectangle 80">
            <a:extLst>
              <a:ext uri="{FF2B5EF4-FFF2-40B4-BE49-F238E27FC236}">
                <a16:creationId xmlns:a16="http://schemas.microsoft.com/office/drawing/2014/main" id="{37848F97-E315-437E-83D9-8F813D2453E6}"/>
              </a:ext>
            </a:extLst>
          </p:cNvPr>
          <p:cNvSpPr>
            <a:spLocks noChangeArrowheads="1"/>
          </p:cNvSpPr>
          <p:nvPr/>
        </p:nvSpPr>
        <p:spPr bwMode="auto">
          <a:xfrm>
            <a:off x="69867" y="865655"/>
            <a:ext cx="4127232" cy="5892333"/>
          </a:xfrm>
          <a:prstGeom prst="rect">
            <a:avLst/>
          </a:prstGeom>
          <a:noFill/>
          <a:ln w="9525">
            <a:solidFill>
              <a:schemeClr val="tx1"/>
            </a:solidFill>
            <a:miter lim="800000"/>
            <a:headEnd/>
            <a:tailEnd/>
          </a:ln>
        </p:spPr>
        <p:txBody>
          <a:bodyPr wrap="square" lIns="91440" tIns="45720" rIns="91440" bIns="45720" anchor="t">
            <a:noAutofit/>
          </a:bodyPr>
          <a:lstStyle/>
          <a:p>
            <a:pPr algn="l" eaLnBrk="0" hangingPunct="0"/>
            <a:r>
              <a:rPr lang="en-US" altLang="ja-JP" sz="1400" dirty="0">
                <a:latin typeface="Meiryo UI"/>
                <a:ea typeface="Meiryo UI"/>
              </a:rPr>
              <a:t>【</a:t>
            </a:r>
            <a:r>
              <a:rPr lang="ja-JP" altLang="en-US" sz="1400" dirty="0">
                <a:latin typeface="Meiryo UI"/>
                <a:ea typeface="Meiryo UI"/>
              </a:rPr>
              <a:t>目的・課題</a:t>
            </a:r>
            <a:r>
              <a:rPr lang="en-US" altLang="ja-JP" sz="1400" dirty="0">
                <a:latin typeface="Meiryo UI"/>
                <a:ea typeface="Meiryo UI"/>
              </a:rPr>
              <a:t>】</a:t>
            </a:r>
          </a:p>
          <a:p>
            <a:pPr eaLnBrk="0" hangingPunct="0"/>
            <a:r>
              <a:rPr lang="en-US" altLang="ja-JP" sz="1400" dirty="0">
                <a:latin typeface="Meiryo UI"/>
                <a:ea typeface="Meiryo UI"/>
              </a:rPr>
              <a:t>OTA</a:t>
            </a:r>
            <a:r>
              <a:rPr lang="ja-JP" altLang="en-US" sz="1400" dirty="0">
                <a:latin typeface="Meiryo UI"/>
                <a:ea typeface="Meiryo UI"/>
              </a:rPr>
              <a:t>サービスや、</a:t>
            </a:r>
            <a:r>
              <a:rPr lang="en-US" altLang="ja-JP" sz="1400" dirty="0">
                <a:latin typeface="Meiryo UI"/>
                <a:ea typeface="Meiryo UI"/>
              </a:rPr>
              <a:t>OTA</a:t>
            </a:r>
            <a:r>
              <a:rPr lang="ja-JP" altLang="en-US" sz="1400" dirty="0">
                <a:latin typeface="Meiryo UI"/>
                <a:ea typeface="Meiryo UI"/>
              </a:rPr>
              <a:t>後の</a:t>
            </a:r>
            <a:r>
              <a:rPr lang="en-US" altLang="ja-JP" sz="1400" dirty="0">
                <a:latin typeface="Meiryo UI"/>
                <a:ea typeface="Meiryo UI"/>
              </a:rPr>
              <a:t>SW</a:t>
            </a:r>
            <a:r>
              <a:rPr lang="ja-JP" altLang="en-US" sz="1400" dirty="0">
                <a:latin typeface="Meiryo UI"/>
                <a:ea typeface="Meiryo UI"/>
              </a:rPr>
              <a:t>のバックグラウンドとして動作するクラウドサービス側において、ユーザ利用履歴、データ毎の利用状況、サービスの稼働状況、などを粒度細かく収集し見える化することで、循環する次の</a:t>
            </a:r>
            <a:r>
              <a:rPr lang="en-US" altLang="ja-JP" sz="1400" dirty="0">
                <a:latin typeface="Meiryo UI"/>
                <a:ea typeface="Meiryo UI"/>
              </a:rPr>
              <a:t>Dev</a:t>
            </a:r>
            <a:r>
              <a:rPr lang="ja-JP" altLang="en-US" sz="1400" dirty="0">
                <a:latin typeface="Meiryo UI"/>
                <a:ea typeface="Meiryo UI"/>
              </a:rPr>
              <a:t>に活用</a:t>
            </a:r>
            <a:endParaRPr lang="en-US" altLang="ja-JP" sz="1400" dirty="0">
              <a:latin typeface="Meiryo UI"/>
              <a:ea typeface="Meiryo UI"/>
            </a:endParaRPr>
          </a:p>
          <a:p>
            <a:pPr eaLnBrk="0" hangingPunct="0"/>
            <a:endParaRPr lang="en-US" altLang="ja-JP" sz="1400" dirty="0">
              <a:latin typeface="Meiryo UI"/>
              <a:ea typeface="Meiryo UI"/>
            </a:endParaRPr>
          </a:p>
          <a:p>
            <a:pPr eaLnBrk="0" hangingPunct="0"/>
            <a:r>
              <a:rPr lang="en-US" altLang="ja-JP" sz="1400" dirty="0">
                <a:latin typeface="Meiryo UI"/>
                <a:ea typeface="Meiryo UI"/>
              </a:rPr>
              <a:t>【</a:t>
            </a:r>
            <a:r>
              <a:rPr lang="ja-JP" altLang="en-US" sz="1400" dirty="0">
                <a:latin typeface="Meiryo UI"/>
                <a:ea typeface="Meiryo UI"/>
              </a:rPr>
              <a:t>開発内容</a:t>
            </a:r>
            <a:r>
              <a:rPr lang="en-US" altLang="ja-JP" sz="1400" dirty="0">
                <a:latin typeface="Meiryo UI"/>
                <a:ea typeface="Meiryo UI"/>
              </a:rPr>
              <a:t>】</a:t>
            </a:r>
          </a:p>
          <a:p>
            <a:pPr eaLnBrk="0" hangingPunct="0"/>
            <a:r>
              <a:rPr lang="ja-JP" altLang="en-US" sz="1400" dirty="0">
                <a:latin typeface="Meiryo UI"/>
                <a:ea typeface="Meiryo UI"/>
              </a:rPr>
              <a:t>ク</a:t>
            </a:r>
            <a:r>
              <a:rPr lang="ja-JP" altLang="en-US" sz="1400" dirty="0">
                <a:latin typeface="Meiryo UI"/>
              </a:rPr>
              <a:t>ラウドサービスを構成する個々のマイクロサービスから必要情報のロギングを行い見える化する、マイクロサービス粒度の状態可視化機構を開発</a:t>
            </a:r>
          </a:p>
          <a:p>
            <a:br>
              <a:rPr lang="en-US" altLang="ja-JP" sz="1400" dirty="0">
                <a:latin typeface="Meiryo UI" panose="020B0604030504040204" pitchFamily="50" charset="-128"/>
                <a:ea typeface="Meiryo UI" panose="020B0604030504040204" pitchFamily="50" charset="-128"/>
              </a:rPr>
            </a:br>
            <a:r>
              <a:rPr lang="en-US" altLang="ja-JP" sz="1400" dirty="0">
                <a:solidFill>
                  <a:srgbClr val="FF0000"/>
                </a:solidFill>
                <a:latin typeface="Meiryo UI"/>
                <a:ea typeface="Meiryo UI"/>
              </a:rPr>
              <a:t>【22</a:t>
            </a:r>
            <a:r>
              <a:rPr lang="ja-JP" altLang="en-US" sz="1400" dirty="0">
                <a:solidFill>
                  <a:srgbClr val="FF0000"/>
                </a:solidFill>
                <a:latin typeface="Meiryo UI"/>
                <a:ea typeface="Meiryo UI"/>
              </a:rPr>
              <a:t>年度進捗</a:t>
            </a:r>
            <a:r>
              <a:rPr lang="en-US" altLang="ja-JP" sz="1400" dirty="0">
                <a:solidFill>
                  <a:srgbClr val="FF0000"/>
                </a:solidFill>
                <a:latin typeface="Meiryo UI"/>
                <a:ea typeface="Meiryo UI"/>
              </a:rPr>
              <a:t>】</a:t>
            </a:r>
            <a:endParaRPr lang="en-US" sz="1400" dirty="0">
              <a:solidFill>
                <a:srgbClr val="FF0000"/>
              </a:solidFill>
              <a:cs typeface="Arial"/>
            </a:endParaRPr>
          </a:p>
          <a:p>
            <a:endParaRPr lang="en-US" altLang="ja-JP" sz="1400" dirty="0">
              <a:solidFill>
                <a:srgbClr val="FF0000"/>
              </a:solidFill>
              <a:latin typeface="Meiryo UI" panose="020B0604030504040204" pitchFamily="50" charset="-128"/>
              <a:ea typeface="Meiryo UI" panose="020B0604030504040204" pitchFamily="50" charset="-128"/>
            </a:endParaRPr>
          </a:p>
          <a:p>
            <a:r>
              <a:rPr lang="en-US" altLang="ja-JP" sz="1400" dirty="0">
                <a:solidFill>
                  <a:srgbClr val="FF0000"/>
                </a:solidFill>
                <a:latin typeface="Meiryo UI" panose="020B0604030504040204" pitchFamily="50" charset="-128"/>
                <a:ea typeface="Meiryo UI" panose="020B0604030504040204" pitchFamily="50" charset="-128"/>
              </a:rPr>
              <a:t>【23</a:t>
            </a:r>
            <a:r>
              <a:rPr lang="ja-JP" altLang="en-US" sz="1400" dirty="0">
                <a:solidFill>
                  <a:srgbClr val="FF0000"/>
                </a:solidFill>
                <a:latin typeface="Meiryo UI" panose="020B0604030504040204" pitchFamily="50" charset="-128"/>
                <a:ea typeface="Meiryo UI" panose="020B0604030504040204" pitchFamily="50" charset="-128"/>
              </a:rPr>
              <a:t>年度開発予定</a:t>
            </a:r>
            <a:r>
              <a:rPr lang="en-US" altLang="ja-JP" sz="1400" dirty="0">
                <a:solidFill>
                  <a:srgbClr val="FF0000"/>
                </a:solidFill>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pPr>
              <a:spcBef>
                <a:spcPts val="0"/>
              </a:spcBef>
            </a:pPr>
            <a:r>
              <a:rPr lang="en-US" altLang="ja-JP" sz="1400" dirty="0">
                <a:latin typeface="Meiryo UI"/>
                <a:ea typeface="Meiryo UI"/>
              </a:rPr>
              <a:t>【</a:t>
            </a:r>
            <a:r>
              <a:rPr lang="ja-JP" altLang="en-US" sz="1400" dirty="0">
                <a:latin typeface="Meiryo UI"/>
                <a:ea typeface="Meiryo UI"/>
              </a:rPr>
              <a:t>成果予定</a:t>
            </a:r>
            <a:r>
              <a:rPr lang="en-US" altLang="ja-JP" sz="1400" dirty="0">
                <a:latin typeface="Meiryo UI"/>
                <a:ea typeface="Meiryo UI"/>
              </a:rPr>
              <a:t>】</a:t>
            </a:r>
          </a:p>
          <a:p>
            <a:pPr>
              <a:spcBef>
                <a:spcPts val="0"/>
              </a:spcBef>
            </a:pPr>
            <a:r>
              <a:rPr lang="ja-JP" altLang="en-US" sz="1400" dirty="0">
                <a:latin typeface="Meiryo UI"/>
                <a:ea typeface="Meiryo UI"/>
              </a:rPr>
              <a:t>・要件定義書（</a:t>
            </a:r>
            <a:r>
              <a:rPr lang="en-US" altLang="ja-JP" sz="1400" dirty="0">
                <a:latin typeface="Meiryo UI"/>
                <a:ea typeface="Meiryo UI"/>
              </a:rPr>
              <a:t>22</a:t>
            </a:r>
            <a:r>
              <a:rPr lang="ja-JP" altLang="en-US" sz="1400" dirty="0">
                <a:latin typeface="Meiryo UI"/>
                <a:ea typeface="Meiryo UI"/>
              </a:rPr>
              <a:t>年度）</a:t>
            </a:r>
            <a:endParaRPr lang="en-US" altLang="ja-JP" sz="1400" dirty="0">
              <a:latin typeface="Meiryo UI"/>
              <a:ea typeface="Meiryo UI"/>
            </a:endParaRPr>
          </a:p>
          <a:p>
            <a:r>
              <a:rPr lang="ja-JP" altLang="en-US" sz="1400" dirty="0">
                <a:latin typeface="+mn-ea"/>
              </a:rPr>
              <a:t>・見える化ツール試作、評価（</a:t>
            </a:r>
            <a:r>
              <a:rPr lang="en-US" altLang="ja-JP" sz="1400" dirty="0">
                <a:latin typeface="+mn-ea"/>
              </a:rPr>
              <a:t>24</a:t>
            </a:r>
            <a:r>
              <a:rPr lang="ja-JP" altLang="en-US" sz="1400" dirty="0">
                <a:latin typeface="+mn-ea"/>
              </a:rPr>
              <a:t>年度）</a:t>
            </a:r>
            <a:endParaRPr lang="en-US" altLang="ja-JP" sz="1400" dirty="0">
              <a:latin typeface="+mn-ea"/>
            </a:endParaRPr>
          </a:p>
          <a:p>
            <a:endParaRPr lang="en-US" altLang="ja-JP" sz="1400" dirty="0">
              <a:latin typeface="+mn-ea"/>
            </a:endParaRPr>
          </a:p>
        </p:txBody>
      </p:sp>
      <p:pic>
        <p:nvPicPr>
          <p:cNvPr id="71" name="図 70" descr="ダイアグラム&#10;&#10;自動的に生成された説明">
            <a:extLst>
              <a:ext uri="{FF2B5EF4-FFF2-40B4-BE49-F238E27FC236}">
                <a16:creationId xmlns:a16="http://schemas.microsoft.com/office/drawing/2014/main" id="{4F948319-B791-41F9-BFA8-26208C7059D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70531" y="5270043"/>
            <a:ext cx="3071373" cy="1487945"/>
          </a:xfrm>
          <a:prstGeom prst="rect">
            <a:avLst/>
          </a:prstGeom>
        </p:spPr>
      </p:pic>
      <p:sp>
        <p:nvSpPr>
          <p:cNvPr id="72" name="楕円 71">
            <a:extLst>
              <a:ext uri="{FF2B5EF4-FFF2-40B4-BE49-F238E27FC236}">
                <a16:creationId xmlns:a16="http://schemas.microsoft.com/office/drawing/2014/main" id="{87D6B7F4-3C05-4D5A-87B4-EE03BC486A87}"/>
              </a:ext>
            </a:extLst>
          </p:cNvPr>
          <p:cNvSpPr/>
          <p:nvPr/>
        </p:nvSpPr>
        <p:spPr bwMode="auto">
          <a:xfrm>
            <a:off x="6757513" y="6364796"/>
            <a:ext cx="680797" cy="363153"/>
          </a:xfrm>
          <a:prstGeom prst="ellipse">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3" name="正方形/長方形 72">
            <a:extLst>
              <a:ext uri="{FF2B5EF4-FFF2-40B4-BE49-F238E27FC236}">
                <a16:creationId xmlns:a16="http://schemas.microsoft.com/office/drawing/2014/main" id="{074B47CF-C39B-4E99-AA92-CDFD1148B458}"/>
              </a:ext>
            </a:extLst>
          </p:cNvPr>
          <p:cNvSpPr/>
          <p:nvPr/>
        </p:nvSpPr>
        <p:spPr bwMode="auto">
          <a:xfrm>
            <a:off x="4282562" y="919212"/>
            <a:ext cx="4757978" cy="435795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4" name="正方形/長方形 73">
            <a:extLst>
              <a:ext uri="{FF2B5EF4-FFF2-40B4-BE49-F238E27FC236}">
                <a16:creationId xmlns:a16="http://schemas.microsoft.com/office/drawing/2014/main" id="{E55A13D3-AA58-4284-9EEB-351744ADD6FC}"/>
              </a:ext>
            </a:extLst>
          </p:cNvPr>
          <p:cNvSpPr/>
          <p:nvPr/>
        </p:nvSpPr>
        <p:spPr bwMode="auto">
          <a:xfrm>
            <a:off x="4134716" y="764704"/>
            <a:ext cx="4869324" cy="4505339"/>
          </a:xfrm>
          <a:prstGeom prst="rect">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5" name="矢印: 右 74">
            <a:extLst>
              <a:ext uri="{FF2B5EF4-FFF2-40B4-BE49-F238E27FC236}">
                <a16:creationId xmlns:a16="http://schemas.microsoft.com/office/drawing/2014/main" id="{FFB61479-BC0A-46BB-8CE2-1132577BE628}"/>
              </a:ext>
            </a:extLst>
          </p:cNvPr>
          <p:cNvSpPr/>
          <p:nvPr/>
        </p:nvSpPr>
        <p:spPr bwMode="auto">
          <a:xfrm rot="5400000">
            <a:off x="6518382" y="5444870"/>
            <a:ext cx="1216531" cy="623324"/>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grpSp>
        <p:nvGrpSpPr>
          <p:cNvPr id="76" name="グループ化 75">
            <a:extLst>
              <a:ext uri="{FF2B5EF4-FFF2-40B4-BE49-F238E27FC236}">
                <a16:creationId xmlns:a16="http://schemas.microsoft.com/office/drawing/2014/main" id="{54D3DD8F-8436-488C-B101-C8BAB03C5D19}"/>
              </a:ext>
            </a:extLst>
          </p:cNvPr>
          <p:cNvGrpSpPr/>
          <p:nvPr/>
        </p:nvGrpSpPr>
        <p:grpSpPr>
          <a:xfrm>
            <a:off x="5236060" y="1343139"/>
            <a:ext cx="3718349" cy="2078460"/>
            <a:chOff x="5340726" y="1270687"/>
            <a:chExt cx="3718349" cy="2078460"/>
          </a:xfrm>
        </p:grpSpPr>
        <p:sp>
          <p:nvSpPr>
            <p:cNvPr id="77" name="正方形/長方形 76">
              <a:extLst>
                <a:ext uri="{FF2B5EF4-FFF2-40B4-BE49-F238E27FC236}">
                  <a16:creationId xmlns:a16="http://schemas.microsoft.com/office/drawing/2014/main" id="{AE1C853E-3CF5-4DEC-BF1D-46E0F276E545}"/>
                </a:ext>
              </a:extLst>
            </p:cNvPr>
            <p:cNvSpPr/>
            <p:nvPr/>
          </p:nvSpPr>
          <p:spPr>
            <a:xfrm>
              <a:off x="7442829" y="2819619"/>
              <a:ext cx="327094" cy="153200"/>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ja-JP" sz="450" dirty="0">
                  <a:solidFill>
                    <a:schemeClr val="tx1"/>
                  </a:solidFill>
                  <a:latin typeface="メイリオ" panose="020B0604030504040204" pitchFamily="50" charset="-128"/>
                  <a:ea typeface="メイリオ" panose="020B0604030504040204" pitchFamily="50" charset="-128"/>
                </a:rPr>
                <a:t>Container</a:t>
              </a:r>
              <a:endParaRPr lang="ja-JP" altLang="en-US" sz="45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a:extLst>
                <a:ext uri="{FF2B5EF4-FFF2-40B4-BE49-F238E27FC236}">
                  <a16:creationId xmlns:a16="http://schemas.microsoft.com/office/drawing/2014/main" id="{88533861-5A10-4498-91DB-D64A5B683D57}"/>
                </a:ext>
              </a:extLst>
            </p:cNvPr>
            <p:cNvSpPr/>
            <p:nvPr/>
          </p:nvSpPr>
          <p:spPr>
            <a:xfrm>
              <a:off x="7870622" y="2831187"/>
              <a:ext cx="118625" cy="11531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79" name="正方形/長方形 78">
              <a:extLst>
                <a:ext uri="{FF2B5EF4-FFF2-40B4-BE49-F238E27FC236}">
                  <a16:creationId xmlns:a16="http://schemas.microsoft.com/office/drawing/2014/main" id="{F01EEC5D-1E8A-4A02-BB99-879F3CA0AA19}"/>
                </a:ext>
              </a:extLst>
            </p:cNvPr>
            <p:cNvSpPr/>
            <p:nvPr/>
          </p:nvSpPr>
          <p:spPr>
            <a:xfrm>
              <a:off x="7930979" y="2814951"/>
              <a:ext cx="455574" cy="184666"/>
            </a:xfrm>
            <a:prstGeom prst="rect">
              <a:avLst/>
            </a:prstGeom>
          </p:spPr>
          <p:txBody>
            <a:bodyPr wrap="none">
              <a:spAutoFit/>
            </a:bodyPr>
            <a:lstStyle/>
            <a:p>
              <a:pPr algn="ctr"/>
              <a:r>
                <a:rPr lang="en-US" altLang="ja-JP" sz="600" dirty="0">
                  <a:latin typeface="メイリオ" panose="020B0604030504040204" pitchFamily="50" charset="-128"/>
                  <a:ea typeface="メイリオ" panose="020B0604030504040204" pitchFamily="50" charset="-128"/>
                </a:rPr>
                <a:t>Service</a:t>
              </a:r>
              <a:endParaRPr lang="ja-JP" altLang="en-US" sz="600" dirty="0">
                <a:latin typeface="メイリオ" panose="020B0604030504040204" pitchFamily="50" charset="-128"/>
                <a:ea typeface="メイリオ" panose="020B0604030504040204" pitchFamily="50" charset="-128"/>
              </a:endParaRPr>
            </a:p>
          </p:txBody>
        </p:sp>
        <p:sp>
          <p:nvSpPr>
            <p:cNvPr id="106" name="正方形/長方形 105">
              <a:extLst>
                <a:ext uri="{FF2B5EF4-FFF2-40B4-BE49-F238E27FC236}">
                  <a16:creationId xmlns:a16="http://schemas.microsoft.com/office/drawing/2014/main" id="{D05295E2-CE10-4CE0-8819-0CFE89188B57}"/>
                </a:ext>
              </a:extLst>
            </p:cNvPr>
            <p:cNvSpPr/>
            <p:nvPr/>
          </p:nvSpPr>
          <p:spPr>
            <a:xfrm>
              <a:off x="5357844" y="1270975"/>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07" name="正方形/長方形 106">
              <a:extLst>
                <a:ext uri="{FF2B5EF4-FFF2-40B4-BE49-F238E27FC236}">
                  <a16:creationId xmlns:a16="http://schemas.microsoft.com/office/drawing/2014/main" id="{2DD920A4-BA7A-4E39-B49D-AEBE6720F021}"/>
                </a:ext>
              </a:extLst>
            </p:cNvPr>
            <p:cNvSpPr/>
            <p:nvPr/>
          </p:nvSpPr>
          <p:spPr>
            <a:xfrm>
              <a:off x="5397622" y="1302416"/>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08" name="正方形/長方形 107">
              <a:extLst>
                <a:ext uri="{FF2B5EF4-FFF2-40B4-BE49-F238E27FC236}">
                  <a16:creationId xmlns:a16="http://schemas.microsoft.com/office/drawing/2014/main" id="{9C1ECF0E-5CA0-4004-BBF0-9696A0F3207E}"/>
                </a:ext>
              </a:extLst>
            </p:cNvPr>
            <p:cNvSpPr/>
            <p:nvPr/>
          </p:nvSpPr>
          <p:spPr>
            <a:xfrm>
              <a:off x="5861736" y="1270975"/>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09" name="正方形/長方形 108">
              <a:extLst>
                <a:ext uri="{FF2B5EF4-FFF2-40B4-BE49-F238E27FC236}">
                  <a16:creationId xmlns:a16="http://schemas.microsoft.com/office/drawing/2014/main" id="{D5BDF952-8895-401A-95E1-ECE4CB00B18A}"/>
                </a:ext>
              </a:extLst>
            </p:cNvPr>
            <p:cNvSpPr/>
            <p:nvPr/>
          </p:nvSpPr>
          <p:spPr>
            <a:xfrm>
              <a:off x="5901514" y="1302416"/>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10" name="直線コネクタ 109">
              <a:extLst>
                <a:ext uri="{FF2B5EF4-FFF2-40B4-BE49-F238E27FC236}">
                  <a16:creationId xmlns:a16="http://schemas.microsoft.com/office/drawing/2014/main" id="{5553871F-1783-43B2-9AD4-8184D1B398A3}"/>
                </a:ext>
              </a:extLst>
            </p:cNvPr>
            <p:cNvCxnSpPr>
              <a:stCxn id="107" idx="3"/>
              <a:endCxn id="109" idx="1"/>
            </p:cNvCxnSpPr>
            <p:nvPr/>
          </p:nvCxnSpPr>
          <p:spPr>
            <a:xfrm>
              <a:off x="5552573" y="1377730"/>
              <a:ext cx="348941" cy="0"/>
            </a:xfrm>
            <a:prstGeom prst="line">
              <a:avLst/>
            </a:prstGeom>
            <a:ln w="38100">
              <a:solidFill>
                <a:schemeClr val="accent2"/>
              </a:solidFill>
            </a:ln>
          </p:spPr>
          <p:style>
            <a:lnRef idx="1">
              <a:schemeClr val="accent6"/>
            </a:lnRef>
            <a:fillRef idx="0">
              <a:schemeClr val="accent6"/>
            </a:fillRef>
            <a:effectRef idx="0">
              <a:schemeClr val="accent6"/>
            </a:effectRef>
            <a:fontRef idx="minor">
              <a:schemeClr val="tx1"/>
            </a:fontRef>
          </p:style>
        </p:cxnSp>
        <p:sp>
          <p:nvSpPr>
            <p:cNvPr id="111" name="正方形/長方形 110">
              <a:extLst>
                <a:ext uri="{FF2B5EF4-FFF2-40B4-BE49-F238E27FC236}">
                  <a16:creationId xmlns:a16="http://schemas.microsoft.com/office/drawing/2014/main" id="{03CC4903-7963-4318-9752-665F93D81834}"/>
                </a:ext>
              </a:extLst>
            </p:cNvPr>
            <p:cNvSpPr/>
            <p:nvPr/>
          </p:nvSpPr>
          <p:spPr>
            <a:xfrm>
              <a:off x="6365628" y="1270687"/>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12" name="正方形/長方形 111">
              <a:extLst>
                <a:ext uri="{FF2B5EF4-FFF2-40B4-BE49-F238E27FC236}">
                  <a16:creationId xmlns:a16="http://schemas.microsoft.com/office/drawing/2014/main" id="{85AF989B-6658-45BB-B86D-12C122E2C170}"/>
                </a:ext>
              </a:extLst>
            </p:cNvPr>
            <p:cNvSpPr/>
            <p:nvPr/>
          </p:nvSpPr>
          <p:spPr>
            <a:xfrm>
              <a:off x="6405406" y="1302128"/>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13" name="正方形/長方形 112">
              <a:extLst>
                <a:ext uri="{FF2B5EF4-FFF2-40B4-BE49-F238E27FC236}">
                  <a16:creationId xmlns:a16="http://schemas.microsoft.com/office/drawing/2014/main" id="{539FFDE7-784D-4518-A99D-6D0D6F5018D3}"/>
                </a:ext>
              </a:extLst>
            </p:cNvPr>
            <p:cNvSpPr/>
            <p:nvPr/>
          </p:nvSpPr>
          <p:spPr>
            <a:xfrm>
              <a:off x="6869520" y="1270687"/>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14" name="正方形/長方形 113">
              <a:extLst>
                <a:ext uri="{FF2B5EF4-FFF2-40B4-BE49-F238E27FC236}">
                  <a16:creationId xmlns:a16="http://schemas.microsoft.com/office/drawing/2014/main" id="{B0E48FF3-8307-4D27-BBDF-18AE5FAFD4FD}"/>
                </a:ext>
              </a:extLst>
            </p:cNvPr>
            <p:cNvSpPr/>
            <p:nvPr/>
          </p:nvSpPr>
          <p:spPr>
            <a:xfrm>
              <a:off x="6909298" y="1302128"/>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15" name="直線コネクタ 114">
              <a:extLst>
                <a:ext uri="{FF2B5EF4-FFF2-40B4-BE49-F238E27FC236}">
                  <a16:creationId xmlns:a16="http://schemas.microsoft.com/office/drawing/2014/main" id="{8EE587BF-D633-4F9B-9AEE-6CF4D6BC1690}"/>
                </a:ext>
              </a:extLst>
            </p:cNvPr>
            <p:cNvCxnSpPr>
              <a:stCxn id="112" idx="3"/>
              <a:endCxn id="114" idx="1"/>
            </p:cNvCxnSpPr>
            <p:nvPr/>
          </p:nvCxnSpPr>
          <p:spPr>
            <a:xfrm>
              <a:off x="6560357" y="1377442"/>
              <a:ext cx="348941" cy="0"/>
            </a:xfrm>
            <a:prstGeom prst="line">
              <a:avLst/>
            </a:prstGeom>
            <a:ln w="38100">
              <a:solidFill>
                <a:schemeClr val="accent2"/>
              </a:solidFill>
            </a:ln>
          </p:spPr>
          <p:style>
            <a:lnRef idx="1">
              <a:schemeClr val="accent6"/>
            </a:lnRef>
            <a:fillRef idx="0">
              <a:schemeClr val="accent6"/>
            </a:fillRef>
            <a:effectRef idx="0">
              <a:schemeClr val="accent6"/>
            </a:effectRef>
            <a:fontRef idx="minor">
              <a:schemeClr val="tx1"/>
            </a:fontRef>
          </p:style>
        </p:cxnSp>
        <p:sp>
          <p:nvSpPr>
            <p:cNvPr id="116" name="正方形/長方形 115">
              <a:extLst>
                <a:ext uri="{FF2B5EF4-FFF2-40B4-BE49-F238E27FC236}">
                  <a16:creationId xmlns:a16="http://schemas.microsoft.com/office/drawing/2014/main" id="{ACED5E48-D5CE-419F-A204-3FE7C6A5D502}"/>
                </a:ext>
              </a:extLst>
            </p:cNvPr>
            <p:cNvSpPr/>
            <p:nvPr/>
          </p:nvSpPr>
          <p:spPr>
            <a:xfrm>
              <a:off x="7366730" y="1271989"/>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17" name="正方形/長方形 116">
              <a:extLst>
                <a:ext uri="{FF2B5EF4-FFF2-40B4-BE49-F238E27FC236}">
                  <a16:creationId xmlns:a16="http://schemas.microsoft.com/office/drawing/2014/main" id="{BEE6C84C-5CBF-47B9-BCB1-5C5AFA6B88F7}"/>
                </a:ext>
              </a:extLst>
            </p:cNvPr>
            <p:cNvSpPr/>
            <p:nvPr/>
          </p:nvSpPr>
          <p:spPr>
            <a:xfrm>
              <a:off x="7406508" y="1303431"/>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18" name="正方形/長方形 117">
              <a:extLst>
                <a:ext uri="{FF2B5EF4-FFF2-40B4-BE49-F238E27FC236}">
                  <a16:creationId xmlns:a16="http://schemas.microsoft.com/office/drawing/2014/main" id="{247F378D-AD9F-428E-AEA7-764791690C90}"/>
                </a:ext>
              </a:extLst>
            </p:cNvPr>
            <p:cNvSpPr/>
            <p:nvPr/>
          </p:nvSpPr>
          <p:spPr>
            <a:xfrm>
              <a:off x="7870622" y="1271989"/>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19" name="正方形/長方形 118">
              <a:extLst>
                <a:ext uri="{FF2B5EF4-FFF2-40B4-BE49-F238E27FC236}">
                  <a16:creationId xmlns:a16="http://schemas.microsoft.com/office/drawing/2014/main" id="{A61EC8E2-7B7D-4DFB-A9AE-7E3108F78C1D}"/>
                </a:ext>
              </a:extLst>
            </p:cNvPr>
            <p:cNvSpPr/>
            <p:nvPr/>
          </p:nvSpPr>
          <p:spPr>
            <a:xfrm>
              <a:off x="7910400" y="1303431"/>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20" name="直線コネクタ 119">
              <a:extLst>
                <a:ext uri="{FF2B5EF4-FFF2-40B4-BE49-F238E27FC236}">
                  <a16:creationId xmlns:a16="http://schemas.microsoft.com/office/drawing/2014/main" id="{3785E5C6-EEA0-4177-BF6E-0594EDC88AED}"/>
                </a:ext>
              </a:extLst>
            </p:cNvPr>
            <p:cNvCxnSpPr>
              <a:stCxn id="117" idx="3"/>
              <a:endCxn id="119" idx="1"/>
            </p:cNvCxnSpPr>
            <p:nvPr/>
          </p:nvCxnSpPr>
          <p:spPr>
            <a:xfrm>
              <a:off x="7561459" y="1378745"/>
              <a:ext cx="348941" cy="0"/>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sp>
          <p:nvSpPr>
            <p:cNvPr id="121" name="正方形/長方形 120">
              <a:extLst>
                <a:ext uri="{FF2B5EF4-FFF2-40B4-BE49-F238E27FC236}">
                  <a16:creationId xmlns:a16="http://schemas.microsoft.com/office/drawing/2014/main" id="{6D381542-C27B-4D6D-826C-6846EE42F792}"/>
                </a:ext>
              </a:extLst>
            </p:cNvPr>
            <p:cNvSpPr/>
            <p:nvPr/>
          </p:nvSpPr>
          <p:spPr>
            <a:xfrm>
              <a:off x="5349285" y="1523256"/>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22" name="正方形/長方形 121">
              <a:extLst>
                <a:ext uri="{FF2B5EF4-FFF2-40B4-BE49-F238E27FC236}">
                  <a16:creationId xmlns:a16="http://schemas.microsoft.com/office/drawing/2014/main" id="{89F68A57-5A70-4DB5-9B92-3E4F42C96ADD}"/>
                </a:ext>
              </a:extLst>
            </p:cNvPr>
            <p:cNvSpPr/>
            <p:nvPr/>
          </p:nvSpPr>
          <p:spPr>
            <a:xfrm>
              <a:off x="5389063" y="1554697"/>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23" name="正方形/長方形 122">
              <a:extLst>
                <a:ext uri="{FF2B5EF4-FFF2-40B4-BE49-F238E27FC236}">
                  <a16:creationId xmlns:a16="http://schemas.microsoft.com/office/drawing/2014/main" id="{733F2F37-2642-4C3E-9232-894A2AA497E5}"/>
                </a:ext>
              </a:extLst>
            </p:cNvPr>
            <p:cNvSpPr/>
            <p:nvPr/>
          </p:nvSpPr>
          <p:spPr>
            <a:xfrm>
              <a:off x="5853177" y="1523256"/>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24" name="正方形/長方形 123">
              <a:extLst>
                <a:ext uri="{FF2B5EF4-FFF2-40B4-BE49-F238E27FC236}">
                  <a16:creationId xmlns:a16="http://schemas.microsoft.com/office/drawing/2014/main" id="{BB13EC6D-4CDD-411D-A4DF-ECF40E6420DC}"/>
                </a:ext>
              </a:extLst>
            </p:cNvPr>
            <p:cNvSpPr/>
            <p:nvPr/>
          </p:nvSpPr>
          <p:spPr>
            <a:xfrm>
              <a:off x="5892955" y="1554697"/>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25" name="直線コネクタ 124">
              <a:extLst>
                <a:ext uri="{FF2B5EF4-FFF2-40B4-BE49-F238E27FC236}">
                  <a16:creationId xmlns:a16="http://schemas.microsoft.com/office/drawing/2014/main" id="{28489043-2D10-4FD6-91C4-88E4A2581A8D}"/>
                </a:ext>
              </a:extLst>
            </p:cNvPr>
            <p:cNvCxnSpPr>
              <a:stCxn id="122" idx="3"/>
              <a:endCxn id="124" idx="1"/>
            </p:cNvCxnSpPr>
            <p:nvPr/>
          </p:nvCxnSpPr>
          <p:spPr>
            <a:xfrm>
              <a:off x="5544014" y="1630011"/>
              <a:ext cx="348941" cy="0"/>
            </a:xfrm>
            <a:prstGeom prst="line">
              <a:avLst/>
            </a:prstGeom>
            <a:ln w="38100">
              <a:solidFill>
                <a:schemeClr val="accent3"/>
              </a:solidFill>
            </a:ln>
          </p:spPr>
          <p:style>
            <a:lnRef idx="1">
              <a:schemeClr val="accent6"/>
            </a:lnRef>
            <a:fillRef idx="0">
              <a:schemeClr val="accent6"/>
            </a:fillRef>
            <a:effectRef idx="0">
              <a:schemeClr val="accent6"/>
            </a:effectRef>
            <a:fontRef idx="minor">
              <a:schemeClr val="tx1"/>
            </a:fontRef>
          </p:style>
        </p:cxnSp>
        <p:sp>
          <p:nvSpPr>
            <p:cNvPr id="126" name="正方形/長方形 125">
              <a:extLst>
                <a:ext uri="{FF2B5EF4-FFF2-40B4-BE49-F238E27FC236}">
                  <a16:creationId xmlns:a16="http://schemas.microsoft.com/office/drawing/2014/main" id="{739FE17A-F9E1-46ED-AE81-F0CCC790A50C}"/>
                </a:ext>
              </a:extLst>
            </p:cNvPr>
            <p:cNvSpPr/>
            <p:nvPr/>
          </p:nvSpPr>
          <p:spPr>
            <a:xfrm>
              <a:off x="6357069" y="1522968"/>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27" name="正方形/長方形 126">
              <a:extLst>
                <a:ext uri="{FF2B5EF4-FFF2-40B4-BE49-F238E27FC236}">
                  <a16:creationId xmlns:a16="http://schemas.microsoft.com/office/drawing/2014/main" id="{193F5DBE-CECA-43F6-B2A2-9523688E3205}"/>
                </a:ext>
              </a:extLst>
            </p:cNvPr>
            <p:cNvSpPr/>
            <p:nvPr/>
          </p:nvSpPr>
          <p:spPr>
            <a:xfrm>
              <a:off x="6396847" y="1554409"/>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28" name="正方形/長方形 127">
              <a:extLst>
                <a:ext uri="{FF2B5EF4-FFF2-40B4-BE49-F238E27FC236}">
                  <a16:creationId xmlns:a16="http://schemas.microsoft.com/office/drawing/2014/main" id="{4858F79F-9C16-49F0-8318-DCA60C85A026}"/>
                </a:ext>
              </a:extLst>
            </p:cNvPr>
            <p:cNvSpPr/>
            <p:nvPr/>
          </p:nvSpPr>
          <p:spPr>
            <a:xfrm>
              <a:off x="6860961" y="1522968"/>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29" name="正方形/長方形 128">
              <a:extLst>
                <a:ext uri="{FF2B5EF4-FFF2-40B4-BE49-F238E27FC236}">
                  <a16:creationId xmlns:a16="http://schemas.microsoft.com/office/drawing/2014/main" id="{5952144E-9BB1-4E40-9F9A-E8B9D34DA888}"/>
                </a:ext>
              </a:extLst>
            </p:cNvPr>
            <p:cNvSpPr/>
            <p:nvPr/>
          </p:nvSpPr>
          <p:spPr>
            <a:xfrm>
              <a:off x="6900739" y="1554409"/>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30" name="直線コネクタ 129">
              <a:extLst>
                <a:ext uri="{FF2B5EF4-FFF2-40B4-BE49-F238E27FC236}">
                  <a16:creationId xmlns:a16="http://schemas.microsoft.com/office/drawing/2014/main" id="{5AC27973-6DED-4577-B311-16C0DBB1382A}"/>
                </a:ext>
              </a:extLst>
            </p:cNvPr>
            <p:cNvCxnSpPr>
              <a:stCxn id="127" idx="3"/>
              <a:endCxn id="129" idx="1"/>
            </p:cNvCxnSpPr>
            <p:nvPr/>
          </p:nvCxnSpPr>
          <p:spPr>
            <a:xfrm>
              <a:off x="6551798" y="1629723"/>
              <a:ext cx="348941" cy="0"/>
            </a:xfrm>
            <a:prstGeom prst="line">
              <a:avLst/>
            </a:prstGeom>
            <a:ln w="38100">
              <a:solidFill>
                <a:schemeClr val="accent4"/>
              </a:solidFill>
            </a:ln>
          </p:spPr>
          <p:style>
            <a:lnRef idx="1">
              <a:schemeClr val="accent6"/>
            </a:lnRef>
            <a:fillRef idx="0">
              <a:schemeClr val="accent6"/>
            </a:fillRef>
            <a:effectRef idx="0">
              <a:schemeClr val="accent6"/>
            </a:effectRef>
            <a:fontRef idx="minor">
              <a:schemeClr val="tx1"/>
            </a:fontRef>
          </p:style>
        </p:cxnSp>
        <p:sp>
          <p:nvSpPr>
            <p:cNvPr id="131" name="正方形/長方形 130">
              <a:extLst>
                <a:ext uri="{FF2B5EF4-FFF2-40B4-BE49-F238E27FC236}">
                  <a16:creationId xmlns:a16="http://schemas.microsoft.com/office/drawing/2014/main" id="{09FDBBF2-1CB8-4324-9601-C20EFA2AC068}"/>
                </a:ext>
              </a:extLst>
            </p:cNvPr>
            <p:cNvSpPr/>
            <p:nvPr/>
          </p:nvSpPr>
          <p:spPr>
            <a:xfrm>
              <a:off x="7358171" y="1524271"/>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9D095BF5-E21E-457A-B5D2-8B6D4A2CBC07}"/>
                </a:ext>
              </a:extLst>
            </p:cNvPr>
            <p:cNvSpPr/>
            <p:nvPr/>
          </p:nvSpPr>
          <p:spPr>
            <a:xfrm>
              <a:off x="7397949" y="1555712"/>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33" name="正方形/長方形 132">
              <a:extLst>
                <a:ext uri="{FF2B5EF4-FFF2-40B4-BE49-F238E27FC236}">
                  <a16:creationId xmlns:a16="http://schemas.microsoft.com/office/drawing/2014/main" id="{69C57DA0-461C-43B1-ACED-2876E8F2BC38}"/>
                </a:ext>
              </a:extLst>
            </p:cNvPr>
            <p:cNvSpPr/>
            <p:nvPr/>
          </p:nvSpPr>
          <p:spPr>
            <a:xfrm>
              <a:off x="7862063" y="1524271"/>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34" name="正方形/長方形 133">
              <a:extLst>
                <a:ext uri="{FF2B5EF4-FFF2-40B4-BE49-F238E27FC236}">
                  <a16:creationId xmlns:a16="http://schemas.microsoft.com/office/drawing/2014/main" id="{1DA1E71F-A70F-48F9-909F-3640C3180B5D}"/>
                </a:ext>
              </a:extLst>
            </p:cNvPr>
            <p:cNvSpPr/>
            <p:nvPr/>
          </p:nvSpPr>
          <p:spPr>
            <a:xfrm>
              <a:off x="7901841" y="1555712"/>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35" name="直線コネクタ 134">
              <a:extLst>
                <a:ext uri="{FF2B5EF4-FFF2-40B4-BE49-F238E27FC236}">
                  <a16:creationId xmlns:a16="http://schemas.microsoft.com/office/drawing/2014/main" id="{2055F7D2-5D92-4D68-AC79-BE3CA43764A6}"/>
                </a:ext>
              </a:extLst>
            </p:cNvPr>
            <p:cNvCxnSpPr>
              <a:stCxn id="132" idx="3"/>
              <a:endCxn id="134" idx="1"/>
            </p:cNvCxnSpPr>
            <p:nvPr/>
          </p:nvCxnSpPr>
          <p:spPr>
            <a:xfrm>
              <a:off x="7552900" y="1631026"/>
              <a:ext cx="348941" cy="0"/>
            </a:xfrm>
            <a:prstGeom prst="line">
              <a:avLst/>
            </a:prstGeom>
            <a:ln w="38100">
              <a:solidFill>
                <a:schemeClr val="accent2"/>
              </a:solidFill>
            </a:ln>
          </p:spPr>
          <p:style>
            <a:lnRef idx="1">
              <a:schemeClr val="accent6"/>
            </a:lnRef>
            <a:fillRef idx="0">
              <a:schemeClr val="accent6"/>
            </a:fillRef>
            <a:effectRef idx="0">
              <a:schemeClr val="accent6"/>
            </a:effectRef>
            <a:fontRef idx="minor">
              <a:schemeClr val="tx1"/>
            </a:fontRef>
          </p:style>
        </p:cxnSp>
        <p:sp>
          <p:nvSpPr>
            <p:cNvPr id="136" name="正方形/長方形 135">
              <a:extLst>
                <a:ext uri="{FF2B5EF4-FFF2-40B4-BE49-F238E27FC236}">
                  <a16:creationId xmlns:a16="http://schemas.microsoft.com/office/drawing/2014/main" id="{A7991EB6-B4D3-4150-BB62-24C1AC193B90}"/>
                </a:ext>
              </a:extLst>
            </p:cNvPr>
            <p:cNvSpPr/>
            <p:nvPr/>
          </p:nvSpPr>
          <p:spPr>
            <a:xfrm>
              <a:off x="5357844" y="1776288"/>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37" name="正方形/長方形 136">
              <a:extLst>
                <a:ext uri="{FF2B5EF4-FFF2-40B4-BE49-F238E27FC236}">
                  <a16:creationId xmlns:a16="http://schemas.microsoft.com/office/drawing/2014/main" id="{707B9B1C-0F14-4BCB-9669-5AFE8A84C580}"/>
                </a:ext>
              </a:extLst>
            </p:cNvPr>
            <p:cNvSpPr/>
            <p:nvPr/>
          </p:nvSpPr>
          <p:spPr>
            <a:xfrm>
              <a:off x="5397622" y="1807729"/>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38" name="正方形/長方形 137">
              <a:extLst>
                <a:ext uri="{FF2B5EF4-FFF2-40B4-BE49-F238E27FC236}">
                  <a16:creationId xmlns:a16="http://schemas.microsoft.com/office/drawing/2014/main" id="{92050414-B72C-427D-BB74-A6B1DE0ACFF4}"/>
                </a:ext>
              </a:extLst>
            </p:cNvPr>
            <p:cNvSpPr/>
            <p:nvPr/>
          </p:nvSpPr>
          <p:spPr>
            <a:xfrm>
              <a:off x="5861736" y="1776288"/>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39" name="正方形/長方形 138">
              <a:extLst>
                <a:ext uri="{FF2B5EF4-FFF2-40B4-BE49-F238E27FC236}">
                  <a16:creationId xmlns:a16="http://schemas.microsoft.com/office/drawing/2014/main" id="{600C78B2-3F17-4A89-81BB-485F185F42B2}"/>
                </a:ext>
              </a:extLst>
            </p:cNvPr>
            <p:cNvSpPr/>
            <p:nvPr/>
          </p:nvSpPr>
          <p:spPr>
            <a:xfrm>
              <a:off x="5901514" y="1807729"/>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40" name="直線コネクタ 139">
              <a:extLst>
                <a:ext uri="{FF2B5EF4-FFF2-40B4-BE49-F238E27FC236}">
                  <a16:creationId xmlns:a16="http://schemas.microsoft.com/office/drawing/2014/main" id="{EB52E679-60EC-4AFA-9210-24FC63818E5B}"/>
                </a:ext>
              </a:extLst>
            </p:cNvPr>
            <p:cNvCxnSpPr>
              <a:stCxn id="137" idx="3"/>
              <a:endCxn id="139" idx="1"/>
            </p:cNvCxnSpPr>
            <p:nvPr/>
          </p:nvCxnSpPr>
          <p:spPr>
            <a:xfrm>
              <a:off x="5552573" y="1883043"/>
              <a:ext cx="348941" cy="0"/>
            </a:xfrm>
            <a:prstGeom prst="line">
              <a:avLst/>
            </a:prstGeom>
            <a:ln w="38100">
              <a:solidFill>
                <a:schemeClr val="accent4"/>
              </a:solidFill>
            </a:ln>
          </p:spPr>
          <p:style>
            <a:lnRef idx="1">
              <a:schemeClr val="accent6"/>
            </a:lnRef>
            <a:fillRef idx="0">
              <a:schemeClr val="accent6"/>
            </a:fillRef>
            <a:effectRef idx="0">
              <a:schemeClr val="accent6"/>
            </a:effectRef>
            <a:fontRef idx="minor">
              <a:schemeClr val="tx1"/>
            </a:fontRef>
          </p:style>
        </p:cxnSp>
        <p:sp>
          <p:nvSpPr>
            <p:cNvPr id="141" name="正方形/長方形 140">
              <a:extLst>
                <a:ext uri="{FF2B5EF4-FFF2-40B4-BE49-F238E27FC236}">
                  <a16:creationId xmlns:a16="http://schemas.microsoft.com/office/drawing/2014/main" id="{E13B87D7-B1B6-4CA9-BCDD-E30790E3200D}"/>
                </a:ext>
              </a:extLst>
            </p:cNvPr>
            <p:cNvSpPr/>
            <p:nvPr/>
          </p:nvSpPr>
          <p:spPr>
            <a:xfrm>
              <a:off x="6365628" y="1776000"/>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42" name="正方形/長方形 141">
              <a:extLst>
                <a:ext uri="{FF2B5EF4-FFF2-40B4-BE49-F238E27FC236}">
                  <a16:creationId xmlns:a16="http://schemas.microsoft.com/office/drawing/2014/main" id="{D1394841-B747-460A-A42B-F592110492C1}"/>
                </a:ext>
              </a:extLst>
            </p:cNvPr>
            <p:cNvSpPr/>
            <p:nvPr/>
          </p:nvSpPr>
          <p:spPr>
            <a:xfrm>
              <a:off x="6405406" y="1807441"/>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43" name="正方形/長方形 142">
              <a:extLst>
                <a:ext uri="{FF2B5EF4-FFF2-40B4-BE49-F238E27FC236}">
                  <a16:creationId xmlns:a16="http://schemas.microsoft.com/office/drawing/2014/main" id="{07027FE5-E547-4B57-8026-A5FED1C935CD}"/>
                </a:ext>
              </a:extLst>
            </p:cNvPr>
            <p:cNvSpPr/>
            <p:nvPr/>
          </p:nvSpPr>
          <p:spPr>
            <a:xfrm>
              <a:off x="6869520" y="1776000"/>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44" name="正方形/長方形 143">
              <a:extLst>
                <a:ext uri="{FF2B5EF4-FFF2-40B4-BE49-F238E27FC236}">
                  <a16:creationId xmlns:a16="http://schemas.microsoft.com/office/drawing/2014/main" id="{CB74A37C-AE86-4D96-9BD8-9DAA68AC9CF9}"/>
                </a:ext>
              </a:extLst>
            </p:cNvPr>
            <p:cNvSpPr/>
            <p:nvPr/>
          </p:nvSpPr>
          <p:spPr>
            <a:xfrm>
              <a:off x="6909298" y="1807441"/>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45" name="直線コネクタ 144">
              <a:extLst>
                <a:ext uri="{FF2B5EF4-FFF2-40B4-BE49-F238E27FC236}">
                  <a16:creationId xmlns:a16="http://schemas.microsoft.com/office/drawing/2014/main" id="{B6511A21-6CF6-4CE9-BB2E-BAFFDD3021EB}"/>
                </a:ext>
              </a:extLst>
            </p:cNvPr>
            <p:cNvCxnSpPr>
              <a:stCxn id="142" idx="3"/>
              <a:endCxn id="144" idx="1"/>
            </p:cNvCxnSpPr>
            <p:nvPr/>
          </p:nvCxnSpPr>
          <p:spPr>
            <a:xfrm>
              <a:off x="6560357" y="1882755"/>
              <a:ext cx="348941" cy="0"/>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sp>
          <p:nvSpPr>
            <p:cNvPr id="146" name="正方形/長方形 145">
              <a:extLst>
                <a:ext uri="{FF2B5EF4-FFF2-40B4-BE49-F238E27FC236}">
                  <a16:creationId xmlns:a16="http://schemas.microsoft.com/office/drawing/2014/main" id="{66531BB7-A0AB-4A9D-92F0-9DD8C6926405}"/>
                </a:ext>
              </a:extLst>
            </p:cNvPr>
            <p:cNvSpPr/>
            <p:nvPr/>
          </p:nvSpPr>
          <p:spPr>
            <a:xfrm>
              <a:off x="7366730" y="1777303"/>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47" name="正方形/長方形 146">
              <a:extLst>
                <a:ext uri="{FF2B5EF4-FFF2-40B4-BE49-F238E27FC236}">
                  <a16:creationId xmlns:a16="http://schemas.microsoft.com/office/drawing/2014/main" id="{7451E145-CD24-4331-9D6A-74AEAE32AE98}"/>
                </a:ext>
              </a:extLst>
            </p:cNvPr>
            <p:cNvSpPr/>
            <p:nvPr/>
          </p:nvSpPr>
          <p:spPr>
            <a:xfrm>
              <a:off x="7406508" y="1808744"/>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48" name="正方形/長方形 147">
              <a:extLst>
                <a:ext uri="{FF2B5EF4-FFF2-40B4-BE49-F238E27FC236}">
                  <a16:creationId xmlns:a16="http://schemas.microsoft.com/office/drawing/2014/main" id="{FE6AD28C-1120-407D-8F7C-FCAA6979D961}"/>
                </a:ext>
              </a:extLst>
            </p:cNvPr>
            <p:cNvSpPr/>
            <p:nvPr/>
          </p:nvSpPr>
          <p:spPr>
            <a:xfrm>
              <a:off x="7870622" y="1777303"/>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49" name="正方形/長方形 148">
              <a:extLst>
                <a:ext uri="{FF2B5EF4-FFF2-40B4-BE49-F238E27FC236}">
                  <a16:creationId xmlns:a16="http://schemas.microsoft.com/office/drawing/2014/main" id="{2D8DE5CB-0AFE-4115-BF44-3BD9CB8AD7BB}"/>
                </a:ext>
              </a:extLst>
            </p:cNvPr>
            <p:cNvSpPr/>
            <p:nvPr/>
          </p:nvSpPr>
          <p:spPr>
            <a:xfrm>
              <a:off x="7910400" y="1808744"/>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50" name="直線コネクタ 149">
              <a:extLst>
                <a:ext uri="{FF2B5EF4-FFF2-40B4-BE49-F238E27FC236}">
                  <a16:creationId xmlns:a16="http://schemas.microsoft.com/office/drawing/2014/main" id="{80D62615-7DEE-41B3-9706-A1031CF25DBC}"/>
                </a:ext>
              </a:extLst>
            </p:cNvPr>
            <p:cNvCxnSpPr>
              <a:stCxn id="147" idx="3"/>
              <a:endCxn id="149" idx="1"/>
            </p:cNvCxnSpPr>
            <p:nvPr/>
          </p:nvCxnSpPr>
          <p:spPr>
            <a:xfrm>
              <a:off x="7561459" y="1884058"/>
              <a:ext cx="348941"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51" name="正方形/長方形 150">
              <a:extLst>
                <a:ext uri="{FF2B5EF4-FFF2-40B4-BE49-F238E27FC236}">
                  <a16:creationId xmlns:a16="http://schemas.microsoft.com/office/drawing/2014/main" id="{708B3B0B-9B6D-4E30-8FF5-5A6B9C092DE7}"/>
                </a:ext>
              </a:extLst>
            </p:cNvPr>
            <p:cNvSpPr/>
            <p:nvPr/>
          </p:nvSpPr>
          <p:spPr>
            <a:xfrm>
              <a:off x="5349285" y="2028569"/>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52" name="正方形/長方形 151">
              <a:extLst>
                <a:ext uri="{FF2B5EF4-FFF2-40B4-BE49-F238E27FC236}">
                  <a16:creationId xmlns:a16="http://schemas.microsoft.com/office/drawing/2014/main" id="{1DBD282E-3000-4253-BACB-27C3E46C716F}"/>
                </a:ext>
              </a:extLst>
            </p:cNvPr>
            <p:cNvSpPr/>
            <p:nvPr/>
          </p:nvSpPr>
          <p:spPr>
            <a:xfrm>
              <a:off x="5389063" y="2060010"/>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53" name="正方形/長方形 152">
              <a:extLst>
                <a:ext uri="{FF2B5EF4-FFF2-40B4-BE49-F238E27FC236}">
                  <a16:creationId xmlns:a16="http://schemas.microsoft.com/office/drawing/2014/main" id="{B7CFFF5F-E0D3-4783-99E7-AFEBD069750A}"/>
                </a:ext>
              </a:extLst>
            </p:cNvPr>
            <p:cNvSpPr/>
            <p:nvPr/>
          </p:nvSpPr>
          <p:spPr>
            <a:xfrm>
              <a:off x="5853177" y="2028569"/>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54" name="正方形/長方形 153">
              <a:extLst>
                <a:ext uri="{FF2B5EF4-FFF2-40B4-BE49-F238E27FC236}">
                  <a16:creationId xmlns:a16="http://schemas.microsoft.com/office/drawing/2014/main" id="{10D1EE6E-9152-468A-8FCA-D326E20F087D}"/>
                </a:ext>
              </a:extLst>
            </p:cNvPr>
            <p:cNvSpPr/>
            <p:nvPr/>
          </p:nvSpPr>
          <p:spPr>
            <a:xfrm>
              <a:off x="5892955" y="2060010"/>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55" name="直線コネクタ 154">
              <a:extLst>
                <a:ext uri="{FF2B5EF4-FFF2-40B4-BE49-F238E27FC236}">
                  <a16:creationId xmlns:a16="http://schemas.microsoft.com/office/drawing/2014/main" id="{43B1026F-7B78-4516-A9D4-07991E010327}"/>
                </a:ext>
              </a:extLst>
            </p:cNvPr>
            <p:cNvCxnSpPr>
              <a:stCxn id="152" idx="3"/>
              <a:endCxn id="154" idx="1"/>
            </p:cNvCxnSpPr>
            <p:nvPr/>
          </p:nvCxnSpPr>
          <p:spPr>
            <a:xfrm>
              <a:off x="5544014" y="2135324"/>
              <a:ext cx="348941" cy="0"/>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sp>
          <p:nvSpPr>
            <p:cNvPr id="195" name="正方形/長方形 194">
              <a:extLst>
                <a:ext uri="{FF2B5EF4-FFF2-40B4-BE49-F238E27FC236}">
                  <a16:creationId xmlns:a16="http://schemas.microsoft.com/office/drawing/2014/main" id="{0C586E82-F600-4D14-AFA9-22F2EA5F2C32}"/>
                </a:ext>
              </a:extLst>
            </p:cNvPr>
            <p:cNvSpPr/>
            <p:nvPr/>
          </p:nvSpPr>
          <p:spPr>
            <a:xfrm>
              <a:off x="6357069" y="2028282"/>
              <a:ext cx="451526" cy="211480"/>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96" name="正方形/長方形 195">
              <a:extLst>
                <a:ext uri="{FF2B5EF4-FFF2-40B4-BE49-F238E27FC236}">
                  <a16:creationId xmlns:a16="http://schemas.microsoft.com/office/drawing/2014/main" id="{6877E5E0-405B-447F-AE11-6A66F2D546E6}"/>
                </a:ext>
              </a:extLst>
            </p:cNvPr>
            <p:cNvSpPr/>
            <p:nvPr/>
          </p:nvSpPr>
          <p:spPr>
            <a:xfrm>
              <a:off x="6396847" y="2059722"/>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97" name="正方形/長方形 196">
              <a:extLst>
                <a:ext uri="{FF2B5EF4-FFF2-40B4-BE49-F238E27FC236}">
                  <a16:creationId xmlns:a16="http://schemas.microsoft.com/office/drawing/2014/main" id="{637D9EDF-50B8-4F77-8E77-D3888AC08DE6}"/>
                </a:ext>
              </a:extLst>
            </p:cNvPr>
            <p:cNvSpPr/>
            <p:nvPr/>
          </p:nvSpPr>
          <p:spPr>
            <a:xfrm>
              <a:off x="6860961" y="2028281"/>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198" name="正方形/長方形 197">
              <a:extLst>
                <a:ext uri="{FF2B5EF4-FFF2-40B4-BE49-F238E27FC236}">
                  <a16:creationId xmlns:a16="http://schemas.microsoft.com/office/drawing/2014/main" id="{BFF0998B-A54C-40E9-8E1C-4859A4E29D12}"/>
                </a:ext>
              </a:extLst>
            </p:cNvPr>
            <p:cNvSpPr/>
            <p:nvPr/>
          </p:nvSpPr>
          <p:spPr>
            <a:xfrm>
              <a:off x="6900739" y="2059722"/>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199" name="直線コネクタ 198">
              <a:extLst>
                <a:ext uri="{FF2B5EF4-FFF2-40B4-BE49-F238E27FC236}">
                  <a16:creationId xmlns:a16="http://schemas.microsoft.com/office/drawing/2014/main" id="{7DAF96EB-96EC-4261-9349-901E4DD767E7}"/>
                </a:ext>
              </a:extLst>
            </p:cNvPr>
            <p:cNvCxnSpPr>
              <a:stCxn id="196" idx="3"/>
              <a:endCxn id="198" idx="1"/>
            </p:cNvCxnSpPr>
            <p:nvPr/>
          </p:nvCxnSpPr>
          <p:spPr>
            <a:xfrm>
              <a:off x="6551798" y="2135036"/>
              <a:ext cx="348941" cy="0"/>
            </a:xfrm>
            <a:prstGeom prst="line">
              <a:avLst/>
            </a:prstGeom>
            <a:ln w="38100">
              <a:solidFill>
                <a:schemeClr val="tx1"/>
              </a:solidFill>
            </a:ln>
          </p:spPr>
          <p:style>
            <a:lnRef idx="1">
              <a:schemeClr val="accent6"/>
            </a:lnRef>
            <a:fillRef idx="0">
              <a:schemeClr val="accent6"/>
            </a:fillRef>
            <a:effectRef idx="0">
              <a:schemeClr val="accent6"/>
            </a:effectRef>
            <a:fontRef idx="minor">
              <a:schemeClr val="tx1"/>
            </a:fontRef>
          </p:style>
        </p:cxnSp>
        <p:sp>
          <p:nvSpPr>
            <p:cNvPr id="200" name="正方形/長方形 199">
              <a:extLst>
                <a:ext uri="{FF2B5EF4-FFF2-40B4-BE49-F238E27FC236}">
                  <a16:creationId xmlns:a16="http://schemas.microsoft.com/office/drawing/2014/main" id="{CDDE23E6-3F85-462F-B550-0D65288AC8B4}"/>
                </a:ext>
              </a:extLst>
            </p:cNvPr>
            <p:cNvSpPr/>
            <p:nvPr/>
          </p:nvSpPr>
          <p:spPr>
            <a:xfrm>
              <a:off x="7358171" y="2029584"/>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01" name="正方形/長方形 200">
              <a:extLst>
                <a:ext uri="{FF2B5EF4-FFF2-40B4-BE49-F238E27FC236}">
                  <a16:creationId xmlns:a16="http://schemas.microsoft.com/office/drawing/2014/main" id="{99A64ADF-4F74-4573-AEEE-1ABE50045614}"/>
                </a:ext>
              </a:extLst>
            </p:cNvPr>
            <p:cNvSpPr/>
            <p:nvPr/>
          </p:nvSpPr>
          <p:spPr>
            <a:xfrm>
              <a:off x="7397949" y="2061025"/>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02" name="正方形/長方形 201">
              <a:extLst>
                <a:ext uri="{FF2B5EF4-FFF2-40B4-BE49-F238E27FC236}">
                  <a16:creationId xmlns:a16="http://schemas.microsoft.com/office/drawing/2014/main" id="{3DAFCD95-6983-4CF5-8E14-6519A5E8F153}"/>
                </a:ext>
              </a:extLst>
            </p:cNvPr>
            <p:cNvSpPr/>
            <p:nvPr/>
          </p:nvSpPr>
          <p:spPr>
            <a:xfrm>
              <a:off x="7862063" y="2029584"/>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03" name="正方形/長方形 202">
              <a:extLst>
                <a:ext uri="{FF2B5EF4-FFF2-40B4-BE49-F238E27FC236}">
                  <a16:creationId xmlns:a16="http://schemas.microsoft.com/office/drawing/2014/main" id="{70E82B5D-72AA-4349-8B98-B75B2B2CE820}"/>
                </a:ext>
              </a:extLst>
            </p:cNvPr>
            <p:cNvSpPr/>
            <p:nvPr/>
          </p:nvSpPr>
          <p:spPr>
            <a:xfrm>
              <a:off x="7901841" y="2061025"/>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204" name="直線コネクタ 203">
              <a:extLst>
                <a:ext uri="{FF2B5EF4-FFF2-40B4-BE49-F238E27FC236}">
                  <a16:creationId xmlns:a16="http://schemas.microsoft.com/office/drawing/2014/main" id="{96929F3D-281F-4B9F-A89B-1C13AF25702B}"/>
                </a:ext>
              </a:extLst>
            </p:cNvPr>
            <p:cNvCxnSpPr>
              <a:stCxn id="201" idx="3"/>
              <a:endCxn id="203" idx="1"/>
            </p:cNvCxnSpPr>
            <p:nvPr/>
          </p:nvCxnSpPr>
          <p:spPr>
            <a:xfrm>
              <a:off x="7552900" y="2136339"/>
              <a:ext cx="348941"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05" name="正方形/長方形 204">
              <a:extLst>
                <a:ext uri="{FF2B5EF4-FFF2-40B4-BE49-F238E27FC236}">
                  <a16:creationId xmlns:a16="http://schemas.microsoft.com/office/drawing/2014/main" id="{DEA70B41-48F5-4398-8665-442A535C1DF3}"/>
                </a:ext>
              </a:extLst>
            </p:cNvPr>
            <p:cNvSpPr/>
            <p:nvPr/>
          </p:nvSpPr>
          <p:spPr>
            <a:xfrm>
              <a:off x="5349285" y="2285664"/>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06" name="正方形/長方形 205">
              <a:extLst>
                <a:ext uri="{FF2B5EF4-FFF2-40B4-BE49-F238E27FC236}">
                  <a16:creationId xmlns:a16="http://schemas.microsoft.com/office/drawing/2014/main" id="{27E23062-90EB-469E-AB5E-B325F2991DA4}"/>
                </a:ext>
              </a:extLst>
            </p:cNvPr>
            <p:cNvSpPr/>
            <p:nvPr/>
          </p:nvSpPr>
          <p:spPr>
            <a:xfrm>
              <a:off x="5389063" y="2317105"/>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07" name="正方形/長方形 206">
              <a:extLst>
                <a:ext uri="{FF2B5EF4-FFF2-40B4-BE49-F238E27FC236}">
                  <a16:creationId xmlns:a16="http://schemas.microsoft.com/office/drawing/2014/main" id="{4F5448FA-8EF6-428A-A409-A5762F30F7B1}"/>
                </a:ext>
              </a:extLst>
            </p:cNvPr>
            <p:cNvSpPr/>
            <p:nvPr/>
          </p:nvSpPr>
          <p:spPr>
            <a:xfrm>
              <a:off x="5853177" y="2285664"/>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08" name="正方形/長方形 207">
              <a:extLst>
                <a:ext uri="{FF2B5EF4-FFF2-40B4-BE49-F238E27FC236}">
                  <a16:creationId xmlns:a16="http://schemas.microsoft.com/office/drawing/2014/main" id="{D2D9098F-11D2-4A90-B26A-0C8C81ADEC51}"/>
                </a:ext>
              </a:extLst>
            </p:cNvPr>
            <p:cNvSpPr/>
            <p:nvPr/>
          </p:nvSpPr>
          <p:spPr>
            <a:xfrm>
              <a:off x="5892955" y="2317105"/>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209" name="直線コネクタ 208">
              <a:extLst>
                <a:ext uri="{FF2B5EF4-FFF2-40B4-BE49-F238E27FC236}">
                  <a16:creationId xmlns:a16="http://schemas.microsoft.com/office/drawing/2014/main" id="{19A5B0C9-0426-4386-A339-320EF66EBC20}"/>
                </a:ext>
              </a:extLst>
            </p:cNvPr>
            <p:cNvCxnSpPr>
              <a:stCxn id="206" idx="3"/>
              <a:endCxn id="208" idx="1"/>
            </p:cNvCxnSpPr>
            <p:nvPr/>
          </p:nvCxnSpPr>
          <p:spPr>
            <a:xfrm>
              <a:off x="5544014" y="2392419"/>
              <a:ext cx="348941" cy="0"/>
            </a:xfrm>
            <a:prstGeom prst="line">
              <a:avLst/>
            </a:prstGeom>
            <a:ln w="38100">
              <a:solidFill>
                <a:schemeClr val="bg1"/>
              </a:solidFill>
            </a:ln>
          </p:spPr>
          <p:style>
            <a:lnRef idx="1">
              <a:schemeClr val="accent6"/>
            </a:lnRef>
            <a:fillRef idx="0">
              <a:schemeClr val="accent6"/>
            </a:fillRef>
            <a:effectRef idx="0">
              <a:schemeClr val="accent6"/>
            </a:effectRef>
            <a:fontRef idx="minor">
              <a:schemeClr val="tx1"/>
            </a:fontRef>
          </p:style>
        </p:cxnSp>
        <p:sp>
          <p:nvSpPr>
            <p:cNvPr id="210" name="正方形/長方形 209">
              <a:extLst>
                <a:ext uri="{FF2B5EF4-FFF2-40B4-BE49-F238E27FC236}">
                  <a16:creationId xmlns:a16="http://schemas.microsoft.com/office/drawing/2014/main" id="{129C5F39-3DDB-42E5-80FC-3E07CAA33161}"/>
                </a:ext>
              </a:extLst>
            </p:cNvPr>
            <p:cNvSpPr/>
            <p:nvPr/>
          </p:nvSpPr>
          <p:spPr>
            <a:xfrm>
              <a:off x="6357069" y="2285376"/>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11" name="正方形/長方形 210">
              <a:extLst>
                <a:ext uri="{FF2B5EF4-FFF2-40B4-BE49-F238E27FC236}">
                  <a16:creationId xmlns:a16="http://schemas.microsoft.com/office/drawing/2014/main" id="{B4244BFD-E650-4403-8A10-1B2346B23AC5}"/>
                </a:ext>
              </a:extLst>
            </p:cNvPr>
            <p:cNvSpPr/>
            <p:nvPr/>
          </p:nvSpPr>
          <p:spPr>
            <a:xfrm>
              <a:off x="6396847" y="2316817"/>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12" name="正方形/長方形 211">
              <a:extLst>
                <a:ext uri="{FF2B5EF4-FFF2-40B4-BE49-F238E27FC236}">
                  <a16:creationId xmlns:a16="http://schemas.microsoft.com/office/drawing/2014/main" id="{B9E97862-68EB-4366-82BE-863CAC4632AC}"/>
                </a:ext>
              </a:extLst>
            </p:cNvPr>
            <p:cNvSpPr/>
            <p:nvPr/>
          </p:nvSpPr>
          <p:spPr>
            <a:xfrm>
              <a:off x="6860961" y="2285376"/>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13" name="正方形/長方形 212">
              <a:extLst>
                <a:ext uri="{FF2B5EF4-FFF2-40B4-BE49-F238E27FC236}">
                  <a16:creationId xmlns:a16="http://schemas.microsoft.com/office/drawing/2014/main" id="{369A88C3-CB35-4465-AB77-D190D46D3016}"/>
                </a:ext>
              </a:extLst>
            </p:cNvPr>
            <p:cNvSpPr/>
            <p:nvPr/>
          </p:nvSpPr>
          <p:spPr>
            <a:xfrm>
              <a:off x="6900739" y="2316817"/>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214" name="直線コネクタ 213">
              <a:extLst>
                <a:ext uri="{FF2B5EF4-FFF2-40B4-BE49-F238E27FC236}">
                  <a16:creationId xmlns:a16="http://schemas.microsoft.com/office/drawing/2014/main" id="{D6E253BA-4E95-4B72-AE58-E9AA6786B8B1}"/>
                </a:ext>
              </a:extLst>
            </p:cNvPr>
            <p:cNvCxnSpPr>
              <a:stCxn id="211" idx="3"/>
              <a:endCxn id="213" idx="1"/>
            </p:cNvCxnSpPr>
            <p:nvPr/>
          </p:nvCxnSpPr>
          <p:spPr>
            <a:xfrm>
              <a:off x="6551798" y="2392131"/>
              <a:ext cx="348941" cy="0"/>
            </a:xfrm>
            <a:prstGeom prst="line">
              <a:avLst/>
            </a:prstGeom>
            <a:ln w="38100">
              <a:solidFill>
                <a:schemeClr val="accent3"/>
              </a:solidFill>
            </a:ln>
          </p:spPr>
          <p:style>
            <a:lnRef idx="1">
              <a:schemeClr val="accent6"/>
            </a:lnRef>
            <a:fillRef idx="0">
              <a:schemeClr val="accent6"/>
            </a:fillRef>
            <a:effectRef idx="0">
              <a:schemeClr val="accent6"/>
            </a:effectRef>
            <a:fontRef idx="minor">
              <a:schemeClr val="tx1"/>
            </a:fontRef>
          </p:style>
        </p:cxnSp>
        <p:sp>
          <p:nvSpPr>
            <p:cNvPr id="215" name="正方形/長方形 214">
              <a:extLst>
                <a:ext uri="{FF2B5EF4-FFF2-40B4-BE49-F238E27FC236}">
                  <a16:creationId xmlns:a16="http://schemas.microsoft.com/office/drawing/2014/main" id="{415678A2-8FB5-4C20-9988-F4CE7522B36A}"/>
                </a:ext>
              </a:extLst>
            </p:cNvPr>
            <p:cNvSpPr/>
            <p:nvPr/>
          </p:nvSpPr>
          <p:spPr>
            <a:xfrm>
              <a:off x="7358171" y="2286679"/>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16" name="正方形/長方形 215">
              <a:extLst>
                <a:ext uri="{FF2B5EF4-FFF2-40B4-BE49-F238E27FC236}">
                  <a16:creationId xmlns:a16="http://schemas.microsoft.com/office/drawing/2014/main" id="{B386CB79-8E11-4F3B-9BB8-F1C0BAAD4008}"/>
                </a:ext>
              </a:extLst>
            </p:cNvPr>
            <p:cNvSpPr/>
            <p:nvPr/>
          </p:nvSpPr>
          <p:spPr>
            <a:xfrm>
              <a:off x="7397949" y="2318120"/>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17" name="正方形/長方形 216">
              <a:extLst>
                <a:ext uri="{FF2B5EF4-FFF2-40B4-BE49-F238E27FC236}">
                  <a16:creationId xmlns:a16="http://schemas.microsoft.com/office/drawing/2014/main" id="{9C63E019-85CF-4C4D-AC2A-4EFBEB94C7B6}"/>
                </a:ext>
              </a:extLst>
            </p:cNvPr>
            <p:cNvSpPr/>
            <p:nvPr/>
          </p:nvSpPr>
          <p:spPr>
            <a:xfrm>
              <a:off x="7862063" y="2286679"/>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18" name="正方形/長方形 217">
              <a:extLst>
                <a:ext uri="{FF2B5EF4-FFF2-40B4-BE49-F238E27FC236}">
                  <a16:creationId xmlns:a16="http://schemas.microsoft.com/office/drawing/2014/main" id="{E1F960E5-CE9D-4BE4-B287-65944EDAD8FD}"/>
                </a:ext>
              </a:extLst>
            </p:cNvPr>
            <p:cNvSpPr/>
            <p:nvPr/>
          </p:nvSpPr>
          <p:spPr>
            <a:xfrm>
              <a:off x="7901841" y="2318120"/>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219" name="直線コネクタ 218">
              <a:extLst>
                <a:ext uri="{FF2B5EF4-FFF2-40B4-BE49-F238E27FC236}">
                  <a16:creationId xmlns:a16="http://schemas.microsoft.com/office/drawing/2014/main" id="{30739DED-38F2-4047-B656-D387309C287D}"/>
                </a:ext>
              </a:extLst>
            </p:cNvPr>
            <p:cNvCxnSpPr>
              <a:stCxn id="216" idx="3"/>
              <a:endCxn id="218" idx="1"/>
            </p:cNvCxnSpPr>
            <p:nvPr/>
          </p:nvCxnSpPr>
          <p:spPr>
            <a:xfrm>
              <a:off x="7552900" y="2393434"/>
              <a:ext cx="348941" cy="0"/>
            </a:xfrm>
            <a:prstGeom prst="line">
              <a:avLst/>
            </a:prstGeom>
            <a:ln w="38100">
              <a:solidFill>
                <a:schemeClr val="tx1"/>
              </a:solidFill>
            </a:ln>
          </p:spPr>
          <p:style>
            <a:lnRef idx="1">
              <a:schemeClr val="accent6"/>
            </a:lnRef>
            <a:fillRef idx="0">
              <a:schemeClr val="accent6"/>
            </a:fillRef>
            <a:effectRef idx="0">
              <a:schemeClr val="accent6"/>
            </a:effectRef>
            <a:fontRef idx="minor">
              <a:schemeClr val="tx1"/>
            </a:fontRef>
          </p:style>
        </p:cxnSp>
        <p:sp>
          <p:nvSpPr>
            <p:cNvPr id="220" name="正方形/長方形 219">
              <a:extLst>
                <a:ext uri="{FF2B5EF4-FFF2-40B4-BE49-F238E27FC236}">
                  <a16:creationId xmlns:a16="http://schemas.microsoft.com/office/drawing/2014/main" id="{67D1C095-319B-4B3D-820E-B3A10B7D7C5F}"/>
                </a:ext>
              </a:extLst>
            </p:cNvPr>
            <p:cNvSpPr/>
            <p:nvPr/>
          </p:nvSpPr>
          <p:spPr>
            <a:xfrm>
              <a:off x="5340726" y="2537945"/>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21" name="正方形/長方形 220">
              <a:extLst>
                <a:ext uri="{FF2B5EF4-FFF2-40B4-BE49-F238E27FC236}">
                  <a16:creationId xmlns:a16="http://schemas.microsoft.com/office/drawing/2014/main" id="{E36BBF41-BE26-4F80-A700-C9EEBF6F9C78}"/>
                </a:ext>
              </a:extLst>
            </p:cNvPr>
            <p:cNvSpPr/>
            <p:nvPr/>
          </p:nvSpPr>
          <p:spPr>
            <a:xfrm>
              <a:off x="5380504" y="2569386"/>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22" name="正方形/長方形 221">
              <a:extLst>
                <a:ext uri="{FF2B5EF4-FFF2-40B4-BE49-F238E27FC236}">
                  <a16:creationId xmlns:a16="http://schemas.microsoft.com/office/drawing/2014/main" id="{D6661466-CA52-4E22-8924-F9A62D523A27}"/>
                </a:ext>
              </a:extLst>
            </p:cNvPr>
            <p:cNvSpPr/>
            <p:nvPr/>
          </p:nvSpPr>
          <p:spPr>
            <a:xfrm>
              <a:off x="5844618" y="2537945"/>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23" name="正方形/長方形 222">
              <a:extLst>
                <a:ext uri="{FF2B5EF4-FFF2-40B4-BE49-F238E27FC236}">
                  <a16:creationId xmlns:a16="http://schemas.microsoft.com/office/drawing/2014/main" id="{F9B7978B-F949-49A2-A4D1-EEED4125E77E}"/>
                </a:ext>
              </a:extLst>
            </p:cNvPr>
            <p:cNvSpPr/>
            <p:nvPr/>
          </p:nvSpPr>
          <p:spPr>
            <a:xfrm>
              <a:off x="5884396" y="2569386"/>
              <a:ext cx="154952" cy="15062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224" name="直線コネクタ 223">
              <a:extLst>
                <a:ext uri="{FF2B5EF4-FFF2-40B4-BE49-F238E27FC236}">
                  <a16:creationId xmlns:a16="http://schemas.microsoft.com/office/drawing/2014/main" id="{20EB6453-EC99-4742-86CD-6A066A5B5AB3}"/>
                </a:ext>
              </a:extLst>
            </p:cNvPr>
            <p:cNvCxnSpPr>
              <a:stCxn id="221" idx="3"/>
              <a:endCxn id="223" idx="1"/>
            </p:cNvCxnSpPr>
            <p:nvPr/>
          </p:nvCxnSpPr>
          <p:spPr>
            <a:xfrm>
              <a:off x="5535455" y="2644700"/>
              <a:ext cx="348941" cy="0"/>
            </a:xfrm>
            <a:prstGeom prst="line">
              <a:avLst/>
            </a:prstGeom>
            <a:ln w="38100">
              <a:solidFill>
                <a:schemeClr val="accent5"/>
              </a:solidFill>
            </a:ln>
          </p:spPr>
          <p:style>
            <a:lnRef idx="1">
              <a:schemeClr val="accent6"/>
            </a:lnRef>
            <a:fillRef idx="0">
              <a:schemeClr val="accent6"/>
            </a:fillRef>
            <a:effectRef idx="0">
              <a:schemeClr val="accent6"/>
            </a:effectRef>
            <a:fontRef idx="minor">
              <a:schemeClr val="tx1"/>
            </a:fontRef>
          </p:style>
        </p:cxnSp>
        <p:sp>
          <p:nvSpPr>
            <p:cNvPr id="225" name="正方形/長方形 224">
              <a:extLst>
                <a:ext uri="{FF2B5EF4-FFF2-40B4-BE49-F238E27FC236}">
                  <a16:creationId xmlns:a16="http://schemas.microsoft.com/office/drawing/2014/main" id="{AFF895CC-4577-4F39-95AD-7B991E8EE38A}"/>
                </a:ext>
              </a:extLst>
            </p:cNvPr>
            <p:cNvSpPr/>
            <p:nvPr/>
          </p:nvSpPr>
          <p:spPr>
            <a:xfrm>
              <a:off x="6348510" y="2537657"/>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26" name="正方形/長方形 225">
              <a:extLst>
                <a:ext uri="{FF2B5EF4-FFF2-40B4-BE49-F238E27FC236}">
                  <a16:creationId xmlns:a16="http://schemas.microsoft.com/office/drawing/2014/main" id="{4644A1E6-9958-43DE-9E23-B9A45D9BA02C}"/>
                </a:ext>
              </a:extLst>
            </p:cNvPr>
            <p:cNvSpPr/>
            <p:nvPr/>
          </p:nvSpPr>
          <p:spPr>
            <a:xfrm>
              <a:off x="6388288" y="2569098"/>
              <a:ext cx="154952" cy="150628"/>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27" name="正方形/長方形 226">
              <a:extLst>
                <a:ext uri="{FF2B5EF4-FFF2-40B4-BE49-F238E27FC236}">
                  <a16:creationId xmlns:a16="http://schemas.microsoft.com/office/drawing/2014/main" id="{8D8A9BF4-2349-4110-AC8A-0447B40B2982}"/>
                </a:ext>
              </a:extLst>
            </p:cNvPr>
            <p:cNvSpPr/>
            <p:nvPr/>
          </p:nvSpPr>
          <p:spPr>
            <a:xfrm>
              <a:off x="6852402" y="2537657"/>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28" name="正方形/長方形 227">
              <a:extLst>
                <a:ext uri="{FF2B5EF4-FFF2-40B4-BE49-F238E27FC236}">
                  <a16:creationId xmlns:a16="http://schemas.microsoft.com/office/drawing/2014/main" id="{B2C72695-8AE6-4046-A028-1AFD9D374B3D}"/>
                </a:ext>
              </a:extLst>
            </p:cNvPr>
            <p:cNvSpPr/>
            <p:nvPr/>
          </p:nvSpPr>
          <p:spPr>
            <a:xfrm>
              <a:off x="6892180" y="2569098"/>
              <a:ext cx="154952" cy="150628"/>
            </a:xfrm>
            <a:prstGeom prst="rect">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cxnSp>
          <p:nvCxnSpPr>
            <p:cNvPr id="229" name="直線コネクタ 228">
              <a:extLst>
                <a:ext uri="{FF2B5EF4-FFF2-40B4-BE49-F238E27FC236}">
                  <a16:creationId xmlns:a16="http://schemas.microsoft.com/office/drawing/2014/main" id="{F226C6DC-6DA4-4F1A-8D83-57D3035BECED}"/>
                </a:ext>
              </a:extLst>
            </p:cNvPr>
            <p:cNvCxnSpPr>
              <a:stCxn id="226" idx="3"/>
              <a:endCxn id="228" idx="1"/>
            </p:cNvCxnSpPr>
            <p:nvPr/>
          </p:nvCxnSpPr>
          <p:spPr>
            <a:xfrm>
              <a:off x="6543239" y="2644412"/>
              <a:ext cx="348941"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30" name="正方形/長方形 229">
              <a:extLst>
                <a:ext uri="{FF2B5EF4-FFF2-40B4-BE49-F238E27FC236}">
                  <a16:creationId xmlns:a16="http://schemas.microsoft.com/office/drawing/2014/main" id="{5613B16F-A4F5-4A55-9EC3-B198800849FD}"/>
                </a:ext>
              </a:extLst>
            </p:cNvPr>
            <p:cNvSpPr/>
            <p:nvPr/>
          </p:nvSpPr>
          <p:spPr>
            <a:xfrm>
              <a:off x="7349612" y="2538960"/>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31" name="正方形/長方形 230">
              <a:extLst>
                <a:ext uri="{FF2B5EF4-FFF2-40B4-BE49-F238E27FC236}">
                  <a16:creationId xmlns:a16="http://schemas.microsoft.com/office/drawing/2014/main" id="{F64BE83C-B2AE-4E61-A4E3-E4E0FECA346E}"/>
                </a:ext>
              </a:extLst>
            </p:cNvPr>
            <p:cNvSpPr/>
            <p:nvPr/>
          </p:nvSpPr>
          <p:spPr>
            <a:xfrm>
              <a:off x="7389390" y="2570401"/>
              <a:ext cx="154952" cy="150628"/>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32" name="正方形/長方形 231">
              <a:extLst>
                <a:ext uri="{FF2B5EF4-FFF2-40B4-BE49-F238E27FC236}">
                  <a16:creationId xmlns:a16="http://schemas.microsoft.com/office/drawing/2014/main" id="{399AD81C-9E74-4C12-BD8F-DADE2FF2463F}"/>
                </a:ext>
              </a:extLst>
            </p:cNvPr>
            <p:cNvSpPr/>
            <p:nvPr/>
          </p:nvSpPr>
          <p:spPr>
            <a:xfrm>
              <a:off x="7840917" y="2525073"/>
              <a:ext cx="451526" cy="211481"/>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800">
                <a:latin typeface="メイリオ" panose="020B0604030504040204" pitchFamily="50" charset="-128"/>
                <a:ea typeface="メイリオ" panose="020B0604030504040204" pitchFamily="50" charset="-128"/>
              </a:endParaRPr>
            </a:p>
          </p:txBody>
        </p:sp>
        <p:sp>
          <p:nvSpPr>
            <p:cNvPr id="233" name="正方形/長方形 232">
              <a:extLst>
                <a:ext uri="{FF2B5EF4-FFF2-40B4-BE49-F238E27FC236}">
                  <a16:creationId xmlns:a16="http://schemas.microsoft.com/office/drawing/2014/main" id="{493B9F16-6858-479D-A1FD-D161CC5E8E89}"/>
                </a:ext>
              </a:extLst>
            </p:cNvPr>
            <p:cNvSpPr/>
            <p:nvPr/>
          </p:nvSpPr>
          <p:spPr>
            <a:xfrm>
              <a:off x="7893282" y="2570401"/>
              <a:ext cx="154952" cy="150628"/>
            </a:xfrm>
            <a:prstGeom prst="rect">
              <a:avLst/>
            </a:prstGeom>
            <a:solidFill>
              <a:schemeClr val="accent2">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800" dirty="0">
                  <a:solidFill>
                    <a:schemeClr val="tx1"/>
                  </a:solidFill>
                  <a:latin typeface="メイリオ" panose="020B0604030504040204" pitchFamily="50" charset="-128"/>
                  <a:ea typeface="メイリオ" panose="020B0604030504040204" pitchFamily="50" charset="-128"/>
                </a:rPr>
                <a:t>✖</a:t>
              </a:r>
            </a:p>
          </p:txBody>
        </p:sp>
        <p:cxnSp>
          <p:nvCxnSpPr>
            <p:cNvPr id="234" name="直線コネクタ 233">
              <a:extLst>
                <a:ext uri="{FF2B5EF4-FFF2-40B4-BE49-F238E27FC236}">
                  <a16:creationId xmlns:a16="http://schemas.microsoft.com/office/drawing/2014/main" id="{83B60F1A-75DD-4547-9568-B0CC601B04DE}"/>
                </a:ext>
              </a:extLst>
            </p:cNvPr>
            <p:cNvCxnSpPr>
              <a:stCxn id="231" idx="3"/>
              <a:endCxn id="233" idx="1"/>
            </p:cNvCxnSpPr>
            <p:nvPr/>
          </p:nvCxnSpPr>
          <p:spPr>
            <a:xfrm>
              <a:off x="7544341" y="2645715"/>
              <a:ext cx="348941"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35" name="直線コネクタ 234">
              <a:extLst>
                <a:ext uri="{FF2B5EF4-FFF2-40B4-BE49-F238E27FC236}">
                  <a16:creationId xmlns:a16="http://schemas.microsoft.com/office/drawing/2014/main" id="{B3E5A6B1-2DF3-4B4D-9AD9-B7C6888EA2B5}"/>
                </a:ext>
              </a:extLst>
            </p:cNvPr>
            <p:cNvCxnSpPr>
              <a:cxnSpLocks/>
              <a:stCxn id="109" idx="3"/>
              <a:endCxn id="112" idx="1"/>
            </p:cNvCxnSpPr>
            <p:nvPr/>
          </p:nvCxnSpPr>
          <p:spPr>
            <a:xfrm flipV="1">
              <a:off x="6056465" y="1377442"/>
              <a:ext cx="348941" cy="288"/>
            </a:xfrm>
            <a:prstGeom prst="line">
              <a:avLst/>
            </a:prstGeom>
            <a:ln w="381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36" name="直線コネクタ 235">
              <a:extLst>
                <a:ext uri="{FF2B5EF4-FFF2-40B4-BE49-F238E27FC236}">
                  <a16:creationId xmlns:a16="http://schemas.microsoft.com/office/drawing/2014/main" id="{A22A334E-9815-4716-A847-BCAF822C8CB9}"/>
                </a:ext>
              </a:extLst>
            </p:cNvPr>
            <p:cNvCxnSpPr>
              <a:cxnSpLocks/>
              <a:stCxn id="114" idx="3"/>
              <a:endCxn id="132" idx="1"/>
            </p:cNvCxnSpPr>
            <p:nvPr/>
          </p:nvCxnSpPr>
          <p:spPr>
            <a:xfrm>
              <a:off x="7064250" y="1377442"/>
              <a:ext cx="333700" cy="253584"/>
            </a:xfrm>
            <a:prstGeom prst="line">
              <a:avLst/>
            </a:prstGeom>
            <a:ln w="381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37" name="直線コネクタ 236">
              <a:extLst>
                <a:ext uri="{FF2B5EF4-FFF2-40B4-BE49-F238E27FC236}">
                  <a16:creationId xmlns:a16="http://schemas.microsoft.com/office/drawing/2014/main" id="{89868EBA-8080-445C-A090-DC5F7FE1749C}"/>
                </a:ext>
              </a:extLst>
            </p:cNvPr>
            <p:cNvCxnSpPr>
              <a:cxnSpLocks/>
              <a:stCxn id="144" idx="3"/>
              <a:endCxn id="117" idx="1"/>
            </p:cNvCxnSpPr>
            <p:nvPr/>
          </p:nvCxnSpPr>
          <p:spPr>
            <a:xfrm flipV="1">
              <a:off x="7064250" y="1378744"/>
              <a:ext cx="342259" cy="504011"/>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cxnSp>
          <p:nvCxnSpPr>
            <p:cNvPr id="238" name="直線コネクタ 237">
              <a:extLst>
                <a:ext uri="{FF2B5EF4-FFF2-40B4-BE49-F238E27FC236}">
                  <a16:creationId xmlns:a16="http://schemas.microsoft.com/office/drawing/2014/main" id="{ACF89C8B-79F4-4710-BC3C-3FB4A3A15191}"/>
                </a:ext>
              </a:extLst>
            </p:cNvPr>
            <p:cNvCxnSpPr>
              <a:cxnSpLocks/>
              <a:stCxn id="139" idx="3"/>
              <a:endCxn id="127" idx="1"/>
            </p:cNvCxnSpPr>
            <p:nvPr/>
          </p:nvCxnSpPr>
          <p:spPr>
            <a:xfrm flipV="1">
              <a:off x="6056465" y="1629723"/>
              <a:ext cx="340382" cy="253320"/>
            </a:xfrm>
            <a:prstGeom prst="line">
              <a:avLst/>
            </a:prstGeom>
            <a:ln w="38100">
              <a:solidFill>
                <a:schemeClr val="accent4"/>
              </a:solidFill>
            </a:ln>
          </p:spPr>
          <p:style>
            <a:lnRef idx="1">
              <a:schemeClr val="accent6"/>
            </a:lnRef>
            <a:fillRef idx="0">
              <a:schemeClr val="accent6"/>
            </a:fillRef>
            <a:effectRef idx="0">
              <a:schemeClr val="accent6"/>
            </a:effectRef>
            <a:fontRef idx="minor">
              <a:schemeClr val="tx1"/>
            </a:fontRef>
          </p:style>
        </p:cxnSp>
        <p:cxnSp>
          <p:nvCxnSpPr>
            <p:cNvPr id="239" name="直線コネクタ 238">
              <a:extLst>
                <a:ext uri="{FF2B5EF4-FFF2-40B4-BE49-F238E27FC236}">
                  <a16:creationId xmlns:a16="http://schemas.microsoft.com/office/drawing/2014/main" id="{4045937B-ACCC-4381-8054-8EE3EA47BC84}"/>
                </a:ext>
              </a:extLst>
            </p:cNvPr>
            <p:cNvCxnSpPr>
              <a:cxnSpLocks/>
              <a:stCxn id="124" idx="3"/>
              <a:endCxn id="211" idx="1"/>
            </p:cNvCxnSpPr>
            <p:nvPr/>
          </p:nvCxnSpPr>
          <p:spPr>
            <a:xfrm>
              <a:off x="6047906" y="1630011"/>
              <a:ext cx="348941" cy="762120"/>
            </a:xfrm>
            <a:prstGeom prst="line">
              <a:avLst/>
            </a:prstGeom>
            <a:ln w="38100">
              <a:solidFill>
                <a:schemeClr val="accent3"/>
              </a:solidFill>
            </a:ln>
          </p:spPr>
          <p:style>
            <a:lnRef idx="1">
              <a:schemeClr val="accent6"/>
            </a:lnRef>
            <a:fillRef idx="0">
              <a:schemeClr val="accent6"/>
            </a:fillRef>
            <a:effectRef idx="0">
              <a:schemeClr val="accent6"/>
            </a:effectRef>
            <a:fontRef idx="minor">
              <a:schemeClr val="tx1"/>
            </a:fontRef>
          </p:style>
        </p:cxnSp>
        <p:cxnSp>
          <p:nvCxnSpPr>
            <p:cNvPr id="240" name="直線コネクタ 239">
              <a:extLst>
                <a:ext uri="{FF2B5EF4-FFF2-40B4-BE49-F238E27FC236}">
                  <a16:creationId xmlns:a16="http://schemas.microsoft.com/office/drawing/2014/main" id="{B80B83EE-39D7-4BAF-9FF4-A4FFB57FBAB2}"/>
                </a:ext>
              </a:extLst>
            </p:cNvPr>
            <p:cNvCxnSpPr>
              <a:cxnSpLocks/>
              <a:stCxn id="211" idx="1"/>
              <a:endCxn id="223" idx="3"/>
            </p:cNvCxnSpPr>
            <p:nvPr/>
          </p:nvCxnSpPr>
          <p:spPr>
            <a:xfrm flipH="1">
              <a:off x="6039347" y="2392132"/>
              <a:ext cx="357500" cy="252569"/>
            </a:xfrm>
            <a:prstGeom prst="line">
              <a:avLst/>
            </a:prstGeom>
            <a:ln w="3810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241" name="直線コネクタ 240">
              <a:extLst>
                <a:ext uri="{FF2B5EF4-FFF2-40B4-BE49-F238E27FC236}">
                  <a16:creationId xmlns:a16="http://schemas.microsoft.com/office/drawing/2014/main" id="{A0428F37-3D19-4DF0-ADF2-30196B04F4BF}"/>
                </a:ext>
              </a:extLst>
            </p:cNvPr>
            <p:cNvCxnSpPr>
              <a:cxnSpLocks/>
              <a:stCxn id="228" idx="3"/>
              <a:endCxn id="231" idx="1"/>
            </p:cNvCxnSpPr>
            <p:nvPr/>
          </p:nvCxnSpPr>
          <p:spPr>
            <a:xfrm>
              <a:off x="7047132" y="2644413"/>
              <a:ext cx="342259" cy="130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42" name="直線コネクタ 241">
              <a:extLst>
                <a:ext uri="{FF2B5EF4-FFF2-40B4-BE49-F238E27FC236}">
                  <a16:creationId xmlns:a16="http://schemas.microsoft.com/office/drawing/2014/main" id="{EC4C7728-7337-4174-8040-B06AF62CF3B7}"/>
                </a:ext>
              </a:extLst>
            </p:cNvPr>
            <p:cNvCxnSpPr>
              <a:cxnSpLocks/>
              <a:stCxn id="198" idx="3"/>
              <a:endCxn id="216" idx="1"/>
            </p:cNvCxnSpPr>
            <p:nvPr/>
          </p:nvCxnSpPr>
          <p:spPr>
            <a:xfrm>
              <a:off x="7055691" y="2135036"/>
              <a:ext cx="342259" cy="258398"/>
            </a:xfrm>
            <a:prstGeom prst="line">
              <a:avLst/>
            </a:prstGeom>
            <a:ln w="381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43" name="直線コネクタ 242">
              <a:extLst>
                <a:ext uri="{FF2B5EF4-FFF2-40B4-BE49-F238E27FC236}">
                  <a16:creationId xmlns:a16="http://schemas.microsoft.com/office/drawing/2014/main" id="{F16EAB59-85FA-4E58-94AC-F0E0DCAD8EE7}"/>
                </a:ext>
              </a:extLst>
            </p:cNvPr>
            <p:cNvCxnSpPr>
              <a:cxnSpLocks/>
              <a:stCxn id="154" idx="3"/>
              <a:endCxn id="142" idx="1"/>
            </p:cNvCxnSpPr>
            <p:nvPr/>
          </p:nvCxnSpPr>
          <p:spPr>
            <a:xfrm flipV="1">
              <a:off x="6047906" y="1882756"/>
              <a:ext cx="357500" cy="252569"/>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cxnSp>
          <p:nvCxnSpPr>
            <p:cNvPr id="244" name="直線コネクタ 243">
              <a:extLst>
                <a:ext uri="{FF2B5EF4-FFF2-40B4-BE49-F238E27FC236}">
                  <a16:creationId xmlns:a16="http://schemas.microsoft.com/office/drawing/2014/main" id="{0B33C20A-1149-42C7-AB3F-F1103409D389}"/>
                </a:ext>
              </a:extLst>
            </p:cNvPr>
            <p:cNvCxnSpPr>
              <a:cxnSpLocks/>
              <a:endCxn id="218" idx="1"/>
            </p:cNvCxnSpPr>
            <p:nvPr/>
          </p:nvCxnSpPr>
          <p:spPr>
            <a:xfrm flipV="1">
              <a:off x="7544341" y="2393434"/>
              <a:ext cx="357500" cy="249965"/>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45" name="フリーフォーム: 図形 244">
              <a:extLst>
                <a:ext uri="{FF2B5EF4-FFF2-40B4-BE49-F238E27FC236}">
                  <a16:creationId xmlns:a16="http://schemas.microsoft.com/office/drawing/2014/main" id="{C503ABB8-1C67-4187-A181-E15C2F66B2C7}"/>
                </a:ext>
              </a:extLst>
            </p:cNvPr>
            <p:cNvSpPr/>
            <p:nvPr/>
          </p:nvSpPr>
          <p:spPr bwMode="auto">
            <a:xfrm>
              <a:off x="6277884" y="2489261"/>
              <a:ext cx="2132431" cy="302104"/>
            </a:xfrm>
            <a:custGeom>
              <a:avLst/>
              <a:gdLst>
                <a:gd name="connsiteX0" fmla="*/ 0 w 2146853"/>
                <a:gd name="connsiteY0" fmla="*/ 4418 h 295966"/>
                <a:gd name="connsiteX1" fmla="*/ 2146853 w 2146853"/>
                <a:gd name="connsiteY1" fmla="*/ 0 h 295966"/>
                <a:gd name="connsiteX2" fmla="*/ 2124766 w 2146853"/>
                <a:gd name="connsiteY2" fmla="*/ 295966 h 295966"/>
                <a:gd name="connsiteX3" fmla="*/ 30922 w 2146853"/>
                <a:gd name="connsiteY3" fmla="*/ 291548 h 295966"/>
                <a:gd name="connsiteX4" fmla="*/ 0 w 2146853"/>
                <a:gd name="connsiteY4" fmla="*/ 4418 h 295966"/>
                <a:gd name="connsiteX0" fmla="*/ 0 w 2133648"/>
                <a:gd name="connsiteY0" fmla="*/ 91 h 291639"/>
                <a:gd name="connsiteX1" fmla="*/ 2133648 w 2133648"/>
                <a:gd name="connsiteY1" fmla="*/ 0 h 291639"/>
                <a:gd name="connsiteX2" fmla="*/ 2124766 w 2133648"/>
                <a:gd name="connsiteY2" fmla="*/ 291639 h 291639"/>
                <a:gd name="connsiteX3" fmla="*/ 30922 w 2133648"/>
                <a:gd name="connsiteY3" fmla="*/ 287221 h 291639"/>
                <a:gd name="connsiteX4" fmla="*/ 0 w 2133648"/>
                <a:gd name="connsiteY4" fmla="*/ 91 h 291639"/>
                <a:gd name="connsiteX0" fmla="*/ 0 w 2133648"/>
                <a:gd name="connsiteY0" fmla="*/ 91 h 291639"/>
                <a:gd name="connsiteX1" fmla="*/ 2133648 w 2133648"/>
                <a:gd name="connsiteY1" fmla="*/ 0 h 291639"/>
                <a:gd name="connsiteX2" fmla="*/ 2124766 w 2133648"/>
                <a:gd name="connsiteY2" fmla="*/ 291639 h 291639"/>
                <a:gd name="connsiteX3" fmla="*/ 4511 w 2133648"/>
                <a:gd name="connsiteY3" fmla="*/ 282892 h 291639"/>
                <a:gd name="connsiteX4" fmla="*/ 0 w 2133648"/>
                <a:gd name="connsiteY4" fmla="*/ 91 h 291639"/>
                <a:gd name="connsiteX0" fmla="*/ 0 w 2159980"/>
                <a:gd name="connsiteY0" fmla="*/ 91 h 282892"/>
                <a:gd name="connsiteX1" fmla="*/ 2133648 w 2159980"/>
                <a:gd name="connsiteY1" fmla="*/ 0 h 282892"/>
                <a:gd name="connsiteX2" fmla="*/ 2159980 w 2159980"/>
                <a:gd name="connsiteY2" fmla="*/ 270001 h 282892"/>
                <a:gd name="connsiteX3" fmla="*/ 4511 w 2159980"/>
                <a:gd name="connsiteY3" fmla="*/ 282892 h 282892"/>
                <a:gd name="connsiteX4" fmla="*/ 0 w 2159980"/>
                <a:gd name="connsiteY4" fmla="*/ 91 h 282892"/>
                <a:gd name="connsiteX0" fmla="*/ 0 w 2146775"/>
                <a:gd name="connsiteY0" fmla="*/ 91 h 282892"/>
                <a:gd name="connsiteX1" fmla="*/ 2133648 w 2146775"/>
                <a:gd name="connsiteY1" fmla="*/ 0 h 282892"/>
                <a:gd name="connsiteX2" fmla="*/ 2146775 w 2146775"/>
                <a:gd name="connsiteY2" fmla="*/ 261347 h 282892"/>
                <a:gd name="connsiteX3" fmla="*/ 4511 w 2146775"/>
                <a:gd name="connsiteY3" fmla="*/ 282892 h 282892"/>
                <a:gd name="connsiteX4" fmla="*/ 0 w 2146775"/>
                <a:gd name="connsiteY4" fmla="*/ 91 h 282892"/>
                <a:gd name="connsiteX0" fmla="*/ 0 w 2133648"/>
                <a:gd name="connsiteY0" fmla="*/ 91 h 282892"/>
                <a:gd name="connsiteX1" fmla="*/ 2133648 w 2133648"/>
                <a:gd name="connsiteY1" fmla="*/ 0 h 282892"/>
                <a:gd name="connsiteX2" fmla="*/ 2124767 w 2133648"/>
                <a:gd name="connsiteY2" fmla="*/ 257019 h 282892"/>
                <a:gd name="connsiteX3" fmla="*/ 4511 w 2133648"/>
                <a:gd name="connsiteY3" fmla="*/ 282892 h 282892"/>
                <a:gd name="connsiteX4" fmla="*/ 0 w 2133648"/>
                <a:gd name="connsiteY4" fmla="*/ 91 h 282892"/>
                <a:gd name="connsiteX0" fmla="*/ 0 w 2124844"/>
                <a:gd name="connsiteY0" fmla="*/ 4418 h 287219"/>
                <a:gd name="connsiteX1" fmla="*/ 2124844 w 2124844"/>
                <a:gd name="connsiteY1" fmla="*/ 0 h 287219"/>
                <a:gd name="connsiteX2" fmla="*/ 2124767 w 2124844"/>
                <a:gd name="connsiteY2" fmla="*/ 261346 h 287219"/>
                <a:gd name="connsiteX3" fmla="*/ 4511 w 2124844"/>
                <a:gd name="connsiteY3" fmla="*/ 287219 h 287219"/>
                <a:gd name="connsiteX4" fmla="*/ 0 w 2124844"/>
                <a:gd name="connsiteY4" fmla="*/ 4418 h 287219"/>
                <a:gd name="connsiteX0" fmla="*/ 0 w 2124844"/>
                <a:gd name="connsiteY0" fmla="*/ 4418 h 295967"/>
                <a:gd name="connsiteX1" fmla="*/ 2124844 w 2124844"/>
                <a:gd name="connsiteY1" fmla="*/ 0 h 295967"/>
                <a:gd name="connsiteX2" fmla="*/ 2124767 w 2124844"/>
                <a:gd name="connsiteY2" fmla="*/ 295967 h 295967"/>
                <a:gd name="connsiteX3" fmla="*/ 4511 w 2124844"/>
                <a:gd name="connsiteY3" fmla="*/ 287219 h 295967"/>
                <a:gd name="connsiteX4" fmla="*/ 0 w 2124844"/>
                <a:gd name="connsiteY4" fmla="*/ 4418 h 29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844" h="295967">
                  <a:moveTo>
                    <a:pt x="0" y="4418"/>
                  </a:moveTo>
                  <a:lnTo>
                    <a:pt x="2124844" y="0"/>
                  </a:lnTo>
                  <a:cubicBezTo>
                    <a:pt x="2124818" y="87115"/>
                    <a:pt x="2124793" y="208852"/>
                    <a:pt x="2124767" y="295967"/>
                  </a:cubicBezTo>
                  <a:lnTo>
                    <a:pt x="4511" y="287219"/>
                  </a:lnTo>
                  <a:cubicBezTo>
                    <a:pt x="3007" y="192952"/>
                    <a:pt x="1504" y="98685"/>
                    <a:pt x="0" y="4418"/>
                  </a:cubicBezTo>
                  <a:close/>
                </a:path>
              </a:pathLst>
            </a:custGeom>
            <a:solidFill>
              <a:srgbClr val="FFFF00">
                <a:alpha val="40000"/>
              </a:srgbClr>
            </a:solidFill>
            <a:ln w="12700">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246" name="テキスト ボックス 245">
              <a:extLst>
                <a:ext uri="{FF2B5EF4-FFF2-40B4-BE49-F238E27FC236}">
                  <a16:creationId xmlns:a16="http://schemas.microsoft.com/office/drawing/2014/main" id="{E2824C95-DF4C-480B-8F86-6AFA4C059EC5}"/>
                </a:ext>
              </a:extLst>
            </p:cNvPr>
            <p:cNvSpPr txBox="1"/>
            <p:nvPr/>
          </p:nvSpPr>
          <p:spPr bwMode="auto">
            <a:xfrm>
              <a:off x="7656914" y="3061000"/>
              <a:ext cx="1402161" cy="288147"/>
            </a:xfrm>
            <a:prstGeom prst="rect">
              <a:avLst/>
            </a:prstGeom>
            <a:noFill/>
            <a:ln w="9525">
              <a:noFill/>
              <a:miter lim="800000"/>
              <a:headEnd/>
              <a:tailEnd/>
            </a:ln>
          </p:spPr>
          <p:txBody>
            <a:bodyPr wrap="none" lIns="72000" tIns="36000" rIns="72000" bIns="36000" rtlCol="0">
              <a:spAutoFit/>
            </a:bodyPr>
            <a:lstStyle/>
            <a:p>
              <a:r>
                <a:rPr kumimoji="1" lang="ja-JP" altLang="en-US" sz="1400" dirty="0">
                  <a:solidFill>
                    <a:prstClr val="black"/>
                  </a:solidFill>
                  <a:latin typeface="Meiryo UI" panose="020B0604030504040204" pitchFamily="50" charset="-128"/>
                  <a:ea typeface="Meiryo UI" panose="020B0604030504040204" pitchFamily="50" charset="-128"/>
                </a:rPr>
                <a:t>障害の影響範囲</a:t>
              </a:r>
            </a:p>
          </p:txBody>
        </p:sp>
        <p:cxnSp>
          <p:nvCxnSpPr>
            <p:cNvPr id="247" name="直線矢印コネクタ 246">
              <a:extLst>
                <a:ext uri="{FF2B5EF4-FFF2-40B4-BE49-F238E27FC236}">
                  <a16:creationId xmlns:a16="http://schemas.microsoft.com/office/drawing/2014/main" id="{185D9C33-D6FA-4790-9890-7026A1129432}"/>
                </a:ext>
              </a:extLst>
            </p:cNvPr>
            <p:cNvCxnSpPr>
              <a:cxnSpLocks/>
              <a:stCxn id="246" idx="0"/>
              <a:endCxn id="245" idx="2"/>
            </p:cNvCxnSpPr>
            <p:nvPr/>
          </p:nvCxnSpPr>
          <p:spPr>
            <a:xfrm flipV="1">
              <a:off x="8357995" y="2791365"/>
              <a:ext cx="52243" cy="269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8" name="テキスト ボックス 247">
            <a:extLst>
              <a:ext uri="{FF2B5EF4-FFF2-40B4-BE49-F238E27FC236}">
                <a16:creationId xmlns:a16="http://schemas.microsoft.com/office/drawing/2014/main" id="{3C729DC1-4CA7-431A-A482-E2211BAA6BA7}"/>
              </a:ext>
            </a:extLst>
          </p:cNvPr>
          <p:cNvSpPr txBox="1"/>
          <p:nvPr/>
        </p:nvSpPr>
        <p:spPr>
          <a:xfrm>
            <a:off x="4546928" y="1004760"/>
            <a:ext cx="4314001"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rPr>
              <a:t>マイクロサービスで構成されるクラウド側システム</a:t>
            </a:r>
            <a:endParaRPr lang="en-US" altLang="ja-JP" sz="1400" dirty="0">
              <a:latin typeface="メイリオ" panose="020B0604030504040204" pitchFamily="50" charset="-128"/>
              <a:ea typeface="メイリオ" panose="020B0604030504040204" pitchFamily="50" charset="-128"/>
            </a:endParaRPr>
          </a:p>
        </p:txBody>
      </p:sp>
      <p:sp>
        <p:nvSpPr>
          <p:cNvPr id="249" name="円柱 248">
            <a:extLst>
              <a:ext uri="{FF2B5EF4-FFF2-40B4-BE49-F238E27FC236}">
                <a16:creationId xmlns:a16="http://schemas.microsoft.com/office/drawing/2014/main" id="{F853A4FF-78AF-495B-B288-267B6EB2DCC8}"/>
              </a:ext>
            </a:extLst>
          </p:cNvPr>
          <p:cNvSpPr/>
          <p:nvPr/>
        </p:nvSpPr>
        <p:spPr bwMode="auto">
          <a:xfrm>
            <a:off x="5117123" y="3035231"/>
            <a:ext cx="639699" cy="315057"/>
          </a:xfrm>
          <a:prstGeom prst="can">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600" dirty="0">
                <a:solidFill>
                  <a:srgbClr val="0000CC"/>
                </a:solidFill>
                <a:latin typeface="Meiryo UI" pitchFamily="50" charset="-128"/>
                <a:ea typeface="Meiryo UI" pitchFamily="50" charset="-128"/>
                <a:cs typeface="Meiryo UI" pitchFamily="50" charset="-128"/>
              </a:rPr>
              <a:t>ログ</a:t>
            </a:r>
          </a:p>
        </p:txBody>
      </p:sp>
      <p:cxnSp>
        <p:nvCxnSpPr>
          <p:cNvPr id="250" name="直線コネクタ 249">
            <a:extLst>
              <a:ext uri="{FF2B5EF4-FFF2-40B4-BE49-F238E27FC236}">
                <a16:creationId xmlns:a16="http://schemas.microsoft.com/office/drawing/2014/main" id="{24C46E61-A6BF-4A72-9C76-49A405CC5520}"/>
              </a:ext>
            </a:extLst>
          </p:cNvPr>
          <p:cNvCxnSpPr>
            <a:cxnSpLocks/>
          </p:cNvCxnSpPr>
          <p:nvPr/>
        </p:nvCxnSpPr>
        <p:spPr>
          <a:xfrm flipH="1">
            <a:off x="4979905" y="1473618"/>
            <a:ext cx="837937" cy="303871"/>
          </a:xfrm>
          <a:prstGeom prst="line">
            <a:avLst/>
          </a:prstGeom>
        </p:spPr>
        <p:style>
          <a:lnRef idx="1">
            <a:schemeClr val="dk1"/>
          </a:lnRef>
          <a:fillRef idx="0">
            <a:schemeClr val="dk1"/>
          </a:fillRef>
          <a:effectRef idx="0">
            <a:schemeClr val="dk1"/>
          </a:effectRef>
          <a:fontRef idx="minor">
            <a:schemeClr val="tx1"/>
          </a:fontRef>
        </p:style>
      </p:cxnSp>
      <p:cxnSp>
        <p:nvCxnSpPr>
          <p:cNvPr id="251" name="直線コネクタ 250">
            <a:extLst>
              <a:ext uri="{FF2B5EF4-FFF2-40B4-BE49-F238E27FC236}">
                <a16:creationId xmlns:a16="http://schemas.microsoft.com/office/drawing/2014/main" id="{D9C38762-FB18-4BA5-96AC-4BB31D037E0F}"/>
              </a:ext>
            </a:extLst>
          </p:cNvPr>
          <p:cNvCxnSpPr>
            <a:cxnSpLocks/>
          </p:cNvCxnSpPr>
          <p:nvPr/>
        </p:nvCxnSpPr>
        <p:spPr>
          <a:xfrm flipH="1">
            <a:off x="4973358" y="1466031"/>
            <a:ext cx="325229" cy="301635"/>
          </a:xfrm>
          <a:prstGeom prst="line">
            <a:avLst/>
          </a:prstGeom>
        </p:spPr>
        <p:style>
          <a:lnRef idx="1">
            <a:schemeClr val="dk1"/>
          </a:lnRef>
          <a:fillRef idx="0">
            <a:schemeClr val="dk1"/>
          </a:fillRef>
          <a:effectRef idx="0">
            <a:schemeClr val="dk1"/>
          </a:effectRef>
          <a:fontRef idx="minor">
            <a:schemeClr val="tx1"/>
          </a:fontRef>
        </p:style>
      </p:cxnSp>
      <p:cxnSp>
        <p:nvCxnSpPr>
          <p:cNvPr id="252" name="直線コネクタ 251">
            <a:extLst>
              <a:ext uri="{FF2B5EF4-FFF2-40B4-BE49-F238E27FC236}">
                <a16:creationId xmlns:a16="http://schemas.microsoft.com/office/drawing/2014/main" id="{1E1286F2-D772-444B-83AF-8103AD36E8E3}"/>
              </a:ext>
            </a:extLst>
          </p:cNvPr>
          <p:cNvCxnSpPr>
            <a:cxnSpLocks/>
          </p:cNvCxnSpPr>
          <p:nvPr/>
        </p:nvCxnSpPr>
        <p:spPr>
          <a:xfrm flipH="1">
            <a:off x="4970531" y="1475417"/>
            <a:ext cx="1286980" cy="277128"/>
          </a:xfrm>
          <a:prstGeom prst="line">
            <a:avLst/>
          </a:prstGeom>
        </p:spPr>
        <p:style>
          <a:lnRef idx="1">
            <a:schemeClr val="dk1"/>
          </a:lnRef>
          <a:fillRef idx="0">
            <a:schemeClr val="dk1"/>
          </a:fillRef>
          <a:effectRef idx="0">
            <a:schemeClr val="dk1"/>
          </a:effectRef>
          <a:fontRef idx="minor">
            <a:schemeClr val="tx1"/>
          </a:fontRef>
        </p:style>
      </p:cxnSp>
      <p:cxnSp>
        <p:nvCxnSpPr>
          <p:cNvPr id="253" name="直線コネクタ 252">
            <a:extLst>
              <a:ext uri="{FF2B5EF4-FFF2-40B4-BE49-F238E27FC236}">
                <a16:creationId xmlns:a16="http://schemas.microsoft.com/office/drawing/2014/main" id="{351DCD4A-A2E4-4537-8614-7FBA784ACCBC}"/>
              </a:ext>
            </a:extLst>
          </p:cNvPr>
          <p:cNvCxnSpPr>
            <a:cxnSpLocks/>
            <a:endCxn id="256" idx="0"/>
          </p:cNvCxnSpPr>
          <p:nvPr/>
        </p:nvCxnSpPr>
        <p:spPr>
          <a:xfrm flipH="1">
            <a:off x="5081930" y="1474421"/>
            <a:ext cx="1697238" cy="270744"/>
          </a:xfrm>
          <a:prstGeom prst="line">
            <a:avLst/>
          </a:prstGeom>
        </p:spPr>
        <p:style>
          <a:lnRef idx="1">
            <a:schemeClr val="dk1"/>
          </a:lnRef>
          <a:fillRef idx="0">
            <a:schemeClr val="dk1"/>
          </a:fillRef>
          <a:effectRef idx="0">
            <a:schemeClr val="dk1"/>
          </a:effectRef>
          <a:fontRef idx="minor">
            <a:schemeClr val="tx1"/>
          </a:fontRef>
        </p:style>
      </p:cxnSp>
      <p:cxnSp>
        <p:nvCxnSpPr>
          <p:cNvPr id="254" name="直線コネクタ 253">
            <a:extLst>
              <a:ext uri="{FF2B5EF4-FFF2-40B4-BE49-F238E27FC236}">
                <a16:creationId xmlns:a16="http://schemas.microsoft.com/office/drawing/2014/main" id="{B28DD516-A9B6-4B9E-9F48-614B84A7BF60}"/>
              </a:ext>
            </a:extLst>
          </p:cNvPr>
          <p:cNvCxnSpPr>
            <a:cxnSpLocks/>
          </p:cNvCxnSpPr>
          <p:nvPr/>
        </p:nvCxnSpPr>
        <p:spPr>
          <a:xfrm flipH="1">
            <a:off x="4990474" y="1487349"/>
            <a:ext cx="2298530" cy="271155"/>
          </a:xfrm>
          <a:prstGeom prst="line">
            <a:avLst/>
          </a:prstGeom>
        </p:spPr>
        <p:style>
          <a:lnRef idx="1">
            <a:schemeClr val="dk1"/>
          </a:lnRef>
          <a:fillRef idx="0">
            <a:schemeClr val="dk1"/>
          </a:fillRef>
          <a:effectRef idx="0">
            <a:schemeClr val="dk1"/>
          </a:effectRef>
          <a:fontRef idx="minor">
            <a:schemeClr val="tx1"/>
          </a:fontRef>
        </p:style>
      </p:cxnSp>
      <p:cxnSp>
        <p:nvCxnSpPr>
          <p:cNvPr id="255" name="直線コネクタ 254">
            <a:extLst>
              <a:ext uri="{FF2B5EF4-FFF2-40B4-BE49-F238E27FC236}">
                <a16:creationId xmlns:a16="http://schemas.microsoft.com/office/drawing/2014/main" id="{6FD70423-7038-40C4-8A11-D19CBF4A5D08}"/>
              </a:ext>
            </a:extLst>
          </p:cNvPr>
          <p:cNvCxnSpPr>
            <a:cxnSpLocks/>
            <a:endCxn id="256" idx="0"/>
          </p:cNvCxnSpPr>
          <p:nvPr/>
        </p:nvCxnSpPr>
        <p:spPr>
          <a:xfrm flipH="1">
            <a:off x="5081930" y="1480468"/>
            <a:ext cx="2695568" cy="264697"/>
          </a:xfrm>
          <a:prstGeom prst="line">
            <a:avLst/>
          </a:prstGeom>
        </p:spPr>
        <p:style>
          <a:lnRef idx="1">
            <a:schemeClr val="dk1"/>
          </a:lnRef>
          <a:fillRef idx="0">
            <a:schemeClr val="dk1"/>
          </a:fillRef>
          <a:effectRef idx="0">
            <a:schemeClr val="dk1"/>
          </a:effectRef>
          <a:fontRef idx="minor">
            <a:schemeClr val="tx1"/>
          </a:fontRef>
        </p:style>
      </p:cxnSp>
      <p:sp>
        <p:nvSpPr>
          <p:cNvPr id="256" name="左大かっこ 255">
            <a:extLst>
              <a:ext uri="{FF2B5EF4-FFF2-40B4-BE49-F238E27FC236}">
                <a16:creationId xmlns:a16="http://schemas.microsoft.com/office/drawing/2014/main" id="{46204660-31BB-4FFF-8FD5-7CCBB5F18A2F}"/>
              </a:ext>
            </a:extLst>
          </p:cNvPr>
          <p:cNvSpPr/>
          <p:nvPr/>
        </p:nvSpPr>
        <p:spPr>
          <a:xfrm>
            <a:off x="4991774" y="1745165"/>
            <a:ext cx="90156" cy="1383329"/>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257" name="図 256">
            <a:extLst>
              <a:ext uri="{FF2B5EF4-FFF2-40B4-BE49-F238E27FC236}">
                <a16:creationId xmlns:a16="http://schemas.microsoft.com/office/drawing/2014/main" id="{E5C2603D-C019-4885-BE35-E2B58D7F34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9108" y="4327291"/>
            <a:ext cx="1300844" cy="892007"/>
          </a:xfrm>
          <a:prstGeom prst="rect">
            <a:avLst/>
          </a:prstGeom>
        </p:spPr>
      </p:pic>
      <p:sp>
        <p:nvSpPr>
          <p:cNvPr id="258" name="テキスト ボックス 257">
            <a:extLst>
              <a:ext uri="{FF2B5EF4-FFF2-40B4-BE49-F238E27FC236}">
                <a16:creationId xmlns:a16="http://schemas.microsoft.com/office/drawing/2014/main" id="{80079A14-D7B5-4B27-A433-6F846724579F}"/>
              </a:ext>
            </a:extLst>
          </p:cNvPr>
          <p:cNvSpPr txBox="1"/>
          <p:nvPr/>
        </p:nvSpPr>
        <p:spPr bwMode="auto">
          <a:xfrm>
            <a:off x="5021370" y="3438517"/>
            <a:ext cx="3348000" cy="1152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rtlCol="0">
            <a:spAutoFit/>
          </a:bodyPr>
          <a:lstStyle/>
          <a:p>
            <a:endParaRPr kumimoji="1" lang="ja-JP" altLang="en-US" sz="1600" dirty="0" err="1">
              <a:solidFill>
                <a:prstClr val="black"/>
              </a:solidFill>
              <a:latin typeface="Meiryo UI" panose="020B0604030504040204" pitchFamily="50" charset="-128"/>
              <a:ea typeface="Meiryo UI" panose="020B0604030504040204" pitchFamily="50" charset="-128"/>
            </a:endParaRPr>
          </a:p>
        </p:txBody>
      </p:sp>
      <p:sp>
        <p:nvSpPr>
          <p:cNvPr id="259" name="正方形/長方形 258">
            <a:extLst>
              <a:ext uri="{FF2B5EF4-FFF2-40B4-BE49-F238E27FC236}">
                <a16:creationId xmlns:a16="http://schemas.microsoft.com/office/drawing/2014/main" id="{6C93F9EA-F43C-4D79-802E-0DD69612E9DB}"/>
              </a:ext>
            </a:extLst>
          </p:cNvPr>
          <p:cNvSpPr/>
          <p:nvPr/>
        </p:nvSpPr>
        <p:spPr>
          <a:xfrm>
            <a:off x="5892239" y="4045306"/>
            <a:ext cx="171833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60363" algn="l"/>
              </a:tabLst>
            </a:pPr>
            <a:r>
              <a:rPr lang="ja-JP" altLang="en-US" sz="1200" dirty="0">
                <a:solidFill>
                  <a:schemeClr val="tx1"/>
                </a:solidFill>
                <a:latin typeface="Meiryo UI" pitchFamily="50" charset="-128"/>
                <a:ea typeface="Meiryo UI" pitchFamily="50" charset="-128"/>
                <a:cs typeface="Meiryo UI" pitchFamily="50" charset="-128"/>
              </a:rPr>
              <a:t>マイクロサービス粒度の</a:t>
            </a:r>
            <a:endParaRPr lang="en-US" altLang="ja-JP" sz="1200" dirty="0">
              <a:solidFill>
                <a:schemeClr val="tx1"/>
              </a:solidFill>
              <a:latin typeface="Meiryo UI" pitchFamily="50" charset="-128"/>
              <a:ea typeface="Meiryo UI" pitchFamily="50" charset="-128"/>
              <a:cs typeface="Meiryo UI" pitchFamily="50" charset="-128"/>
            </a:endParaRPr>
          </a:p>
          <a:p>
            <a:pPr algn="ctr">
              <a:tabLst>
                <a:tab pos="360363" algn="l"/>
              </a:tabLst>
            </a:pPr>
            <a:r>
              <a:rPr lang="ja-JP" altLang="en-US" sz="1200" dirty="0">
                <a:solidFill>
                  <a:schemeClr val="tx1"/>
                </a:solidFill>
                <a:latin typeface="Meiryo UI" pitchFamily="50" charset="-128"/>
                <a:ea typeface="Meiryo UI" pitchFamily="50" charset="-128"/>
                <a:cs typeface="Meiryo UI" pitchFamily="50" charset="-128"/>
              </a:rPr>
              <a:t>状態可視化機構</a:t>
            </a:r>
          </a:p>
        </p:txBody>
      </p:sp>
      <p:sp>
        <p:nvSpPr>
          <p:cNvPr id="260" name="テキスト ボックス 259">
            <a:extLst>
              <a:ext uri="{FF2B5EF4-FFF2-40B4-BE49-F238E27FC236}">
                <a16:creationId xmlns:a16="http://schemas.microsoft.com/office/drawing/2014/main" id="{F8FFEC02-E5B1-4EB8-BB69-E2ABD890699D}"/>
              </a:ext>
            </a:extLst>
          </p:cNvPr>
          <p:cNvSpPr txBox="1"/>
          <p:nvPr/>
        </p:nvSpPr>
        <p:spPr bwMode="auto">
          <a:xfrm>
            <a:off x="5170019" y="3495324"/>
            <a:ext cx="555775" cy="31892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72000" tIns="36000" rIns="72000" bIns="36000"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集約</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261" name="テキスト ボックス 260">
            <a:extLst>
              <a:ext uri="{FF2B5EF4-FFF2-40B4-BE49-F238E27FC236}">
                <a16:creationId xmlns:a16="http://schemas.microsoft.com/office/drawing/2014/main" id="{9A36E9D9-E1CA-42D1-B0BB-B1A33638E943}"/>
              </a:ext>
            </a:extLst>
          </p:cNvPr>
          <p:cNvSpPr txBox="1"/>
          <p:nvPr/>
        </p:nvSpPr>
        <p:spPr bwMode="auto">
          <a:xfrm>
            <a:off x="6408666" y="3497821"/>
            <a:ext cx="555775" cy="31892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分析</a:t>
            </a:r>
          </a:p>
        </p:txBody>
      </p:sp>
      <p:sp>
        <p:nvSpPr>
          <p:cNvPr id="262" name="テキスト ボックス 261">
            <a:extLst>
              <a:ext uri="{FF2B5EF4-FFF2-40B4-BE49-F238E27FC236}">
                <a16:creationId xmlns:a16="http://schemas.microsoft.com/office/drawing/2014/main" id="{C15A214F-5286-4937-BF67-00B1829BAF0E}"/>
              </a:ext>
            </a:extLst>
          </p:cNvPr>
          <p:cNvSpPr txBox="1"/>
          <p:nvPr/>
        </p:nvSpPr>
        <p:spPr bwMode="auto">
          <a:xfrm>
            <a:off x="7610285" y="3501841"/>
            <a:ext cx="555775" cy="31892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提示</a:t>
            </a:r>
          </a:p>
        </p:txBody>
      </p:sp>
      <p:sp>
        <p:nvSpPr>
          <p:cNvPr id="263" name="矢印: 上 262">
            <a:extLst>
              <a:ext uri="{FF2B5EF4-FFF2-40B4-BE49-F238E27FC236}">
                <a16:creationId xmlns:a16="http://schemas.microsoft.com/office/drawing/2014/main" id="{21890257-925C-4F12-9082-B943EB6AD741}"/>
              </a:ext>
            </a:extLst>
          </p:cNvPr>
          <p:cNvSpPr/>
          <p:nvPr/>
        </p:nvSpPr>
        <p:spPr bwMode="auto">
          <a:xfrm rot="10800000">
            <a:off x="5309236" y="3309735"/>
            <a:ext cx="292237" cy="219812"/>
          </a:xfrm>
          <a:prstGeom prst="upArrow">
            <a:avLst/>
          </a:prstGeom>
          <a:ln>
            <a:headEnd/>
            <a:tailEnd/>
          </a:ln>
        </p:spPr>
        <p:style>
          <a:lnRef idx="1">
            <a:schemeClr val="accent5"/>
          </a:lnRef>
          <a:fillRef idx="2">
            <a:schemeClr val="accent5"/>
          </a:fillRef>
          <a:effectRef idx="1">
            <a:schemeClr val="accent5"/>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264" name="矢印: 上 263">
            <a:extLst>
              <a:ext uri="{FF2B5EF4-FFF2-40B4-BE49-F238E27FC236}">
                <a16:creationId xmlns:a16="http://schemas.microsoft.com/office/drawing/2014/main" id="{BF101C4D-4D7C-4238-8D0D-48B736090356}"/>
              </a:ext>
            </a:extLst>
          </p:cNvPr>
          <p:cNvSpPr/>
          <p:nvPr/>
        </p:nvSpPr>
        <p:spPr bwMode="auto">
          <a:xfrm rot="5400000">
            <a:off x="7125276" y="3520392"/>
            <a:ext cx="292237" cy="315599"/>
          </a:xfrm>
          <a:prstGeom prst="upArrow">
            <a:avLst/>
          </a:prstGeom>
          <a:ln>
            <a:headEnd/>
            <a:tailEnd/>
          </a:ln>
        </p:spPr>
        <p:style>
          <a:lnRef idx="1">
            <a:schemeClr val="accent5"/>
          </a:lnRef>
          <a:fillRef idx="2">
            <a:schemeClr val="accent5"/>
          </a:fillRef>
          <a:effectRef idx="1">
            <a:schemeClr val="accent5"/>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265" name="吹き出し: 角を丸めた四角形 264">
            <a:extLst>
              <a:ext uri="{FF2B5EF4-FFF2-40B4-BE49-F238E27FC236}">
                <a16:creationId xmlns:a16="http://schemas.microsoft.com/office/drawing/2014/main" id="{C240587B-EF5E-4A9D-9009-38C7DEAAAA4A}"/>
              </a:ext>
            </a:extLst>
          </p:cNvPr>
          <p:cNvSpPr/>
          <p:nvPr/>
        </p:nvSpPr>
        <p:spPr bwMode="auto">
          <a:xfrm>
            <a:off x="6022782" y="4675419"/>
            <a:ext cx="2259105" cy="360412"/>
          </a:xfrm>
          <a:prstGeom prst="wedgeRoundRectCallout">
            <a:avLst>
              <a:gd name="adj1" fmla="val -61080"/>
              <a:gd name="adj2" fmla="val -15894"/>
              <a:gd name="adj3" fmla="val 16667"/>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r>
              <a:rPr kumimoji="1" lang="ja-JP" altLang="en-US" sz="1400" dirty="0">
                <a:latin typeface="Meiryo UI" pitchFamily="50" charset="-128"/>
                <a:ea typeface="Meiryo UI" pitchFamily="50" charset="-128"/>
                <a:cs typeface="Meiryo UI" pitchFamily="50" charset="-128"/>
              </a:rPr>
              <a:t>次の開発（</a:t>
            </a:r>
            <a:r>
              <a:rPr kumimoji="1" lang="en-US" altLang="ja-JP" sz="1400" dirty="0">
                <a:latin typeface="Meiryo UI" pitchFamily="50" charset="-128"/>
                <a:ea typeface="Meiryo UI" pitchFamily="50" charset="-128"/>
                <a:cs typeface="Meiryo UI" pitchFamily="50" charset="-128"/>
              </a:rPr>
              <a:t>Dev</a:t>
            </a:r>
            <a:r>
              <a:rPr kumimoji="1" lang="ja-JP" altLang="en-US" sz="1400" dirty="0">
                <a:latin typeface="Meiryo UI" pitchFamily="50" charset="-128"/>
                <a:ea typeface="Meiryo UI" pitchFamily="50" charset="-128"/>
                <a:cs typeface="Meiryo UI" pitchFamily="50" charset="-128"/>
              </a:rPr>
              <a:t>）への活用</a:t>
            </a:r>
          </a:p>
        </p:txBody>
      </p:sp>
      <p:sp>
        <p:nvSpPr>
          <p:cNvPr id="266" name="矢印: 上 265">
            <a:extLst>
              <a:ext uri="{FF2B5EF4-FFF2-40B4-BE49-F238E27FC236}">
                <a16:creationId xmlns:a16="http://schemas.microsoft.com/office/drawing/2014/main" id="{2BEA7568-4ABC-4BD0-99CE-1109FE7BE67E}"/>
              </a:ext>
            </a:extLst>
          </p:cNvPr>
          <p:cNvSpPr/>
          <p:nvPr/>
        </p:nvSpPr>
        <p:spPr bwMode="auto">
          <a:xfrm rot="5400000">
            <a:off x="5958631" y="3510062"/>
            <a:ext cx="292237" cy="315599"/>
          </a:xfrm>
          <a:prstGeom prst="upArrow">
            <a:avLst/>
          </a:prstGeom>
          <a:ln>
            <a:headEnd/>
            <a:tailEnd/>
          </a:ln>
        </p:spPr>
        <p:style>
          <a:lnRef idx="1">
            <a:schemeClr val="accent5"/>
          </a:lnRef>
          <a:fillRef idx="2">
            <a:schemeClr val="accent5"/>
          </a:fillRef>
          <a:effectRef idx="1">
            <a:schemeClr val="accent5"/>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36" name="正方形/長方形 35">
            <a:extLst>
              <a:ext uri="{FF2B5EF4-FFF2-40B4-BE49-F238E27FC236}">
                <a16:creationId xmlns:a16="http://schemas.microsoft.com/office/drawing/2014/main" id="{C238F94A-C43B-462C-9801-4D39445A31E5}"/>
              </a:ext>
            </a:extLst>
          </p:cNvPr>
          <p:cNvSpPr/>
          <p:nvPr/>
        </p:nvSpPr>
        <p:spPr bwMode="auto">
          <a:xfrm>
            <a:off x="-1754223" y="4115414"/>
            <a:ext cx="1613300"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埋める</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35" name="正方形/長方形 34">
            <a:extLst>
              <a:ext uri="{FF2B5EF4-FFF2-40B4-BE49-F238E27FC236}">
                <a16:creationId xmlns:a16="http://schemas.microsoft.com/office/drawing/2014/main" id="{F1552BE0-1805-4844-B398-4748D4BBEF3C}"/>
              </a:ext>
            </a:extLst>
          </p:cNvPr>
          <p:cNvSpPr/>
          <p:nvPr/>
        </p:nvSpPr>
        <p:spPr bwMode="auto">
          <a:xfrm>
            <a:off x="7897945" y="1768255"/>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進捗を表す図にアップデート</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706152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テキスト ボックス 155">
            <a:extLst>
              <a:ext uri="{FF2B5EF4-FFF2-40B4-BE49-F238E27FC236}">
                <a16:creationId xmlns:a16="http://schemas.microsoft.com/office/drawing/2014/main" id="{66A9CD02-F196-4CB1-A0E5-DEE89717D874}"/>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69" name="タイトル 2">
            <a:extLst>
              <a:ext uri="{FF2B5EF4-FFF2-40B4-BE49-F238E27FC236}">
                <a16:creationId xmlns:a16="http://schemas.microsoft.com/office/drawing/2014/main" id="{76FE9D71-3B1E-443E-8407-D5892E871946}"/>
              </a:ext>
            </a:extLst>
          </p:cNvPr>
          <p:cNvSpPr txBox="1">
            <a:spLocks/>
          </p:cNvSpPr>
          <p:nvPr/>
        </p:nvSpPr>
        <p:spPr>
          <a:xfrm>
            <a:off x="1512000" y="288000"/>
            <a:ext cx="7632000" cy="476704"/>
          </a:xfrm>
          <a:prstGeom prst="rect">
            <a:avLst/>
          </a:prstGeom>
        </p:spPr>
        <p:txBody>
          <a:bodyPr>
            <a:normAutofit/>
          </a:bodyPr>
          <a:lst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a:lstStyle>
          <a:p>
            <a:r>
              <a:rPr lang="ja-JP" altLang="en-US" sz="2400" dirty="0"/>
              <a:t>補足</a:t>
            </a:r>
            <a:r>
              <a:rPr lang="en-US" altLang="ja-JP" sz="2400" dirty="0"/>
              <a:t>1-X.(Y)</a:t>
            </a:r>
            <a:r>
              <a:rPr lang="ja-JP" altLang="en-US" sz="2400" dirty="0"/>
              <a:t> </a:t>
            </a:r>
            <a:r>
              <a:rPr lang="en-US" altLang="ja-JP" sz="2400" dirty="0"/>
              <a:t>PF</a:t>
            </a:r>
            <a:r>
              <a:rPr lang="ja-JP" altLang="en-US" sz="2400" dirty="0"/>
              <a:t>ライフさん技術</a:t>
            </a:r>
          </a:p>
        </p:txBody>
      </p:sp>
      <p:sp>
        <p:nvSpPr>
          <p:cNvPr id="70" name="Rectangle 80">
            <a:extLst>
              <a:ext uri="{FF2B5EF4-FFF2-40B4-BE49-F238E27FC236}">
                <a16:creationId xmlns:a16="http://schemas.microsoft.com/office/drawing/2014/main" id="{37848F97-E315-437E-83D9-8F813D2453E6}"/>
              </a:ext>
            </a:extLst>
          </p:cNvPr>
          <p:cNvSpPr>
            <a:spLocks noChangeArrowheads="1"/>
          </p:cNvSpPr>
          <p:nvPr/>
        </p:nvSpPr>
        <p:spPr bwMode="auto">
          <a:xfrm>
            <a:off x="69867" y="865655"/>
            <a:ext cx="4127232" cy="5892333"/>
          </a:xfrm>
          <a:prstGeom prst="rect">
            <a:avLst/>
          </a:prstGeom>
          <a:noFill/>
          <a:ln w="9525">
            <a:solidFill>
              <a:schemeClr val="tx1"/>
            </a:solidFill>
            <a:miter lim="800000"/>
            <a:headEnd/>
            <a:tailEnd/>
          </a:ln>
        </p:spPr>
        <p:txBody>
          <a:bodyPr wrap="square" lIns="91440" tIns="45720" rIns="91440" bIns="45720" anchor="t">
            <a:noAutofit/>
          </a:bodyPr>
          <a:lstStyle/>
          <a:p>
            <a:pPr algn="l" eaLnBrk="0" hangingPunct="0"/>
            <a:r>
              <a:rPr lang="en-US" altLang="ja-JP" sz="1400" dirty="0">
                <a:latin typeface="Meiryo UI"/>
                <a:ea typeface="Meiryo UI"/>
              </a:rPr>
              <a:t>【</a:t>
            </a:r>
            <a:r>
              <a:rPr lang="ja-JP" altLang="en-US" sz="1400" dirty="0">
                <a:latin typeface="Meiryo UI"/>
                <a:ea typeface="Meiryo UI"/>
              </a:rPr>
              <a:t>目的・課題</a:t>
            </a:r>
            <a:r>
              <a:rPr lang="en-US" altLang="ja-JP" sz="1400" dirty="0">
                <a:latin typeface="Meiryo UI"/>
                <a:ea typeface="Meiryo UI"/>
              </a:rPr>
              <a:t>】</a:t>
            </a:r>
          </a:p>
          <a:p>
            <a:pPr eaLnBrk="0" hangingPunct="0"/>
            <a:r>
              <a:rPr lang="ja-JP" altLang="en-US" sz="1400" dirty="0">
                <a:latin typeface="Meiryo UI"/>
                <a:ea typeface="Meiryo UI"/>
              </a:rPr>
              <a:t>ＸＸ</a:t>
            </a:r>
            <a:endParaRPr lang="en-US" altLang="ja-JP" sz="1400" dirty="0">
              <a:latin typeface="Meiryo UI"/>
              <a:ea typeface="Meiryo UI"/>
            </a:endParaRPr>
          </a:p>
          <a:p>
            <a:pPr eaLnBrk="0" hangingPunct="0"/>
            <a:endParaRPr lang="en-US" altLang="ja-JP" sz="1400" dirty="0">
              <a:latin typeface="Meiryo UI"/>
              <a:ea typeface="Meiryo UI"/>
            </a:endParaRPr>
          </a:p>
          <a:p>
            <a:pPr eaLnBrk="0" hangingPunct="0"/>
            <a:r>
              <a:rPr lang="en-US" altLang="ja-JP" sz="1400" dirty="0">
                <a:latin typeface="Meiryo UI"/>
                <a:ea typeface="Meiryo UI"/>
              </a:rPr>
              <a:t>【</a:t>
            </a:r>
            <a:r>
              <a:rPr lang="ja-JP" altLang="en-US" sz="1400" dirty="0">
                <a:latin typeface="Meiryo UI"/>
                <a:ea typeface="Meiryo UI"/>
              </a:rPr>
              <a:t>開発内容</a:t>
            </a:r>
            <a:r>
              <a:rPr lang="en-US" altLang="ja-JP" sz="1400" dirty="0">
                <a:latin typeface="Meiryo UI"/>
                <a:ea typeface="Meiryo UI"/>
              </a:rPr>
              <a:t>】</a:t>
            </a:r>
          </a:p>
          <a:p>
            <a:pPr eaLnBrk="0" hangingPunct="0"/>
            <a:r>
              <a:rPr lang="en-US" altLang="ja-JP" sz="1400" dirty="0">
                <a:latin typeface="Meiryo UI"/>
              </a:rPr>
              <a:t>YY</a:t>
            </a:r>
            <a:endParaRPr lang="ja-JP" altLang="en-US" sz="1400" dirty="0">
              <a:latin typeface="Meiryo UI"/>
            </a:endParaRPr>
          </a:p>
          <a:p>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【23</a:t>
            </a:r>
            <a:r>
              <a:rPr lang="ja-JP" altLang="en-US" sz="1400" dirty="0">
                <a:latin typeface="Meiryo UI" panose="020B0604030504040204" pitchFamily="50" charset="-128"/>
                <a:ea typeface="Meiryo UI" panose="020B0604030504040204" pitchFamily="50" charset="-128"/>
              </a:rPr>
              <a:t>年度開発予定</a:t>
            </a:r>
            <a:r>
              <a:rPr lang="en-US" altLang="ja-JP" sz="1400" dirty="0">
                <a:latin typeface="Meiryo UI" panose="020B0604030504040204" pitchFamily="50" charset="-128"/>
                <a:ea typeface="Meiryo UI" panose="020B0604030504040204" pitchFamily="50" charset="-128"/>
              </a:rPr>
              <a:t>】</a:t>
            </a:r>
          </a:p>
          <a:p>
            <a:r>
              <a:rPr lang="en-US" altLang="ja-JP" sz="1400" dirty="0">
                <a:latin typeface="Meiryo UI" panose="020B0604030504040204" pitchFamily="50" charset="-128"/>
                <a:ea typeface="Meiryo UI" panose="020B0604030504040204" pitchFamily="50" charset="-128"/>
              </a:rPr>
              <a:t>X</a:t>
            </a:r>
          </a:p>
          <a:p>
            <a:endParaRPr lang="en-US" altLang="ja-JP" sz="1400" dirty="0">
              <a:latin typeface="Meiryo UI" panose="020B0604030504040204" pitchFamily="50" charset="-128"/>
              <a:ea typeface="Meiryo UI" panose="020B0604030504040204" pitchFamily="50" charset="-128"/>
            </a:endParaRPr>
          </a:p>
          <a:p>
            <a:pPr>
              <a:spcBef>
                <a:spcPts val="0"/>
              </a:spcBef>
            </a:pPr>
            <a:r>
              <a:rPr lang="en-US" altLang="ja-JP" sz="1400" dirty="0">
                <a:latin typeface="Meiryo UI"/>
                <a:ea typeface="Meiryo UI"/>
              </a:rPr>
              <a:t>【</a:t>
            </a:r>
            <a:r>
              <a:rPr lang="ja-JP" altLang="en-US" sz="1400" dirty="0">
                <a:latin typeface="Meiryo UI"/>
                <a:ea typeface="Meiryo UI"/>
              </a:rPr>
              <a:t>成果予定</a:t>
            </a:r>
            <a:r>
              <a:rPr lang="en-US" altLang="ja-JP" sz="1400" dirty="0">
                <a:latin typeface="Meiryo UI"/>
                <a:ea typeface="Meiryo UI"/>
              </a:rPr>
              <a:t>】</a:t>
            </a:r>
          </a:p>
          <a:p>
            <a:pPr>
              <a:spcBef>
                <a:spcPts val="0"/>
              </a:spcBef>
            </a:pPr>
            <a:r>
              <a:rPr lang="ja-JP" altLang="en-US" sz="1400" dirty="0">
                <a:latin typeface="Meiryo UI"/>
                <a:ea typeface="Meiryo UI"/>
              </a:rPr>
              <a:t>・</a:t>
            </a:r>
            <a:r>
              <a:rPr lang="en-US" altLang="ja-JP" sz="1400" dirty="0">
                <a:latin typeface="Meiryo UI"/>
                <a:ea typeface="Meiryo UI"/>
              </a:rPr>
              <a:t>X</a:t>
            </a:r>
            <a:endParaRPr lang="en-US" altLang="ja-JP" sz="1400" dirty="0">
              <a:latin typeface="+mn-ea"/>
            </a:endParaRPr>
          </a:p>
          <a:p>
            <a:endParaRPr lang="en-US" altLang="ja-JP" sz="1400" dirty="0">
              <a:latin typeface="+mn-ea"/>
            </a:endParaRPr>
          </a:p>
        </p:txBody>
      </p:sp>
      <p:pic>
        <p:nvPicPr>
          <p:cNvPr id="71" name="図 70" descr="ダイアグラム&#10;&#10;自動的に生成された説明">
            <a:extLst>
              <a:ext uri="{FF2B5EF4-FFF2-40B4-BE49-F238E27FC236}">
                <a16:creationId xmlns:a16="http://schemas.microsoft.com/office/drawing/2014/main" id="{4F948319-B791-41F9-BFA8-26208C7059D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70531" y="5270043"/>
            <a:ext cx="3071373" cy="1487945"/>
          </a:xfrm>
          <a:prstGeom prst="rect">
            <a:avLst/>
          </a:prstGeom>
        </p:spPr>
      </p:pic>
      <p:sp>
        <p:nvSpPr>
          <p:cNvPr id="72" name="楕円 71">
            <a:extLst>
              <a:ext uri="{FF2B5EF4-FFF2-40B4-BE49-F238E27FC236}">
                <a16:creationId xmlns:a16="http://schemas.microsoft.com/office/drawing/2014/main" id="{87D6B7F4-3C05-4D5A-87B4-EE03BC486A87}"/>
              </a:ext>
            </a:extLst>
          </p:cNvPr>
          <p:cNvSpPr/>
          <p:nvPr/>
        </p:nvSpPr>
        <p:spPr bwMode="auto">
          <a:xfrm>
            <a:off x="5424367" y="6364796"/>
            <a:ext cx="680797" cy="363153"/>
          </a:xfrm>
          <a:prstGeom prst="ellipse">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3" name="正方形/長方形 72">
            <a:extLst>
              <a:ext uri="{FF2B5EF4-FFF2-40B4-BE49-F238E27FC236}">
                <a16:creationId xmlns:a16="http://schemas.microsoft.com/office/drawing/2014/main" id="{074B47CF-C39B-4E99-AA92-CDFD1148B458}"/>
              </a:ext>
            </a:extLst>
          </p:cNvPr>
          <p:cNvSpPr/>
          <p:nvPr/>
        </p:nvSpPr>
        <p:spPr bwMode="auto">
          <a:xfrm>
            <a:off x="4282562" y="865656"/>
            <a:ext cx="4757978" cy="441151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4" name="正方形/長方形 73">
            <a:extLst>
              <a:ext uri="{FF2B5EF4-FFF2-40B4-BE49-F238E27FC236}">
                <a16:creationId xmlns:a16="http://schemas.microsoft.com/office/drawing/2014/main" id="{E55A13D3-AA58-4284-9EEB-351744ADD6FC}"/>
              </a:ext>
            </a:extLst>
          </p:cNvPr>
          <p:cNvSpPr/>
          <p:nvPr/>
        </p:nvSpPr>
        <p:spPr bwMode="auto">
          <a:xfrm>
            <a:off x="4134716" y="764704"/>
            <a:ext cx="4869324" cy="4505339"/>
          </a:xfrm>
          <a:prstGeom prst="rect">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75" name="矢印: 右 74">
            <a:extLst>
              <a:ext uri="{FF2B5EF4-FFF2-40B4-BE49-F238E27FC236}">
                <a16:creationId xmlns:a16="http://schemas.microsoft.com/office/drawing/2014/main" id="{FFB61479-BC0A-46BB-8CE2-1132577BE628}"/>
              </a:ext>
            </a:extLst>
          </p:cNvPr>
          <p:cNvSpPr/>
          <p:nvPr/>
        </p:nvSpPr>
        <p:spPr bwMode="auto">
          <a:xfrm rot="5400000">
            <a:off x="5177312" y="5548913"/>
            <a:ext cx="1216531" cy="623324"/>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36" name="正方形/長方形 35">
            <a:extLst>
              <a:ext uri="{FF2B5EF4-FFF2-40B4-BE49-F238E27FC236}">
                <a16:creationId xmlns:a16="http://schemas.microsoft.com/office/drawing/2014/main" id="{C238F94A-C43B-462C-9801-4D39445A31E5}"/>
              </a:ext>
            </a:extLst>
          </p:cNvPr>
          <p:cNvSpPr/>
          <p:nvPr/>
        </p:nvSpPr>
        <p:spPr bwMode="auto">
          <a:xfrm>
            <a:off x="-1509840" y="4320513"/>
            <a:ext cx="1613300"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埋める</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85078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テキスト ボックス 155">
            <a:extLst>
              <a:ext uri="{FF2B5EF4-FFF2-40B4-BE49-F238E27FC236}">
                <a16:creationId xmlns:a16="http://schemas.microsoft.com/office/drawing/2014/main" id="{66A9CD02-F196-4CB1-A0E5-DEE89717D874}"/>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3" name="タイトル 2">
            <a:extLst>
              <a:ext uri="{FF2B5EF4-FFF2-40B4-BE49-F238E27FC236}">
                <a16:creationId xmlns:a16="http://schemas.microsoft.com/office/drawing/2014/main" id="{1FD7D9F1-9286-4809-961E-2F835A6E4A57}"/>
              </a:ext>
            </a:extLst>
          </p:cNvPr>
          <p:cNvSpPr txBox="1">
            <a:spLocks/>
          </p:cNvSpPr>
          <p:nvPr/>
        </p:nvSpPr>
        <p:spPr>
          <a:xfrm>
            <a:off x="1512000" y="288000"/>
            <a:ext cx="7632000" cy="476704"/>
          </a:xfrm>
          <a:prstGeom prst="rect">
            <a:avLst/>
          </a:prstGeom>
        </p:spPr>
        <p:txBody>
          <a:bodyPr>
            <a:normAutofit/>
          </a:bodyPr>
          <a:lst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a:lstStyle>
          <a:p>
            <a:r>
              <a:rPr lang="zh-TW" altLang="en-US" sz="2400" dirty="0"/>
              <a:t>補足</a:t>
            </a:r>
            <a:r>
              <a:rPr lang="en-US" altLang="zh-TW" sz="2400" dirty="0"/>
              <a:t>2-1 </a:t>
            </a:r>
            <a:r>
              <a:rPr lang="zh-TW" altLang="en-US" sz="2400" dirty="0"/>
              <a:t>標準化動向</a:t>
            </a:r>
            <a:r>
              <a:rPr lang="en-US" altLang="zh-TW" sz="2400" dirty="0"/>
              <a:t>(</a:t>
            </a:r>
            <a:r>
              <a:rPr lang="zh-TW" altLang="en-US" sz="2400" dirty="0"/>
              <a:t>車載分野</a:t>
            </a:r>
            <a:r>
              <a:rPr lang="en-US" altLang="zh-TW" sz="2400" dirty="0"/>
              <a:t>)</a:t>
            </a:r>
            <a:endParaRPr lang="zh-TW" altLang="en-US" sz="2400" dirty="0"/>
          </a:p>
        </p:txBody>
      </p:sp>
      <p:sp>
        <p:nvSpPr>
          <p:cNvPr id="4" name="Rectangle 80">
            <a:extLst>
              <a:ext uri="{FF2B5EF4-FFF2-40B4-BE49-F238E27FC236}">
                <a16:creationId xmlns:a16="http://schemas.microsoft.com/office/drawing/2014/main" id="{3DD92CD8-3E90-4302-B842-5A5235381868}"/>
              </a:ext>
            </a:extLst>
          </p:cNvPr>
          <p:cNvSpPr>
            <a:spLocks noChangeArrowheads="1"/>
          </p:cNvSpPr>
          <p:nvPr/>
        </p:nvSpPr>
        <p:spPr bwMode="auto">
          <a:xfrm>
            <a:off x="69867" y="865655"/>
            <a:ext cx="8931258" cy="1572745"/>
          </a:xfrm>
          <a:prstGeom prst="rect">
            <a:avLst/>
          </a:prstGeom>
          <a:noFill/>
          <a:ln w="9525">
            <a:solidFill>
              <a:schemeClr val="tx1"/>
            </a:solidFill>
            <a:miter lim="800000"/>
            <a:headEnd/>
            <a:tailEnd/>
          </a:ln>
        </p:spPr>
        <p:txBody>
          <a:bodyPr wrap="square" lIns="91440" tIns="45720" rIns="91440" bIns="45720" anchor="t">
            <a:noAutofit/>
          </a:bodyPr>
          <a:lstStyle/>
          <a:p>
            <a:pPr eaLnBrk="0" hangingPunct="0"/>
            <a:r>
              <a:rPr lang="en-US" altLang="ja-JP" dirty="0"/>
              <a:t>2020</a:t>
            </a:r>
            <a:r>
              <a:rPr lang="ja-JP" altLang="en-US" dirty="0"/>
              <a:t>年</a:t>
            </a:r>
            <a:r>
              <a:rPr lang="en-US" altLang="ja-JP" dirty="0"/>
              <a:t>6</a:t>
            </a:r>
            <a:r>
              <a:rPr lang="ja-JP" altLang="en-US" dirty="0"/>
              <a:t>月</a:t>
            </a:r>
            <a:r>
              <a:rPr lang="en-US" altLang="ja-JP" dirty="0"/>
              <a:t>WP29</a:t>
            </a:r>
            <a:r>
              <a:rPr lang="ja-JP" altLang="en-US" dirty="0"/>
              <a:t>にて、サイバーセキュリティに関する国際基準が成立し、日本・欧州を中心に対応が求められる状況になっています</a:t>
            </a:r>
            <a:r>
              <a:rPr lang="en-US" altLang="ja-JP" dirty="0"/>
              <a:t>(2021</a:t>
            </a:r>
            <a:r>
              <a:rPr lang="ja-JP" altLang="en-US" dirty="0"/>
              <a:t>年</a:t>
            </a:r>
            <a:r>
              <a:rPr lang="en-US" altLang="ja-JP" dirty="0"/>
              <a:t>1</a:t>
            </a:r>
            <a:r>
              <a:rPr lang="ja-JP" altLang="en-US" dirty="0"/>
              <a:t>月施行、日欧では</a:t>
            </a:r>
            <a:r>
              <a:rPr lang="en-US" altLang="ja-JP" dirty="0"/>
              <a:t>2022</a:t>
            </a:r>
            <a:r>
              <a:rPr lang="ja-JP" altLang="en-US" dirty="0"/>
              <a:t>年</a:t>
            </a:r>
            <a:r>
              <a:rPr lang="en-US" altLang="ja-JP" dirty="0"/>
              <a:t>7</a:t>
            </a:r>
            <a:r>
              <a:rPr lang="ja-JP" altLang="en-US" dirty="0"/>
              <a:t>月以降の新型車が対象に</a:t>
            </a:r>
            <a:r>
              <a:rPr lang="en-US" altLang="ja-JP" dirty="0"/>
              <a:t>)</a:t>
            </a:r>
            <a:r>
              <a:rPr lang="ja-JP" altLang="en-US" dirty="0"/>
              <a:t>。 サイバーセキュリティは国際標準</a:t>
            </a:r>
            <a:r>
              <a:rPr lang="en-US" altLang="ja-JP" dirty="0"/>
              <a:t>ISO21434</a:t>
            </a:r>
            <a:r>
              <a:rPr lang="ja-JP" altLang="en-US" dirty="0"/>
              <a:t>を参照し、</a:t>
            </a:r>
            <a:r>
              <a:rPr lang="en-US" altLang="ja-JP" dirty="0"/>
              <a:t>OTA</a:t>
            </a:r>
            <a:r>
              <a:rPr lang="ja-JP" altLang="en-US" dirty="0"/>
              <a:t>も今後国際基準の成立を予定。</a:t>
            </a:r>
            <a:r>
              <a:rPr lang="en-US" altLang="ja-JP" dirty="0"/>
              <a:t>OTA</a:t>
            </a:r>
            <a:r>
              <a:rPr lang="ja-JP" altLang="en-US" dirty="0"/>
              <a:t>は</a:t>
            </a:r>
            <a:r>
              <a:rPr lang="en-US" altLang="ja-JP" dirty="0"/>
              <a:t>ISO24089</a:t>
            </a:r>
            <a:r>
              <a:rPr lang="ja-JP" altLang="en-US" dirty="0"/>
              <a:t>を今後参照していく見込みです。</a:t>
            </a:r>
            <a:endParaRPr lang="en-US" altLang="ja-JP" dirty="0"/>
          </a:p>
          <a:p>
            <a:pPr eaLnBrk="0" hangingPunct="0"/>
            <a:r>
              <a:rPr lang="ja-JP" altLang="en-US" sz="1600" dirty="0">
                <a:latin typeface="+mn-ea"/>
              </a:rPr>
              <a:t>出展：</a:t>
            </a:r>
            <a:r>
              <a:rPr lang="en-US" altLang="ja-JP" sz="1600" dirty="0">
                <a:hlinkClick r:id="rId3"/>
              </a:rPr>
              <a:t>Hitachi - Connected Car</a:t>
            </a:r>
            <a:r>
              <a:rPr lang="ja-JP" altLang="en-US" sz="1600" dirty="0">
                <a:hlinkClick r:id="rId3"/>
              </a:rPr>
              <a:t>ソリューション紹介</a:t>
            </a:r>
            <a:endParaRPr lang="en-US" altLang="ja-JP" sz="1600" dirty="0">
              <a:latin typeface="+mn-ea"/>
            </a:endParaRPr>
          </a:p>
        </p:txBody>
      </p:sp>
      <p:pic>
        <p:nvPicPr>
          <p:cNvPr id="5" name="Picture 2">
            <a:extLst>
              <a:ext uri="{FF2B5EF4-FFF2-40B4-BE49-F238E27FC236}">
                <a16:creationId xmlns:a16="http://schemas.microsoft.com/office/drawing/2014/main" id="{BD69A020-E1B5-40AD-96ED-362F6E625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72945"/>
            <a:ext cx="9144000" cy="281940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998E751E-C28B-4C26-9B63-E85E7317BE33}"/>
              </a:ext>
            </a:extLst>
          </p:cNvPr>
          <p:cNvSpPr/>
          <p:nvPr/>
        </p:nvSpPr>
        <p:spPr bwMode="auto">
          <a:xfrm>
            <a:off x="5983296" y="2093182"/>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ISO24089</a:t>
            </a:r>
            <a:r>
              <a:rPr lang="ja-JP" altLang="en-US" sz="1600" dirty="0">
                <a:solidFill>
                  <a:srgbClr val="0000CC"/>
                </a:solidFill>
                <a:latin typeface="Meiryo UI" pitchFamily="50" charset="-128"/>
                <a:ea typeface="Meiryo UI" pitchFamily="50" charset="-128"/>
                <a:cs typeface="Meiryo UI" pitchFamily="50" charset="-128"/>
              </a:rPr>
              <a:t>がどんな内容かなどアップデート</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22273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開発の背景 </a:t>
            </a:r>
            <a:r>
              <a:rPr lang="en-US" altLang="ja-JP" sz="2400" b="1" dirty="0"/>
              <a:t>(2/2)</a:t>
            </a:r>
          </a:p>
        </p:txBody>
      </p:sp>
      <p:sp>
        <p:nvSpPr>
          <p:cNvPr id="16" name="テキスト ボックス 15">
            <a:extLst>
              <a:ext uri="{FF2B5EF4-FFF2-40B4-BE49-F238E27FC236}">
                <a16:creationId xmlns:a16="http://schemas.microsoft.com/office/drawing/2014/main" id="{95A316BD-68F3-42DA-8B08-68E99E020B1A}"/>
              </a:ext>
            </a:extLst>
          </p:cNvPr>
          <p:cNvSpPr txBox="1">
            <a:spLocks/>
          </p:cNvSpPr>
          <p:nvPr/>
        </p:nvSpPr>
        <p:spPr>
          <a:xfrm>
            <a:off x="9253366" y="-741805"/>
            <a:ext cx="914400" cy="914400"/>
          </a:xfrm>
          <a:prstGeom prst="ellipse">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ja-JP" altLang="en-US" b="1" dirty="0">
                <a:solidFill>
                  <a:schemeClr val="bg1"/>
                </a:solidFill>
                <a:latin typeface="Meiryo UI" panose="020B0604030504040204" pitchFamily="50" charset="-128"/>
                <a:ea typeface="Meiryo UI" panose="020B0604030504040204" pitchFamily="50" charset="-128"/>
                <a:cs typeface="メイリオ" pitchFamily="50" charset="-128"/>
              </a:rPr>
              <a:t>任意</a:t>
            </a:r>
            <a:endParaRPr lang="en-US" altLang="ja-JP" b="1" dirty="0">
              <a:solidFill>
                <a:schemeClr val="bg1"/>
              </a:solidFill>
              <a:latin typeface="Meiryo UI" panose="020B0604030504040204" pitchFamily="50" charset="-128"/>
              <a:ea typeface="Meiryo UI" panose="020B0604030504040204" pitchFamily="50" charset="-128"/>
              <a:cs typeface="メイリオ" pitchFamily="50" charset="-128"/>
            </a:endParaRPr>
          </a:p>
        </p:txBody>
      </p:sp>
      <p:sp>
        <p:nvSpPr>
          <p:cNvPr id="17" name="テキスト ボックス 16">
            <a:extLst>
              <a:ext uri="{FF2B5EF4-FFF2-40B4-BE49-F238E27FC236}">
                <a16:creationId xmlns:a16="http://schemas.microsoft.com/office/drawing/2014/main" id="{B5F68469-D412-489F-9FAE-1D4CF6488847}"/>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8" name="テキスト ボックス 17">
            <a:extLst>
              <a:ext uri="{FF2B5EF4-FFF2-40B4-BE49-F238E27FC236}">
                <a16:creationId xmlns:a16="http://schemas.microsoft.com/office/drawing/2014/main" id="{B50502C4-1E58-4AEF-B43E-3ACD2BCAA613}"/>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9" name="テキスト ボックス 18">
            <a:extLst>
              <a:ext uri="{FF2B5EF4-FFF2-40B4-BE49-F238E27FC236}">
                <a16:creationId xmlns:a16="http://schemas.microsoft.com/office/drawing/2014/main" id="{8A0E0F73-0511-4957-8FCD-FBDA3D7120BD}"/>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0" name="Text Box 25">
            <a:extLst>
              <a:ext uri="{FF2B5EF4-FFF2-40B4-BE49-F238E27FC236}">
                <a16:creationId xmlns:a16="http://schemas.microsoft.com/office/drawing/2014/main" id="{B1CC439E-DEFB-42AA-8945-C6DD50A320A6}"/>
              </a:ext>
            </a:extLst>
          </p:cNvPr>
          <p:cNvSpPr txBox="1">
            <a:spLocks noChangeArrowheads="1"/>
          </p:cNvSpPr>
          <p:nvPr/>
        </p:nvSpPr>
        <p:spPr bwMode="auto">
          <a:xfrm>
            <a:off x="28574" y="780585"/>
            <a:ext cx="9086397" cy="5058683"/>
          </a:xfrm>
          <a:prstGeom prst="rect">
            <a:avLst/>
          </a:prstGeom>
          <a:noFill/>
          <a:ln w="9525">
            <a:noFill/>
            <a:miter lim="800000"/>
            <a:headEnd/>
            <a:tailEnd/>
          </a:ln>
        </p:spPr>
        <p:txBody>
          <a:bodyPr wrap="square" lIns="72000" tIns="36000" rIns="72000" bIns="36000">
            <a:spAutoFit/>
          </a:bodyPr>
          <a:lstStyle/>
          <a:p>
            <a:pPr>
              <a:spcBef>
                <a:spcPts val="600"/>
              </a:spcBef>
            </a:pPr>
            <a:r>
              <a:rPr lang="en-US" altLang="ja-JP" u="sng" dirty="0">
                <a:latin typeface="Meiryo UI" panose="020B0604030504040204" pitchFamily="50" charset="-128"/>
                <a:ea typeface="Meiryo UI" panose="020B0604030504040204" pitchFamily="50" charset="-128"/>
              </a:rPr>
              <a:t>(2)</a:t>
            </a:r>
            <a:r>
              <a:rPr lang="ja-JP" altLang="en-US" u="sng" dirty="0">
                <a:latin typeface="Meiryo UI" panose="020B0604030504040204" pitchFamily="50" charset="-128"/>
                <a:ea typeface="Meiryo UI" panose="020B0604030504040204" pitchFamily="50" charset="-128"/>
              </a:rPr>
              <a:t>当社と他社の取組み状況</a:t>
            </a:r>
            <a:endParaRPr lang="en-US" altLang="ja-JP" u="sng"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各事業ドメインで</a:t>
            </a:r>
            <a:r>
              <a:rPr lang="en-US" altLang="ja-JP" dirty="0">
                <a:latin typeface="Meiryo UI" panose="020B0604030504040204" pitchFamily="50" charset="-128"/>
                <a:ea typeface="Meiryo UI" panose="020B0604030504040204" pitchFamily="50" charset="-128"/>
              </a:rPr>
              <a:t>DevOps</a:t>
            </a:r>
            <a:r>
              <a:rPr lang="ja-JP" altLang="en-US" dirty="0">
                <a:latin typeface="Meiryo UI" panose="020B0604030504040204" pitchFamily="50" charset="-128"/>
                <a:ea typeface="Meiryo UI" panose="020B0604030504040204" pitchFamily="50" charset="-128"/>
              </a:rPr>
              <a:t>関連技術の需要が増加しているため、個々の技術の開発共通化が有効</a:t>
            </a:r>
            <a:endParaRPr lang="en-US" altLang="ja-JP"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車載分野やスマートシティ分野において、トヨタ、デンソーが</a:t>
            </a:r>
            <a:r>
              <a:rPr lang="en-US" altLang="ja-JP" dirty="0">
                <a:latin typeface="Meiryo UI" panose="020B0604030504040204" pitchFamily="50" charset="-128"/>
                <a:ea typeface="Meiryo UI" panose="020B0604030504040204" pitchFamily="50" charset="-128"/>
              </a:rPr>
              <a:t>DevOps</a:t>
            </a:r>
            <a:r>
              <a:rPr lang="ja-JP" altLang="en-US" dirty="0">
                <a:latin typeface="Meiryo UI" panose="020B0604030504040204" pitchFamily="50" charset="-128"/>
                <a:ea typeface="Meiryo UI" panose="020B0604030504040204" pitchFamily="50" charset="-128"/>
              </a:rPr>
              <a:t>を用いたソフトウェア版のトヨタ生産方式を確立し、生産能力を強化。これを支える技術として</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アップデートが存在。ハーマンは</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のソリューションを外販しており、車載分野では当社もこれを採用してキャッチアップ予定。多数のステークホルダ（社会本、ビル本、電シ本）が関係する当社のスマートシティ分野では、</a:t>
            </a:r>
            <a:r>
              <a:rPr lang="en-US" altLang="ja-JP" dirty="0">
                <a:latin typeface="Meiryo UI" panose="020B0604030504040204" pitchFamily="50" charset="-128"/>
                <a:ea typeface="Meiryo UI" panose="020B0604030504040204" pitchFamily="50" charset="-128"/>
              </a:rPr>
              <a:t>DevOps</a:t>
            </a:r>
            <a:r>
              <a:rPr lang="ja-JP" altLang="en-US" dirty="0">
                <a:latin typeface="Meiryo UI" panose="020B0604030504040204" pitchFamily="50" charset="-128"/>
                <a:ea typeface="Meiryo UI" panose="020B0604030504040204" pitchFamily="50" charset="-128"/>
              </a:rPr>
              <a:t>が</a:t>
            </a:r>
            <a:r>
              <a:rPr lang="en-US" altLang="ja-JP" dirty="0">
                <a:latin typeface="Meiryo UI" panose="020B0604030504040204" pitchFamily="50" charset="-128"/>
                <a:ea typeface="Meiryo UI" panose="020B0604030504040204" pitchFamily="50" charset="-128"/>
              </a:rPr>
              <a:t>QCD</a:t>
            </a:r>
            <a:r>
              <a:rPr lang="ja-JP" altLang="en-US" dirty="0">
                <a:latin typeface="Meiryo UI" panose="020B0604030504040204" pitchFamily="50" charset="-128"/>
                <a:ea typeface="Meiryo UI" panose="020B0604030504040204" pitchFamily="50" charset="-128"/>
              </a:rPr>
              <a:t>向上に有効であるが、現状ではキャッチアップ中である。</a:t>
            </a:r>
            <a:endParaRPr lang="en-US" altLang="ja-JP"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車載分野と宇宙分野においてそれぞれスバルと米</a:t>
            </a:r>
            <a:r>
              <a:rPr lang="en-US" altLang="ja-JP" dirty="0">
                <a:latin typeface="Meiryo UI" panose="020B0604030504040204" pitchFamily="50" charset="-128"/>
                <a:ea typeface="Meiryo UI" panose="020B0604030504040204" pitchFamily="50" charset="-128"/>
              </a:rPr>
              <a:t>DARPA</a:t>
            </a:r>
            <a:r>
              <a:rPr lang="ja-JP" altLang="en-US" dirty="0">
                <a:latin typeface="Meiryo UI" panose="020B0604030504040204" pitchFamily="50" charset="-128"/>
                <a:ea typeface="Meiryo UI" panose="020B0604030504040204" pitchFamily="50" charset="-128"/>
              </a:rPr>
              <a:t>が</a:t>
            </a:r>
            <a:r>
              <a:rPr lang="en-US" altLang="ja-JP" dirty="0">
                <a:latin typeface="Meiryo UI" panose="020B0604030504040204" pitchFamily="50" charset="-128"/>
                <a:ea typeface="Meiryo UI" panose="020B0604030504040204" pitchFamily="50" charset="-128"/>
              </a:rPr>
              <a:t>FPGA</a:t>
            </a:r>
            <a:r>
              <a:rPr lang="ja-JP" altLang="en-US" dirty="0">
                <a:latin typeface="Meiryo UI" panose="020B0604030504040204" pitchFamily="50" charset="-128"/>
                <a:ea typeface="Meiryo UI" panose="020B0604030504040204" pitchFamily="50" charset="-128"/>
              </a:rPr>
              <a:t>を対象とする</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アップデート技術を開発。将来的に当社顧客（マツダや</a:t>
            </a:r>
            <a:r>
              <a:rPr lang="en-US" altLang="ja-JP" dirty="0">
                <a:latin typeface="Meiryo UI" panose="020B0604030504040204" pitchFamily="50" charset="-128"/>
                <a:ea typeface="Meiryo UI" panose="020B0604030504040204" pitchFamily="50" charset="-128"/>
              </a:rPr>
              <a:t>JAXA</a:t>
            </a:r>
            <a:r>
              <a:rPr lang="ja-JP" altLang="en-US" dirty="0">
                <a:latin typeface="Meiryo UI" panose="020B0604030504040204" pitchFamily="50" charset="-128"/>
                <a:ea typeface="Meiryo UI" panose="020B0604030504040204" pitchFamily="50" charset="-128"/>
              </a:rPr>
              <a:t>など）も</a:t>
            </a:r>
            <a:r>
              <a:rPr lang="en-US" altLang="ja-JP" dirty="0">
                <a:latin typeface="Meiryo UI" panose="020B0604030504040204" pitchFamily="50" charset="-128"/>
                <a:ea typeface="Meiryo UI" panose="020B0604030504040204" pitchFamily="50" charset="-128"/>
              </a:rPr>
              <a:t>FPGA</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アップデートを要求する可能性大。</a:t>
            </a:r>
            <a:endParaRPr lang="en-US" altLang="ja-JP"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当社</a:t>
            </a:r>
            <a:r>
              <a:rPr lang="en-US" altLang="ja-JP" dirty="0">
                <a:latin typeface="Meiryo UI" panose="020B0604030504040204" pitchFamily="50" charset="-128"/>
                <a:ea typeface="Meiryo UI" panose="020B0604030504040204" pitchFamily="50" charset="-128"/>
              </a:rPr>
              <a:t>FA</a:t>
            </a:r>
            <a:r>
              <a:rPr lang="ja-JP" altLang="en-US" dirty="0">
                <a:latin typeface="Meiryo UI" panose="020B0604030504040204" pitchFamily="50" charset="-128"/>
                <a:ea typeface="Meiryo UI" panose="020B0604030504040204" pitchFamily="50" charset="-128"/>
              </a:rPr>
              <a:t>機器では製品顧客ごとのカスタマイズ手段として</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アップデートと類似のアドオン機能を検討中。販社を巻き込んだ</a:t>
            </a:r>
            <a:r>
              <a:rPr lang="en-US" altLang="ja-JP" dirty="0">
                <a:latin typeface="Meiryo UI" panose="020B0604030504040204" pitchFamily="50" charset="-128"/>
                <a:ea typeface="Meiryo UI" panose="020B0604030504040204" pitchFamily="50" charset="-128"/>
              </a:rPr>
              <a:t>DevOps</a:t>
            </a:r>
            <a:r>
              <a:rPr lang="ja-JP" altLang="en-US" dirty="0">
                <a:latin typeface="Meiryo UI" panose="020B0604030504040204" pitchFamily="50" charset="-128"/>
                <a:ea typeface="Meiryo UI" panose="020B0604030504040204" pitchFamily="50" charset="-128"/>
              </a:rPr>
              <a:t>開発はキャッチアップ中であるが、実現できれば顧客ごとのパーソナライズによる競争力強化が可能な見込み。</a:t>
            </a:r>
            <a:endParaRPr lang="en-US" altLang="ja-JP"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FA</a:t>
            </a:r>
            <a:r>
              <a:rPr lang="ja-JP" altLang="en-US" dirty="0">
                <a:latin typeface="Meiryo UI" panose="020B0604030504040204" pitchFamily="50" charset="-128"/>
                <a:ea typeface="Meiryo UI" panose="020B0604030504040204" pitchFamily="50" charset="-128"/>
              </a:rPr>
              <a:t>機器、車載、鉄道車両、宇宙分野では、</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アップデートを想定した集中コントローラにソフトウェアを配置する傾向あり。例えば、鉄道車両分野では欧州のコンソーシアム（</a:t>
            </a:r>
            <a:r>
              <a:rPr lang="en-US" altLang="ja-JP" dirty="0">
                <a:latin typeface="Meiryo UI" panose="020B0604030504040204" pitchFamily="50" charset="-128"/>
                <a:ea typeface="Meiryo UI" panose="020B0604030504040204" pitchFamily="50" charset="-128"/>
              </a:rPr>
              <a:t>Shift2Rail</a:t>
            </a:r>
            <a:r>
              <a:rPr lang="ja-JP" altLang="en-US" dirty="0">
                <a:latin typeface="Meiryo UI" panose="020B0604030504040204" pitchFamily="50" charset="-128"/>
                <a:ea typeface="Meiryo UI" panose="020B0604030504040204" pitchFamily="50" charset="-128"/>
              </a:rPr>
              <a:t>）にて列車上に分散配置されたコントローラを高性能</a:t>
            </a:r>
            <a:r>
              <a:rPr lang="en-US" altLang="ja-JP" dirty="0">
                <a:latin typeface="Meiryo UI" panose="020B0604030504040204" pitchFamily="50" charset="-128"/>
                <a:ea typeface="Meiryo UI" panose="020B0604030504040204" pitchFamily="50" charset="-128"/>
              </a:rPr>
              <a:t>CPU</a:t>
            </a:r>
            <a:r>
              <a:rPr lang="ja-JP" altLang="en-US" dirty="0">
                <a:latin typeface="Meiryo UI" panose="020B0604030504040204" pitchFamily="50" charset="-128"/>
                <a:ea typeface="Meiryo UI" panose="020B0604030504040204" pitchFamily="50" charset="-128"/>
              </a:rPr>
              <a:t>上に統合するコンセプトを示し、</a:t>
            </a:r>
            <a:r>
              <a:rPr lang="en-US" altLang="ja-JP" dirty="0">
                <a:latin typeface="Meiryo UI" panose="020B0604030504040204" pitchFamily="50" charset="-128"/>
                <a:ea typeface="Meiryo UI" panose="020B0604030504040204" pitchFamily="50" charset="-128"/>
              </a:rPr>
              <a:t>TCMS</a:t>
            </a:r>
            <a:r>
              <a:rPr lang="ja-JP" altLang="en-US" dirty="0">
                <a:latin typeface="Meiryo UI" panose="020B0604030504040204" pitchFamily="50" charset="-128"/>
                <a:ea typeface="Meiryo UI" panose="020B0604030504040204" pitchFamily="50" charset="-128"/>
              </a:rPr>
              <a:t>メーカを中心に開発に取り組んでいる。当社は、</a:t>
            </a:r>
            <a:r>
              <a:rPr lang="en-US" altLang="ja-JP" dirty="0">
                <a:latin typeface="Meiryo UI" panose="020B0604030504040204" pitchFamily="50" charset="-128"/>
                <a:ea typeface="Meiryo UI" panose="020B0604030504040204" pitchFamily="50" charset="-128"/>
              </a:rPr>
              <a:t>TCMS</a:t>
            </a:r>
            <a:r>
              <a:rPr lang="ja-JP" altLang="en-US" dirty="0">
                <a:latin typeface="Meiryo UI" panose="020B0604030504040204" pitchFamily="50" charset="-128"/>
                <a:ea typeface="Meiryo UI" panose="020B0604030504040204" pitchFamily="50" charset="-128"/>
              </a:rPr>
              <a:t>、推進制御装置、ブレーキ制御装置などの統合化コントローラを開発中（伊電）。</a:t>
            </a:r>
            <a:endParaRPr lang="en-US" altLang="ja-JP"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BDACC254-08A2-48A0-AEBF-CC8FA785C7CF}"/>
              </a:ext>
            </a:extLst>
          </p:cNvPr>
          <p:cNvSpPr/>
          <p:nvPr/>
        </p:nvSpPr>
        <p:spPr>
          <a:xfrm>
            <a:off x="0" y="6272843"/>
            <a:ext cx="8850859" cy="307777"/>
          </a:xfrm>
          <a:prstGeom prst="rect">
            <a:avLst/>
          </a:prstGeom>
        </p:spPr>
        <p:txBody>
          <a:bodyPr wrap="square">
            <a:spAutoFit/>
          </a:bodyPr>
          <a:lstStyle/>
          <a:p>
            <a:r>
              <a:rPr lang="en-US" altLang="ja-JP" sz="1400" dirty="0">
                <a:latin typeface="Meiryo UI" panose="020B0604030504040204" pitchFamily="50" charset="-128"/>
                <a:ea typeface="Meiryo UI" panose="020B0604030504040204" pitchFamily="50" charset="-128"/>
              </a:rPr>
              <a:t>FPGA: Field-Programmable Gate Array, TCMS: Train Control and Monitoring System</a:t>
            </a:r>
            <a:endParaRPr lang="ja-JP" altLang="en-US" sz="1400"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F9ACB08A-ACA3-4234-A88C-6ABEFE931E24}"/>
              </a:ext>
            </a:extLst>
          </p:cNvPr>
          <p:cNvSpPr/>
          <p:nvPr/>
        </p:nvSpPr>
        <p:spPr bwMode="auto">
          <a:xfrm>
            <a:off x="6844098" y="5582408"/>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空調機器を追記</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11" name="正方形/長方形 10">
            <a:extLst>
              <a:ext uri="{FF2B5EF4-FFF2-40B4-BE49-F238E27FC236}">
                <a16:creationId xmlns:a16="http://schemas.microsoft.com/office/drawing/2014/main" id="{40C4882E-438B-4611-9ACA-EBA6693CBEA1}"/>
              </a:ext>
            </a:extLst>
          </p:cNvPr>
          <p:cNvSpPr/>
          <p:nvPr/>
        </p:nvSpPr>
        <p:spPr bwMode="auto">
          <a:xfrm>
            <a:off x="3973905" y="1427917"/>
            <a:ext cx="6022800" cy="864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システム部門内</a:t>
            </a:r>
            <a:r>
              <a:rPr lang="en-US" altLang="ja-JP" sz="1600" dirty="0">
                <a:solidFill>
                  <a:srgbClr val="0000CC"/>
                </a:solidFill>
                <a:latin typeface="Meiryo UI" pitchFamily="50" charset="-128"/>
                <a:ea typeface="Meiryo UI" pitchFamily="50" charset="-128"/>
                <a:cs typeface="Meiryo UI" pitchFamily="50" charset="-128"/>
              </a:rPr>
              <a:t>]</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・継続の場合で、計画時から市場動向や外部環境、他社</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当社の状況に変化がある場合はそれらについても記載する。</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628809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テキスト ボックス 155">
            <a:extLst>
              <a:ext uri="{FF2B5EF4-FFF2-40B4-BE49-F238E27FC236}">
                <a16:creationId xmlns:a16="http://schemas.microsoft.com/office/drawing/2014/main" id="{66A9CD02-F196-4CB1-A0E5-DEE89717D874}"/>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57" name="タイトル 2">
            <a:extLst>
              <a:ext uri="{FF2B5EF4-FFF2-40B4-BE49-F238E27FC236}">
                <a16:creationId xmlns:a16="http://schemas.microsoft.com/office/drawing/2014/main" id="{88D93C45-C2ED-4719-AC97-14C2CCAC2991}"/>
              </a:ext>
            </a:extLst>
          </p:cNvPr>
          <p:cNvSpPr txBox="1">
            <a:spLocks/>
          </p:cNvSpPr>
          <p:nvPr/>
        </p:nvSpPr>
        <p:spPr>
          <a:xfrm>
            <a:off x="1512000" y="288000"/>
            <a:ext cx="7632000" cy="476704"/>
          </a:xfrm>
          <a:prstGeom prst="rect">
            <a:avLst/>
          </a:prstGeom>
        </p:spPr>
        <p:txBody>
          <a:bodyPr>
            <a:normAutofit/>
          </a:bodyPr>
          <a:lst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a:lstStyle>
          <a:p>
            <a:r>
              <a:rPr lang="ja-JP" altLang="en-US" sz="2400"/>
              <a:t>補足</a:t>
            </a:r>
            <a:r>
              <a:rPr lang="en-US" altLang="ja-JP" sz="2400"/>
              <a:t>3</a:t>
            </a:r>
            <a:r>
              <a:rPr lang="ja-JP" altLang="en-US" sz="2400"/>
              <a:t> 形式検証ベンチマーク</a:t>
            </a:r>
            <a:endParaRPr lang="ja-JP" altLang="en-US" sz="2400" dirty="0"/>
          </a:p>
        </p:txBody>
      </p:sp>
      <p:cxnSp>
        <p:nvCxnSpPr>
          <p:cNvPr id="158" name="直線矢印コネクタ 157">
            <a:extLst>
              <a:ext uri="{FF2B5EF4-FFF2-40B4-BE49-F238E27FC236}">
                <a16:creationId xmlns:a16="http://schemas.microsoft.com/office/drawing/2014/main" id="{CE466670-EE97-451A-BF4E-3674321C76CC}"/>
              </a:ext>
            </a:extLst>
          </p:cNvPr>
          <p:cNvCxnSpPr>
            <a:cxnSpLocks/>
          </p:cNvCxnSpPr>
          <p:nvPr/>
        </p:nvCxnSpPr>
        <p:spPr>
          <a:xfrm flipV="1">
            <a:off x="1339461" y="1249750"/>
            <a:ext cx="3872" cy="54123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C49DCB41-1137-4D6F-B35C-BCB5EBBC9F43}"/>
              </a:ext>
            </a:extLst>
          </p:cNvPr>
          <p:cNvCxnSpPr>
            <a:cxnSpLocks/>
          </p:cNvCxnSpPr>
          <p:nvPr/>
        </p:nvCxnSpPr>
        <p:spPr>
          <a:xfrm>
            <a:off x="406400" y="5660767"/>
            <a:ext cx="8737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159">
            <a:extLst>
              <a:ext uri="{FF2B5EF4-FFF2-40B4-BE49-F238E27FC236}">
                <a16:creationId xmlns:a16="http://schemas.microsoft.com/office/drawing/2014/main" id="{3E777630-020A-4694-9457-F56E424E0D50}"/>
              </a:ext>
            </a:extLst>
          </p:cNvPr>
          <p:cNvSpPr txBox="1"/>
          <p:nvPr/>
        </p:nvSpPr>
        <p:spPr>
          <a:xfrm>
            <a:off x="7371962" y="5705856"/>
            <a:ext cx="1838562" cy="646331"/>
          </a:xfrm>
          <a:prstGeom prst="rect">
            <a:avLst/>
          </a:prstGeom>
          <a:noFill/>
        </p:spPr>
        <p:txBody>
          <a:bodyPr wrap="square" rtlCol="0">
            <a:spAutoFit/>
          </a:bodyPr>
          <a:lstStyle/>
          <a:p>
            <a:r>
              <a:rPr kumimoji="1" lang="ja-JP" altLang="en-US" b="0" dirty="0">
                <a:latin typeface="Meiryo UI" panose="020B0604030504040204" pitchFamily="50" charset="-128"/>
                <a:ea typeface="Meiryo UI" panose="020B0604030504040204" pitchFamily="50" charset="-128"/>
              </a:rPr>
              <a:t>信頼性</a:t>
            </a:r>
            <a:r>
              <a:rPr kumimoji="1" lang="en-US" altLang="ja-JP" b="0" dirty="0">
                <a:latin typeface="Meiryo UI" panose="020B0604030504040204" pitchFamily="50" charset="-128"/>
                <a:ea typeface="Meiryo UI" panose="020B0604030504040204" pitchFamily="50" charset="-128"/>
              </a:rPr>
              <a:t>: </a:t>
            </a:r>
            <a:r>
              <a:rPr kumimoji="1" lang="ja-JP" altLang="en-US" b="0" dirty="0">
                <a:latin typeface="Meiryo UI" panose="020B0604030504040204" pitchFamily="50" charset="-128"/>
                <a:ea typeface="Meiryo UI" panose="020B0604030504040204" pitchFamily="50" charset="-128"/>
              </a:rPr>
              <a:t>高</a:t>
            </a:r>
            <a:endParaRPr kumimoji="1" lang="en-US" altLang="ja-JP" b="0" dirty="0">
              <a:latin typeface="Meiryo UI" panose="020B0604030504040204" pitchFamily="50" charset="-128"/>
              <a:ea typeface="Meiryo UI" panose="020B0604030504040204" pitchFamily="50" charset="-128"/>
            </a:endParaRPr>
          </a:p>
          <a:p>
            <a:r>
              <a:rPr kumimoji="1" lang="ja-JP" altLang="en-US" b="0" dirty="0">
                <a:latin typeface="Meiryo UI" panose="020B0604030504040204" pitchFamily="50" charset="-128"/>
                <a:ea typeface="Meiryo UI" panose="020B0604030504040204" pitchFamily="50" charset="-128"/>
              </a:rPr>
              <a:t>検証難易度</a:t>
            </a:r>
            <a:r>
              <a:rPr kumimoji="1" lang="en-US" altLang="ja-JP" b="0" dirty="0">
                <a:latin typeface="Meiryo UI" panose="020B0604030504040204" pitchFamily="50" charset="-128"/>
                <a:ea typeface="Meiryo UI" panose="020B0604030504040204" pitchFamily="50" charset="-128"/>
              </a:rPr>
              <a:t>: </a:t>
            </a:r>
            <a:r>
              <a:rPr kumimoji="1" lang="ja-JP" altLang="en-US" b="0" dirty="0">
                <a:latin typeface="Meiryo UI" panose="020B0604030504040204" pitchFamily="50" charset="-128"/>
                <a:ea typeface="Meiryo UI" panose="020B0604030504040204" pitchFamily="50" charset="-128"/>
              </a:rPr>
              <a:t>高</a:t>
            </a:r>
          </a:p>
        </p:txBody>
      </p:sp>
      <p:sp>
        <p:nvSpPr>
          <p:cNvPr id="161" name="テキスト ボックス 160">
            <a:extLst>
              <a:ext uri="{FF2B5EF4-FFF2-40B4-BE49-F238E27FC236}">
                <a16:creationId xmlns:a16="http://schemas.microsoft.com/office/drawing/2014/main" id="{4D816E58-B7D3-41CC-96F8-976871B4BE71}"/>
              </a:ext>
            </a:extLst>
          </p:cNvPr>
          <p:cNvSpPr txBox="1"/>
          <p:nvPr/>
        </p:nvSpPr>
        <p:spPr>
          <a:xfrm>
            <a:off x="1422608" y="5705856"/>
            <a:ext cx="3561044" cy="646331"/>
          </a:xfrm>
          <a:prstGeom prst="rect">
            <a:avLst/>
          </a:prstGeom>
          <a:noFill/>
        </p:spPr>
        <p:txBody>
          <a:bodyPr wrap="square" rtlCol="0">
            <a:spAutoFit/>
          </a:bodyPr>
          <a:lstStyle/>
          <a:p>
            <a:r>
              <a:rPr kumimoji="1" lang="ja-JP" altLang="en-US" b="0" dirty="0">
                <a:latin typeface="Meiryo UI" panose="020B0604030504040204" pitchFamily="50" charset="-128"/>
                <a:ea typeface="Meiryo UI" panose="020B0604030504040204" pitchFamily="50" charset="-128"/>
              </a:rPr>
              <a:t>信頼性</a:t>
            </a:r>
            <a:r>
              <a:rPr kumimoji="1" lang="en-US" altLang="ja-JP" b="0" dirty="0">
                <a:latin typeface="Meiryo UI" panose="020B0604030504040204" pitchFamily="50" charset="-128"/>
                <a:ea typeface="Meiryo UI" panose="020B0604030504040204" pitchFamily="50" charset="-128"/>
              </a:rPr>
              <a:t>(</a:t>
            </a:r>
            <a:r>
              <a:rPr kumimoji="1" lang="ja-JP" altLang="en-US" b="0" dirty="0">
                <a:latin typeface="Meiryo UI" panose="020B0604030504040204" pitchFamily="50" charset="-128"/>
                <a:ea typeface="Meiryo UI" panose="020B0604030504040204" pitchFamily="50" charset="-128"/>
              </a:rPr>
              <a:t>検証網羅性</a:t>
            </a:r>
            <a:r>
              <a:rPr kumimoji="1" lang="en-US" altLang="ja-JP" b="0" dirty="0">
                <a:latin typeface="Meiryo UI" panose="020B0604030504040204" pitchFamily="50" charset="-128"/>
                <a:ea typeface="Meiryo UI" panose="020B0604030504040204" pitchFamily="50" charset="-128"/>
              </a:rPr>
              <a:t>): </a:t>
            </a:r>
            <a:r>
              <a:rPr kumimoji="1" lang="ja-JP" altLang="en-US" b="0" dirty="0">
                <a:latin typeface="Meiryo UI" panose="020B0604030504040204" pitchFamily="50" charset="-128"/>
                <a:ea typeface="Meiryo UI" panose="020B0604030504040204" pitchFamily="50" charset="-128"/>
              </a:rPr>
              <a:t>低</a:t>
            </a:r>
            <a:endParaRPr kumimoji="1" lang="en-US" altLang="ja-JP" b="0" dirty="0">
              <a:latin typeface="Meiryo UI" panose="020B0604030504040204" pitchFamily="50" charset="-128"/>
              <a:ea typeface="Meiryo UI" panose="020B0604030504040204" pitchFamily="50" charset="-128"/>
            </a:endParaRPr>
          </a:p>
          <a:p>
            <a:r>
              <a:rPr kumimoji="1" lang="ja-JP" altLang="en-US" b="0" dirty="0">
                <a:latin typeface="Meiryo UI" panose="020B0604030504040204" pitchFamily="50" charset="-128"/>
                <a:ea typeface="Meiryo UI" panose="020B0604030504040204" pitchFamily="50" charset="-128"/>
              </a:rPr>
              <a:t>検証難易度</a:t>
            </a:r>
            <a:r>
              <a:rPr kumimoji="1" lang="en-US" altLang="ja-JP" b="0" dirty="0">
                <a:latin typeface="Meiryo UI" panose="020B0604030504040204" pitchFamily="50" charset="-128"/>
                <a:ea typeface="Meiryo UI" panose="020B0604030504040204" pitchFamily="50" charset="-128"/>
              </a:rPr>
              <a:t>(</a:t>
            </a:r>
            <a:r>
              <a:rPr kumimoji="1" lang="ja-JP" altLang="en-US" b="0" dirty="0">
                <a:latin typeface="Meiryo UI" panose="020B0604030504040204" pitchFamily="50" charset="-128"/>
                <a:ea typeface="Meiryo UI" panose="020B0604030504040204" pitchFamily="50" charset="-128"/>
              </a:rPr>
              <a:t>自動化容易性</a:t>
            </a:r>
            <a:r>
              <a:rPr kumimoji="1" lang="en-US" altLang="ja-JP" b="0" dirty="0">
                <a:latin typeface="Meiryo UI" panose="020B0604030504040204" pitchFamily="50" charset="-128"/>
                <a:ea typeface="Meiryo UI" panose="020B0604030504040204" pitchFamily="50" charset="-128"/>
              </a:rPr>
              <a:t>): </a:t>
            </a:r>
            <a:r>
              <a:rPr kumimoji="1" lang="ja-JP" altLang="en-US" b="0" dirty="0">
                <a:latin typeface="Meiryo UI" panose="020B0604030504040204" pitchFamily="50" charset="-128"/>
                <a:ea typeface="Meiryo UI" panose="020B0604030504040204" pitchFamily="50" charset="-128"/>
              </a:rPr>
              <a:t>低</a:t>
            </a:r>
          </a:p>
        </p:txBody>
      </p:sp>
      <p:sp>
        <p:nvSpPr>
          <p:cNvPr id="162" name="テキスト ボックス 161">
            <a:extLst>
              <a:ext uri="{FF2B5EF4-FFF2-40B4-BE49-F238E27FC236}">
                <a16:creationId xmlns:a16="http://schemas.microsoft.com/office/drawing/2014/main" id="{D8ED427C-81F4-4994-BFBF-31887D0274C7}"/>
              </a:ext>
            </a:extLst>
          </p:cNvPr>
          <p:cNvSpPr txBox="1"/>
          <p:nvPr/>
        </p:nvSpPr>
        <p:spPr>
          <a:xfrm>
            <a:off x="226600" y="4691150"/>
            <a:ext cx="903010" cy="369332"/>
          </a:xfrm>
          <a:prstGeom prst="rect">
            <a:avLst/>
          </a:prstGeom>
          <a:noFill/>
        </p:spPr>
        <p:txBody>
          <a:bodyPr wrap="square" rtlCol="0">
            <a:spAutoFit/>
          </a:bodyPr>
          <a:lstStyle/>
          <a:p>
            <a:r>
              <a:rPr kumimoji="1" lang="ja-JP" altLang="en-US" b="0" dirty="0">
                <a:latin typeface="Meiryo UI" panose="020B0604030504040204" pitchFamily="50" charset="-128"/>
                <a:ea typeface="Meiryo UI" panose="020B0604030504040204" pitchFamily="50" charset="-128"/>
              </a:rPr>
              <a:t>仕様</a:t>
            </a:r>
          </a:p>
        </p:txBody>
      </p:sp>
      <p:sp>
        <p:nvSpPr>
          <p:cNvPr id="163" name="テキスト ボックス 162">
            <a:extLst>
              <a:ext uri="{FF2B5EF4-FFF2-40B4-BE49-F238E27FC236}">
                <a16:creationId xmlns:a16="http://schemas.microsoft.com/office/drawing/2014/main" id="{1BDC54AE-1B97-4FF6-8F1D-CE675D8278A6}"/>
              </a:ext>
            </a:extLst>
          </p:cNvPr>
          <p:cNvSpPr txBox="1"/>
          <p:nvPr/>
        </p:nvSpPr>
        <p:spPr>
          <a:xfrm>
            <a:off x="75261" y="1803111"/>
            <a:ext cx="1204596" cy="646331"/>
          </a:xfrm>
          <a:prstGeom prst="rect">
            <a:avLst/>
          </a:prstGeom>
          <a:noFill/>
        </p:spPr>
        <p:txBody>
          <a:bodyPr wrap="square" rtlCol="0">
            <a:spAutoFit/>
          </a:bodyPr>
          <a:lstStyle/>
          <a:p>
            <a:r>
              <a:rPr kumimoji="1" lang="ja-JP" altLang="en-US" b="0" dirty="0">
                <a:latin typeface="Meiryo UI" panose="020B0604030504040204" pitchFamily="50" charset="-128"/>
                <a:ea typeface="Meiryo UI" panose="020B0604030504040204" pitchFamily="50" charset="-128"/>
              </a:rPr>
              <a:t>仕様と</a:t>
            </a:r>
            <a:endParaRPr kumimoji="1" lang="en-US" altLang="ja-JP" b="0" dirty="0">
              <a:latin typeface="Meiryo UI" panose="020B0604030504040204" pitchFamily="50" charset="-128"/>
              <a:ea typeface="Meiryo UI" panose="020B0604030504040204" pitchFamily="50" charset="-128"/>
            </a:endParaRPr>
          </a:p>
          <a:p>
            <a:r>
              <a:rPr kumimoji="1" lang="ja-JP" altLang="en-US" b="0" dirty="0">
                <a:latin typeface="Meiryo UI" panose="020B0604030504040204" pitchFamily="50" charset="-128"/>
                <a:ea typeface="Meiryo UI" panose="020B0604030504040204" pitchFamily="50" charset="-128"/>
              </a:rPr>
              <a:t>プログラム</a:t>
            </a:r>
          </a:p>
        </p:txBody>
      </p:sp>
      <p:sp>
        <p:nvSpPr>
          <p:cNvPr id="164" name="テキスト ボックス 163">
            <a:extLst>
              <a:ext uri="{FF2B5EF4-FFF2-40B4-BE49-F238E27FC236}">
                <a16:creationId xmlns:a16="http://schemas.microsoft.com/office/drawing/2014/main" id="{B5D4E2C5-E722-4EC8-89B2-6C80556B8221}"/>
              </a:ext>
            </a:extLst>
          </p:cNvPr>
          <p:cNvSpPr txBox="1"/>
          <p:nvPr/>
        </p:nvSpPr>
        <p:spPr>
          <a:xfrm>
            <a:off x="0" y="3280609"/>
            <a:ext cx="1350817" cy="646331"/>
          </a:xfrm>
          <a:prstGeom prst="rect">
            <a:avLst/>
          </a:prstGeom>
          <a:noFill/>
        </p:spPr>
        <p:txBody>
          <a:bodyPr wrap="square" rtlCol="0">
            <a:spAutoFit/>
          </a:bodyPr>
          <a:lstStyle/>
          <a:p>
            <a:r>
              <a:rPr kumimoji="1" lang="ja-JP" altLang="en-US" b="0" dirty="0">
                <a:latin typeface="Meiryo UI" panose="020B0604030504040204" pitchFamily="50" charset="-128"/>
                <a:ea typeface="Meiryo UI" panose="020B0604030504040204" pitchFamily="50" charset="-128"/>
              </a:rPr>
              <a:t>仕様と一部のプログラム</a:t>
            </a:r>
          </a:p>
        </p:txBody>
      </p:sp>
      <p:sp>
        <p:nvSpPr>
          <p:cNvPr id="165" name="四角形: 角を丸くする 164">
            <a:extLst>
              <a:ext uri="{FF2B5EF4-FFF2-40B4-BE49-F238E27FC236}">
                <a16:creationId xmlns:a16="http://schemas.microsoft.com/office/drawing/2014/main" id="{F542B7B8-5571-4F82-A93C-2E4AE425270F}"/>
              </a:ext>
            </a:extLst>
          </p:cNvPr>
          <p:cNvSpPr/>
          <p:nvPr/>
        </p:nvSpPr>
        <p:spPr>
          <a:xfrm>
            <a:off x="1512000" y="1915590"/>
            <a:ext cx="1572905" cy="12570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b="0" dirty="0">
                <a:latin typeface="Meiryo UI" panose="020B0604030504040204" pitchFamily="50" charset="-128"/>
                <a:ea typeface="Meiryo UI" panose="020B0604030504040204" pitchFamily="50" charset="-128"/>
              </a:rPr>
              <a:t>テスト</a:t>
            </a:r>
            <a:endParaRPr kumimoji="1" lang="en-US" altLang="ja-JP" sz="1400" b="0" dirty="0">
              <a:latin typeface="Meiryo UI" panose="020B0604030504040204" pitchFamily="50" charset="-128"/>
              <a:ea typeface="Meiryo UI" panose="020B0604030504040204" pitchFamily="50" charset="-128"/>
            </a:endParaRPr>
          </a:p>
          <a:p>
            <a:pPr algn="ctr"/>
            <a:r>
              <a:rPr lang="en-US" altLang="ja-JP" sz="1400" b="0" dirty="0">
                <a:latin typeface="Meiryo UI" panose="020B0604030504040204" pitchFamily="50" charset="-128"/>
                <a:ea typeface="Meiryo UI" panose="020B0604030504040204" pitchFamily="50" charset="-128"/>
              </a:rPr>
              <a:t>(</a:t>
            </a:r>
            <a:r>
              <a:rPr kumimoji="1" lang="ja-JP" altLang="en-US" sz="1400" b="0" dirty="0">
                <a:latin typeface="Meiryo UI" panose="020B0604030504040204" pitchFamily="50" charset="-128"/>
                <a:ea typeface="Meiryo UI" panose="020B0604030504040204" pitchFamily="50" charset="-128"/>
              </a:rPr>
              <a:t>自動テスト生成</a:t>
            </a:r>
            <a:r>
              <a:rPr kumimoji="1" lang="en-US" altLang="ja-JP" sz="1400" b="0" dirty="0">
                <a:latin typeface="Meiryo UI" panose="020B0604030504040204" pitchFamily="50" charset="-128"/>
                <a:ea typeface="Meiryo UI" panose="020B0604030504040204" pitchFamily="50" charset="-128"/>
              </a:rPr>
              <a:t>,</a:t>
            </a:r>
          </a:p>
          <a:p>
            <a:pPr algn="ctr"/>
            <a:r>
              <a:rPr lang="en-US" altLang="ja-JP" sz="1400" b="0" dirty="0" err="1">
                <a:latin typeface="Meiryo UI" panose="020B0604030504040204" pitchFamily="50" charset="-128"/>
                <a:ea typeface="Meiryo UI" panose="020B0604030504040204" pitchFamily="50" charset="-128"/>
              </a:rPr>
              <a:t>QuickCheck</a:t>
            </a:r>
            <a:r>
              <a:rPr lang="en-US" altLang="ja-JP" sz="1400" b="0" dirty="0">
                <a:latin typeface="Meiryo UI" panose="020B0604030504040204" pitchFamily="50" charset="-128"/>
                <a:ea typeface="Meiryo UI" panose="020B0604030504040204" pitchFamily="50" charset="-128"/>
              </a:rPr>
              <a:t>)</a:t>
            </a:r>
            <a:endParaRPr kumimoji="1" lang="ja-JP" altLang="en-US" sz="1400" b="0" dirty="0">
              <a:latin typeface="Meiryo UI" panose="020B0604030504040204" pitchFamily="50" charset="-128"/>
              <a:ea typeface="Meiryo UI" panose="020B0604030504040204" pitchFamily="50" charset="-128"/>
            </a:endParaRPr>
          </a:p>
        </p:txBody>
      </p:sp>
      <p:sp>
        <p:nvSpPr>
          <p:cNvPr id="166" name="四角形: 角を丸くする 165">
            <a:extLst>
              <a:ext uri="{FF2B5EF4-FFF2-40B4-BE49-F238E27FC236}">
                <a16:creationId xmlns:a16="http://schemas.microsoft.com/office/drawing/2014/main" id="{09D8A6DB-7C10-483A-9479-3DB2A9D70100}"/>
              </a:ext>
            </a:extLst>
          </p:cNvPr>
          <p:cNvSpPr/>
          <p:nvPr/>
        </p:nvSpPr>
        <p:spPr>
          <a:xfrm>
            <a:off x="6083300" y="1400029"/>
            <a:ext cx="1539790" cy="138071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b="0" dirty="0">
                <a:latin typeface="Meiryo UI" panose="020B0604030504040204" pitchFamily="50" charset="-128"/>
                <a:ea typeface="Meiryo UI" panose="020B0604030504040204" pitchFamily="50" charset="-128"/>
              </a:rPr>
              <a:t>自動定理証明</a:t>
            </a:r>
            <a:endParaRPr kumimoji="1" lang="en-US" altLang="ja-JP" sz="1600" b="0" dirty="0">
              <a:latin typeface="Meiryo UI" panose="020B0604030504040204" pitchFamily="50" charset="-128"/>
              <a:ea typeface="Meiryo UI" panose="020B0604030504040204" pitchFamily="50" charset="-128"/>
            </a:endParaRPr>
          </a:p>
          <a:p>
            <a:pPr algn="ctr"/>
            <a:r>
              <a:rPr lang="en-US" altLang="ja-JP" sz="1600" b="0" dirty="0">
                <a:latin typeface="Meiryo UI" panose="020B0604030504040204" pitchFamily="50" charset="-128"/>
                <a:ea typeface="Meiryo UI" panose="020B0604030504040204" pitchFamily="50" charset="-128"/>
              </a:rPr>
              <a:t>(SMT</a:t>
            </a:r>
            <a:r>
              <a:rPr lang="ja-JP" altLang="en-US" sz="1600" b="0" dirty="0">
                <a:latin typeface="Meiryo UI" panose="020B0604030504040204" pitchFamily="50" charset="-128"/>
                <a:ea typeface="Meiryo UI" panose="020B0604030504040204" pitchFamily="50" charset="-128"/>
              </a:rPr>
              <a:t>ソルバ</a:t>
            </a:r>
            <a:r>
              <a:rPr lang="en-US" altLang="ja-JP" sz="1600" b="0" dirty="0">
                <a:latin typeface="Meiryo UI" panose="020B0604030504040204" pitchFamily="50" charset="-128"/>
                <a:ea typeface="Meiryo UI" panose="020B0604030504040204" pitchFamily="50" charset="-128"/>
              </a:rPr>
              <a:t>, </a:t>
            </a:r>
          </a:p>
          <a:p>
            <a:pPr algn="ctr"/>
            <a:r>
              <a:rPr lang="en-US" altLang="ja-JP" sz="1600" b="0" dirty="0">
                <a:latin typeface="Meiryo UI" panose="020B0604030504040204" pitchFamily="50" charset="-128"/>
                <a:ea typeface="Meiryo UI" panose="020B0604030504040204" pitchFamily="50" charset="-128"/>
              </a:rPr>
              <a:t>Infer, Why3)</a:t>
            </a:r>
            <a:endParaRPr kumimoji="1" lang="ja-JP" altLang="en-US" sz="1600" b="0" dirty="0">
              <a:latin typeface="Meiryo UI" panose="020B0604030504040204" pitchFamily="50" charset="-128"/>
              <a:ea typeface="Meiryo UI" panose="020B0604030504040204" pitchFamily="50" charset="-128"/>
            </a:endParaRPr>
          </a:p>
        </p:txBody>
      </p:sp>
      <p:sp>
        <p:nvSpPr>
          <p:cNvPr id="167" name="四角形: 角を丸くする 166">
            <a:extLst>
              <a:ext uri="{FF2B5EF4-FFF2-40B4-BE49-F238E27FC236}">
                <a16:creationId xmlns:a16="http://schemas.microsoft.com/office/drawing/2014/main" id="{3B9E49EE-D10B-456E-A78A-C2E1BD5004EC}"/>
              </a:ext>
            </a:extLst>
          </p:cNvPr>
          <p:cNvSpPr/>
          <p:nvPr/>
        </p:nvSpPr>
        <p:spPr>
          <a:xfrm>
            <a:off x="4288945" y="2825830"/>
            <a:ext cx="2232505" cy="148594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0" dirty="0">
                <a:latin typeface="Meiryo UI" panose="020B0604030504040204" pitchFamily="50" charset="-128"/>
                <a:ea typeface="Meiryo UI" panose="020B0604030504040204" pitchFamily="50" charset="-128"/>
              </a:rPr>
              <a:t>モデル検査</a:t>
            </a:r>
            <a:endParaRPr lang="en-US" altLang="ja-JP" b="0" dirty="0">
              <a:latin typeface="Meiryo UI" panose="020B0604030504040204" pitchFamily="50" charset="-128"/>
              <a:ea typeface="Meiryo UI" panose="020B0604030504040204" pitchFamily="50" charset="-128"/>
            </a:endParaRPr>
          </a:p>
          <a:p>
            <a:pPr algn="ctr"/>
            <a:r>
              <a:rPr lang="en-US" altLang="ja-JP" b="0" dirty="0">
                <a:latin typeface="Meiryo UI" panose="020B0604030504040204" pitchFamily="50" charset="-128"/>
                <a:ea typeface="Meiryo UI" panose="020B0604030504040204" pitchFamily="50" charset="-128"/>
              </a:rPr>
              <a:t>(Spin, UPPAAL, ...)</a:t>
            </a:r>
          </a:p>
        </p:txBody>
      </p:sp>
      <p:sp>
        <p:nvSpPr>
          <p:cNvPr id="168" name="四角形: 角を丸くする 167">
            <a:extLst>
              <a:ext uri="{FF2B5EF4-FFF2-40B4-BE49-F238E27FC236}">
                <a16:creationId xmlns:a16="http://schemas.microsoft.com/office/drawing/2014/main" id="{26BD6AF7-1482-46D8-B173-2D2509A4BFF4}"/>
              </a:ext>
            </a:extLst>
          </p:cNvPr>
          <p:cNvSpPr/>
          <p:nvPr/>
        </p:nvSpPr>
        <p:spPr>
          <a:xfrm>
            <a:off x="4855056" y="1479125"/>
            <a:ext cx="1209269" cy="11255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b="0" dirty="0">
                <a:latin typeface="Meiryo UI" panose="020B0604030504040204" pitchFamily="50" charset="-128"/>
                <a:ea typeface="Meiryo UI" panose="020B0604030504040204" pitchFamily="50" charset="-128"/>
              </a:rPr>
              <a:t>型システム</a:t>
            </a:r>
            <a:endParaRPr kumimoji="1" lang="en-US" altLang="ja-JP" sz="1600" b="0" dirty="0">
              <a:latin typeface="Meiryo UI" panose="020B0604030504040204" pitchFamily="50" charset="-128"/>
              <a:ea typeface="Meiryo UI" panose="020B0604030504040204" pitchFamily="50" charset="-128"/>
            </a:endParaRPr>
          </a:p>
          <a:p>
            <a:pPr algn="ctr"/>
            <a:r>
              <a:rPr lang="en-US" altLang="ja-JP" sz="1600" b="0" dirty="0">
                <a:latin typeface="Meiryo UI" panose="020B0604030504040204" pitchFamily="50" charset="-128"/>
                <a:ea typeface="Meiryo UI" panose="020B0604030504040204" pitchFamily="50" charset="-128"/>
              </a:rPr>
              <a:t>(Rust, </a:t>
            </a:r>
            <a:r>
              <a:rPr lang="en-US" altLang="ja-JP" sz="1600" b="0" dirty="0" err="1">
                <a:latin typeface="Meiryo UI" panose="020B0604030504040204" pitchFamily="50" charset="-128"/>
                <a:ea typeface="Meiryo UI" panose="020B0604030504040204" pitchFamily="50" charset="-128"/>
              </a:rPr>
              <a:t>OCaml</a:t>
            </a:r>
            <a:r>
              <a:rPr lang="en-US" altLang="ja-JP" sz="1600" b="0" dirty="0">
                <a:latin typeface="Meiryo UI" panose="020B0604030504040204" pitchFamily="50" charset="-128"/>
                <a:ea typeface="Meiryo UI" panose="020B0604030504040204" pitchFamily="50" charset="-128"/>
              </a:rPr>
              <a:t>)</a:t>
            </a:r>
            <a:endParaRPr kumimoji="1" lang="ja-JP" altLang="en-US" sz="1600" b="0" dirty="0">
              <a:latin typeface="Meiryo UI" panose="020B0604030504040204" pitchFamily="50" charset="-128"/>
              <a:ea typeface="Meiryo UI" panose="020B0604030504040204" pitchFamily="50" charset="-128"/>
            </a:endParaRPr>
          </a:p>
        </p:txBody>
      </p:sp>
      <p:sp>
        <p:nvSpPr>
          <p:cNvPr id="169" name="四角形: 角を丸くする 168">
            <a:extLst>
              <a:ext uri="{FF2B5EF4-FFF2-40B4-BE49-F238E27FC236}">
                <a16:creationId xmlns:a16="http://schemas.microsoft.com/office/drawing/2014/main" id="{09F28E9C-B41C-4217-B7C1-60173D29258D}"/>
              </a:ext>
            </a:extLst>
          </p:cNvPr>
          <p:cNvSpPr/>
          <p:nvPr/>
        </p:nvSpPr>
        <p:spPr>
          <a:xfrm>
            <a:off x="4288946" y="4337317"/>
            <a:ext cx="2243191" cy="123909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0" dirty="0">
                <a:latin typeface="Meiryo UI" panose="020B0604030504040204" pitchFamily="50" charset="-128"/>
                <a:ea typeface="Meiryo UI" panose="020B0604030504040204" pitchFamily="50" charset="-128"/>
              </a:rPr>
              <a:t>形式仕様記述言語</a:t>
            </a:r>
            <a:endParaRPr lang="en-US" altLang="ja-JP" b="0" dirty="0">
              <a:latin typeface="Meiryo UI" panose="020B0604030504040204" pitchFamily="50" charset="-128"/>
              <a:ea typeface="Meiryo UI" panose="020B0604030504040204" pitchFamily="50" charset="-128"/>
            </a:endParaRPr>
          </a:p>
          <a:p>
            <a:pPr algn="ctr"/>
            <a:r>
              <a:rPr lang="en-US" altLang="ja-JP" b="0" dirty="0">
                <a:latin typeface="Meiryo UI" panose="020B0604030504040204" pitchFamily="50" charset="-128"/>
                <a:ea typeface="Meiryo UI" panose="020B0604030504040204" pitchFamily="50" charset="-128"/>
              </a:rPr>
              <a:t>(Alloy, VDM, Z, ...)</a:t>
            </a:r>
          </a:p>
        </p:txBody>
      </p:sp>
      <p:sp>
        <p:nvSpPr>
          <p:cNvPr id="170" name="四角形: 角を丸くする 169">
            <a:extLst>
              <a:ext uri="{FF2B5EF4-FFF2-40B4-BE49-F238E27FC236}">
                <a16:creationId xmlns:a16="http://schemas.microsoft.com/office/drawing/2014/main" id="{768B1B94-3D7C-422D-8E7F-AE1BF588F838}"/>
              </a:ext>
            </a:extLst>
          </p:cNvPr>
          <p:cNvSpPr/>
          <p:nvPr/>
        </p:nvSpPr>
        <p:spPr>
          <a:xfrm>
            <a:off x="7644199" y="1484380"/>
            <a:ext cx="1481626" cy="12963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b="0" dirty="0">
                <a:latin typeface="Meiryo UI" panose="020B0604030504040204" pitchFamily="50" charset="-128"/>
                <a:ea typeface="Meiryo UI" panose="020B0604030504040204" pitchFamily="50" charset="-128"/>
              </a:rPr>
              <a:t>手動定理証明</a:t>
            </a:r>
            <a:endParaRPr kumimoji="1" lang="en-US" altLang="ja-JP" sz="1400" b="0" dirty="0">
              <a:latin typeface="Meiryo UI" panose="020B0604030504040204" pitchFamily="50" charset="-128"/>
              <a:ea typeface="Meiryo UI" panose="020B0604030504040204" pitchFamily="50" charset="-128"/>
            </a:endParaRPr>
          </a:p>
          <a:p>
            <a:pPr algn="ctr"/>
            <a:r>
              <a:rPr lang="en-US" altLang="ja-JP" sz="1400" b="0" dirty="0">
                <a:latin typeface="Meiryo UI" panose="020B0604030504040204" pitchFamily="50" charset="-128"/>
                <a:ea typeface="Meiryo UI" panose="020B0604030504040204" pitchFamily="50" charset="-128"/>
              </a:rPr>
              <a:t>(Coq, </a:t>
            </a:r>
          </a:p>
          <a:p>
            <a:pPr algn="ctr"/>
            <a:r>
              <a:rPr lang="en-US" altLang="ja-JP" sz="1400" b="0" dirty="0">
                <a:latin typeface="Meiryo UI" panose="020B0604030504040204" pitchFamily="50" charset="-128"/>
                <a:ea typeface="Meiryo UI" panose="020B0604030504040204" pitchFamily="50" charset="-128"/>
              </a:rPr>
              <a:t>[</a:t>
            </a:r>
            <a:r>
              <a:rPr lang="en-US" altLang="ja-JP" sz="1400" b="0" dirty="0" err="1">
                <a:latin typeface="Meiryo UI" panose="020B0604030504040204" pitchFamily="50" charset="-128"/>
                <a:ea typeface="Meiryo UI" panose="020B0604030504040204" pitchFamily="50" charset="-128"/>
              </a:rPr>
              <a:t>CompCert</a:t>
            </a:r>
            <a:r>
              <a:rPr lang="en-US" altLang="ja-JP" sz="1400" b="0" dirty="0">
                <a:latin typeface="Meiryo UI" panose="020B0604030504040204" pitchFamily="50" charset="-128"/>
                <a:ea typeface="Meiryo UI" panose="020B0604030504040204" pitchFamily="50" charset="-128"/>
              </a:rPr>
              <a:t>])</a:t>
            </a:r>
            <a:endParaRPr kumimoji="1" lang="ja-JP" altLang="en-US" sz="1400" b="0" dirty="0">
              <a:latin typeface="Meiryo UI" panose="020B0604030504040204" pitchFamily="50" charset="-128"/>
              <a:ea typeface="Meiryo UI" panose="020B0604030504040204" pitchFamily="50" charset="-128"/>
            </a:endParaRPr>
          </a:p>
        </p:txBody>
      </p:sp>
      <p:sp>
        <p:nvSpPr>
          <p:cNvPr id="171" name="四角形: 角を丸くする 170">
            <a:extLst>
              <a:ext uri="{FF2B5EF4-FFF2-40B4-BE49-F238E27FC236}">
                <a16:creationId xmlns:a16="http://schemas.microsoft.com/office/drawing/2014/main" id="{BBCAC148-6AF0-430D-9945-85A3CEC97FB6}"/>
              </a:ext>
            </a:extLst>
          </p:cNvPr>
          <p:cNvSpPr/>
          <p:nvPr/>
        </p:nvSpPr>
        <p:spPr>
          <a:xfrm>
            <a:off x="3088777" y="1450889"/>
            <a:ext cx="1299860" cy="12450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b="0" dirty="0">
                <a:latin typeface="Meiryo UI" panose="020B0604030504040204" pitchFamily="50" charset="-128"/>
                <a:ea typeface="Meiryo UI" panose="020B0604030504040204" pitchFamily="50" charset="-128"/>
              </a:rPr>
              <a:t>実行時検証</a:t>
            </a:r>
            <a:endParaRPr kumimoji="1" lang="en-US" altLang="ja-JP" sz="1400" b="0" dirty="0">
              <a:latin typeface="Meiryo UI" panose="020B0604030504040204" pitchFamily="50" charset="-128"/>
              <a:ea typeface="Meiryo UI" panose="020B0604030504040204" pitchFamily="50" charset="-128"/>
            </a:endParaRPr>
          </a:p>
          <a:p>
            <a:pPr algn="ctr"/>
            <a:r>
              <a:rPr lang="en-US" altLang="ja-JP" sz="1400" b="0" dirty="0">
                <a:latin typeface="Meiryo UI" panose="020B0604030504040204" pitchFamily="50" charset="-128"/>
                <a:ea typeface="Meiryo UI" panose="020B0604030504040204" pitchFamily="50" charset="-128"/>
              </a:rPr>
              <a:t>(</a:t>
            </a:r>
            <a:r>
              <a:rPr lang="ja-JP" altLang="en-US" sz="1400" b="0" dirty="0">
                <a:latin typeface="Meiryo UI" panose="020B0604030504040204" pitchFamily="50" charset="-128"/>
                <a:ea typeface="Meiryo UI" panose="020B0604030504040204" pitchFamily="50" charset="-128"/>
              </a:rPr>
              <a:t>アサーション</a:t>
            </a:r>
            <a:r>
              <a:rPr lang="en-US" altLang="ja-JP" sz="1400" b="0" dirty="0">
                <a:latin typeface="Meiryo UI" panose="020B0604030504040204" pitchFamily="50" charset="-128"/>
                <a:ea typeface="Meiryo UI" panose="020B0604030504040204" pitchFamily="50" charset="-128"/>
              </a:rPr>
              <a:t>, SVA)</a:t>
            </a:r>
            <a:endParaRPr kumimoji="1" lang="ja-JP" altLang="en-US" sz="1400" b="0" dirty="0">
              <a:latin typeface="Meiryo UI" panose="020B0604030504040204" pitchFamily="50" charset="-128"/>
              <a:ea typeface="Meiryo UI" panose="020B0604030504040204" pitchFamily="50" charset="-128"/>
            </a:endParaRPr>
          </a:p>
        </p:txBody>
      </p:sp>
      <p:sp>
        <p:nvSpPr>
          <p:cNvPr id="172" name="吹き出し: 角を丸めた四角形 171">
            <a:extLst>
              <a:ext uri="{FF2B5EF4-FFF2-40B4-BE49-F238E27FC236}">
                <a16:creationId xmlns:a16="http://schemas.microsoft.com/office/drawing/2014/main" id="{2DA3FFD3-563D-41F3-86C2-4A237A3FBD41}"/>
              </a:ext>
            </a:extLst>
          </p:cNvPr>
          <p:cNvSpPr/>
          <p:nvPr/>
        </p:nvSpPr>
        <p:spPr>
          <a:xfrm>
            <a:off x="1670735" y="3527790"/>
            <a:ext cx="2502407" cy="1092859"/>
          </a:xfrm>
          <a:prstGeom prst="wedgeRoundRectCallout">
            <a:avLst>
              <a:gd name="adj1" fmla="val 70025"/>
              <a:gd name="adj2" fmla="val -529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b="0" dirty="0">
                <a:latin typeface="Meiryo UI" panose="020B0604030504040204" pitchFamily="50" charset="-128"/>
                <a:ea typeface="Meiryo UI" panose="020B0604030504040204" pitchFamily="50" charset="-128"/>
              </a:rPr>
              <a:t>NII</a:t>
            </a:r>
            <a:r>
              <a:rPr lang="ja-JP" altLang="en-US" b="0" dirty="0">
                <a:latin typeface="Meiryo UI" panose="020B0604030504040204" pitchFamily="50" charset="-128"/>
                <a:ea typeface="Meiryo UI" panose="020B0604030504040204" pitchFamily="50" charset="-128"/>
              </a:rPr>
              <a:t>はこの辺りが得意。</a:t>
            </a:r>
            <a:endParaRPr lang="en-US" altLang="ja-JP" b="0" dirty="0">
              <a:latin typeface="Meiryo UI" panose="020B0604030504040204" pitchFamily="50" charset="-128"/>
              <a:ea typeface="Meiryo UI" panose="020B0604030504040204" pitchFamily="50" charset="-128"/>
            </a:endParaRPr>
          </a:p>
          <a:p>
            <a:r>
              <a:rPr lang="ja-JP" altLang="en-US" b="0" dirty="0">
                <a:latin typeface="Meiryo UI" panose="020B0604030504040204" pitchFamily="50" charset="-128"/>
                <a:ea typeface="Meiryo UI" panose="020B0604030504040204" pitchFamily="50" charset="-128"/>
              </a:rPr>
              <a:t>現実的な形式手法の使い方を模索</a:t>
            </a:r>
          </a:p>
        </p:txBody>
      </p:sp>
      <p:sp>
        <p:nvSpPr>
          <p:cNvPr id="173" name="吹き出し: 角を丸めた四角形 172">
            <a:extLst>
              <a:ext uri="{FF2B5EF4-FFF2-40B4-BE49-F238E27FC236}">
                <a16:creationId xmlns:a16="http://schemas.microsoft.com/office/drawing/2014/main" id="{AF5B0551-24CE-43C9-91E2-C1BE0B48B0B8}"/>
              </a:ext>
            </a:extLst>
          </p:cNvPr>
          <p:cNvSpPr/>
          <p:nvPr/>
        </p:nvSpPr>
        <p:spPr>
          <a:xfrm>
            <a:off x="6706358" y="2944529"/>
            <a:ext cx="2038264" cy="785026"/>
          </a:xfrm>
          <a:prstGeom prst="wedgeRoundRectCallout">
            <a:avLst>
              <a:gd name="adj1" fmla="val 19225"/>
              <a:gd name="adj2" fmla="val -10061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b="0" dirty="0">
                <a:latin typeface="Meiryo UI" panose="020B0604030504040204" pitchFamily="50" charset="-128"/>
                <a:ea typeface="Meiryo UI" panose="020B0604030504040204" pitchFamily="50" charset="-128"/>
              </a:rPr>
              <a:t>MERCE</a:t>
            </a:r>
            <a:r>
              <a:rPr lang="ja-JP" altLang="en-US" dirty="0">
                <a:latin typeface="Meiryo UI" panose="020B0604030504040204" pitchFamily="50" charset="-128"/>
                <a:ea typeface="Meiryo UI" panose="020B0604030504040204" pitchFamily="50" charset="-128"/>
              </a:rPr>
              <a:t>が</a:t>
            </a:r>
            <a:r>
              <a:rPr lang="ja-JP" altLang="en-US" b="0" dirty="0">
                <a:latin typeface="Meiryo UI" panose="020B0604030504040204" pitchFamily="50" charset="-128"/>
                <a:ea typeface="Meiryo UI" panose="020B0604030504040204" pitchFamily="50" charset="-128"/>
              </a:rPr>
              <a:t>得意。</a:t>
            </a:r>
            <a:endParaRPr lang="en-US" altLang="ja-JP" b="0" dirty="0">
              <a:latin typeface="Meiryo UI" panose="020B0604030504040204" pitchFamily="50" charset="-128"/>
              <a:ea typeface="Meiryo UI" panose="020B0604030504040204" pitchFamily="50" charset="-128"/>
            </a:endParaRPr>
          </a:p>
        </p:txBody>
      </p:sp>
      <p:sp>
        <p:nvSpPr>
          <p:cNvPr id="174" name="吹き出し: 角を丸めた四角形 173">
            <a:extLst>
              <a:ext uri="{FF2B5EF4-FFF2-40B4-BE49-F238E27FC236}">
                <a16:creationId xmlns:a16="http://schemas.microsoft.com/office/drawing/2014/main" id="{5C9B0A75-4EEE-4A83-A2EA-DE3AE1666163}"/>
              </a:ext>
            </a:extLst>
          </p:cNvPr>
          <p:cNvSpPr/>
          <p:nvPr/>
        </p:nvSpPr>
        <p:spPr>
          <a:xfrm>
            <a:off x="1670771" y="3519643"/>
            <a:ext cx="2502407" cy="1101006"/>
          </a:xfrm>
          <a:prstGeom prst="wedgeRoundRectCallout">
            <a:avLst>
              <a:gd name="adj1" fmla="val 31309"/>
              <a:gd name="adj2" fmla="val -1403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b="0" dirty="0">
                <a:latin typeface="Meiryo UI" panose="020B0604030504040204" pitchFamily="50" charset="-128"/>
                <a:ea typeface="Meiryo UI" panose="020B0604030504040204" pitchFamily="50" charset="-128"/>
              </a:rPr>
              <a:t>NII</a:t>
            </a:r>
            <a:r>
              <a:rPr lang="ja-JP" altLang="en-US" b="0" dirty="0">
                <a:latin typeface="Meiryo UI" panose="020B0604030504040204" pitchFamily="50" charset="-128"/>
                <a:ea typeface="Meiryo UI" panose="020B0604030504040204" pitchFamily="50" charset="-128"/>
              </a:rPr>
              <a:t>はこの辺りに注力。</a:t>
            </a:r>
            <a:endParaRPr lang="en-US" altLang="ja-JP" b="0" dirty="0">
              <a:latin typeface="Meiryo UI" panose="020B0604030504040204" pitchFamily="50" charset="-128"/>
              <a:ea typeface="Meiryo UI" panose="020B0604030504040204" pitchFamily="50" charset="-128"/>
            </a:endParaRPr>
          </a:p>
          <a:p>
            <a:r>
              <a:rPr lang="ja-JP" altLang="en-US" b="0" dirty="0">
                <a:latin typeface="Meiryo UI" panose="020B0604030504040204" pitchFamily="50" charset="-128"/>
                <a:ea typeface="Meiryo UI" panose="020B0604030504040204" pitchFamily="50" charset="-128"/>
              </a:rPr>
              <a:t>形式手法の現実的な産業応用を目指している</a:t>
            </a:r>
          </a:p>
        </p:txBody>
      </p:sp>
      <p:sp>
        <p:nvSpPr>
          <p:cNvPr id="175" name="正方形/長方形 174">
            <a:extLst>
              <a:ext uri="{FF2B5EF4-FFF2-40B4-BE49-F238E27FC236}">
                <a16:creationId xmlns:a16="http://schemas.microsoft.com/office/drawing/2014/main" id="{EB300C49-F789-4917-B276-CE279D594F3B}"/>
              </a:ext>
            </a:extLst>
          </p:cNvPr>
          <p:cNvSpPr/>
          <p:nvPr/>
        </p:nvSpPr>
        <p:spPr>
          <a:xfrm>
            <a:off x="2190634" y="1091845"/>
            <a:ext cx="2098312" cy="4191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0" dirty="0">
                <a:latin typeface="Meiryo UI" panose="020B0604030504040204" pitchFamily="50" charset="-128"/>
                <a:ea typeface="Meiryo UI" panose="020B0604030504040204" pitchFamily="50" charset="-128"/>
              </a:rPr>
              <a:t>実行して確かめる系</a:t>
            </a:r>
            <a:endParaRPr kumimoji="1" lang="en-US" altLang="ja-JP" b="0" dirty="0">
              <a:latin typeface="Meiryo UI" panose="020B0604030504040204" pitchFamily="50" charset="-128"/>
              <a:ea typeface="Meiryo UI" panose="020B0604030504040204" pitchFamily="50" charset="-128"/>
            </a:endParaRPr>
          </a:p>
        </p:txBody>
      </p:sp>
      <p:sp>
        <p:nvSpPr>
          <p:cNvPr id="176" name="正方形/長方形 175">
            <a:extLst>
              <a:ext uri="{FF2B5EF4-FFF2-40B4-BE49-F238E27FC236}">
                <a16:creationId xmlns:a16="http://schemas.microsoft.com/office/drawing/2014/main" id="{A3124473-0BEB-431E-ACE1-EBAA8F24282A}"/>
              </a:ext>
            </a:extLst>
          </p:cNvPr>
          <p:cNvSpPr/>
          <p:nvPr/>
        </p:nvSpPr>
        <p:spPr>
          <a:xfrm>
            <a:off x="4636236" y="4092683"/>
            <a:ext cx="1338839" cy="454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0" dirty="0">
                <a:latin typeface="Meiryo UI" panose="020B0604030504040204" pitchFamily="50" charset="-128"/>
                <a:ea typeface="Meiryo UI" panose="020B0604030504040204" pitchFamily="50" charset="-128"/>
              </a:rPr>
              <a:t>オートマトン全探査系</a:t>
            </a:r>
          </a:p>
        </p:txBody>
      </p:sp>
      <p:sp>
        <p:nvSpPr>
          <p:cNvPr id="177" name="正方形/長方形 176">
            <a:extLst>
              <a:ext uri="{FF2B5EF4-FFF2-40B4-BE49-F238E27FC236}">
                <a16:creationId xmlns:a16="http://schemas.microsoft.com/office/drawing/2014/main" id="{DA5132EA-7C57-4B68-A1EB-F65F98703362}"/>
              </a:ext>
            </a:extLst>
          </p:cNvPr>
          <p:cNvSpPr/>
          <p:nvPr/>
        </p:nvSpPr>
        <p:spPr>
          <a:xfrm>
            <a:off x="6134081" y="1054607"/>
            <a:ext cx="2098312" cy="454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0" dirty="0">
                <a:latin typeface="Meiryo UI" panose="020B0604030504040204" pitchFamily="50" charset="-128"/>
                <a:ea typeface="Meiryo UI" panose="020B0604030504040204" pitchFamily="50" charset="-128"/>
              </a:rPr>
              <a:t>定理証明系</a:t>
            </a:r>
          </a:p>
        </p:txBody>
      </p:sp>
      <p:sp>
        <p:nvSpPr>
          <p:cNvPr id="178" name="テキスト ボックス 177">
            <a:extLst>
              <a:ext uri="{FF2B5EF4-FFF2-40B4-BE49-F238E27FC236}">
                <a16:creationId xmlns:a16="http://schemas.microsoft.com/office/drawing/2014/main" id="{1C444C33-A9B8-4A82-AC4A-917B313262CA}"/>
              </a:ext>
            </a:extLst>
          </p:cNvPr>
          <p:cNvSpPr txBox="1"/>
          <p:nvPr/>
        </p:nvSpPr>
        <p:spPr>
          <a:xfrm>
            <a:off x="-12191" y="1095056"/>
            <a:ext cx="1406305" cy="307777"/>
          </a:xfrm>
          <a:prstGeom prst="rect">
            <a:avLst/>
          </a:prstGeom>
          <a:noFill/>
        </p:spPr>
        <p:txBody>
          <a:bodyPr wrap="square" rtlCol="0">
            <a:spAutoFit/>
          </a:bodyPr>
          <a:lstStyle/>
          <a:p>
            <a:r>
              <a:rPr kumimoji="1" lang="ja-JP" altLang="en-US" sz="1400" b="0" dirty="0">
                <a:latin typeface="Meiryo UI" panose="020B0604030504040204" pitchFamily="50" charset="-128"/>
                <a:ea typeface="Meiryo UI" panose="020B0604030504040204" pitchFamily="50" charset="-128"/>
              </a:rPr>
              <a:t>検証対象の範囲</a:t>
            </a:r>
          </a:p>
        </p:txBody>
      </p:sp>
      <p:sp>
        <p:nvSpPr>
          <p:cNvPr id="179" name="正方形/長方形 178">
            <a:extLst>
              <a:ext uri="{FF2B5EF4-FFF2-40B4-BE49-F238E27FC236}">
                <a16:creationId xmlns:a16="http://schemas.microsoft.com/office/drawing/2014/main" id="{610A4B73-4F6C-4D13-B09D-7E9710512177}"/>
              </a:ext>
            </a:extLst>
          </p:cNvPr>
          <p:cNvSpPr/>
          <p:nvPr/>
        </p:nvSpPr>
        <p:spPr bwMode="auto">
          <a:xfrm>
            <a:off x="-1231264" y="5114281"/>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err="1">
                <a:solidFill>
                  <a:srgbClr val="0000CC"/>
                </a:solidFill>
                <a:latin typeface="Meiryo UI" pitchFamily="50" charset="-128"/>
                <a:ea typeface="Meiryo UI" pitchFamily="50" charset="-128"/>
                <a:cs typeface="Meiryo UI" pitchFamily="50" charset="-128"/>
              </a:rPr>
              <a:t>JasparGold</a:t>
            </a:r>
            <a:r>
              <a:rPr lang="ja-JP" altLang="en-US" sz="1600" dirty="0">
                <a:solidFill>
                  <a:srgbClr val="0000CC"/>
                </a:solidFill>
                <a:latin typeface="Meiryo UI" pitchFamily="50" charset="-128"/>
                <a:ea typeface="Meiryo UI" pitchFamily="50" charset="-128"/>
                <a:cs typeface="Meiryo UI" pitchFamily="50" charset="-128"/>
              </a:rPr>
              <a:t>はアサーション？</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82583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テキスト ボックス 155">
            <a:extLst>
              <a:ext uri="{FF2B5EF4-FFF2-40B4-BE49-F238E27FC236}">
                <a16:creationId xmlns:a16="http://schemas.microsoft.com/office/drawing/2014/main" id="{66A9CD02-F196-4CB1-A0E5-DEE89717D874}"/>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26" name="タイトル 2">
            <a:extLst>
              <a:ext uri="{FF2B5EF4-FFF2-40B4-BE49-F238E27FC236}">
                <a16:creationId xmlns:a16="http://schemas.microsoft.com/office/drawing/2014/main" id="{AE89967F-F5BE-4A02-90FE-7EDDD9A53312}"/>
              </a:ext>
            </a:extLst>
          </p:cNvPr>
          <p:cNvSpPr txBox="1">
            <a:spLocks/>
          </p:cNvSpPr>
          <p:nvPr/>
        </p:nvSpPr>
        <p:spPr>
          <a:xfrm>
            <a:off x="1512000" y="288000"/>
            <a:ext cx="7632000" cy="476704"/>
          </a:xfrm>
          <a:prstGeom prst="rect">
            <a:avLst/>
          </a:prstGeom>
        </p:spPr>
        <p:txBody>
          <a:bodyPr>
            <a:normAutofit/>
          </a:bodyPr>
          <a:lst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a:lstStyle>
          <a:p>
            <a:r>
              <a:rPr lang="ja-JP" altLang="en-US" sz="2400"/>
              <a:t>補足</a:t>
            </a:r>
            <a:r>
              <a:rPr lang="en-US" altLang="ja-JP" sz="2400"/>
              <a:t>4 </a:t>
            </a:r>
            <a:r>
              <a:rPr lang="ja-JP" altLang="en-US" sz="2400"/>
              <a:t>組込みシステムへの</a:t>
            </a:r>
            <a:r>
              <a:rPr lang="en-US" altLang="ja-JP" sz="2400"/>
              <a:t>DevOps</a:t>
            </a:r>
            <a:r>
              <a:rPr lang="ja-JP" altLang="en-US" sz="2400"/>
              <a:t>導入障壁</a:t>
            </a:r>
            <a:endParaRPr lang="ja-JP" altLang="en-US" sz="2400" dirty="0"/>
          </a:p>
        </p:txBody>
      </p:sp>
      <p:pic>
        <p:nvPicPr>
          <p:cNvPr id="27" name="図 26">
            <a:extLst>
              <a:ext uri="{FF2B5EF4-FFF2-40B4-BE49-F238E27FC236}">
                <a16:creationId xmlns:a16="http://schemas.microsoft.com/office/drawing/2014/main" id="{B4B31707-1A4F-42C8-81E2-59C1F79479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503" y="1996332"/>
            <a:ext cx="648702" cy="587265"/>
          </a:xfrm>
          <a:prstGeom prst="rect">
            <a:avLst/>
          </a:prstGeom>
        </p:spPr>
      </p:pic>
      <p:sp>
        <p:nvSpPr>
          <p:cNvPr id="28" name="正方形/長方形 27">
            <a:extLst>
              <a:ext uri="{FF2B5EF4-FFF2-40B4-BE49-F238E27FC236}">
                <a16:creationId xmlns:a16="http://schemas.microsoft.com/office/drawing/2014/main" id="{A01CC3A7-20D0-409D-BB18-320BCDAE661C}"/>
              </a:ext>
            </a:extLst>
          </p:cNvPr>
          <p:cNvSpPr/>
          <p:nvPr/>
        </p:nvSpPr>
        <p:spPr bwMode="auto">
          <a:xfrm>
            <a:off x="908449" y="2076694"/>
            <a:ext cx="1425931" cy="1350900"/>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29" name="テキスト ボックス 28">
            <a:extLst>
              <a:ext uri="{FF2B5EF4-FFF2-40B4-BE49-F238E27FC236}">
                <a16:creationId xmlns:a16="http://schemas.microsoft.com/office/drawing/2014/main" id="{E8D3155D-6243-4CA1-825A-5A19975DF629}"/>
              </a:ext>
            </a:extLst>
          </p:cNvPr>
          <p:cNvSpPr txBox="1"/>
          <p:nvPr/>
        </p:nvSpPr>
        <p:spPr bwMode="auto">
          <a:xfrm>
            <a:off x="925580" y="2105185"/>
            <a:ext cx="504479" cy="503590"/>
          </a:xfrm>
          <a:prstGeom prst="rect">
            <a:avLst/>
          </a:prstGeom>
          <a:noFill/>
          <a:ln w="9525">
            <a:noFill/>
            <a:miter lim="800000"/>
            <a:headEnd/>
            <a:tailEnd/>
          </a:ln>
        </p:spPr>
        <p:txBody>
          <a:bodyPr wrap="none" lIns="72000" tIns="36000" rIns="72000" bIns="36000"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開発</a:t>
            </a:r>
            <a:endParaRPr lang="en-US" altLang="ja-JP" sz="1400"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環境</a:t>
            </a:r>
            <a:endParaRPr kumimoji="1" lang="en-US" sz="1400" dirty="0" err="1">
              <a:solidFill>
                <a:prstClr val="black"/>
              </a:solidFill>
              <a:latin typeface="Meiryo UI" panose="020B0604030504040204" pitchFamily="50" charset="-128"/>
              <a:ea typeface="Meiryo UI" panose="020B0604030504040204" pitchFamily="50" charset="-128"/>
            </a:endParaRPr>
          </a:p>
        </p:txBody>
      </p:sp>
      <p:sp>
        <p:nvSpPr>
          <p:cNvPr id="30" name="円弧 29">
            <a:extLst>
              <a:ext uri="{FF2B5EF4-FFF2-40B4-BE49-F238E27FC236}">
                <a16:creationId xmlns:a16="http://schemas.microsoft.com/office/drawing/2014/main" id="{862D578E-17BC-4AE2-B065-3313D199FD80}"/>
              </a:ext>
            </a:extLst>
          </p:cNvPr>
          <p:cNvSpPr/>
          <p:nvPr/>
        </p:nvSpPr>
        <p:spPr>
          <a:xfrm>
            <a:off x="937050" y="2735802"/>
            <a:ext cx="509532" cy="444387"/>
          </a:xfrm>
          <a:prstGeom prst="arc">
            <a:avLst>
              <a:gd name="adj1" fmla="val 12194585"/>
              <a:gd name="adj2" fmla="val 9472046"/>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600"/>
          </a:p>
        </p:txBody>
      </p:sp>
      <p:sp>
        <p:nvSpPr>
          <p:cNvPr id="31" name="右矢印 10">
            <a:extLst>
              <a:ext uri="{FF2B5EF4-FFF2-40B4-BE49-F238E27FC236}">
                <a16:creationId xmlns:a16="http://schemas.microsoft.com/office/drawing/2014/main" id="{8672032F-076B-4EDE-8E9A-03E482FF2B05}"/>
              </a:ext>
            </a:extLst>
          </p:cNvPr>
          <p:cNvSpPr/>
          <p:nvPr/>
        </p:nvSpPr>
        <p:spPr bwMode="auto">
          <a:xfrm rot="16200000">
            <a:off x="1312483" y="3376084"/>
            <a:ext cx="523461" cy="626478"/>
          </a:xfrm>
          <a:prstGeom prst="rightArrow">
            <a:avLst/>
          </a:prstGeom>
          <a:solidFill>
            <a:schemeClr val="tx2">
              <a:lumMod val="60000"/>
              <a:lumOff val="40000"/>
            </a:schemeClr>
          </a:solidFill>
          <a:ln w="9525">
            <a:solidFill>
              <a:schemeClr val="accent1">
                <a:lumMod val="60000"/>
                <a:lumOff val="40000"/>
              </a:schemeClr>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32" name="正方形/長方形 31">
            <a:extLst>
              <a:ext uri="{FF2B5EF4-FFF2-40B4-BE49-F238E27FC236}">
                <a16:creationId xmlns:a16="http://schemas.microsoft.com/office/drawing/2014/main" id="{C64B4312-438B-4B2B-9C1C-972146600D5F}"/>
              </a:ext>
            </a:extLst>
          </p:cNvPr>
          <p:cNvSpPr/>
          <p:nvPr/>
        </p:nvSpPr>
        <p:spPr bwMode="auto">
          <a:xfrm>
            <a:off x="2640601" y="1811147"/>
            <a:ext cx="3275989" cy="1641339"/>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33" name="テキスト ボックス 32">
            <a:extLst>
              <a:ext uri="{FF2B5EF4-FFF2-40B4-BE49-F238E27FC236}">
                <a16:creationId xmlns:a16="http://schemas.microsoft.com/office/drawing/2014/main" id="{8BA851B6-1D1F-4C9E-B726-9E5BEA998AF5}"/>
              </a:ext>
            </a:extLst>
          </p:cNvPr>
          <p:cNvSpPr txBox="1"/>
          <p:nvPr/>
        </p:nvSpPr>
        <p:spPr bwMode="auto">
          <a:xfrm>
            <a:off x="2695711" y="2273299"/>
            <a:ext cx="732360" cy="242044"/>
          </a:xfrm>
          <a:prstGeom prst="rect">
            <a:avLst/>
          </a:prstGeom>
          <a:noFill/>
          <a:ln w="9525">
            <a:noFill/>
            <a:miter lim="800000"/>
            <a:headEnd/>
            <a:tailEnd/>
          </a:ln>
        </p:spPr>
        <p:txBody>
          <a:bodyPr wrap="none" lIns="72000" tIns="36000" rIns="72000" bIns="36000" rtlCol="0">
            <a:spAutoFit/>
          </a:bodyPr>
          <a:lstStyle/>
          <a:p>
            <a:r>
              <a:rPr kumimoji="1" lang="ja-JP" altLang="en-US" sz="1400" dirty="0">
                <a:solidFill>
                  <a:prstClr val="black"/>
                </a:solidFill>
                <a:latin typeface="Meiryo UI" panose="020B0604030504040204" pitchFamily="50" charset="-128"/>
                <a:ea typeface="Meiryo UI" panose="020B0604030504040204" pitchFamily="50" charset="-128"/>
              </a:rPr>
              <a:t>レポジトリ</a:t>
            </a:r>
            <a:endParaRPr kumimoji="1" lang="en-US" sz="1400" dirty="0" err="1">
              <a:solidFill>
                <a:prstClr val="black"/>
              </a:solidFill>
              <a:latin typeface="Meiryo UI" panose="020B0604030504040204" pitchFamily="50" charset="-128"/>
              <a:ea typeface="Meiryo UI" panose="020B0604030504040204" pitchFamily="50" charset="-128"/>
            </a:endParaRPr>
          </a:p>
        </p:txBody>
      </p:sp>
      <p:pic>
        <p:nvPicPr>
          <p:cNvPr id="34" name="図 33">
            <a:extLst>
              <a:ext uri="{FF2B5EF4-FFF2-40B4-BE49-F238E27FC236}">
                <a16:creationId xmlns:a16="http://schemas.microsoft.com/office/drawing/2014/main" id="{56C3D127-31BE-410E-B899-B8DCC6C6F6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2684" y="2582699"/>
            <a:ext cx="701628" cy="317589"/>
          </a:xfrm>
          <a:prstGeom prst="rect">
            <a:avLst/>
          </a:prstGeom>
        </p:spPr>
      </p:pic>
      <p:sp>
        <p:nvSpPr>
          <p:cNvPr id="35" name="円柱 34">
            <a:extLst>
              <a:ext uri="{FF2B5EF4-FFF2-40B4-BE49-F238E27FC236}">
                <a16:creationId xmlns:a16="http://schemas.microsoft.com/office/drawing/2014/main" id="{65E043A0-40C8-4AA9-9485-654A5A8B622F}"/>
              </a:ext>
            </a:extLst>
          </p:cNvPr>
          <p:cNvSpPr/>
          <p:nvPr/>
        </p:nvSpPr>
        <p:spPr bwMode="auto">
          <a:xfrm>
            <a:off x="2750411" y="2459651"/>
            <a:ext cx="678681" cy="506634"/>
          </a:xfrm>
          <a:prstGeom prst="can">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36" name="雲 35">
            <a:extLst>
              <a:ext uri="{FF2B5EF4-FFF2-40B4-BE49-F238E27FC236}">
                <a16:creationId xmlns:a16="http://schemas.microsoft.com/office/drawing/2014/main" id="{63F25043-6D9C-40D9-A2E5-14D8D52A1083}"/>
              </a:ext>
            </a:extLst>
          </p:cNvPr>
          <p:cNvSpPr/>
          <p:nvPr/>
        </p:nvSpPr>
        <p:spPr bwMode="auto">
          <a:xfrm>
            <a:off x="2702684" y="3076359"/>
            <a:ext cx="3052941" cy="275819"/>
          </a:xfrm>
          <a:prstGeom prst="cloud">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37" name="右矢印 30">
            <a:extLst>
              <a:ext uri="{FF2B5EF4-FFF2-40B4-BE49-F238E27FC236}">
                <a16:creationId xmlns:a16="http://schemas.microsoft.com/office/drawing/2014/main" id="{1DA049DD-A82D-41F0-B1B5-465C732E89DB}"/>
              </a:ext>
            </a:extLst>
          </p:cNvPr>
          <p:cNvSpPr/>
          <p:nvPr/>
        </p:nvSpPr>
        <p:spPr bwMode="auto">
          <a:xfrm>
            <a:off x="5795366" y="2444269"/>
            <a:ext cx="1026084" cy="567146"/>
          </a:xfrm>
          <a:prstGeom prst="rightArrow">
            <a:avLst/>
          </a:prstGeom>
          <a:solidFill>
            <a:schemeClr val="tx2">
              <a:lumMod val="60000"/>
              <a:lumOff val="40000"/>
            </a:schemeClr>
          </a:solidFill>
          <a:ln w="9525">
            <a:solidFill>
              <a:schemeClr val="accent1">
                <a:lumMod val="60000"/>
                <a:lumOff val="40000"/>
              </a:schemeClr>
            </a:solidFill>
            <a:miter lim="800000"/>
            <a:headEnd/>
            <a:tailEnd/>
          </a:ln>
        </p:spPr>
        <p:txBody>
          <a:bodyPr wrap="square" lIns="72000" tIns="36000" rIns="72000" bIns="36000" rtlCol="0" anchor="ctr">
            <a:noAutofit/>
          </a:bodyPr>
          <a:lstStyle/>
          <a:p>
            <a:pPr algn="ctr">
              <a:tabLst>
                <a:tab pos="360363" algn="l"/>
              </a:tabLst>
            </a:pPr>
            <a:r>
              <a:rPr lang="en-US" sz="1600" dirty="0">
                <a:solidFill>
                  <a:schemeClr val="bg1"/>
                </a:solidFill>
                <a:latin typeface="Meiryo UI" pitchFamily="50" charset="-128"/>
                <a:ea typeface="Meiryo UI" pitchFamily="50" charset="-128"/>
                <a:cs typeface="Meiryo UI" pitchFamily="50" charset="-128"/>
              </a:rPr>
              <a:t>Deploy</a:t>
            </a:r>
            <a:endParaRPr kumimoji="1" lang="en-US" sz="1600" dirty="0">
              <a:solidFill>
                <a:schemeClr val="bg1"/>
              </a:solidFill>
              <a:latin typeface="Meiryo UI" pitchFamily="50" charset="-128"/>
              <a:ea typeface="Meiryo UI" pitchFamily="50" charset="-128"/>
              <a:cs typeface="Meiryo UI" pitchFamily="50" charset="-128"/>
            </a:endParaRPr>
          </a:p>
        </p:txBody>
      </p:sp>
      <p:sp>
        <p:nvSpPr>
          <p:cNvPr id="38" name="正方形/長方形 37">
            <a:extLst>
              <a:ext uri="{FF2B5EF4-FFF2-40B4-BE49-F238E27FC236}">
                <a16:creationId xmlns:a16="http://schemas.microsoft.com/office/drawing/2014/main" id="{9822C1D9-64D7-45CD-A3FE-CD11914FA8BC}"/>
              </a:ext>
            </a:extLst>
          </p:cNvPr>
          <p:cNvSpPr/>
          <p:nvPr/>
        </p:nvSpPr>
        <p:spPr bwMode="auto">
          <a:xfrm>
            <a:off x="6692549" y="1935173"/>
            <a:ext cx="1527074" cy="1495358"/>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pic>
        <p:nvPicPr>
          <p:cNvPr id="39" name="図 38">
            <a:extLst>
              <a:ext uri="{FF2B5EF4-FFF2-40B4-BE49-F238E27FC236}">
                <a16:creationId xmlns:a16="http://schemas.microsoft.com/office/drawing/2014/main" id="{87C85C7A-42B7-4C4B-B826-822DE8BCB9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1597" y="2514308"/>
            <a:ext cx="1249484" cy="364230"/>
          </a:xfrm>
          <a:prstGeom prst="rect">
            <a:avLst/>
          </a:prstGeom>
        </p:spPr>
      </p:pic>
      <p:sp>
        <p:nvSpPr>
          <p:cNvPr id="40" name="正方形/長方形 39">
            <a:extLst>
              <a:ext uri="{FF2B5EF4-FFF2-40B4-BE49-F238E27FC236}">
                <a16:creationId xmlns:a16="http://schemas.microsoft.com/office/drawing/2014/main" id="{521B8014-D2C8-449F-BC0F-E5BF6A1D12F0}"/>
              </a:ext>
            </a:extLst>
          </p:cNvPr>
          <p:cNvSpPr/>
          <p:nvPr/>
        </p:nvSpPr>
        <p:spPr bwMode="auto">
          <a:xfrm>
            <a:off x="3458792" y="2447255"/>
            <a:ext cx="1345612" cy="507104"/>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41" name="正方形/長方形 40">
            <a:extLst>
              <a:ext uri="{FF2B5EF4-FFF2-40B4-BE49-F238E27FC236}">
                <a16:creationId xmlns:a16="http://schemas.microsoft.com/office/drawing/2014/main" id="{5CAD9E74-4A7A-4415-9881-2CBE7BFA62DA}"/>
              </a:ext>
            </a:extLst>
          </p:cNvPr>
          <p:cNvSpPr/>
          <p:nvPr/>
        </p:nvSpPr>
        <p:spPr bwMode="auto">
          <a:xfrm>
            <a:off x="4966962" y="1876200"/>
            <a:ext cx="826932" cy="498336"/>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r>
              <a:rPr kumimoji="1" lang="en-US" sz="1600" b="1" dirty="0" err="1">
                <a:latin typeface="Meiryo UI" pitchFamily="50" charset="-128"/>
                <a:ea typeface="Meiryo UI" pitchFamily="50" charset="-128"/>
                <a:cs typeface="Meiryo UI" pitchFamily="50" charset="-128"/>
              </a:rPr>
              <a:t>xUnit</a:t>
            </a:r>
            <a:endParaRPr kumimoji="1" lang="en-US" sz="1600" b="1" dirty="0">
              <a:latin typeface="Meiryo UI" pitchFamily="50" charset="-128"/>
              <a:ea typeface="Meiryo UI" pitchFamily="50" charset="-128"/>
              <a:cs typeface="Meiryo UI" pitchFamily="50" charset="-128"/>
            </a:endParaRPr>
          </a:p>
        </p:txBody>
      </p:sp>
      <p:pic>
        <p:nvPicPr>
          <p:cNvPr id="42" name="図 41">
            <a:extLst>
              <a:ext uri="{FF2B5EF4-FFF2-40B4-BE49-F238E27FC236}">
                <a16:creationId xmlns:a16="http://schemas.microsoft.com/office/drawing/2014/main" id="{960326EB-1257-4764-BEC0-201F0A1C66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374" y="2422126"/>
            <a:ext cx="648702" cy="587265"/>
          </a:xfrm>
          <a:prstGeom prst="rect">
            <a:avLst/>
          </a:prstGeom>
        </p:spPr>
      </p:pic>
      <p:sp>
        <p:nvSpPr>
          <p:cNvPr id="43" name="正方形/長方形 42">
            <a:extLst>
              <a:ext uri="{FF2B5EF4-FFF2-40B4-BE49-F238E27FC236}">
                <a16:creationId xmlns:a16="http://schemas.microsoft.com/office/drawing/2014/main" id="{DE57AA2B-CA6E-48B4-9B62-88E0F3CBB254}"/>
              </a:ext>
            </a:extLst>
          </p:cNvPr>
          <p:cNvSpPr/>
          <p:nvPr/>
        </p:nvSpPr>
        <p:spPr bwMode="auto">
          <a:xfrm>
            <a:off x="4955556" y="2450605"/>
            <a:ext cx="838339" cy="515680"/>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600" b="1" dirty="0">
              <a:latin typeface="Meiryo UI" pitchFamily="50" charset="-128"/>
              <a:ea typeface="Meiryo UI" pitchFamily="50" charset="-128"/>
              <a:cs typeface="Meiryo UI" pitchFamily="50" charset="-128"/>
            </a:endParaRPr>
          </a:p>
        </p:txBody>
      </p:sp>
      <p:pic>
        <p:nvPicPr>
          <p:cNvPr id="44" name="図 43">
            <a:extLst>
              <a:ext uri="{FF2B5EF4-FFF2-40B4-BE49-F238E27FC236}">
                <a16:creationId xmlns:a16="http://schemas.microsoft.com/office/drawing/2014/main" id="{4831133E-1B27-4C8E-AF19-5CA8E70F9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1450" y="2412004"/>
            <a:ext cx="648702" cy="587265"/>
          </a:xfrm>
          <a:prstGeom prst="rect">
            <a:avLst/>
          </a:prstGeom>
        </p:spPr>
      </p:pic>
      <p:sp>
        <p:nvSpPr>
          <p:cNvPr id="45" name="テキスト ボックス 44">
            <a:extLst>
              <a:ext uri="{FF2B5EF4-FFF2-40B4-BE49-F238E27FC236}">
                <a16:creationId xmlns:a16="http://schemas.microsoft.com/office/drawing/2014/main" id="{DC512185-49A0-4DEA-B90F-20A79F2A51C2}"/>
              </a:ext>
            </a:extLst>
          </p:cNvPr>
          <p:cNvSpPr txBox="1"/>
          <p:nvPr/>
        </p:nvSpPr>
        <p:spPr bwMode="auto">
          <a:xfrm>
            <a:off x="6705720" y="1966289"/>
            <a:ext cx="783248" cy="242044"/>
          </a:xfrm>
          <a:prstGeom prst="rect">
            <a:avLst/>
          </a:prstGeom>
          <a:noFill/>
          <a:ln w="9525">
            <a:noFill/>
            <a:miter lim="800000"/>
            <a:headEnd/>
            <a:tailEnd/>
          </a:ln>
        </p:spPr>
        <p:txBody>
          <a:bodyPr wrap="none" lIns="72000" tIns="36000" rIns="72000" bIns="36000"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本番環境</a:t>
            </a:r>
            <a:endParaRPr kumimoji="1" lang="en-US" sz="1400" dirty="0" err="1">
              <a:solidFill>
                <a:prstClr val="black"/>
              </a:solidFill>
              <a:latin typeface="Meiryo UI" panose="020B0604030504040204" pitchFamily="50" charset="-128"/>
              <a:ea typeface="Meiryo UI" panose="020B0604030504040204" pitchFamily="50" charset="-128"/>
            </a:endParaRPr>
          </a:p>
        </p:txBody>
      </p:sp>
      <p:sp>
        <p:nvSpPr>
          <p:cNvPr id="46" name="右矢印 43">
            <a:extLst>
              <a:ext uri="{FF2B5EF4-FFF2-40B4-BE49-F238E27FC236}">
                <a16:creationId xmlns:a16="http://schemas.microsoft.com/office/drawing/2014/main" id="{AD4900C7-B452-4CED-9F7A-6F5CAE7B9B6A}"/>
              </a:ext>
            </a:extLst>
          </p:cNvPr>
          <p:cNvSpPr/>
          <p:nvPr/>
        </p:nvSpPr>
        <p:spPr bwMode="auto">
          <a:xfrm rot="5400000">
            <a:off x="7154842" y="3377555"/>
            <a:ext cx="520522" cy="626478"/>
          </a:xfrm>
          <a:prstGeom prst="rightArrow">
            <a:avLst>
              <a:gd name="adj1" fmla="val 50000"/>
              <a:gd name="adj2" fmla="val 0"/>
            </a:avLst>
          </a:prstGeom>
          <a:solidFill>
            <a:schemeClr val="tx2">
              <a:lumMod val="60000"/>
              <a:lumOff val="40000"/>
            </a:schemeClr>
          </a:solidFill>
          <a:ln w="9525">
            <a:no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47" name="円弧 46">
            <a:extLst>
              <a:ext uri="{FF2B5EF4-FFF2-40B4-BE49-F238E27FC236}">
                <a16:creationId xmlns:a16="http://schemas.microsoft.com/office/drawing/2014/main" id="{FD3EF4FF-78FD-4607-AD0E-30596912FADA}"/>
              </a:ext>
            </a:extLst>
          </p:cNvPr>
          <p:cNvSpPr/>
          <p:nvPr/>
        </p:nvSpPr>
        <p:spPr>
          <a:xfrm>
            <a:off x="3646117" y="1914834"/>
            <a:ext cx="509532" cy="444387"/>
          </a:xfrm>
          <a:prstGeom prst="arc">
            <a:avLst>
              <a:gd name="adj1" fmla="val 12194585"/>
              <a:gd name="adj2" fmla="val 9472046"/>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600"/>
          </a:p>
        </p:txBody>
      </p:sp>
      <p:sp>
        <p:nvSpPr>
          <p:cNvPr id="48" name="テキスト ボックス 47">
            <a:extLst>
              <a:ext uri="{FF2B5EF4-FFF2-40B4-BE49-F238E27FC236}">
                <a16:creationId xmlns:a16="http://schemas.microsoft.com/office/drawing/2014/main" id="{0EE4556D-4094-4C65-9AEF-EDEE943D0C9F}"/>
              </a:ext>
            </a:extLst>
          </p:cNvPr>
          <p:cNvSpPr txBox="1"/>
          <p:nvPr/>
        </p:nvSpPr>
        <p:spPr bwMode="auto">
          <a:xfrm>
            <a:off x="4168820" y="1931782"/>
            <a:ext cx="783248" cy="242044"/>
          </a:xfrm>
          <a:prstGeom prst="rect">
            <a:avLst/>
          </a:prstGeom>
          <a:noFill/>
          <a:ln w="9525">
            <a:noFill/>
            <a:miter lim="800000"/>
            <a:headEnd/>
            <a:tailEnd/>
          </a:ln>
        </p:spPr>
        <p:txBody>
          <a:bodyPr wrap="none" lIns="72000" tIns="36000" rIns="72000" bIns="36000" rtlCol="0">
            <a:spAutoFit/>
          </a:bodyPr>
          <a:lstStyle/>
          <a:p>
            <a:r>
              <a:rPr kumimoji="1" lang="ja-JP" altLang="en-US" sz="1400" dirty="0">
                <a:solidFill>
                  <a:prstClr val="black"/>
                </a:solidFill>
                <a:latin typeface="Meiryo UI" panose="020B0604030504040204" pitchFamily="50" charset="-128"/>
                <a:ea typeface="Meiryo UI" panose="020B0604030504040204" pitchFamily="50" charset="-128"/>
              </a:rPr>
              <a:t>自動試験</a:t>
            </a:r>
            <a:endParaRPr kumimoji="1" lang="en-US" altLang="ja-JP" sz="1400" dirty="0">
              <a:solidFill>
                <a:prstClr val="black"/>
              </a:solidFill>
              <a:latin typeface="Meiryo UI" panose="020B0604030504040204" pitchFamily="50" charset="-128"/>
              <a:ea typeface="Meiryo UI" panose="020B0604030504040204" pitchFamily="50" charset="-128"/>
            </a:endParaRPr>
          </a:p>
        </p:txBody>
      </p:sp>
      <p:sp>
        <p:nvSpPr>
          <p:cNvPr id="49" name="メモ 44">
            <a:extLst>
              <a:ext uri="{FF2B5EF4-FFF2-40B4-BE49-F238E27FC236}">
                <a16:creationId xmlns:a16="http://schemas.microsoft.com/office/drawing/2014/main" id="{BD90014A-1B96-449B-B596-21F4DE9C1292}"/>
              </a:ext>
            </a:extLst>
          </p:cNvPr>
          <p:cNvSpPr/>
          <p:nvPr/>
        </p:nvSpPr>
        <p:spPr bwMode="auto">
          <a:xfrm>
            <a:off x="2169385" y="3110761"/>
            <a:ext cx="761480" cy="538330"/>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lang="ja-JP" altLang="en-US" sz="1050" dirty="0">
                <a:latin typeface="Meiryo UI" pitchFamily="50" charset="-128"/>
                <a:ea typeface="Meiryo UI" pitchFamily="50" charset="-128"/>
                <a:cs typeface="Meiryo UI" pitchFamily="50" charset="-128"/>
              </a:rPr>
              <a:t>ソースコード</a:t>
            </a:r>
            <a:endParaRPr kumimoji="1" lang="en-US" sz="1050" dirty="0">
              <a:latin typeface="Meiryo UI" pitchFamily="50" charset="-128"/>
              <a:ea typeface="Meiryo UI" pitchFamily="50" charset="-128"/>
              <a:cs typeface="Meiryo UI" pitchFamily="50" charset="-128"/>
            </a:endParaRPr>
          </a:p>
        </p:txBody>
      </p:sp>
      <p:pic>
        <p:nvPicPr>
          <p:cNvPr id="50" name="図 49">
            <a:extLst>
              <a:ext uri="{FF2B5EF4-FFF2-40B4-BE49-F238E27FC236}">
                <a16:creationId xmlns:a16="http://schemas.microsoft.com/office/drawing/2014/main" id="{53D390C1-E2C7-4194-8680-3D6BCC97C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878" y="2019868"/>
            <a:ext cx="648702" cy="587265"/>
          </a:xfrm>
          <a:prstGeom prst="rect">
            <a:avLst/>
          </a:prstGeom>
        </p:spPr>
      </p:pic>
      <p:sp>
        <p:nvSpPr>
          <p:cNvPr id="51" name="雲 50">
            <a:extLst>
              <a:ext uri="{FF2B5EF4-FFF2-40B4-BE49-F238E27FC236}">
                <a16:creationId xmlns:a16="http://schemas.microsoft.com/office/drawing/2014/main" id="{4673AC76-5FEE-440D-9C7B-D22B5CDD8D3C}"/>
              </a:ext>
            </a:extLst>
          </p:cNvPr>
          <p:cNvSpPr/>
          <p:nvPr/>
        </p:nvSpPr>
        <p:spPr bwMode="auto">
          <a:xfrm>
            <a:off x="6760714" y="3004271"/>
            <a:ext cx="1458910" cy="295492"/>
          </a:xfrm>
          <a:prstGeom prst="cloud">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52" name="テキスト ボックス 51">
            <a:extLst>
              <a:ext uri="{FF2B5EF4-FFF2-40B4-BE49-F238E27FC236}">
                <a16:creationId xmlns:a16="http://schemas.microsoft.com/office/drawing/2014/main" id="{14939292-CA1F-4DB5-9D77-ADA4025E4F65}"/>
              </a:ext>
            </a:extLst>
          </p:cNvPr>
          <p:cNvSpPr txBox="1"/>
          <p:nvPr/>
        </p:nvSpPr>
        <p:spPr bwMode="auto">
          <a:xfrm>
            <a:off x="2651891" y="1837530"/>
            <a:ext cx="632038" cy="242044"/>
          </a:xfrm>
          <a:prstGeom prst="rect">
            <a:avLst/>
          </a:prstGeom>
          <a:noFill/>
          <a:ln w="9525">
            <a:noFill/>
            <a:miter lim="800000"/>
            <a:headEnd/>
            <a:tailEnd/>
          </a:ln>
        </p:spPr>
        <p:txBody>
          <a:bodyPr wrap="none" lIns="72000" tIns="36000" rIns="72000" bIns="36000" rtlCol="0">
            <a:spAutoFit/>
          </a:bodyPr>
          <a:lstStyle/>
          <a:p>
            <a:r>
              <a:rPr lang="en-US" altLang="ja-JP" sz="1400" dirty="0">
                <a:solidFill>
                  <a:prstClr val="black"/>
                </a:solidFill>
                <a:latin typeface="Meiryo UI" panose="020B0604030504040204" pitchFamily="50" charset="-128"/>
                <a:ea typeface="Meiryo UI" panose="020B0604030504040204" pitchFamily="50" charset="-128"/>
              </a:rPr>
              <a:t>CI</a:t>
            </a:r>
            <a:r>
              <a:rPr lang="ja-JP" altLang="en-US" sz="1400" dirty="0">
                <a:solidFill>
                  <a:prstClr val="black"/>
                </a:solidFill>
                <a:latin typeface="Meiryo UI" panose="020B0604030504040204" pitchFamily="50" charset="-128"/>
                <a:ea typeface="Meiryo UI" panose="020B0604030504040204" pitchFamily="50" charset="-128"/>
              </a:rPr>
              <a:t>環境</a:t>
            </a:r>
            <a:endParaRPr kumimoji="1" lang="en-US" sz="1400" dirty="0" err="1">
              <a:solidFill>
                <a:prstClr val="black"/>
              </a:solidFill>
              <a:latin typeface="Meiryo UI" panose="020B0604030504040204" pitchFamily="50" charset="-128"/>
              <a:ea typeface="Meiryo UI" panose="020B0604030504040204" pitchFamily="50" charset="-128"/>
            </a:endParaRPr>
          </a:p>
        </p:txBody>
      </p:sp>
      <p:sp>
        <p:nvSpPr>
          <p:cNvPr id="53" name="右矢印 53">
            <a:extLst>
              <a:ext uri="{FF2B5EF4-FFF2-40B4-BE49-F238E27FC236}">
                <a16:creationId xmlns:a16="http://schemas.microsoft.com/office/drawing/2014/main" id="{85909E88-B7A5-4100-B259-756716202F38}"/>
              </a:ext>
            </a:extLst>
          </p:cNvPr>
          <p:cNvSpPr/>
          <p:nvPr/>
        </p:nvSpPr>
        <p:spPr bwMode="auto">
          <a:xfrm>
            <a:off x="2241500" y="2594965"/>
            <a:ext cx="564096" cy="438288"/>
          </a:xfrm>
          <a:prstGeom prst="rightArrow">
            <a:avLst/>
          </a:prstGeom>
          <a:solidFill>
            <a:schemeClr val="tx2">
              <a:lumMod val="60000"/>
              <a:lumOff val="40000"/>
            </a:schemeClr>
          </a:solidFill>
          <a:ln w="9525">
            <a:solidFill>
              <a:schemeClr val="accent1">
                <a:lumMod val="60000"/>
                <a:lumOff val="40000"/>
              </a:schemeClr>
            </a:solidFill>
            <a:miter lim="800000"/>
            <a:headEnd/>
            <a:tailEnd/>
          </a:ln>
        </p:spPr>
        <p:txBody>
          <a:bodyPr wrap="square" lIns="72000" tIns="36000" rIns="72000" bIns="36000" rtlCol="0" anchor="ctr">
            <a:noAutofit/>
          </a:bodyPr>
          <a:lstStyle/>
          <a:p>
            <a:pPr algn="ctr">
              <a:tabLst>
                <a:tab pos="360363" algn="l"/>
              </a:tabLst>
            </a:pPr>
            <a:endParaRPr kumimoji="1" lang="en-US" sz="1600" dirty="0">
              <a:latin typeface="Meiryo UI" pitchFamily="50" charset="-128"/>
              <a:ea typeface="Meiryo UI" pitchFamily="50" charset="-128"/>
              <a:cs typeface="Meiryo UI" pitchFamily="50" charset="-128"/>
            </a:endParaRPr>
          </a:p>
        </p:txBody>
      </p:sp>
      <p:sp>
        <p:nvSpPr>
          <p:cNvPr id="54" name="右矢印 54">
            <a:extLst>
              <a:ext uri="{FF2B5EF4-FFF2-40B4-BE49-F238E27FC236}">
                <a16:creationId xmlns:a16="http://schemas.microsoft.com/office/drawing/2014/main" id="{FF54E963-6068-4D42-BDDC-87E1D532D581}"/>
              </a:ext>
            </a:extLst>
          </p:cNvPr>
          <p:cNvSpPr/>
          <p:nvPr/>
        </p:nvSpPr>
        <p:spPr bwMode="auto">
          <a:xfrm>
            <a:off x="1417998" y="3628114"/>
            <a:ext cx="6153321" cy="458026"/>
          </a:xfrm>
          <a:prstGeom prst="rightArrow">
            <a:avLst>
              <a:gd name="adj1" fmla="val 50000"/>
              <a:gd name="adj2" fmla="val 0"/>
            </a:avLst>
          </a:prstGeom>
          <a:solidFill>
            <a:schemeClr val="tx2">
              <a:lumMod val="60000"/>
              <a:lumOff val="40000"/>
            </a:schemeClr>
          </a:solidFill>
          <a:ln w="9525">
            <a:noFill/>
            <a:miter lim="800000"/>
            <a:headEnd/>
            <a:tailEnd/>
          </a:ln>
        </p:spPr>
        <p:txBody>
          <a:bodyPr wrap="square" lIns="72000" tIns="36000" rIns="72000" bIns="36000" rtlCol="0" anchor="ctr">
            <a:noAutofit/>
          </a:bodyPr>
          <a:lstStyle/>
          <a:p>
            <a:pPr algn="ctr">
              <a:tabLst>
                <a:tab pos="360363" algn="l"/>
              </a:tabLst>
            </a:pPr>
            <a:r>
              <a:rPr kumimoji="1" lang="en-US" altLang="ja-JP" dirty="0">
                <a:solidFill>
                  <a:schemeClr val="bg1"/>
                </a:solidFill>
                <a:latin typeface="Meiryo UI" pitchFamily="50" charset="-128"/>
                <a:ea typeface="Meiryo UI" pitchFamily="50" charset="-128"/>
                <a:cs typeface="Meiryo UI" pitchFamily="50" charset="-128"/>
              </a:rPr>
              <a:t>Operate</a:t>
            </a:r>
            <a:r>
              <a:rPr kumimoji="1" lang="ja-JP" altLang="en-US" dirty="0">
                <a:solidFill>
                  <a:schemeClr val="bg1"/>
                </a:solidFill>
                <a:latin typeface="Meiryo UI" pitchFamily="50" charset="-128"/>
                <a:ea typeface="Meiryo UI" pitchFamily="50" charset="-128"/>
                <a:cs typeface="Meiryo UI" pitchFamily="50" charset="-128"/>
              </a:rPr>
              <a:t> </a:t>
            </a:r>
            <a:r>
              <a:rPr kumimoji="1" lang="en-US" altLang="ja-JP" dirty="0">
                <a:solidFill>
                  <a:schemeClr val="bg1"/>
                </a:solidFill>
                <a:latin typeface="Meiryo UI" pitchFamily="50" charset="-128"/>
                <a:ea typeface="Meiryo UI" pitchFamily="50" charset="-128"/>
                <a:cs typeface="Meiryo UI" pitchFamily="50" charset="-128"/>
              </a:rPr>
              <a:t>&amp;</a:t>
            </a:r>
            <a:r>
              <a:rPr kumimoji="1" lang="ja-JP" altLang="en-US" dirty="0">
                <a:solidFill>
                  <a:schemeClr val="bg1"/>
                </a:solidFill>
                <a:latin typeface="Meiryo UI" pitchFamily="50" charset="-128"/>
                <a:ea typeface="Meiryo UI" pitchFamily="50" charset="-128"/>
                <a:cs typeface="Meiryo UI" pitchFamily="50" charset="-128"/>
              </a:rPr>
              <a:t> </a:t>
            </a:r>
            <a:r>
              <a:rPr kumimoji="1" lang="en-US" altLang="ja-JP" dirty="0">
                <a:solidFill>
                  <a:schemeClr val="bg1"/>
                </a:solidFill>
                <a:latin typeface="Meiryo UI" pitchFamily="50" charset="-128"/>
                <a:ea typeface="Meiryo UI" pitchFamily="50" charset="-128"/>
                <a:cs typeface="Meiryo UI" pitchFamily="50" charset="-128"/>
              </a:rPr>
              <a:t>Monitor</a:t>
            </a:r>
            <a:endParaRPr kumimoji="1" lang="en-US" dirty="0">
              <a:solidFill>
                <a:schemeClr val="bg1"/>
              </a:solidFill>
              <a:latin typeface="Meiryo UI" pitchFamily="50" charset="-128"/>
              <a:ea typeface="Meiryo UI" pitchFamily="50" charset="-128"/>
              <a:cs typeface="Meiryo UI" pitchFamily="50" charset="-128"/>
            </a:endParaRPr>
          </a:p>
        </p:txBody>
      </p:sp>
      <p:sp>
        <p:nvSpPr>
          <p:cNvPr id="55" name="正方形/長方形 54">
            <a:extLst>
              <a:ext uri="{FF2B5EF4-FFF2-40B4-BE49-F238E27FC236}">
                <a16:creationId xmlns:a16="http://schemas.microsoft.com/office/drawing/2014/main" id="{C72DDDAE-3193-4C4B-B32C-202BD13F5896}"/>
              </a:ext>
            </a:extLst>
          </p:cNvPr>
          <p:cNvSpPr/>
          <p:nvPr/>
        </p:nvSpPr>
        <p:spPr bwMode="auto">
          <a:xfrm>
            <a:off x="897159" y="4833232"/>
            <a:ext cx="1465603" cy="1350900"/>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56" name="テキスト ボックス 55">
            <a:extLst>
              <a:ext uri="{FF2B5EF4-FFF2-40B4-BE49-F238E27FC236}">
                <a16:creationId xmlns:a16="http://schemas.microsoft.com/office/drawing/2014/main" id="{E97677F3-8ADB-4649-94E8-58AF731C1B24}"/>
              </a:ext>
            </a:extLst>
          </p:cNvPr>
          <p:cNvSpPr txBox="1"/>
          <p:nvPr/>
        </p:nvSpPr>
        <p:spPr bwMode="auto">
          <a:xfrm>
            <a:off x="914290" y="4861722"/>
            <a:ext cx="504479" cy="503590"/>
          </a:xfrm>
          <a:prstGeom prst="rect">
            <a:avLst/>
          </a:prstGeom>
          <a:noFill/>
          <a:ln w="9525">
            <a:noFill/>
            <a:miter lim="800000"/>
            <a:headEnd/>
            <a:tailEnd/>
          </a:ln>
        </p:spPr>
        <p:txBody>
          <a:bodyPr wrap="none" lIns="72000" tIns="36000" rIns="72000" bIns="36000"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開発</a:t>
            </a:r>
            <a:endParaRPr lang="en-US" altLang="ja-JP" sz="1400"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環境</a:t>
            </a:r>
            <a:endParaRPr kumimoji="1" lang="en-US" sz="1400" dirty="0" err="1">
              <a:solidFill>
                <a:prstClr val="black"/>
              </a:solidFill>
              <a:latin typeface="Meiryo UI" panose="020B0604030504040204" pitchFamily="50" charset="-128"/>
              <a:ea typeface="Meiryo UI" panose="020B0604030504040204" pitchFamily="50" charset="-128"/>
            </a:endParaRPr>
          </a:p>
        </p:txBody>
      </p:sp>
      <p:sp>
        <p:nvSpPr>
          <p:cNvPr id="57" name="円弧 56">
            <a:extLst>
              <a:ext uri="{FF2B5EF4-FFF2-40B4-BE49-F238E27FC236}">
                <a16:creationId xmlns:a16="http://schemas.microsoft.com/office/drawing/2014/main" id="{1F0611DA-DAA3-4D90-B657-E4E38D1661E5}"/>
              </a:ext>
            </a:extLst>
          </p:cNvPr>
          <p:cNvSpPr/>
          <p:nvPr/>
        </p:nvSpPr>
        <p:spPr>
          <a:xfrm>
            <a:off x="925760" y="5492340"/>
            <a:ext cx="509532" cy="444387"/>
          </a:xfrm>
          <a:prstGeom prst="arc">
            <a:avLst>
              <a:gd name="adj1" fmla="val 12194585"/>
              <a:gd name="adj2" fmla="val 9472046"/>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600"/>
          </a:p>
        </p:txBody>
      </p:sp>
      <p:sp>
        <p:nvSpPr>
          <p:cNvPr id="58" name="テキスト ボックス 57">
            <a:extLst>
              <a:ext uri="{FF2B5EF4-FFF2-40B4-BE49-F238E27FC236}">
                <a16:creationId xmlns:a16="http://schemas.microsoft.com/office/drawing/2014/main" id="{23364754-48E9-4454-8567-0CC5AB6CB1F5}"/>
              </a:ext>
            </a:extLst>
          </p:cNvPr>
          <p:cNvSpPr txBox="1"/>
          <p:nvPr/>
        </p:nvSpPr>
        <p:spPr bwMode="auto">
          <a:xfrm>
            <a:off x="1469727" y="5145992"/>
            <a:ext cx="685619" cy="934478"/>
          </a:xfrm>
          <a:prstGeom prst="rect">
            <a:avLst/>
          </a:prstGeom>
          <a:noFill/>
          <a:ln w="9525">
            <a:noFill/>
            <a:miter lim="800000"/>
            <a:headEnd/>
            <a:tailEnd/>
          </a:ln>
        </p:spPr>
        <p:txBody>
          <a:bodyPr wrap="none" lIns="72000" tIns="36000" rIns="72000" bIns="36000" rtlCol="0">
            <a:spAutoFit/>
          </a:bodyPr>
          <a:lstStyle/>
          <a:p>
            <a:r>
              <a:rPr lang="en-US" altLang="ja-JP" sz="1400" dirty="0">
                <a:solidFill>
                  <a:prstClr val="black"/>
                </a:solidFill>
                <a:latin typeface="Meiryo UI" panose="020B0604030504040204" pitchFamily="50" charset="-128"/>
                <a:ea typeface="Meiryo UI" panose="020B0604030504040204" pitchFamily="50" charset="-128"/>
              </a:rPr>
              <a:t>Plan</a:t>
            </a:r>
          </a:p>
          <a:p>
            <a:r>
              <a:rPr lang="en-US" altLang="ja-JP" sz="1400" dirty="0">
                <a:solidFill>
                  <a:prstClr val="black"/>
                </a:solidFill>
                <a:latin typeface="Meiryo UI" panose="020B0604030504040204" pitchFamily="50" charset="-128"/>
                <a:ea typeface="Meiryo UI" panose="020B0604030504040204" pitchFamily="50" charset="-128"/>
              </a:rPr>
              <a:t>Code</a:t>
            </a:r>
          </a:p>
          <a:p>
            <a:r>
              <a:rPr kumimoji="1" lang="ja-JP" altLang="en-US" sz="1400" dirty="0">
                <a:solidFill>
                  <a:prstClr val="black"/>
                </a:solidFill>
                <a:latin typeface="Meiryo UI" panose="020B0604030504040204" pitchFamily="50" charset="-128"/>
                <a:ea typeface="Meiryo UI" panose="020B0604030504040204" pitchFamily="50" charset="-128"/>
              </a:rPr>
              <a:t>実行</a:t>
            </a:r>
            <a:endParaRPr lang="en-US" altLang="ja-JP" sz="1400" dirty="0">
              <a:solidFill>
                <a:prstClr val="black"/>
              </a:solidFill>
              <a:latin typeface="Meiryo UI" panose="020B0604030504040204" pitchFamily="50" charset="-128"/>
              <a:ea typeface="Meiryo UI" panose="020B0604030504040204" pitchFamily="50" charset="-128"/>
            </a:endParaRPr>
          </a:p>
          <a:p>
            <a:r>
              <a:rPr kumimoji="1" lang="ja-JP" altLang="en-US" sz="1400" dirty="0">
                <a:solidFill>
                  <a:prstClr val="black"/>
                </a:solidFill>
                <a:latin typeface="Meiryo UI" panose="020B0604030504040204" pitchFamily="50" charset="-128"/>
                <a:ea typeface="Meiryo UI" panose="020B0604030504040204" pitchFamily="50" charset="-128"/>
              </a:rPr>
              <a:t>デバッグ</a:t>
            </a:r>
            <a:endParaRPr kumimoji="1" lang="en-US" sz="1400" dirty="0">
              <a:solidFill>
                <a:prstClr val="black"/>
              </a:solidFill>
              <a:latin typeface="Meiryo UI" panose="020B0604030504040204" pitchFamily="50" charset="-128"/>
              <a:ea typeface="Meiryo UI" panose="020B0604030504040204" pitchFamily="50" charset="-128"/>
            </a:endParaRPr>
          </a:p>
        </p:txBody>
      </p:sp>
      <p:sp>
        <p:nvSpPr>
          <p:cNvPr id="59" name="右矢印 60">
            <a:extLst>
              <a:ext uri="{FF2B5EF4-FFF2-40B4-BE49-F238E27FC236}">
                <a16:creationId xmlns:a16="http://schemas.microsoft.com/office/drawing/2014/main" id="{9B4277FA-0D51-418A-94AC-521B57363269}"/>
              </a:ext>
            </a:extLst>
          </p:cNvPr>
          <p:cNvSpPr/>
          <p:nvPr/>
        </p:nvSpPr>
        <p:spPr bwMode="auto">
          <a:xfrm rot="16200000">
            <a:off x="1301193" y="6132622"/>
            <a:ext cx="523461" cy="626478"/>
          </a:xfrm>
          <a:prstGeom prst="rightArrow">
            <a:avLst/>
          </a:prstGeom>
          <a:solidFill>
            <a:schemeClr val="tx2">
              <a:lumMod val="60000"/>
              <a:lumOff val="40000"/>
            </a:schemeClr>
          </a:solidFill>
          <a:ln w="9525">
            <a:solidFill>
              <a:schemeClr val="accent1">
                <a:lumMod val="60000"/>
                <a:lumOff val="40000"/>
              </a:schemeClr>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60" name="正方形/長方形 59">
            <a:extLst>
              <a:ext uri="{FF2B5EF4-FFF2-40B4-BE49-F238E27FC236}">
                <a16:creationId xmlns:a16="http://schemas.microsoft.com/office/drawing/2014/main" id="{7B8F2838-9100-4D6B-AB00-2495F3B47312}"/>
              </a:ext>
            </a:extLst>
          </p:cNvPr>
          <p:cNvSpPr/>
          <p:nvPr/>
        </p:nvSpPr>
        <p:spPr bwMode="auto">
          <a:xfrm>
            <a:off x="2629311" y="4567685"/>
            <a:ext cx="3275989" cy="1641339"/>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61" name="テキスト ボックス 60">
            <a:extLst>
              <a:ext uri="{FF2B5EF4-FFF2-40B4-BE49-F238E27FC236}">
                <a16:creationId xmlns:a16="http://schemas.microsoft.com/office/drawing/2014/main" id="{79E3AAB9-FA24-481E-B4CC-45A4A5BF3693}"/>
              </a:ext>
            </a:extLst>
          </p:cNvPr>
          <p:cNvSpPr txBox="1"/>
          <p:nvPr/>
        </p:nvSpPr>
        <p:spPr bwMode="auto">
          <a:xfrm>
            <a:off x="2684421" y="5029837"/>
            <a:ext cx="732360" cy="242044"/>
          </a:xfrm>
          <a:prstGeom prst="rect">
            <a:avLst/>
          </a:prstGeom>
          <a:noFill/>
          <a:ln w="9525">
            <a:noFill/>
            <a:miter lim="800000"/>
            <a:headEnd/>
            <a:tailEnd/>
          </a:ln>
        </p:spPr>
        <p:txBody>
          <a:bodyPr wrap="none" lIns="72000" tIns="36000" rIns="72000" bIns="36000" rtlCol="0">
            <a:spAutoFit/>
          </a:bodyPr>
          <a:lstStyle/>
          <a:p>
            <a:r>
              <a:rPr kumimoji="1" lang="ja-JP" altLang="en-US" sz="1400" dirty="0">
                <a:solidFill>
                  <a:prstClr val="black"/>
                </a:solidFill>
                <a:latin typeface="Meiryo UI" panose="020B0604030504040204" pitchFamily="50" charset="-128"/>
                <a:ea typeface="Meiryo UI" panose="020B0604030504040204" pitchFamily="50" charset="-128"/>
              </a:rPr>
              <a:t>レポジトリ</a:t>
            </a:r>
            <a:endParaRPr kumimoji="1" lang="en-US" sz="1400" dirty="0" err="1">
              <a:solidFill>
                <a:prstClr val="black"/>
              </a:solidFill>
              <a:latin typeface="Meiryo UI" panose="020B0604030504040204" pitchFamily="50" charset="-128"/>
              <a:ea typeface="Meiryo UI" panose="020B0604030504040204" pitchFamily="50" charset="-128"/>
            </a:endParaRPr>
          </a:p>
        </p:txBody>
      </p:sp>
      <p:pic>
        <p:nvPicPr>
          <p:cNvPr id="62" name="図 61">
            <a:extLst>
              <a:ext uri="{FF2B5EF4-FFF2-40B4-BE49-F238E27FC236}">
                <a16:creationId xmlns:a16="http://schemas.microsoft.com/office/drawing/2014/main" id="{425B815B-51E4-4FF3-BE6C-D6A71483DD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1394" y="5339237"/>
            <a:ext cx="701628" cy="317589"/>
          </a:xfrm>
          <a:prstGeom prst="rect">
            <a:avLst/>
          </a:prstGeom>
        </p:spPr>
      </p:pic>
      <p:sp>
        <p:nvSpPr>
          <p:cNvPr id="63" name="円柱 62">
            <a:extLst>
              <a:ext uri="{FF2B5EF4-FFF2-40B4-BE49-F238E27FC236}">
                <a16:creationId xmlns:a16="http://schemas.microsoft.com/office/drawing/2014/main" id="{13D92135-4098-4A7F-AEE4-F96AE2AE10BA}"/>
              </a:ext>
            </a:extLst>
          </p:cNvPr>
          <p:cNvSpPr/>
          <p:nvPr/>
        </p:nvSpPr>
        <p:spPr bwMode="auto">
          <a:xfrm>
            <a:off x="2739121" y="5216189"/>
            <a:ext cx="678681" cy="506634"/>
          </a:xfrm>
          <a:prstGeom prst="can">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64" name="雲 63">
            <a:extLst>
              <a:ext uri="{FF2B5EF4-FFF2-40B4-BE49-F238E27FC236}">
                <a16:creationId xmlns:a16="http://schemas.microsoft.com/office/drawing/2014/main" id="{444A45F1-0610-47A2-A88B-B0DA84F7B692}"/>
              </a:ext>
            </a:extLst>
          </p:cNvPr>
          <p:cNvSpPr/>
          <p:nvPr/>
        </p:nvSpPr>
        <p:spPr bwMode="auto">
          <a:xfrm>
            <a:off x="2691394" y="5832896"/>
            <a:ext cx="3052941" cy="275819"/>
          </a:xfrm>
          <a:prstGeom prst="cloud">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65" name="右矢印 66">
            <a:extLst>
              <a:ext uri="{FF2B5EF4-FFF2-40B4-BE49-F238E27FC236}">
                <a16:creationId xmlns:a16="http://schemas.microsoft.com/office/drawing/2014/main" id="{3B899628-7E86-4A60-A1CF-DE1CB43FFF0C}"/>
              </a:ext>
            </a:extLst>
          </p:cNvPr>
          <p:cNvSpPr/>
          <p:nvPr/>
        </p:nvSpPr>
        <p:spPr bwMode="auto">
          <a:xfrm>
            <a:off x="5784076" y="5200807"/>
            <a:ext cx="1026084" cy="567146"/>
          </a:xfrm>
          <a:prstGeom prst="rightArrow">
            <a:avLst/>
          </a:prstGeom>
          <a:solidFill>
            <a:schemeClr val="tx2">
              <a:lumMod val="60000"/>
              <a:lumOff val="40000"/>
            </a:schemeClr>
          </a:solidFill>
          <a:ln w="9525">
            <a:solidFill>
              <a:schemeClr val="accent1">
                <a:lumMod val="60000"/>
                <a:lumOff val="40000"/>
              </a:schemeClr>
            </a:solidFill>
            <a:miter lim="800000"/>
            <a:headEnd/>
            <a:tailEnd/>
          </a:ln>
        </p:spPr>
        <p:txBody>
          <a:bodyPr wrap="square" lIns="72000" tIns="36000" rIns="72000" bIns="36000" rtlCol="0" anchor="ctr">
            <a:noAutofit/>
          </a:bodyPr>
          <a:lstStyle/>
          <a:p>
            <a:pPr algn="ctr">
              <a:tabLst>
                <a:tab pos="360363" algn="l"/>
              </a:tabLst>
            </a:pPr>
            <a:r>
              <a:rPr lang="en-US" sz="1600" dirty="0">
                <a:solidFill>
                  <a:schemeClr val="bg1"/>
                </a:solidFill>
                <a:latin typeface="Meiryo UI" pitchFamily="50" charset="-128"/>
                <a:ea typeface="Meiryo UI" pitchFamily="50" charset="-128"/>
                <a:cs typeface="Meiryo UI" pitchFamily="50" charset="-128"/>
              </a:rPr>
              <a:t>Deploy</a:t>
            </a:r>
            <a:endParaRPr kumimoji="1" lang="en-US" sz="1600" dirty="0">
              <a:solidFill>
                <a:schemeClr val="bg1"/>
              </a:solidFill>
              <a:latin typeface="Meiryo UI" pitchFamily="50" charset="-128"/>
              <a:ea typeface="Meiryo UI" pitchFamily="50" charset="-128"/>
              <a:cs typeface="Meiryo UI" pitchFamily="50" charset="-128"/>
            </a:endParaRPr>
          </a:p>
        </p:txBody>
      </p:sp>
      <p:sp>
        <p:nvSpPr>
          <p:cNvPr id="66" name="正方形/長方形 65">
            <a:extLst>
              <a:ext uri="{FF2B5EF4-FFF2-40B4-BE49-F238E27FC236}">
                <a16:creationId xmlns:a16="http://schemas.microsoft.com/office/drawing/2014/main" id="{170E36AA-5229-47D7-B99A-1CDCC34038E8}"/>
              </a:ext>
            </a:extLst>
          </p:cNvPr>
          <p:cNvSpPr/>
          <p:nvPr/>
        </p:nvSpPr>
        <p:spPr bwMode="auto">
          <a:xfrm>
            <a:off x="6681259" y="4691711"/>
            <a:ext cx="1527074" cy="1495358"/>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pic>
        <p:nvPicPr>
          <p:cNvPr id="67" name="図 66">
            <a:extLst>
              <a:ext uri="{FF2B5EF4-FFF2-40B4-BE49-F238E27FC236}">
                <a16:creationId xmlns:a16="http://schemas.microsoft.com/office/drawing/2014/main" id="{82FA5E9B-5883-4314-84C5-C7F7C54B1E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80307" y="5270845"/>
            <a:ext cx="1249484" cy="364230"/>
          </a:xfrm>
          <a:prstGeom prst="rect">
            <a:avLst/>
          </a:prstGeom>
        </p:spPr>
      </p:pic>
      <p:sp>
        <p:nvSpPr>
          <p:cNvPr id="68" name="正方形/長方形 67">
            <a:extLst>
              <a:ext uri="{FF2B5EF4-FFF2-40B4-BE49-F238E27FC236}">
                <a16:creationId xmlns:a16="http://schemas.microsoft.com/office/drawing/2014/main" id="{04C85636-9A32-4C50-85A7-D64672B19FD0}"/>
              </a:ext>
            </a:extLst>
          </p:cNvPr>
          <p:cNvSpPr/>
          <p:nvPr/>
        </p:nvSpPr>
        <p:spPr bwMode="auto">
          <a:xfrm>
            <a:off x="3447502" y="5203793"/>
            <a:ext cx="1345612" cy="507104"/>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69" name="正方形/長方形 68">
            <a:extLst>
              <a:ext uri="{FF2B5EF4-FFF2-40B4-BE49-F238E27FC236}">
                <a16:creationId xmlns:a16="http://schemas.microsoft.com/office/drawing/2014/main" id="{56C4DCC3-0DCA-419B-907F-7380551ED466}"/>
              </a:ext>
            </a:extLst>
          </p:cNvPr>
          <p:cNvSpPr/>
          <p:nvPr/>
        </p:nvSpPr>
        <p:spPr bwMode="auto">
          <a:xfrm>
            <a:off x="4955672" y="4632738"/>
            <a:ext cx="826932" cy="498336"/>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r>
              <a:rPr kumimoji="1" lang="en-US" sz="1600" b="1" dirty="0" err="1">
                <a:latin typeface="Meiryo UI" pitchFamily="50" charset="-128"/>
                <a:ea typeface="Meiryo UI" pitchFamily="50" charset="-128"/>
                <a:cs typeface="Meiryo UI" pitchFamily="50" charset="-128"/>
              </a:rPr>
              <a:t>xUnit</a:t>
            </a:r>
            <a:endParaRPr kumimoji="1" lang="en-US" sz="1600" b="1" dirty="0">
              <a:latin typeface="Meiryo UI" pitchFamily="50" charset="-128"/>
              <a:ea typeface="Meiryo UI" pitchFamily="50" charset="-128"/>
              <a:cs typeface="Meiryo UI" pitchFamily="50" charset="-128"/>
            </a:endParaRPr>
          </a:p>
        </p:txBody>
      </p:sp>
      <p:pic>
        <p:nvPicPr>
          <p:cNvPr id="70" name="図 69">
            <a:extLst>
              <a:ext uri="{FF2B5EF4-FFF2-40B4-BE49-F238E27FC236}">
                <a16:creationId xmlns:a16="http://schemas.microsoft.com/office/drawing/2014/main" id="{D4AF3F70-0212-4457-89DD-7AE47EAE0B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9084" y="5178664"/>
            <a:ext cx="648702" cy="587265"/>
          </a:xfrm>
          <a:prstGeom prst="rect">
            <a:avLst/>
          </a:prstGeom>
        </p:spPr>
      </p:pic>
      <p:sp>
        <p:nvSpPr>
          <p:cNvPr id="71" name="正方形/長方形 70">
            <a:extLst>
              <a:ext uri="{FF2B5EF4-FFF2-40B4-BE49-F238E27FC236}">
                <a16:creationId xmlns:a16="http://schemas.microsoft.com/office/drawing/2014/main" id="{1CBD9361-4AD6-48AC-8DFA-DA4F76305157}"/>
              </a:ext>
            </a:extLst>
          </p:cNvPr>
          <p:cNvSpPr/>
          <p:nvPr/>
        </p:nvSpPr>
        <p:spPr bwMode="auto">
          <a:xfrm>
            <a:off x="4944266" y="5207143"/>
            <a:ext cx="838339" cy="515680"/>
          </a:xfrm>
          <a:prstGeom prst="rect">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600" b="1" dirty="0">
              <a:latin typeface="Meiryo UI" pitchFamily="50" charset="-128"/>
              <a:ea typeface="Meiryo UI" pitchFamily="50" charset="-128"/>
              <a:cs typeface="Meiryo UI" pitchFamily="50" charset="-128"/>
            </a:endParaRPr>
          </a:p>
        </p:txBody>
      </p:sp>
      <p:sp>
        <p:nvSpPr>
          <p:cNvPr id="72" name="テキスト ボックス 71">
            <a:extLst>
              <a:ext uri="{FF2B5EF4-FFF2-40B4-BE49-F238E27FC236}">
                <a16:creationId xmlns:a16="http://schemas.microsoft.com/office/drawing/2014/main" id="{AAA892F2-5579-4E03-B1C4-1C1584B5C2FC}"/>
              </a:ext>
            </a:extLst>
          </p:cNvPr>
          <p:cNvSpPr txBox="1"/>
          <p:nvPr/>
        </p:nvSpPr>
        <p:spPr bwMode="auto">
          <a:xfrm>
            <a:off x="6694430" y="4722827"/>
            <a:ext cx="783248" cy="242044"/>
          </a:xfrm>
          <a:prstGeom prst="rect">
            <a:avLst/>
          </a:prstGeom>
          <a:noFill/>
          <a:ln w="9525">
            <a:noFill/>
            <a:miter lim="800000"/>
            <a:headEnd/>
            <a:tailEnd/>
          </a:ln>
        </p:spPr>
        <p:txBody>
          <a:bodyPr wrap="none" lIns="72000" tIns="36000" rIns="72000" bIns="36000"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本番環境</a:t>
            </a:r>
            <a:endParaRPr kumimoji="1" lang="en-US" sz="1400" dirty="0" err="1">
              <a:solidFill>
                <a:prstClr val="black"/>
              </a:solidFill>
              <a:latin typeface="Meiryo UI" panose="020B0604030504040204" pitchFamily="50" charset="-128"/>
              <a:ea typeface="Meiryo UI" panose="020B0604030504040204" pitchFamily="50" charset="-128"/>
            </a:endParaRPr>
          </a:p>
        </p:txBody>
      </p:sp>
      <p:sp>
        <p:nvSpPr>
          <p:cNvPr id="73" name="右矢印 75">
            <a:extLst>
              <a:ext uri="{FF2B5EF4-FFF2-40B4-BE49-F238E27FC236}">
                <a16:creationId xmlns:a16="http://schemas.microsoft.com/office/drawing/2014/main" id="{CEAF9E41-C626-4556-99D6-80F82662FE9F}"/>
              </a:ext>
            </a:extLst>
          </p:cNvPr>
          <p:cNvSpPr/>
          <p:nvPr/>
        </p:nvSpPr>
        <p:spPr bwMode="auto">
          <a:xfrm rot="5400000">
            <a:off x="7143552" y="6134093"/>
            <a:ext cx="520522" cy="626478"/>
          </a:xfrm>
          <a:prstGeom prst="rightArrow">
            <a:avLst>
              <a:gd name="adj1" fmla="val 50000"/>
              <a:gd name="adj2" fmla="val 0"/>
            </a:avLst>
          </a:prstGeom>
          <a:solidFill>
            <a:schemeClr val="tx2">
              <a:lumMod val="60000"/>
              <a:lumOff val="40000"/>
            </a:schemeClr>
          </a:solidFill>
          <a:ln w="9525">
            <a:no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sp>
        <p:nvSpPr>
          <p:cNvPr id="74" name="円弧 73">
            <a:extLst>
              <a:ext uri="{FF2B5EF4-FFF2-40B4-BE49-F238E27FC236}">
                <a16:creationId xmlns:a16="http://schemas.microsoft.com/office/drawing/2014/main" id="{EA064EF1-191F-43E5-970C-874E3F3A9348}"/>
              </a:ext>
            </a:extLst>
          </p:cNvPr>
          <p:cNvSpPr/>
          <p:nvPr/>
        </p:nvSpPr>
        <p:spPr>
          <a:xfrm>
            <a:off x="3634827" y="4671372"/>
            <a:ext cx="509532" cy="444387"/>
          </a:xfrm>
          <a:prstGeom prst="arc">
            <a:avLst>
              <a:gd name="adj1" fmla="val 12194585"/>
              <a:gd name="adj2" fmla="val 9472046"/>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600"/>
          </a:p>
        </p:txBody>
      </p:sp>
      <p:sp>
        <p:nvSpPr>
          <p:cNvPr id="75" name="テキスト ボックス 74">
            <a:extLst>
              <a:ext uri="{FF2B5EF4-FFF2-40B4-BE49-F238E27FC236}">
                <a16:creationId xmlns:a16="http://schemas.microsoft.com/office/drawing/2014/main" id="{1F157D57-D764-4F55-9B4A-7AC19DCCEB23}"/>
              </a:ext>
            </a:extLst>
          </p:cNvPr>
          <p:cNvSpPr txBox="1"/>
          <p:nvPr/>
        </p:nvSpPr>
        <p:spPr bwMode="auto">
          <a:xfrm>
            <a:off x="4157530" y="4688320"/>
            <a:ext cx="783248" cy="242044"/>
          </a:xfrm>
          <a:prstGeom prst="rect">
            <a:avLst/>
          </a:prstGeom>
          <a:noFill/>
          <a:ln w="9525">
            <a:noFill/>
            <a:miter lim="800000"/>
            <a:headEnd/>
            <a:tailEnd/>
          </a:ln>
        </p:spPr>
        <p:txBody>
          <a:bodyPr wrap="none" lIns="72000" tIns="36000" rIns="72000" bIns="36000" rtlCol="0">
            <a:spAutoFit/>
          </a:bodyPr>
          <a:lstStyle/>
          <a:p>
            <a:r>
              <a:rPr kumimoji="1" lang="ja-JP" altLang="en-US" sz="1400" dirty="0">
                <a:solidFill>
                  <a:prstClr val="black"/>
                </a:solidFill>
                <a:latin typeface="Meiryo UI" panose="020B0604030504040204" pitchFamily="50" charset="-128"/>
                <a:ea typeface="Meiryo UI" panose="020B0604030504040204" pitchFamily="50" charset="-128"/>
              </a:rPr>
              <a:t>自動試験</a:t>
            </a:r>
            <a:endParaRPr kumimoji="1" lang="en-US" altLang="ja-JP" sz="1400" dirty="0">
              <a:solidFill>
                <a:prstClr val="black"/>
              </a:solidFill>
              <a:latin typeface="Meiryo UI" panose="020B0604030504040204" pitchFamily="50" charset="-128"/>
              <a:ea typeface="Meiryo UI" panose="020B0604030504040204" pitchFamily="50" charset="-128"/>
            </a:endParaRPr>
          </a:p>
        </p:txBody>
      </p:sp>
      <p:sp>
        <p:nvSpPr>
          <p:cNvPr id="76" name="メモ 78">
            <a:extLst>
              <a:ext uri="{FF2B5EF4-FFF2-40B4-BE49-F238E27FC236}">
                <a16:creationId xmlns:a16="http://schemas.microsoft.com/office/drawing/2014/main" id="{DAF34200-FAA3-4C8A-9750-831048E7DC7E}"/>
              </a:ext>
            </a:extLst>
          </p:cNvPr>
          <p:cNvSpPr/>
          <p:nvPr/>
        </p:nvSpPr>
        <p:spPr bwMode="auto">
          <a:xfrm>
            <a:off x="2158095" y="5867299"/>
            <a:ext cx="761480" cy="538330"/>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lang="ja-JP" altLang="en-US" sz="1050" dirty="0">
                <a:latin typeface="Meiryo UI" pitchFamily="50" charset="-128"/>
                <a:ea typeface="Meiryo UI" pitchFamily="50" charset="-128"/>
                <a:cs typeface="Meiryo UI" pitchFamily="50" charset="-128"/>
              </a:rPr>
              <a:t>ソースコード</a:t>
            </a:r>
            <a:endParaRPr kumimoji="1" lang="en-US" sz="1050" dirty="0">
              <a:latin typeface="Meiryo UI" pitchFamily="50" charset="-128"/>
              <a:ea typeface="Meiryo UI" pitchFamily="50" charset="-128"/>
              <a:cs typeface="Meiryo UI" pitchFamily="50" charset="-128"/>
            </a:endParaRPr>
          </a:p>
        </p:txBody>
      </p:sp>
      <p:sp>
        <p:nvSpPr>
          <p:cNvPr id="77" name="テキスト ボックス 76">
            <a:extLst>
              <a:ext uri="{FF2B5EF4-FFF2-40B4-BE49-F238E27FC236}">
                <a16:creationId xmlns:a16="http://schemas.microsoft.com/office/drawing/2014/main" id="{CCE9D5EA-3FD0-49CB-9CD9-EA249FACA22D}"/>
              </a:ext>
            </a:extLst>
          </p:cNvPr>
          <p:cNvSpPr txBox="1"/>
          <p:nvPr/>
        </p:nvSpPr>
        <p:spPr bwMode="auto">
          <a:xfrm>
            <a:off x="2640601" y="4594068"/>
            <a:ext cx="632038" cy="242044"/>
          </a:xfrm>
          <a:prstGeom prst="rect">
            <a:avLst/>
          </a:prstGeom>
          <a:noFill/>
          <a:ln w="9525">
            <a:noFill/>
            <a:miter lim="800000"/>
            <a:headEnd/>
            <a:tailEnd/>
          </a:ln>
        </p:spPr>
        <p:txBody>
          <a:bodyPr wrap="none" lIns="72000" tIns="36000" rIns="72000" bIns="36000" rtlCol="0">
            <a:spAutoFit/>
          </a:bodyPr>
          <a:lstStyle/>
          <a:p>
            <a:r>
              <a:rPr lang="en-US" altLang="ja-JP" sz="1400" dirty="0">
                <a:solidFill>
                  <a:prstClr val="black"/>
                </a:solidFill>
                <a:latin typeface="Meiryo UI" panose="020B0604030504040204" pitchFamily="50" charset="-128"/>
                <a:ea typeface="Meiryo UI" panose="020B0604030504040204" pitchFamily="50" charset="-128"/>
              </a:rPr>
              <a:t>CI</a:t>
            </a:r>
            <a:r>
              <a:rPr lang="ja-JP" altLang="en-US" sz="1400" dirty="0">
                <a:solidFill>
                  <a:prstClr val="black"/>
                </a:solidFill>
                <a:latin typeface="Meiryo UI" panose="020B0604030504040204" pitchFamily="50" charset="-128"/>
                <a:ea typeface="Meiryo UI" panose="020B0604030504040204" pitchFamily="50" charset="-128"/>
              </a:rPr>
              <a:t>環境</a:t>
            </a:r>
            <a:endParaRPr kumimoji="1" lang="en-US" sz="1400" dirty="0" err="1">
              <a:solidFill>
                <a:prstClr val="black"/>
              </a:solidFill>
              <a:latin typeface="Meiryo UI" panose="020B0604030504040204" pitchFamily="50" charset="-128"/>
              <a:ea typeface="Meiryo UI" panose="020B0604030504040204" pitchFamily="50" charset="-128"/>
            </a:endParaRPr>
          </a:p>
        </p:txBody>
      </p:sp>
      <p:sp>
        <p:nvSpPr>
          <p:cNvPr id="78" name="右矢印 82">
            <a:extLst>
              <a:ext uri="{FF2B5EF4-FFF2-40B4-BE49-F238E27FC236}">
                <a16:creationId xmlns:a16="http://schemas.microsoft.com/office/drawing/2014/main" id="{BA6BAB9E-4F17-49D3-9F4D-DA3C2362963D}"/>
              </a:ext>
            </a:extLst>
          </p:cNvPr>
          <p:cNvSpPr/>
          <p:nvPr/>
        </p:nvSpPr>
        <p:spPr bwMode="auto">
          <a:xfrm>
            <a:off x="2230210" y="5351503"/>
            <a:ext cx="564096" cy="438288"/>
          </a:xfrm>
          <a:prstGeom prst="rightArrow">
            <a:avLst/>
          </a:prstGeom>
          <a:solidFill>
            <a:schemeClr val="tx2">
              <a:lumMod val="60000"/>
              <a:lumOff val="40000"/>
            </a:schemeClr>
          </a:solidFill>
          <a:ln w="9525">
            <a:solidFill>
              <a:schemeClr val="accent1">
                <a:lumMod val="60000"/>
                <a:lumOff val="40000"/>
              </a:schemeClr>
            </a:solidFill>
            <a:miter lim="800000"/>
            <a:headEnd/>
            <a:tailEnd/>
          </a:ln>
        </p:spPr>
        <p:txBody>
          <a:bodyPr wrap="square" lIns="72000" tIns="36000" rIns="72000" bIns="36000" rtlCol="0" anchor="ctr">
            <a:noAutofit/>
          </a:bodyPr>
          <a:lstStyle/>
          <a:p>
            <a:pPr algn="ctr">
              <a:tabLst>
                <a:tab pos="360363" algn="l"/>
              </a:tabLst>
            </a:pPr>
            <a:endParaRPr kumimoji="1" lang="en-US" sz="1600" dirty="0">
              <a:latin typeface="Meiryo UI" pitchFamily="50" charset="-128"/>
              <a:ea typeface="Meiryo UI" pitchFamily="50" charset="-128"/>
              <a:cs typeface="Meiryo UI" pitchFamily="50" charset="-128"/>
            </a:endParaRPr>
          </a:p>
        </p:txBody>
      </p:sp>
      <p:sp>
        <p:nvSpPr>
          <p:cNvPr id="79" name="右矢印 83">
            <a:extLst>
              <a:ext uri="{FF2B5EF4-FFF2-40B4-BE49-F238E27FC236}">
                <a16:creationId xmlns:a16="http://schemas.microsoft.com/office/drawing/2014/main" id="{85DE8589-9EAE-4C7C-8E1A-933659D02512}"/>
              </a:ext>
            </a:extLst>
          </p:cNvPr>
          <p:cNvSpPr/>
          <p:nvPr/>
        </p:nvSpPr>
        <p:spPr bwMode="auto">
          <a:xfrm>
            <a:off x="1406708" y="6384652"/>
            <a:ext cx="6153321" cy="458026"/>
          </a:xfrm>
          <a:prstGeom prst="rightArrow">
            <a:avLst>
              <a:gd name="adj1" fmla="val 50000"/>
              <a:gd name="adj2" fmla="val 0"/>
            </a:avLst>
          </a:prstGeom>
          <a:solidFill>
            <a:schemeClr val="tx2">
              <a:lumMod val="60000"/>
              <a:lumOff val="40000"/>
            </a:schemeClr>
          </a:solidFill>
          <a:ln w="9525">
            <a:noFill/>
            <a:miter lim="800000"/>
            <a:headEnd/>
            <a:tailEnd/>
          </a:ln>
        </p:spPr>
        <p:txBody>
          <a:bodyPr wrap="square" lIns="72000" tIns="36000" rIns="72000" bIns="36000" rtlCol="0" anchor="ctr">
            <a:noAutofit/>
          </a:bodyPr>
          <a:lstStyle/>
          <a:p>
            <a:pPr algn="ctr">
              <a:tabLst>
                <a:tab pos="360363" algn="l"/>
              </a:tabLst>
            </a:pPr>
            <a:r>
              <a:rPr kumimoji="1" lang="en-US" altLang="ja-JP" dirty="0">
                <a:solidFill>
                  <a:schemeClr val="bg1"/>
                </a:solidFill>
                <a:latin typeface="Meiryo UI" pitchFamily="50" charset="-128"/>
                <a:ea typeface="Meiryo UI" pitchFamily="50" charset="-128"/>
                <a:cs typeface="Meiryo UI" pitchFamily="50" charset="-128"/>
              </a:rPr>
              <a:t>Operate</a:t>
            </a:r>
            <a:r>
              <a:rPr kumimoji="1" lang="ja-JP" altLang="en-US" dirty="0">
                <a:solidFill>
                  <a:schemeClr val="bg1"/>
                </a:solidFill>
                <a:latin typeface="Meiryo UI" pitchFamily="50" charset="-128"/>
                <a:ea typeface="Meiryo UI" pitchFamily="50" charset="-128"/>
                <a:cs typeface="Meiryo UI" pitchFamily="50" charset="-128"/>
              </a:rPr>
              <a:t> </a:t>
            </a:r>
            <a:r>
              <a:rPr kumimoji="1" lang="en-US" altLang="ja-JP" dirty="0">
                <a:solidFill>
                  <a:schemeClr val="bg1"/>
                </a:solidFill>
                <a:latin typeface="Meiryo UI" pitchFamily="50" charset="-128"/>
                <a:ea typeface="Meiryo UI" pitchFamily="50" charset="-128"/>
                <a:cs typeface="Meiryo UI" pitchFamily="50" charset="-128"/>
              </a:rPr>
              <a:t>&amp;</a:t>
            </a:r>
            <a:r>
              <a:rPr kumimoji="1" lang="ja-JP" altLang="en-US" dirty="0">
                <a:solidFill>
                  <a:schemeClr val="bg1"/>
                </a:solidFill>
                <a:latin typeface="Meiryo UI" pitchFamily="50" charset="-128"/>
                <a:ea typeface="Meiryo UI" pitchFamily="50" charset="-128"/>
                <a:cs typeface="Meiryo UI" pitchFamily="50" charset="-128"/>
              </a:rPr>
              <a:t> </a:t>
            </a:r>
            <a:r>
              <a:rPr kumimoji="1" lang="en-US" altLang="ja-JP" dirty="0">
                <a:solidFill>
                  <a:schemeClr val="bg1"/>
                </a:solidFill>
                <a:latin typeface="Meiryo UI" pitchFamily="50" charset="-128"/>
                <a:ea typeface="Meiryo UI" pitchFamily="50" charset="-128"/>
                <a:cs typeface="Meiryo UI" pitchFamily="50" charset="-128"/>
              </a:rPr>
              <a:t>Monitor</a:t>
            </a:r>
            <a:endParaRPr kumimoji="1" lang="en-US" dirty="0">
              <a:solidFill>
                <a:schemeClr val="bg1"/>
              </a:solidFill>
              <a:latin typeface="Meiryo UI" pitchFamily="50" charset="-128"/>
              <a:ea typeface="Meiryo UI" pitchFamily="50" charset="-128"/>
              <a:cs typeface="Meiryo UI" pitchFamily="50" charset="-128"/>
            </a:endParaRPr>
          </a:p>
        </p:txBody>
      </p:sp>
      <p:pic>
        <p:nvPicPr>
          <p:cNvPr id="80" name="図 79">
            <a:extLst>
              <a:ext uri="{FF2B5EF4-FFF2-40B4-BE49-F238E27FC236}">
                <a16:creationId xmlns:a16="http://schemas.microsoft.com/office/drawing/2014/main" id="{9D0B0AF3-E416-469A-B6D4-3AEF7B82D2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2332" y="5409925"/>
            <a:ext cx="1168590" cy="642061"/>
          </a:xfrm>
          <a:prstGeom prst="rect">
            <a:avLst/>
          </a:prstGeom>
        </p:spPr>
      </p:pic>
      <p:sp>
        <p:nvSpPr>
          <p:cNvPr id="81" name="メモ 84">
            <a:extLst>
              <a:ext uri="{FF2B5EF4-FFF2-40B4-BE49-F238E27FC236}">
                <a16:creationId xmlns:a16="http://schemas.microsoft.com/office/drawing/2014/main" id="{B31603AA-9EFF-438B-9059-488027E5ADC1}"/>
              </a:ext>
            </a:extLst>
          </p:cNvPr>
          <p:cNvSpPr/>
          <p:nvPr/>
        </p:nvSpPr>
        <p:spPr bwMode="auto">
          <a:xfrm>
            <a:off x="6048509" y="4792769"/>
            <a:ext cx="427168" cy="397832"/>
          </a:xfrm>
          <a:prstGeom prst="foldedCorner">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en-US" sz="1050" dirty="0">
              <a:latin typeface="Meiryo UI" pitchFamily="50" charset="-128"/>
              <a:ea typeface="Meiryo UI" pitchFamily="50" charset="-128"/>
              <a:cs typeface="Meiryo UI" pitchFamily="50" charset="-128"/>
            </a:endParaRPr>
          </a:p>
        </p:txBody>
      </p:sp>
      <p:pic>
        <p:nvPicPr>
          <p:cNvPr id="82" name="図 81">
            <a:extLst>
              <a:ext uri="{FF2B5EF4-FFF2-40B4-BE49-F238E27FC236}">
                <a16:creationId xmlns:a16="http://schemas.microsoft.com/office/drawing/2014/main" id="{9ECD2BFA-C066-473A-866D-7523B86A41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98222" y="5269001"/>
            <a:ext cx="767921" cy="421921"/>
          </a:xfrm>
          <a:prstGeom prst="rect">
            <a:avLst/>
          </a:prstGeom>
        </p:spPr>
      </p:pic>
      <p:pic>
        <p:nvPicPr>
          <p:cNvPr id="83" name="図 82">
            <a:extLst>
              <a:ext uri="{FF2B5EF4-FFF2-40B4-BE49-F238E27FC236}">
                <a16:creationId xmlns:a16="http://schemas.microsoft.com/office/drawing/2014/main" id="{6B02F672-95AF-4721-AE6E-9DA8F14D20F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75" y="5237932"/>
            <a:ext cx="751713" cy="413016"/>
          </a:xfrm>
          <a:prstGeom prst="rect">
            <a:avLst/>
          </a:prstGeom>
        </p:spPr>
      </p:pic>
      <p:sp>
        <p:nvSpPr>
          <p:cNvPr id="84" name="角丸四角形吹き出し 85">
            <a:extLst>
              <a:ext uri="{FF2B5EF4-FFF2-40B4-BE49-F238E27FC236}">
                <a16:creationId xmlns:a16="http://schemas.microsoft.com/office/drawing/2014/main" id="{E567F2A9-CF64-450A-B043-28401A3C7243}"/>
              </a:ext>
            </a:extLst>
          </p:cNvPr>
          <p:cNvSpPr/>
          <p:nvPr/>
        </p:nvSpPr>
        <p:spPr bwMode="auto">
          <a:xfrm>
            <a:off x="3272638" y="5839183"/>
            <a:ext cx="2181863" cy="615450"/>
          </a:xfrm>
          <a:prstGeom prst="wedgeRoundRectCallout">
            <a:avLst>
              <a:gd name="adj1" fmla="val 42253"/>
              <a:gd name="adj2" fmla="val -80188"/>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lang="ja-JP" altLang="en-US" sz="1400" dirty="0">
                <a:solidFill>
                  <a:srgbClr val="FF0000"/>
                </a:solidFill>
                <a:latin typeface="Meiryo UI" pitchFamily="50" charset="-128"/>
                <a:ea typeface="Meiryo UI" pitchFamily="50" charset="-128"/>
                <a:cs typeface="Meiryo UI" pitchFamily="50" charset="-128"/>
              </a:rPr>
              <a:t>実機を使った</a:t>
            </a:r>
            <a:endParaRPr lang="en-US" altLang="ja-JP" sz="1400" dirty="0">
              <a:solidFill>
                <a:srgbClr val="FF0000"/>
              </a:solidFill>
              <a:latin typeface="Meiryo UI" pitchFamily="50" charset="-128"/>
              <a:ea typeface="Meiryo UI" pitchFamily="50" charset="-128"/>
              <a:cs typeface="Meiryo UI" pitchFamily="50" charset="-128"/>
            </a:endParaRPr>
          </a:p>
          <a:p>
            <a:pPr algn="ctr">
              <a:tabLst>
                <a:tab pos="360363" algn="l"/>
              </a:tabLst>
            </a:pPr>
            <a:r>
              <a:rPr kumimoji="1" lang="ja-JP" altLang="en-US" sz="1400" dirty="0">
                <a:solidFill>
                  <a:srgbClr val="FF0000"/>
                </a:solidFill>
                <a:latin typeface="Meiryo UI" pitchFamily="50" charset="-128"/>
                <a:ea typeface="Meiryo UI" pitchFamily="50" charset="-128"/>
                <a:cs typeface="Meiryo UI" pitchFamily="50" charset="-128"/>
              </a:rPr>
              <a:t>自動試験</a:t>
            </a:r>
            <a:r>
              <a:rPr lang="ja-JP" altLang="en-US" sz="1400" dirty="0">
                <a:solidFill>
                  <a:srgbClr val="FF0000"/>
                </a:solidFill>
                <a:latin typeface="Meiryo UI" pitchFamily="50" charset="-128"/>
                <a:ea typeface="Meiryo UI" pitchFamily="50" charset="-128"/>
                <a:cs typeface="Meiryo UI" pitchFamily="50" charset="-128"/>
              </a:rPr>
              <a:t>が未確立</a:t>
            </a:r>
            <a:endParaRPr kumimoji="1" lang="en-US" sz="1400" dirty="0">
              <a:solidFill>
                <a:srgbClr val="FF0000"/>
              </a:solidFill>
              <a:latin typeface="Meiryo UI" pitchFamily="50" charset="-128"/>
              <a:ea typeface="Meiryo UI" pitchFamily="50" charset="-128"/>
              <a:cs typeface="Meiryo UI" pitchFamily="50" charset="-128"/>
            </a:endParaRPr>
          </a:p>
        </p:txBody>
      </p:sp>
      <p:cxnSp>
        <p:nvCxnSpPr>
          <p:cNvPr id="85" name="直線コネクタ 84">
            <a:extLst>
              <a:ext uri="{FF2B5EF4-FFF2-40B4-BE49-F238E27FC236}">
                <a16:creationId xmlns:a16="http://schemas.microsoft.com/office/drawing/2014/main" id="{3D3E01DF-E0C6-4C92-B3EA-24B03CCFE879}"/>
              </a:ext>
            </a:extLst>
          </p:cNvPr>
          <p:cNvCxnSpPr/>
          <p:nvPr/>
        </p:nvCxnSpPr>
        <p:spPr>
          <a:xfrm>
            <a:off x="4955672" y="5216189"/>
            <a:ext cx="826932" cy="47855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id="{9FE4E52E-D47D-4EBC-B2AC-FCDACDA221FA}"/>
              </a:ext>
            </a:extLst>
          </p:cNvPr>
          <p:cNvCxnSpPr/>
          <p:nvPr/>
        </p:nvCxnSpPr>
        <p:spPr>
          <a:xfrm flipV="1">
            <a:off x="4967380" y="5205438"/>
            <a:ext cx="803818" cy="50545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7" name="角丸四角形吹き出し 95">
            <a:extLst>
              <a:ext uri="{FF2B5EF4-FFF2-40B4-BE49-F238E27FC236}">
                <a16:creationId xmlns:a16="http://schemas.microsoft.com/office/drawing/2014/main" id="{58C3999B-034F-43AE-BE2C-6DCE88216AF2}"/>
              </a:ext>
            </a:extLst>
          </p:cNvPr>
          <p:cNvSpPr/>
          <p:nvPr/>
        </p:nvSpPr>
        <p:spPr bwMode="auto">
          <a:xfrm>
            <a:off x="4168820" y="4322076"/>
            <a:ext cx="1744971" cy="719653"/>
          </a:xfrm>
          <a:prstGeom prst="wedgeRoundRectCallout">
            <a:avLst>
              <a:gd name="adj1" fmla="val 74569"/>
              <a:gd name="adj2" fmla="val 31386"/>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400" dirty="0">
                <a:solidFill>
                  <a:srgbClr val="FF0000"/>
                </a:solidFill>
                <a:latin typeface="Meiryo UI" pitchFamily="50" charset="-128"/>
                <a:ea typeface="Meiryo UI" pitchFamily="50" charset="-128"/>
                <a:cs typeface="Meiryo UI" pitchFamily="50" charset="-128"/>
              </a:rPr>
              <a:t>デプロイ単位が</a:t>
            </a:r>
            <a:endParaRPr kumimoji="1" lang="en-US" altLang="ja-JP" sz="1400" dirty="0">
              <a:solidFill>
                <a:srgbClr val="FF0000"/>
              </a:solidFill>
              <a:latin typeface="Meiryo UI" pitchFamily="50" charset="-128"/>
              <a:ea typeface="Meiryo UI" pitchFamily="50" charset="-128"/>
              <a:cs typeface="Meiryo UI" pitchFamily="50" charset="-128"/>
            </a:endParaRPr>
          </a:p>
          <a:p>
            <a:pPr algn="ctr">
              <a:tabLst>
                <a:tab pos="360363" algn="l"/>
              </a:tabLst>
            </a:pPr>
            <a:r>
              <a:rPr kumimoji="1" lang="ja-JP" altLang="en-US" sz="1400" dirty="0">
                <a:solidFill>
                  <a:srgbClr val="FF0000"/>
                </a:solidFill>
                <a:latin typeface="Meiryo UI" pitchFamily="50" charset="-128"/>
                <a:ea typeface="Meiryo UI" pitchFamily="50" charset="-128"/>
                <a:cs typeface="Meiryo UI" pitchFamily="50" charset="-128"/>
              </a:rPr>
              <a:t>コンテナとは限らない</a:t>
            </a:r>
            <a:endParaRPr kumimoji="1" lang="en-US" sz="1400" dirty="0">
              <a:solidFill>
                <a:srgbClr val="FF0000"/>
              </a:solidFill>
              <a:latin typeface="Meiryo UI" pitchFamily="50" charset="-128"/>
              <a:ea typeface="Meiryo UI" pitchFamily="50" charset="-128"/>
              <a:cs typeface="Meiryo UI" pitchFamily="50" charset="-128"/>
            </a:endParaRPr>
          </a:p>
        </p:txBody>
      </p:sp>
      <p:sp>
        <p:nvSpPr>
          <p:cNvPr id="88" name="メモ 96">
            <a:extLst>
              <a:ext uri="{FF2B5EF4-FFF2-40B4-BE49-F238E27FC236}">
                <a16:creationId xmlns:a16="http://schemas.microsoft.com/office/drawing/2014/main" id="{717EA105-2784-41FB-BC0A-BFDFEF0103C2}"/>
              </a:ext>
            </a:extLst>
          </p:cNvPr>
          <p:cNvSpPr/>
          <p:nvPr/>
        </p:nvSpPr>
        <p:spPr bwMode="auto">
          <a:xfrm>
            <a:off x="6947031" y="5044405"/>
            <a:ext cx="684597" cy="345835"/>
          </a:xfrm>
          <a:prstGeom prst="foldedCorner">
            <a:avLst/>
          </a:prstGeom>
          <a:noFill/>
          <a:ln w="9525">
            <a:solidFill>
              <a:schemeClr val="tx1"/>
            </a:solidFill>
            <a:miter lim="800000"/>
            <a:headEnd/>
            <a:tailEnd/>
          </a:ln>
        </p:spPr>
        <p:txBody>
          <a:bodyPr wrap="square" lIns="72000" tIns="36000" rIns="72000" bIns="36000" rtlCol="0" anchor="ctr">
            <a:noAutofit/>
          </a:bodyPr>
          <a:lstStyle/>
          <a:p>
            <a:pPr algn="ctr">
              <a:tabLst>
                <a:tab pos="360363" algn="l"/>
              </a:tabLst>
            </a:pPr>
            <a:r>
              <a:rPr lang="ja-JP" altLang="en-US" sz="1050" dirty="0">
                <a:latin typeface="Meiryo UI" pitchFamily="50" charset="-128"/>
                <a:ea typeface="Meiryo UI" pitchFamily="50" charset="-128"/>
                <a:cs typeface="Meiryo UI" pitchFamily="50" charset="-128"/>
              </a:rPr>
              <a:t>プログラム</a:t>
            </a:r>
            <a:endParaRPr kumimoji="1" lang="en-US" sz="1050" dirty="0">
              <a:latin typeface="Meiryo UI" pitchFamily="50" charset="-128"/>
              <a:ea typeface="Meiryo UI" pitchFamily="50" charset="-128"/>
              <a:cs typeface="Meiryo UI" pitchFamily="50" charset="-128"/>
            </a:endParaRPr>
          </a:p>
        </p:txBody>
      </p:sp>
      <p:sp>
        <p:nvSpPr>
          <p:cNvPr id="89" name="テキスト ボックス 88">
            <a:extLst>
              <a:ext uri="{FF2B5EF4-FFF2-40B4-BE49-F238E27FC236}">
                <a16:creationId xmlns:a16="http://schemas.microsoft.com/office/drawing/2014/main" id="{9D800B8E-331A-48ED-B5B6-D6315BA09ECD}"/>
              </a:ext>
            </a:extLst>
          </p:cNvPr>
          <p:cNvSpPr txBox="1"/>
          <p:nvPr/>
        </p:nvSpPr>
        <p:spPr bwMode="auto">
          <a:xfrm>
            <a:off x="4833" y="1616249"/>
            <a:ext cx="2412052" cy="318924"/>
          </a:xfrm>
          <a:prstGeom prst="rect">
            <a:avLst/>
          </a:prstGeom>
          <a:noFill/>
          <a:ln w="9525">
            <a:noFill/>
            <a:miter lim="800000"/>
            <a:headEnd/>
            <a:tailEnd/>
          </a:ln>
        </p:spPr>
        <p:txBody>
          <a:bodyPr wrap="none" lIns="72000" tIns="36000" rIns="72000" bIns="36000" rtlCol="0">
            <a:spAutoFit/>
          </a:bodyPr>
          <a:lstStyle/>
          <a:p>
            <a:r>
              <a:rPr kumimoji="1" lang="en-US" sz="1600" u="sng" dirty="0">
                <a:solidFill>
                  <a:prstClr val="black"/>
                </a:solidFill>
                <a:latin typeface="Meiryo UI" panose="020B0604030504040204" pitchFamily="50" charset="-128"/>
                <a:ea typeface="Meiryo UI" panose="020B0604030504040204" pitchFamily="50" charset="-128"/>
              </a:rPr>
              <a:t>WEB</a:t>
            </a:r>
            <a:r>
              <a:rPr kumimoji="1" lang="ja-JP" altLang="en-US" sz="1600" u="sng" dirty="0">
                <a:solidFill>
                  <a:prstClr val="black"/>
                </a:solidFill>
                <a:latin typeface="Meiryo UI" panose="020B0604030504040204" pitchFamily="50" charset="-128"/>
                <a:ea typeface="Meiryo UI" panose="020B0604030504040204" pitchFamily="50" charset="-128"/>
              </a:rPr>
              <a:t>システム向け</a:t>
            </a:r>
            <a:r>
              <a:rPr kumimoji="1" lang="en-US" altLang="ja-JP" sz="1600" u="sng" dirty="0">
                <a:solidFill>
                  <a:prstClr val="black"/>
                </a:solidFill>
                <a:latin typeface="Meiryo UI" panose="020B0604030504040204" pitchFamily="50" charset="-128"/>
                <a:ea typeface="Meiryo UI" panose="020B0604030504040204" pitchFamily="50" charset="-128"/>
              </a:rPr>
              <a:t>DevOps</a:t>
            </a:r>
            <a:endParaRPr kumimoji="1" lang="en-US" sz="1600" u="sng" dirty="0">
              <a:solidFill>
                <a:prstClr val="black"/>
              </a:solidFill>
              <a:latin typeface="Meiryo UI" panose="020B0604030504040204" pitchFamily="50" charset="-128"/>
              <a:ea typeface="Meiryo UI" panose="020B0604030504040204" pitchFamily="50" charset="-128"/>
            </a:endParaRPr>
          </a:p>
        </p:txBody>
      </p:sp>
      <p:sp>
        <p:nvSpPr>
          <p:cNvPr id="90" name="テキスト ボックス 89">
            <a:extLst>
              <a:ext uri="{FF2B5EF4-FFF2-40B4-BE49-F238E27FC236}">
                <a16:creationId xmlns:a16="http://schemas.microsoft.com/office/drawing/2014/main" id="{CBD50E79-4F79-4726-A893-A351CE0470BA}"/>
              </a:ext>
            </a:extLst>
          </p:cNvPr>
          <p:cNvSpPr txBox="1"/>
          <p:nvPr/>
        </p:nvSpPr>
        <p:spPr bwMode="auto">
          <a:xfrm>
            <a:off x="27688" y="4408544"/>
            <a:ext cx="2577162" cy="318924"/>
          </a:xfrm>
          <a:prstGeom prst="rect">
            <a:avLst/>
          </a:prstGeom>
          <a:noFill/>
          <a:ln w="9525">
            <a:noFill/>
            <a:miter lim="800000"/>
            <a:headEnd/>
            <a:tailEnd/>
          </a:ln>
        </p:spPr>
        <p:txBody>
          <a:bodyPr wrap="none" lIns="72000" tIns="36000" rIns="72000" bIns="36000" rtlCol="0">
            <a:spAutoFit/>
          </a:bodyPr>
          <a:lstStyle/>
          <a:p>
            <a:r>
              <a:rPr lang="ja-JP" altLang="en-US" sz="1600" u="sng" dirty="0">
                <a:solidFill>
                  <a:prstClr val="black"/>
                </a:solidFill>
                <a:latin typeface="Meiryo UI" panose="020B0604030504040204" pitchFamily="50" charset="-128"/>
                <a:ea typeface="Meiryo UI" panose="020B0604030504040204" pitchFamily="50" charset="-128"/>
              </a:rPr>
              <a:t>組込み</a:t>
            </a:r>
            <a:r>
              <a:rPr kumimoji="1" lang="ja-JP" altLang="en-US" sz="1600" u="sng" dirty="0">
                <a:solidFill>
                  <a:prstClr val="black"/>
                </a:solidFill>
                <a:latin typeface="Meiryo UI" panose="020B0604030504040204" pitchFamily="50" charset="-128"/>
                <a:ea typeface="Meiryo UI" panose="020B0604030504040204" pitchFamily="50" charset="-128"/>
              </a:rPr>
              <a:t>システム向け</a:t>
            </a:r>
            <a:r>
              <a:rPr kumimoji="1" lang="en-US" altLang="ja-JP" sz="1600" u="sng" dirty="0">
                <a:solidFill>
                  <a:prstClr val="black"/>
                </a:solidFill>
                <a:latin typeface="Meiryo UI" panose="020B0604030504040204" pitchFamily="50" charset="-128"/>
                <a:ea typeface="Meiryo UI" panose="020B0604030504040204" pitchFamily="50" charset="-128"/>
              </a:rPr>
              <a:t>DevOps</a:t>
            </a:r>
            <a:endParaRPr kumimoji="1" lang="en-US" sz="1600" u="sng" dirty="0">
              <a:solidFill>
                <a:prstClr val="black"/>
              </a:solidFill>
              <a:latin typeface="Meiryo UI" panose="020B0604030504040204" pitchFamily="50" charset="-128"/>
              <a:ea typeface="Meiryo UI" panose="020B0604030504040204" pitchFamily="50" charset="-128"/>
            </a:endParaRPr>
          </a:p>
        </p:txBody>
      </p:sp>
      <p:cxnSp>
        <p:nvCxnSpPr>
          <p:cNvPr id="91" name="直線コネクタ 90">
            <a:extLst>
              <a:ext uri="{FF2B5EF4-FFF2-40B4-BE49-F238E27FC236}">
                <a16:creationId xmlns:a16="http://schemas.microsoft.com/office/drawing/2014/main" id="{9813022A-8815-438B-AADE-B33B93B9B828}"/>
              </a:ext>
            </a:extLst>
          </p:cNvPr>
          <p:cNvCxnSpPr/>
          <p:nvPr/>
        </p:nvCxnSpPr>
        <p:spPr>
          <a:xfrm flipV="1">
            <a:off x="244549" y="4215809"/>
            <a:ext cx="8319977" cy="21265"/>
          </a:xfrm>
          <a:prstGeom prst="line">
            <a:avLst/>
          </a:prstGeom>
        </p:spPr>
        <p:style>
          <a:lnRef idx="3">
            <a:schemeClr val="dk1"/>
          </a:lnRef>
          <a:fillRef idx="0">
            <a:schemeClr val="dk1"/>
          </a:fillRef>
          <a:effectRef idx="2">
            <a:schemeClr val="dk1"/>
          </a:effectRef>
          <a:fontRef idx="minor">
            <a:schemeClr val="tx1"/>
          </a:fontRef>
        </p:style>
      </p:cxnSp>
      <p:sp>
        <p:nvSpPr>
          <p:cNvPr id="92" name="角丸四角形吹き出し 104">
            <a:extLst>
              <a:ext uri="{FF2B5EF4-FFF2-40B4-BE49-F238E27FC236}">
                <a16:creationId xmlns:a16="http://schemas.microsoft.com/office/drawing/2014/main" id="{15E5DED4-D166-4270-B9C8-475F41693856}"/>
              </a:ext>
            </a:extLst>
          </p:cNvPr>
          <p:cNvSpPr/>
          <p:nvPr/>
        </p:nvSpPr>
        <p:spPr bwMode="auto">
          <a:xfrm>
            <a:off x="6325579" y="6102693"/>
            <a:ext cx="1744971" cy="719653"/>
          </a:xfrm>
          <a:prstGeom prst="wedgeRoundRectCallout">
            <a:avLst>
              <a:gd name="adj1" fmla="val -52780"/>
              <a:gd name="adj2" fmla="val -111189"/>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400" dirty="0">
                <a:solidFill>
                  <a:srgbClr val="FF0000"/>
                </a:solidFill>
                <a:latin typeface="Meiryo UI" pitchFamily="50" charset="-128"/>
                <a:ea typeface="Meiryo UI" pitchFamily="50" charset="-128"/>
                <a:cs typeface="Meiryo UI" pitchFamily="50" charset="-128"/>
              </a:rPr>
              <a:t>ネットワーク接続環境も多様</a:t>
            </a:r>
            <a:endParaRPr kumimoji="1" lang="en-US" sz="1400" dirty="0">
              <a:solidFill>
                <a:srgbClr val="FF0000"/>
              </a:solidFill>
              <a:latin typeface="Meiryo UI" pitchFamily="50" charset="-128"/>
              <a:ea typeface="Meiryo UI" pitchFamily="50" charset="-128"/>
              <a:cs typeface="Meiryo UI" pitchFamily="50" charset="-128"/>
            </a:endParaRPr>
          </a:p>
        </p:txBody>
      </p:sp>
      <p:sp>
        <p:nvSpPr>
          <p:cNvPr id="93" name="テキスト ボックス 92">
            <a:extLst>
              <a:ext uri="{FF2B5EF4-FFF2-40B4-BE49-F238E27FC236}">
                <a16:creationId xmlns:a16="http://schemas.microsoft.com/office/drawing/2014/main" id="{75CF7A9A-F028-4784-9F2F-581E6BE2DCA6}"/>
              </a:ext>
            </a:extLst>
          </p:cNvPr>
          <p:cNvSpPr txBox="1"/>
          <p:nvPr/>
        </p:nvSpPr>
        <p:spPr bwMode="auto">
          <a:xfrm>
            <a:off x="114447" y="4824009"/>
            <a:ext cx="555775"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実機</a:t>
            </a:r>
            <a:endParaRPr kumimoji="1" lang="en-US" sz="1600" dirty="0" err="1">
              <a:solidFill>
                <a:prstClr val="black"/>
              </a:solidFill>
              <a:latin typeface="Meiryo UI" panose="020B0604030504040204" pitchFamily="50" charset="-128"/>
              <a:ea typeface="Meiryo UI" panose="020B0604030504040204" pitchFamily="50" charset="-128"/>
            </a:endParaRPr>
          </a:p>
        </p:txBody>
      </p:sp>
      <p:cxnSp>
        <p:nvCxnSpPr>
          <p:cNvPr id="94" name="カギ線コネクタ 6153">
            <a:extLst>
              <a:ext uri="{FF2B5EF4-FFF2-40B4-BE49-F238E27FC236}">
                <a16:creationId xmlns:a16="http://schemas.microsoft.com/office/drawing/2014/main" id="{68D2EB8F-51F3-4FF8-A2B5-24DD132267C1}"/>
              </a:ext>
            </a:extLst>
          </p:cNvPr>
          <p:cNvCxnSpPr>
            <a:stCxn id="83" idx="2"/>
          </p:cNvCxnSpPr>
          <p:nvPr/>
        </p:nvCxnSpPr>
        <p:spPr>
          <a:xfrm rot="16200000" flipH="1">
            <a:off x="435901" y="5596479"/>
            <a:ext cx="401038" cy="509976"/>
          </a:xfrm>
          <a:prstGeom prst="bentConnector2">
            <a:avLst/>
          </a:prstGeom>
        </p:spPr>
        <p:style>
          <a:lnRef idx="3">
            <a:schemeClr val="dk1"/>
          </a:lnRef>
          <a:fillRef idx="0">
            <a:schemeClr val="dk1"/>
          </a:fillRef>
          <a:effectRef idx="2">
            <a:schemeClr val="dk1"/>
          </a:effectRef>
          <a:fontRef idx="minor">
            <a:schemeClr val="tx1"/>
          </a:fontRef>
        </p:style>
      </p:cxnSp>
      <p:sp>
        <p:nvSpPr>
          <p:cNvPr id="95" name="角丸四角形吹き出し 110">
            <a:extLst>
              <a:ext uri="{FF2B5EF4-FFF2-40B4-BE49-F238E27FC236}">
                <a16:creationId xmlns:a16="http://schemas.microsoft.com/office/drawing/2014/main" id="{74742697-5EE7-498F-98AD-16624860441F}"/>
              </a:ext>
            </a:extLst>
          </p:cNvPr>
          <p:cNvSpPr/>
          <p:nvPr/>
        </p:nvSpPr>
        <p:spPr bwMode="auto">
          <a:xfrm>
            <a:off x="7631628" y="4346577"/>
            <a:ext cx="1512372" cy="728339"/>
          </a:xfrm>
          <a:prstGeom prst="wedgeRoundRectCallout">
            <a:avLst>
              <a:gd name="adj1" fmla="val -36117"/>
              <a:gd name="adj2" fmla="val 122249"/>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en-US" altLang="ja-JP" sz="1400" dirty="0">
                <a:solidFill>
                  <a:srgbClr val="FF0000"/>
                </a:solidFill>
                <a:latin typeface="Meiryo UI" pitchFamily="50" charset="-128"/>
                <a:ea typeface="Meiryo UI" pitchFamily="50" charset="-128"/>
                <a:cs typeface="Meiryo UI" pitchFamily="50" charset="-128"/>
              </a:rPr>
              <a:t>HW</a:t>
            </a:r>
            <a:r>
              <a:rPr kumimoji="1" lang="ja-JP" altLang="en-US" sz="1400" dirty="0">
                <a:solidFill>
                  <a:srgbClr val="FF0000"/>
                </a:solidFill>
                <a:latin typeface="Meiryo UI" pitchFamily="50" charset="-128"/>
                <a:ea typeface="Meiryo UI" pitchFamily="50" charset="-128"/>
                <a:cs typeface="Meiryo UI" pitchFamily="50" charset="-128"/>
              </a:rPr>
              <a:t>コンフィグも</a:t>
            </a:r>
            <a:endParaRPr kumimoji="1" lang="en-US" altLang="ja-JP" sz="1400" dirty="0">
              <a:solidFill>
                <a:srgbClr val="FF0000"/>
              </a:solidFill>
              <a:latin typeface="Meiryo UI" pitchFamily="50" charset="-128"/>
              <a:ea typeface="Meiryo UI" pitchFamily="50" charset="-128"/>
              <a:cs typeface="Meiryo UI" pitchFamily="50" charset="-128"/>
            </a:endParaRPr>
          </a:p>
          <a:p>
            <a:pPr algn="ctr">
              <a:tabLst>
                <a:tab pos="360363" algn="l"/>
              </a:tabLst>
            </a:pPr>
            <a:r>
              <a:rPr lang="ja-JP" altLang="en-US" sz="1400" dirty="0">
                <a:solidFill>
                  <a:srgbClr val="FF0000"/>
                </a:solidFill>
                <a:latin typeface="Meiryo UI" pitchFamily="50" charset="-128"/>
                <a:ea typeface="Meiryo UI" pitchFamily="50" charset="-128"/>
                <a:cs typeface="Meiryo UI" pitchFamily="50" charset="-128"/>
              </a:rPr>
              <a:t>デプロイ対象</a:t>
            </a:r>
            <a:endParaRPr kumimoji="1" lang="en-US" sz="1400" dirty="0">
              <a:solidFill>
                <a:srgbClr val="FF0000"/>
              </a:solidFill>
              <a:latin typeface="Meiryo UI" pitchFamily="50" charset="-128"/>
              <a:ea typeface="Meiryo UI" pitchFamily="50" charset="-128"/>
              <a:cs typeface="Meiryo UI" pitchFamily="50" charset="-128"/>
            </a:endParaRPr>
          </a:p>
        </p:txBody>
      </p:sp>
      <p:sp>
        <p:nvSpPr>
          <p:cNvPr id="96" name="テキスト ボックス 95">
            <a:extLst>
              <a:ext uri="{FF2B5EF4-FFF2-40B4-BE49-F238E27FC236}">
                <a16:creationId xmlns:a16="http://schemas.microsoft.com/office/drawing/2014/main" id="{1A3B5040-7324-463C-A254-BE615931B892}"/>
              </a:ext>
            </a:extLst>
          </p:cNvPr>
          <p:cNvSpPr txBox="1"/>
          <p:nvPr/>
        </p:nvSpPr>
        <p:spPr bwMode="auto">
          <a:xfrm>
            <a:off x="68367" y="853120"/>
            <a:ext cx="9075634" cy="565146"/>
          </a:xfrm>
          <a:prstGeom prst="rect">
            <a:avLst/>
          </a:prstGeom>
          <a:noFill/>
          <a:ln w="9525">
            <a:noFill/>
            <a:miter lim="800000"/>
            <a:headEnd/>
            <a:tailEnd/>
          </a:ln>
        </p:spPr>
        <p:txBody>
          <a:bodyPr wrap="square" lIns="72000" tIns="36000" rIns="72000" bIns="36000" rtlCol="0">
            <a:spAutoFit/>
          </a:bodyPr>
          <a:lstStyle/>
          <a:p>
            <a:r>
              <a:rPr kumimoji="1" lang="en-US" altLang="ja-JP" sz="1600" dirty="0">
                <a:solidFill>
                  <a:prstClr val="black"/>
                </a:solidFill>
                <a:latin typeface="Meiryo UI" panose="020B0604030504040204" pitchFamily="50" charset="-128"/>
                <a:ea typeface="Meiryo UI" panose="020B0604030504040204" pitchFamily="50" charset="-128"/>
              </a:rPr>
              <a:t>WEB</a:t>
            </a:r>
            <a:r>
              <a:rPr lang="ja-JP" altLang="en-US" sz="1600" dirty="0">
                <a:solidFill>
                  <a:prstClr val="black"/>
                </a:solidFill>
                <a:latin typeface="Meiryo UI" panose="020B0604030504040204" pitchFamily="50" charset="-128"/>
                <a:ea typeface="Meiryo UI" panose="020B0604030504040204" pitchFamily="50" charset="-128"/>
              </a:rPr>
              <a:t>システムが前提とする環境との相違のため、既存</a:t>
            </a:r>
            <a:r>
              <a:rPr lang="en-US" altLang="ja-JP" sz="1600" dirty="0">
                <a:solidFill>
                  <a:prstClr val="black"/>
                </a:solidFill>
                <a:latin typeface="Meiryo UI" panose="020B0604030504040204" pitchFamily="50" charset="-128"/>
                <a:ea typeface="Meiryo UI" panose="020B0604030504040204" pitchFamily="50" charset="-128"/>
              </a:rPr>
              <a:t>DevOps</a:t>
            </a:r>
            <a:r>
              <a:rPr lang="ja-JP" altLang="en-US" sz="1600" dirty="0">
                <a:solidFill>
                  <a:prstClr val="black"/>
                </a:solidFill>
                <a:latin typeface="Meiryo UI" panose="020B0604030504040204" pitchFamily="50" charset="-128"/>
                <a:ea typeface="Meiryo UI" panose="020B0604030504040204" pitchFamily="50" charset="-128"/>
              </a:rPr>
              <a:t>ツールの一部が組込みシステムには使用できない</a:t>
            </a:r>
            <a:endParaRPr lang="en-US" altLang="ja-JP" sz="1600" dirty="0">
              <a:solidFill>
                <a:prstClr val="black"/>
              </a:solidFill>
              <a:latin typeface="Meiryo UI" panose="020B0604030504040204" pitchFamily="50" charset="-128"/>
              <a:ea typeface="Meiryo UI" panose="020B0604030504040204" pitchFamily="50" charset="-128"/>
            </a:endParaRPr>
          </a:p>
          <a:p>
            <a:r>
              <a:rPr lang="ja-JP" altLang="en-US" sz="1600" dirty="0">
                <a:solidFill>
                  <a:prstClr val="black"/>
                </a:solidFill>
                <a:latin typeface="Meiryo UI" panose="020B0604030504040204" pitchFamily="50" charset="-128"/>
                <a:ea typeface="Meiryo UI" panose="020B0604030504040204" pitchFamily="50" charset="-128"/>
              </a:rPr>
              <a:t>相違例：実機の利用有無、デプロイ単位、ネットワーク接続種類、</a:t>
            </a:r>
            <a:r>
              <a:rPr lang="en-US" altLang="ja-JP" sz="1600" dirty="0">
                <a:solidFill>
                  <a:prstClr val="black"/>
                </a:solidFill>
                <a:latin typeface="Meiryo UI" panose="020B0604030504040204" pitchFamily="50" charset="-128"/>
                <a:ea typeface="Meiryo UI" panose="020B0604030504040204" pitchFamily="50" charset="-128"/>
              </a:rPr>
              <a:t>HW</a:t>
            </a:r>
            <a:r>
              <a:rPr lang="ja-JP" altLang="en-US" sz="1600" dirty="0">
                <a:solidFill>
                  <a:prstClr val="black"/>
                </a:solidFill>
                <a:latin typeface="Meiryo UI" panose="020B0604030504040204" pitchFamily="50" charset="-128"/>
                <a:ea typeface="Meiryo UI" panose="020B0604030504040204" pitchFamily="50" charset="-128"/>
              </a:rPr>
              <a:t>アップデートの有無など</a:t>
            </a:r>
            <a:endParaRPr kumimoji="1" lang="en-US" sz="1600" dirty="0" err="1">
              <a:solidFill>
                <a:prstClr val="black"/>
              </a:solidFill>
              <a:latin typeface="Meiryo UI" panose="020B0604030504040204" pitchFamily="50" charset="-128"/>
              <a:ea typeface="Meiryo UI" panose="020B0604030504040204" pitchFamily="50" charset="-128"/>
            </a:endParaRPr>
          </a:p>
        </p:txBody>
      </p:sp>
      <p:sp>
        <p:nvSpPr>
          <p:cNvPr id="97" name="テキスト ボックス 96">
            <a:extLst>
              <a:ext uri="{FF2B5EF4-FFF2-40B4-BE49-F238E27FC236}">
                <a16:creationId xmlns:a16="http://schemas.microsoft.com/office/drawing/2014/main" id="{C2234EE9-7846-43EA-A48A-0104149E4D42}"/>
              </a:ext>
            </a:extLst>
          </p:cNvPr>
          <p:cNvSpPr txBox="1"/>
          <p:nvPr/>
        </p:nvSpPr>
        <p:spPr bwMode="auto">
          <a:xfrm>
            <a:off x="2684421" y="1529913"/>
            <a:ext cx="1338553" cy="318924"/>
          </a:xfrm>
          <a:prstGeom prst="rect">
            <a:avLst/>
          </a:prstGeom>
          <a:noFill/>
          <a:ln w="9525">
            <a:noFill/>
            <a:miter lim="800000"/>
            <a:headEnd/>
            <a:tailEnd/>
          </a:ln>
        </p:spPr>
        <p:txBody>
          <a:bodyPr wrap="none" lIns="72000" tIns="36000" rIns="72000" bIns="36000" rtlCol="0">
            <a:spAutoFit/>
          </a:bodyPr>
          <a:lstStyle/>
          <a:p>
            <a:r>
              <a:rPr kumimoji="1" lang="en-US" altLang="ja-JP" sz="1600" dirty="0">
                <a:solidFill>
                  <a:prstClr val="black"/>
                </a:solidFill>
                <a:latin typeface="Meiryo UI" panose="020B0604030504040204" pitchFamily="50" charset="-128"/>
                <a:ea typeface="Meiryo UI" panose="020B0604030504040204" pitchFamily="50" charset="-128"/>
              </a:rPr>
              <a:t>Build &amp; Test</a:t>
            </a:r>
            <a:endParaRPr kumimoji="1" lang="ja-JP" altLang="en-US" sz="1600" dirty="0" err="1">
              <a:solidFill>
                <a:prstClr val="black"/>
              </a:solidFill>
              <a:latin typeface="Meiryo UI" panose="020B0604030504040204" pitchFamily="50" charset="-128"/>
              <a:ea typeface="Meiryo UI" panose="020B0604030504040204" pitchFamily="50" charset="-128"/>
            </a:endParaRPr>
          </a:p>
        </p:txBody>
      </p:sp>
      <p:sp>
        <p:nvSpPr>
          <p:cNvPr id="98" name="テキスト ボックス 97">
            <a:extLst>
              <a:ext uri="{FF2B5EF4-FFF2-40B4-BE49-F238E27FC236}">
                <a16:creationId xmlns:a16="http://schemas.microsoft.com/office/drawing/2014/main" id="{384E2493-7A2C-435C-8173-64346BB682C9}"/>
              </a:ext>
            </a:extLst>
          </p:cNvPr>
          <p:cNvSpPr txBox="1"/>
          <p:nvPr/>
        </p:nvSpPr>
        <p:spPr bwMode="auto">
          <a:xfrm>
            <a:off x="2784457" y="4313694"/>
            <a:ext cx="1338553" cy="318924"/>
          </a:xfrm>
          <a:prstGeom prst="rect">
            <a:avLst/>
          </a:prstGeom>
          <a:noFill/>
          <a:ln w="9525">
            <a:noFill/>
            <a:miter lim="800000"/>
            <a:headEnd/>
            <a:tailEnd/>
          </a:ln>
        </p:spPr>
        <p:txBody>
          <a:bodyPr wrap="none" lIns="72000" tIns="36000" rIns="72000" bIns="36000" rtlCol="0">
            <a:spAutoFit/>
          </a:bodyPr>
          <a:lstStyle/>
          <a:p>
            <a:r>
              <a:rPr kumimoji="1" lang="en-US" altLang="ja-JP" sz="1600" dirty="0">
                <a:solidFill>
                  <a:prstClr val="black"/>
                </a:solidFill>
                <a:latin typeface="Meiryo UI" panose="020B0604030504040204" pitchFamily="50" charset="-128"/>
                <a:ea typeface="Meiryo UI" panose="020B0604030504040204" pitchFamily="50" charset="-128"/>
              </a:rPr>
              <a:t>Build &amp; Test</a:t>
            </a:r>
            <a:endParaRPr kumimoji="1" lang="ja-JP" altLang="en-US" sz="1600" dirty="0" err="1">
              <a:solidFill>
                <a:prstClr val="black"/>
              </a:solidFill>
              <a:latin typeface="Meiryo UI" panose="020B0604030504040204" pitchFamily="50" charset="-128"/>
              <a:ea typeface="Meiryo UI" panose="020B0604030504040204" pitchFamily="50" charset="-128"/>
            </a:endParaRPr>
          </a:p>
        </p:txBody>
      </p:sp>
      <p:sp>
        <p:nvSpPr>
          <p:cNvPr id="99" name="テキスト ボックス 98">
            <a:extLst>
              <a:ext uri="{FF2B5EF4-FFF2-40B4-BE49-F238E27FC236}">
                <a16:creationId xmlns:a16="http://schemas.microsoft.com/office/drawing/2014/main" id="{D3317E58-2477-4596-BF22-9A55C75F3CB0}"/>
              </a:ext>
            </a:extLst>
          </p:cNvPr>
          <p:cNvSpPr txBox="1"/>
          <p:nvPr/>
        </p:nvSpPr>
        <p:spPr bwMode="auto">
          <a:xfrm>
            <a:off x="1520683" y="2456340"/>
            <a:ext cx="685619" cy="934478"/>
          </a:xfrm>
          <a:prstGeom prst="rect">
            <a:avLst/>
          </a:prstGeom>
          <a:noFill/>
          <a:ln w="9525">
            <a:noFill/>
            <a:miter lim="800000"/>
            <a:headEnd/>
            <a:tailEnd/>
          </a:ln>
        </p:spPr>
        <p:txBody>
          <a:bodyPr wrap="none" lIns="72000" tIns="36000" rIns="72000" bIns="36000" rtlCol="0">
            <a:spAutoFit/>
          </a:bodyPr>
          <a:lstStyle/>
          <a:p>
            <a:r>
              <a:rPr lang="en-US" altLang="ja-JP" sz="1400" dirty="0">
                <a:solidFill>
                  <a:prstClr val="black"/>
                </a:solidFill>
                <a:latin typeface="Meiryo UI" panose="020B0604030504040204" pitchFamily="50" charset="-128"/>
                <a:ea typeface="Meiryo UI" panose="020B0604030504040204" pitchFamily="50" charset="-128"/>
              </a:rPr>
              <a:t>Plan</a:t>
            </a:r>
          </a:p>
          <a:p>
            <a:r>
              <a:rPr lang="en-US" altLang="ja-JP" sz="1400" dirty="0">
                <a:solidFill>
                  <a:prstClr val="black"/>
                </a:solidFill>
                <a:latin typeface="Meiryo UI" panose="020B0604030504040204" pitchFamily="50" charset="-128"/>
                <a:ea typeface="Meiryo UI" panose="020B0604030504040204" pitchFamily="50" charset="-128"/>
              </a:rPr>
              <a:t>Code</a:t>
            </a:r>
          </a:p>
          <a:p>
            <a:r>
              <a:rPr kumimoji="1" lang="ja-JP" altLang="en-US" sz="1400" dirty="0">
                <a:solidFill>
                  <a:prstClr val="black"/>
                </a:solidFill>
                <a:latin typeface="Meiryo UI" panose="020B0604030504040204" pitchFamily="50" charset="-128"/>
                <a:ea typeface="Meiryo UI" panose="020B0604030504040204" pitchFamily="50" charset="-128"/>
              </a:rPr>
              <a:t>実行</a:t>
            </a:r>
            <a:endParaRPr lang="en-US" altLang="ja-JP" sz="1400" dirty="0">
              <a:solidFill>
                <a:prstClr val="black"/>
              </a:solidFill>
              <a:latin typeface="Meiryo UI" panose="020B0604030504040204" pitchFamily="50" charset="-128"/>
              <a:ea typeface="Meiryo UI" panose="020B0604030504040204" pitchFamily="50" charset="-128"/>
            </a:endParaRPr>
          </a:p>
          <a:p>
            <a:r>
              <a:rPr kumimoji="1" lang="ja-JP" altLang="en-US" sz="1400" dirty="0">
                <a:solidFill>
                  <a:prstClr val="black"/>
                </a:solidFill>
                <a:latin typeface="Meiryo UI" panose="020B0604030504040204" pitchFamily="50" charset="-128"/>
                <a:ea typeface="Meiryo UI" panose="020B0604030504040204" pitchFamily="50" charset="-128"/>
              </a:rPr>
              <a:t>デバッグ</a:t>
            </a:r>
            <a:endParaRPr kumimoji="1" lang="en-US" sz="14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031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円/楕円 22">
            <a:extLst>
              <a:ext uri="{FF2B5EF4-FFF2-40B4-BE49-F238E27FC236}">
                <a16:creationId xmlns:a16="http://schemas.microsoft.com/office/drawing/2014/main" id="{AB200048-187F-42FB-B0DB-3D14FE8D969C}"/>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部門内</a:t>
            </a:r>
            <a:endParaRPr lang="en-US" altLang="ja-JP" b="1" dirty="0">
              <a:solidFill>
                <a:prstClr val="white"/>
              </a:solidFill>
              <a:latin typeface="Meiryo UI" panose="020B0604030504040204" pitchFamily="50" charset="-128"/>
              <a:ea typeface="Meiryo UI" panose="020B0604030504040204" pitchFamily="50" charset="-128"/>
            </a:endParaRPr>
          </a:p>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
        <p:nvSpPr>
          <p:cNvPr id="6" name="テキスト プレースホルダ 50"/>
          <p:cNvSpPr txBox="1">
            <a:spLocks/>
          </p:cNvSpPr>
          <p:nvPr/>
        </p:nvSpPr>
        <p:spPr>
          <a:xfrm>
            <a:off x="1512000" y="318145"/>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開発する技術と開発戦略 </a:t>
            </a:r>
            <a:r>
              <a:rPr lang="en-US" altLang="ja-JP" sz="2400" b="1" dirty="0"/>
              <a:t>(1/2)</a:t>
            </a:r>
          </a:p>
        </p:txBody>
      </p:sp>
      <p:sp>
        <p:nvSpPr>
          <p:cNvPr id="13" name="テキスト ボックス 12"/>
          <p:cNvSpPr txBox="1"/>
          <p:nvPr/>
        </p:nvSpPr>
        <p:spPr>
          <a:xfrm>
            <a:off x="9523660" y="2356151"/>
            <a:ext cx="4607596" cy="3970318"/>
          </a:xfrm>
          <a:prstGeom prst="rect">
            <a:avLst/>
          </a:prstGeom>
          <a:solidFill>
            <a:srgbClr val="FFFF99"/>
          </a:solidFill>
          <a:ln w="28575">
            <a:solidFill>
              <a:srgbClr val="FF0000"/>
            </a:solidFill>
          </a:ln>
        </p:spPr>
        <p:txBody>
          <a:bodyPr wrap="square" rtlCol="0">
            <a:spAutoFit/>
          </a:bodyPr>
          <a:lstStyle/>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800" dirty="0">
                <a:solidFill>
                  <a:srgbClr val="FF0000"/>
                </a:solidFill>
                <a:latin typeface="Meiryo UI" panose="020B0604030504040204" pitchFamily="50" charset="-128"/>
                <a:ea typeface="Meiryo UI" panose="020B0604030504040204" pitchFamily="50" charset="-128"/>
                <a:cs typeface="メイリオ" pitchFamily="50" charset="-128"/>
              </a:rPr>
              <a:t>ページ数は</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複数でも可。</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・開発戦略では、競争軸を明記の上、その競争軸で勝つためのシナリオを記載のこと。</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b="1" dirty="0">
                <a:solidFill>
                  <a:srgbClr val="FF0000"/>
                </a:solidFill>
                <a:latin typeface="Meiryo UI" panose="020B0604030504040204" pitchFamily="50" charset="-128"/>
                <a:ea typeface="Meiryo UI" panose="020B0604030504040204" pitchFamily="50" charset="-128"/>
                <a:cs typeface="メイリオ" pitchFamily="50" charset="-128"/>
              </a:rPr>
              <a:t>レジリエント事業</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あるいは</a:t>
            </a:r>
            <a:r>
              <a:rPr lang="ja-JP" altLang="en-US" b="1" dirty="0">
                <a:solidFill>
                  <a:srgbClr val="FF0000"/>
                </a:solidFill>
                <a:latin typeface="Meiryo UI" panose="020B0604030504040204" pitchFamily="50" charset="-128"/>
                <a:ea typeface="Meiryo UI" panose="020B0604030504040204" pitchFamily="50" charset="-128"/>
                <a:cs typeface="メイリオ" pitchFamily="50" charset="-128"/>
              </a:rPr>
              <a:t>価値再獲得事業</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が主ターゲットの開発は、</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0000FF"/>
                </a:solidFill>
                <a:latin typeface="Meiryo UI" panose="020B0604030504040204" pitchFamily="50" charset="-128"/>
                <a:ea typeface="Meiryo UI" panose="020B0604030504040204" pitchFamily="50" charset="-128"/>
                <a:cs typeface="メイリオ" pitchFamily="50" charset="-128"/>
              </a:rPr>
              <a:t>事本や各場所の抱える優先度の高い課題をターゲットに設定</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し、</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本開発成果の適用による、</a:t>
            </a:r>
          </a:p>
          <a:p>
            <a:r>
              <a:rPr lang="ja-JP" altLang="en-US" dirty="0">
                <a:solidFill>
                  <a:srgbClr val="0000FF"/>
                </a:solidFill>
                <a:latin typeface="Meiryo UI" panose="020B0604030504040204" pitchFamily="50" charset="-128"/>
                <a:ea typeface="Meiryo UI" panose="020B0604030504040204" pitchFamily="50" charset="-128"/>
                <a:cs typeface="メイリオ" pitchFamily="50" charset="-128"/>
              </a:rPr>
              <a:t>レジリエント事業の収益性の維持・拡大</a:t>
            </a:r>
          </a:p>
          <a:p>
            <a:r>
              <a:rPr lang="ja-JP" altLang="en-US" dirty="0">
                <a:solidFill>
                  <a:srgbClr val="0000FF"/>
                </a:solidFill>
                <a:latin typeface="Meiryo UI" panose="020B0604030504040204" pitchFamily="50" charset="-128"/>
                <a:ea typeface="Meiryo UI" panose="020B0604030504040204" pitchFamily="50" charset="-128"/>
                <a:cs typeface="メイリオ" pitchFamily="50" charset="-128"/>
              </a:rPr>
              <a:t>価値再獲得事業から他のカテゴリへの飛躍</a:t>
            </a: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のストーリー（戦略）を記載下さい。</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複数ページに渡っても可。</a:t>
            </a: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・ストーリーは必ずしも場所と握る必要はなく、研究部の想定でも可。</a:t>
            </a:r>
            <a:endParaRPr lang="ja-JP" altLang="en-US" sz="18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8" name="テキスト ボックス 7">
            <a:extLst>
              <a:ext uri="{FF2B5EF4-FFF2-40B4-BE49-F238E27FC236}">
                <a16:creationId xmlns:a16="http://schemas.microsoft.com/office/drawing/2014/main" id="{20322476-2A6D-4C18-B2AF-147683930022}"/>
              </a:ext>
            </a:extLst>
          </p:cNvPr>
          <p:cNvSpPr txBox="1"/>
          <p:nvPr/>
        </p:nvSpPr>
        <p:spPr bwMode="auto">
          <a:xfrm>
            <a:off x="9523660" y="1351131"/>
            <a:ext cx="2598932" cy="626701"/>
          </a:xfrm>
          <a:prstGeom prst="rect">
            <a:avLst/>
          </a:prstGeom>
          <a:solidFill>
            <a:srgbClr val="92D050"/>
          </a:solidFill>
          <a:ln w="9525">
            <a:noFill/>
            <a:miter lim="800000"/>
            <a:headEnd/>
            <a:tailEnd/>
          </a:ln>
        </p:spPr>
        <p:txBody>
          <a:bodyPr wrap="square" lIns="72000" tIns="36000" rIns="72000" bIns="36000" rtlCol="0">
            <a:spAutoFit/>
          </a:bodyPr>
          <a:lstStyle/>
          <a:p>
            <a:pPr algn="ctr"/>
            <a:r>
              <a:rPr lang="ja-JP" altLang="en-US" sz="3600" b="1" dirty="0">
                <a:solidFill>
                  <a:srgbClr val="FF0000"/>
                </a:solidFill>
                <a:latin typeface="Meiryo UI" panose="020B0604030504040204" pitchFamily="50" charset="-128"/>
                <a:ea typeface="Meiryo UI" panose="020B0604030504040204" pitchFamily="50" charset="-128"/>
              </a:rPr>
              <a:t>自由書式</a:t>
            </a:r>
            <a:endParaRPr kumimoji="1" lang="ja-JP" altLang="en-US" sz="3600" b="1" dirty="0">
              <a:solidFill>
                <a:srgbClr val="FF0000"/>
              </a:solidFill>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F9815824-FCA0-4E1C-ACB6-5BA2D5280563}"/>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2" name="テキスト ボックス 11">
            <a:extLst>
              <a:ext uri="{FF2B5EF4-FFF2-40B4-BE49-F238E27FC236}">
                <a16:creationId xmlns:a16="http://schemas.microsoft.com/office/drawing/2014/main" id="{8D5D4ECC-C9BB-449D-8FC9-82D044C13477}"/>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4" name="テキスト ボックス 13">
            <a:extLst>
              <a:ext uri="{FF2B5EF4-FFF2-40B4-BE49-F238E27FC236}">
                <a16:creationId xmlns:a16="http://schemas.microsoft.com/office/drawing/2014/main" id="{182A9F9E-CA0A-4E46-BCEC-FE642DC9ED20}"/>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C15C01F3-22BB-4F5A-B718-D530FE3C847F}"/>
              </a:ext>
            </a:extLst>
          </p:cNvPr>
          <p:cNvSpPr/>
          <p:nvPr/>
        </p:nvSpPr>
        <p:spPr bwMode="auto">
          <a:xfrm>
            <a:off x="-6591447" y="1199795"/>
            <a:ext cx="6460817" cy="155607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システム部門内</a:t>
            </a:r>
            <a:r>
              <a:rPr lang="en-US" altLang="ja-JP" sz="1600" dirty="0">
                <a:solidFill>
                  <a:srgbClr val="0000CC"/>
                </a:solidFill>
                <a:latin typeface="Meiryo UI" pitchFamily="50" charset="-128"/>
                <a:ea typeface="Meiryo UI" pitchFamily="50" charset="-128"/>
                <a:cs typeface="Meiryo UI" pitchFamily="50" charset="-128"/>
              </a:rPr>
              <a:t>]</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・現状実現できていることと他社比較</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補足が必要なら</a:t>
            </a:r>
            <a:r>
              <a:rPr lang="en-US" altLang="ja-JP" sz="1600" dirty="0">
                <a:solidFill>
                  <a:srgbClr val="0000CC"/>
                </a:solidFill>
                <a:latin typeface="Meiryo UI" pitchFamily="50" charset="-128"/>
                <a:ea typeface="Meiryo UI" pitchFamily="50" charset="-128"/>
                <a:cs typeface="Meiryo UI" pitchFamily="50" charset="-128"/>
              </a:rPr>
              <a:t>P.10</a:t>
            </a:r>
            <a:r>
              <a:rPr lang="ja-JP" altLang="en-US" sz="1600" dirty="0">
                <a:solidFill>
                  <a:srgbClr val="0000CC"/>
                </a:solidFill>
                <a:latin typeface="Meiryo UI" pitchFamily="50" charset="-128"/>
                <a:ea typeface="Meiryo UI" pitchFamily="50" charset="-128"/>
                <a:cs typeface="Meiryo UI" pitchFamily="50" charset="-128"/>
              </a:rPr>
              <a:t>の競争環境分析で詳細を記載</a:t>
            </a:r>
            <a:r>
              <a:rPr lang="en-US" altLang="ja-JP" sz="1600" dirty="0">
                <a:solidFill>
                  <a:srgbClr val="0000CC"/>
                </a:solidFill>
                <a:latin typeface="Meiryo UI" pitchFamily="50" charset="-128"/>
                <a:ea typeface="Meiryo UI" pitchFamily="50" charset="-128"/>
                <a:cs typeface="Meiryo UI" pitchFamily="50" charset="-128"/>
              </a:rPr>
              <a:t>)</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・特に注力する課題</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・この開発で実現すること</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・本テーマの目標の達成方法</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共研・海外研の活用、他部門との連携・分担</a:t>
            </a:r>
            <a:r>
              <a:rPr lang="en-US" altLang="ja-JP" sz="1600" dirty="0">
                <a:solidFill>
                  <a:srgbClr val="0000CC"/>
                </a:solidFill>
                <a:latin typeface="Meiryo UI" pitchFamily="50" charset="-128"/>
                <a:ea typeface="Meiryo UI" pitchFamily="50" charset="-128"/>
                <a:cs typeface="Meiryo UI" pitchFamily="50" charset="-128"/>
              </a:rPr>
              <a:t>)</a:t>
            </a:r>
          </a:p>
        </p:txBody>
      </p:sp>
      <p:sp>
        <p:nvSpPr>
          <p:cNvPr id="15" name="Text Box 25">
            <a:extLst>
              <a:ext uri="{FF2B5EF4-FFF2-40B4-BE49-F238E27FC236}">
                <a16:creationId xmlns:a16="http://schemas.microsoft.com/office/drawing/2014/main" id="{E908E038-B1B0-4C6E-AB3A-52CC86F7437F}"/>
              </a:ext>
            </a:extLst>
          </p:cNvPr>
          <p:cNvSpPr txBox="1">
            <a:spLocks noChangeArrowheads="1"/>
          </p:cNvSpPr>
          <p:nvPr/>
        </p:nvSpPr>
        <p:spPr bwMode="auto">
          <a:xfrm>
            <a:off x="208800" y="831600"/>
            <a:ext cx="8636001" cy="2242528"/>
          </a:xfrm>
          <a:prstGeom prst="rect">
            <a:avLst/>
          </a:prstGeom>
          <a:noFill/>
          <a:ln w="9525">
            <a:noFill/>
            <a:miter lim="800000"/>
            <a:headEnd/>
            <a:tailEnd/>
          </a:ln>
        </p:spPr>
        <p:txBody>
          <a:bodyPr wrap="square" lIns="72000" tIns="36000" rIns="72000" bIns="36000">
            <a:spAutoFit/>
          </a:bodyPr>
          <a:lstStyle/>
          <a:p>
            <a:pPr>
              <a:spcBef>
                <a:spcPts val="600"/>
              </a:spcBef>
            </a:pPr>
            <a:r>
              <a:rPr lang="en-US" altLang="ja-JP" u="sng" dirty="0">
                <a:latin typeface="Meiryo UI" panose="020B0604030504040204" pitchFamily="50" charset="-128"/>
                <a:ea typeface="Meiryo UI" panose="020B0604030504040204" pitchFamily="50" charset="-128"/>
              </a:rPr>
              <a:t>(1)</a:t>
            </a:r>
            <a:r>
              <a:rPr lang="ja-JP" altLang="en-US" u="sng" dirty="0">
                <a:latin typeface="Meiryo UI" panose="020B0604030504040204" pitchFamily="50" charset="-128"/>
                <a:ea typeface="Meiryo UI" panose="020B0604030504040204" pitchFamily="50" charset="-128"/>
              </a:rPr>
              <a:t>開発技術と開発戦略</a:t>
            </a:r>
            <a:endParaRPr lang="en-US" altLang="ja-JP" dirty="0">
              <a:latin typeface="Meiryo UI" panose="020B0604030504040204" pitchFamily="50" charset="-128"/>
              <a:ea typeface="Meiryo UI" panose="020B0604030504040204" pitchFamily="50" charset="-128"/>
            </a:endParaRPr>
          </a:p>
          <a:p>
            <a:pPr>
              <a:spcBef>
                <a:spcPts val="600"/>
              </a:spcBef>
            </a:pP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Test: DevOps</a:t>
            </a:r>
            <a:r>
              <a:rPr lang="ja-JP" altLang="en-US" dirty="0">
                <a:latin typeface="Meiryo UI" panose="020B0604030504040204" pitchFamily="50" charset="-128"/>
                <a:ea typeface="Meiryo UI" panose="020B0604030504040204" pitchFamily="50" charset="-128"/>
              </a:rPr>
              <a:t>サイクルの実現で障壁となるテスト自動化を実現。</a:t>
            </a:r>
            <a:r>
              <a:rPr lang="en-US" altLang="ja-JP" dirty="0">
                <a:latin typeface="Meiryo UI" panose="020B0604030504040204" pitchFamily="50" charset="-128"/>
                <a:ea typeface="Meiryo UI" panose="020B0604030504040204" pitchFamily="50" charset="-128"/>
              </a:rPr>
              <a:t>SW</a:t>
            </a:r>
            <a:r>
              <a:rPr lang="ja-JP" altLang="en-US" dirty="0">
                <a:latin typeface="Meiryo UI" panose="020B0604030504040204" pitchFamily="50" charset="-128"/>
                <a:ea typeface="Meiryo UI" panose="020B0604030504040204" pitchFamily="50" charset="-128"/>
              </a:rPr>
              <a:t>テスト時にコンテナライクに利用可能な仮想実行環境を構築。</a:t>
            </a:r>
            <a:r>
              <a:rPr lang="en-US" altLang="ja-JP" dirty="0">
                <a:latin typeface="Meiryo UI" panose="020B0604030504040204" pitchFamily="50" charset="-128"/>
                <a:ea typeface="Meiryo UI" panose="020B0604030504040204" pitchFamily="50" charset="-128"/>
              </a:rPr>
              <a:t>HW</a:t>
            </a:r>
            <a:r>
              <a:rPr lang="ja-JP" altLang="en-US" dirty="0">
                <a:latin typeface="Meiryo UI" panose="020B0604030504040204" pitchFamily="50" charset="-128"/>
                <a:ea typeface="Meiryo UI" panose="020B0604030504040204" pitchFamily="50" charset="-128"/>
              </a:rPr>
              <a:t>向けに形式検証技術を確立。</a:t>
            </a:r>
            <a:endParaRPr lang="en-US" altLang="ja-JP" dirty="0">
              <a:latin typeface="Meiryo UI" panose="020B0604030504040204" pitchFamily="50" charset="-128"/>
              <a:ea typeface="Meiryo UI" panose="020B0604030504040204" pitchFamily="50" charset="-128"/>
            </a:endParaRPr>
          </a:p>
          <a:p>
            <a:pPr>
              <a:spcBef>
                <a:spcPts val="600"/>
              </a:spcBef>
            </a:pP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Deploy:</a:t>
            </a:r>
            <a:r>
              <a:rPr lang="ja-JP" altLang="en-US" dirty="0">
                <a:latin typeface="Meiryo UI" panose="020B0604030504040204" pitchFamily="50" charset="-128"/>
                <a:ea typeface="Meiryo UI" panose="020B0604030504040204" pitchFamily="50" charset="-128"/>
              </a:rPr>
              <a:t>組込みシステムにおける</a:t>
            </a:r>
            <a:r>
              <a:rPr lang="en-US" altLang="ja-JP" dirty="0">
                <a:latin typeface="Meiryo UI" panose="020B0604030504040204" pitchFamily="50" charset="-128"/>
                <a:ea typeface="Meiryo UI" panose="020B0604030504040204" pitchFamily="50" charset="-128"/>
              </a:rPr>
              <a:t>DevOps</a:t>
            </a:r>
            <a:r>
              <a:rPr lang="ja-JP" altLang="en-US" dirty="0">
                <a:latin typeface="Meiryo UI" panose="020B0604030504040204" pitchFamily="50" charset="-128"/>
                <a:ea typeface="Meiryo UI" panose="020B0604030504040204" pitchFamily="50" charset="-128"/>
              </a:rPr>
              <a:t>実現に必要となる</a:t>
            </a:r>
            <a:r>
              <a:rPr lang="en-US" altLang="ja-JP" dirty="0">
                <a:latin typeface="Meiryo UI" panose="020B0604030504040204" pitchFamily="50" charset="-128"/>
                <a:ea typeface="Meiryo UI" panose="020B0604030504040204" pitchFamily="50" charset="-128"/>
              </a:rPr>
              <a:t>HW/SW</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基盤を開発。製品ごとに環境や要求が異なることを考慮し、共通フレームワークではなくツールボックスとして構築。</a:t>
            </a:r>
          </a:p>
          <a:p>
            <a:pPr>
              <a:spcBef>
                <a:spcPts val="600"/>
              </a:spcBef>
            </a:pP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Operate &amp; Monitor: OTA</a:t>
            </a:r>
            <a:r>
              <a:rPr lang="ja-JP" altLang="en-US" dirty="0">
                <a:latin typeface="Meiryo UI" panose="020B0604030504040204" pitchFamily="50" charset="-128"/>
                <a:ea typeface="Meiryo UI" panose="020B0604030504040204" pitchFamily="50" charset="-128"/>
              </a:rPr>
              <a:t>アップデート後の運用上の情報を次の開発に活かしていくための技術を開発。機能安全・セキュリティ分野で注目されている最新言語を用いた開発手法を確立。</a:t>
            </a:r>
            <a:endParaRPr lang="en-US" altLang="ja-JP" dirty="0">
              <a:latin typeface="Meiryo UI" panose="020B0604030504040204" pitchFamily="50" charset="-128"/>
              <a:ea typeface="Meiryo UI" panose="020B0604030504040204" pitchFamily="50" charset="-128"/>
            </a:endParaRPr>
          </a:p>
        </p:txBody>
      </p:sp>
      <p:graphicFrame>
        <p:nvGraphicFramePr>
          <p:cNvPr id="20" name="表 19">
            <a:extLst>
              <a:ext uri="{FF2B5EF4-FFF2-40B4-BE49-F238E27FC236}">
                <a16:creationId xmlns:a16="http://schemas.microsoft.com/office/drawing/2014/main" id="{A3380ED5-34F8-477E-8B58-6378BC7F2D65}"/>
              </a:ext>
            </a:extLst>
          </p:cNvPr>
          <p:cNvGraphicFramePr>
            <a:graphicFrameLocks noGrp="1"/>
          </p:cNvGraphicFramePr>
          <p:nvPr>
            <p:extLst>
              <p:ext uri="{D42A27DB-BD31-4B8C-83A1-F6EECF244321}">
                <p14:modId xmlns:p14="http://schemas.microsoft.com/office/powerpoint/2010/main" val="3405869919"/>
              </p:ext>
            </p:extLst>
          </p:nvPr>
        </p:nvGraphicFramePr>
        <p:xfrm>
          <a:off x="477080" y="3379947"/>
          <a:ext cx="8102378" cy="3270275"/>
        </p:xfrm>
        <a:graphic>
          <a:graphicData uri="http://schemas.openxmlformats.org/drawingml/2006/table">
            <a:tbl>
              <a:tblPr/>
              <a:tblGrid>
                <a:gridCol w="822892">
                  <a:extLst>
                    <a:ext uri="{9D8B030D-6E8A-4147-A177-3AD203B41FA5}">
                      <a16:colId xmlns:a16="http://schemas.microsoft.com/office/drawing/2014/main" val="2130714699"/>
                    </a:ext>
                  </a:extLst>
                </a:gridCol>
                <a:gridCol w="3258240">
                  <a:extLst>
                    <a:ext uri="{9D8B030D-6E8A-4147-A177-3AD203B41FA5}">
                      <a16:colId xmlns:a16="http://schemas.microsoft.com/office/drawing/2014/main" val="4199196211"/>
                    </a:ext>
                  </a:extLst>
                </a:gridCol>
                <a:gridCol w="307223">
                  <a:extLst>
                    <a:ext uri="{9D8B030D-6E8A-4147-A177-3AD203B41FA5}">
                      <a16:colId xmlns:a16="http://schemas.microsoft.com/office/drawing/2014/main" val="3971952570"/>
                    </a:ext>
                  </a:extLst>
                </a:gridCol>
                <a:gridCol w="2489522">
                  <a:extLst>
                    <a:ext uri="{9D8B030D-6E8A-4147-A177-3AD203B41FA5}">
                      <a16:colId xmlns:a16="http://schemas.microsoft.com/office/drawing/2014/main" val="106001817"/>
                    </a:ext>
                  </a:extLst>
                </a:gridCol>
                <a:gridCol w="548640">
                  <a:extLst>
                    <a:ext uri="{9D8B030D-6E8A-4147-A177-3AD203B41FA5}">
                      <a16:colId xmlns:a16="http://schemas.microsoft.com/office/drawing/2014/main" val="3043221563"/>
                    </a:ext>
                  </a:extLst>
                </a:gridCol>
                <a:gridCol w="675861">
                  <a:extLst>
                    <a:ext uri="{9D8B030D-6E8A-4147-A177-3AD203B41FA5}">
                      <a16:colId xmlns:a16="http://schemas.microsoft.com/office/drawing/2014/main" val="3033213018"/>
                    </a:ext>
                  </a:extLst>
                </a:gridCol>
              </a:tblGrid>
              <a:tr h="295791">
                <a:tc gridSpan="2">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DevOps</a:t>
                      </a: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フェーズ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エンタープライズ</a:t>
                      </a: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SW</a:t>
                      </a:r>
                      <a:endPar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組込み</a:t>
                      </a:r>
                      <a:r>
                        <a:rPr lang="en-US" sz="1050" b="0" i="0" u="none" strike="noStrike">
                          <a:solidFill>
                            <a:srgbClr val="000000"/>
                          </a:solidFill>
                          <a:effectLst/>
                          <a:latin typeface="游ゴシック" panose="020B0400000000000000" pitchFamily="50" charset="-128"/>
                          <a:ea typeface="游ゴシック" panose="020B0400000000000000" pitchFamily="50" charset="-128"/>
                        </a:rPr>
                        <a:t>SW</a:t>
                      </a:r>
                      <a:endParaRPr 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組込み</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HW</a:t>
                      </a:r>
                      <a:endParaRPr 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500867"/>
                  </a:ext>
                </a:extLst>
              </a:tr>
              <a:tr h="443686">
                <a:tc>
                  <a:txBody>
                    <a:bodyPr/>
                    <a:lstStyle/>
                    <a:p>
                      <a:pPr algn="l"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rPr>
                        <a:t>開発するアプリケーション要件や、インフラやモニタリングなど、各プロセスの実行計画を決定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JIRA Software/Redmine</a:t>
                      </a: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68595936"/>
                  </a:ext>
                </a:extLst>
              </a:tr>
              <a:tr h="325845">
                <a:tc>
                  <a:txBody>
                    <a:bodyPr/>
                    <a:lstStyle/>
                    <a:p>
                      <a:pPr algn="l"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rPr>
                        <a:t>コードの開発とレビュー、バージョン管理ツール、コードのマージ</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git, Subversion</a:t>
                      </a:r>
                      <a:r>
                        <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4777046"/>
                  </a:ext>
                </a:extLst>
              </a:tr>
              <a:tr h="325845">
                <a:tc>
                  <a:txBody>
                    <a:bodyPr/>
                    <a:lstStyle/>
                    <a:p>
                      <a:pPr algn="l"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build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rPr>
                        <a:t>開発されたソースコードをもとに、実行可能ファイルや配布パッケージを作成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050" b="0" i="0" u="none" strike="noStrike" dirty="0" err="1">
                          <a:solidFill>
                            <a:srgbClr val="000000"/>
                          </a:solidFill>
                          <a:effectLst/>
                          <a:latin typeface="游ゴシック" panose="020B0400000000000000" pitchFamily="50" charset="-128"/>
                          <a:ea typeface="游ゴシック" panose="020B0400000000000000" pitchFamily="50" charset="-128"/>
                        </a:rPr>
                        <a:t>CMake</a:t>
                      </a:r>
                      <a:r>
                        <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rPr>
                        <a:t>, Gradle</a:t>
                      </a:r>
                      <a:r>
                        <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rPr>
                        <a:t>などを利用可能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rgbClr val="000000"/>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8627432"/>
                  </a:ext>
                </a:extLst>
              </a:tr>
              <a:tr h="591582">
                <a:tc>
                  <a:txBody>
                    <a:bodyPr/>
                    <a:lstStyle/>
                    <a:p>
                      <a:pPr algn="l" fontAlgn="ctr"/>
                      <a:r>
                        <a:rPr lang="en-US" sz="1050" b="0" i="0" u="none" strike="noStrike">
                          <a:solidFill>
                            <a:schemeClr val="tx1"/>
                          </a:solidFill>
                          <a:effectLst/>
                          <a:latin typeface="游ゴシック" panose="020B0400000000000000" pitchFamily="50" charset="-128"/>
                          <a:ea typeface="游ゴシック" panose="020B0400000000000000" pitchFamily="50" charset="-128"/>
                        </a:rPr>
                        <a:t>test</a:t>
                      </a:r>
                      <a:endParaRPr lang="en-US"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継続的インテグレーションのツール、ビルドステータス</a:t>
                      </a:r>
                      <a:b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b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パフォーマンスを決定するためのテストと結果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050" b="0" i="0" u="none" strike="noStrike">
                          <a:solidFill>
                            <a:schemeClr val="tx1"/>
                          </a:solidFill>
                          <a:effectLst/>
                          <a:latin typeface="游ゴシック" panose="020B0400000000000000" pitchFamily="50" charset="-128"/>
                          <a:ea typeface="游ゴシック" panose="020B0400000000000000" pitchFamily="50" charset="-128"/>
                        </a:rPr>
                        <a:t>Jenkins, xUnit, Docker</a:t>
                      </a: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などを組み合わせてテストの自動化が可能</a:t>
                      </a:r>
                      <a:endParaRPr lang="ja-JP" altLang="en-US"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050" b="0" i="0" u="none" strike="noStrike">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a:t>
                      </a:r>
                      <a:endParaRPr lang="ja-JP" altLang="en-US"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7350780"/>
                  </a:ext>
                </a:extLst>
              </a:tr>
              <a:tr h="325845">
                <a:tc>
                  <a:txBody>
                    <a:bodyPr/>
                    <a:lstStyle/>
                    <a:p>
                      <a:pPr algn="l" fontAlgn="ctr"/>
                      <a:r>
                        <a:rPr lang="en-US" sz="1050" b="0" i="0" u="none" strike="noStrike">
                          <a:solidFill>
                            <a:schemeClr val="tx1"/>
                          </a:solidFill>
                          <a:effectLst/>
                          <a:latin typeface="游ゴシック" panose="020B0400000000000000" pitchFamily="50" charset="-128"/>
                          <a:ea typeface="游ゴシック" panose="020B0400000000000000" pitchFamily="50" charset="-128"/>
                        </a:rPr>
                        <a:t>release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変更管理、リリース承認、リリース自動化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050" b="0" i="0" u="none" strike="noStrike">
                          <a:solidFill>
                            <a:schemeClr val="tx1"/>
                          </a:solidFill>
                          <a:effectLst/>
                          <a:latin typeface="游ゴシック" panose="020B0400000000000000" pitchFamily="50" charset="-128"/>
                          <a:ea typeface="游ゴシック" panose="020B0400000000000000" pitchFamily="50" charset="-128"/>
                        </a:rPr>
                        <a:t>git, Subversion</a:t>
                      </a: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などを利用可能</a:t>
                      </a:r>
                      <a:endParaRPr lang="ja-JP" altLang="en-US"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2866679"/>
                  </a:ext>
                </a:extLst>
              </a:tr>
              <a:tr h="493746">
                <a:tc>
                  <a:txBody>
                    <a:bodyPr/>
                    <a:lstStyle/>
                    <a:p>
                      <a:pPr algn="l" fontAlgn="ctr"/>
                      <a:r>
                        <a:rPr lang="en-US" sz="1050" b="0" i="0" u="none" strike="noStrike">
                          <a:solidFill>
                            <a:schemeClr val="tx1"/>
                          </a:solidFill>
                          <a:effectLst/>
                          <a:latin typeface="游ゴシック" panose="020B0400000000000000" pitchFamily="50" charset="-128"/>
                          <a:ea typeface="游ゴシック" panose="020B0400000000000000" pitchFamily="50" charset="-128"/>
                        </a:rPr>
                        <a:t>deploy</a:t>
                      </a:r>
                      <a:endParaRPr lang="en-US"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ビルドしたアプリケーションを本番環境で実行可能な状態にする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a:solidFill>
                            <a:schemeClr val="tx1"/>
                          </a:solidFill>
                          <a:effectLst/>
                          <a:latin typeface="游ゴシック" panose="020B0400000000000000" pitchFamily="50" charset="-128"/>
                          <a:ea typeface="游ゴシック" panose="020B0400000000000000" pitchFamily="50" charset="-128"/>
                        </a:rPr>
                        <a:t>Docker, VMWare</a:t>
                      </a: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などを利用可能</a:t>
                      </a:r>
                      <a:endParaRPr lang="ja-JP" altLang="en-US"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050" b="0" i="0" u="none" strike="noStrike">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050" b="0" i="0" u="none" strike="noStrike">
                          <a:solidFill>
                            <a:schemeClr val="tx1"/>
                          </a:solidFill>
                          <a:effectLst/>
                          <a:latin typeface="游ゴシック" panose="020B0400000000000000" pitchFamily="50" charset="-128"/>
                          <a:ea typeface="游ゴシック" panose="020B0400000000000000" pitchFamily="50" charset="-128"/>
                        </a:rPr>
                        <a:t>×</a:t>
                      </a:r>
                      <a:endParaRPr lang="en-US" altLang="ja-JP"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67933389"/>
                  </a:ext>
                </a:extLst>
              </a:tr>
              <a:tr h="443686">
                <a:tc>
                  <a:txBody>
                    <a:bodyPr/>
                    <a:lstStyle/>
                    <a:p>
                      <a:pPr algn="l" fontAlgn="ctr"/>
                      <a:r>
                        <a:rPr lang="en-US" sz="1050" b="0" i="0" u="none" strike="noStrike">
                          <a:solidFill>
                            <a:schemeClr val="tx1"/>
                          </a:solidFill>
                          <a:effectLst/>
                          <a:latin typeface="游ゴシック" panose="020B0400000000000000" pitchFamily="50" charset="-128"/>
                          <a:ea typeface="游ゴシック" panose="020B0400000000000000" pitchFamily="50" charset="-128"/>
                        </a:rPr>
                        <a:t>operate &amp;</a:t>
                      </a:r>
                      <a:br>
                        <a:rPr lang="en-US" sz="1050" b="0" i="0" u="none" strike="noStrike">
                          <a:solidFill>
                            <a:schemeClr val="tx1"/>
                          </a:solidFill>
                          <a:effectLst/>
                          <a:latin typeface="游ゴシック" panose="020B0400000000000000" pitchFamily="50" charset="-128"/>
                          <a:ea typeface="游ゴシック" panose="020B0400000000000000" pitchFamily="50" charset="-128"/>
                        </a:rPr>
                      </a:br>
                      <a:r>
                        <a:rPr lang="en-US" sz="1050" b="0" i="0" u="none" strike="noStrike">
                          <a:solidFill>
                            <a:schemeClr val="tx1"/>
                          </a:solidFill>
                          <a:effectLst/>
                          <a:latin typeface="游ゴシック" panose="020B0400000000000000" pitchFamily="50" charset="-128"/>
                          <a:ea typeface="游ゴシック" panose="020B0400000000000000" pitchFamily="50" charset="-128"/>
                        </a:rPr>
                        <a:t>monitor</a:t>
                      </a:r>
                      <a:endParaRPr lang="en-US"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アプリの性能監視、エンドユーザーエクスペリエンス</a:t>
                      </a:r>
                      <a:endParaRPr lang="ja-JP" altLang="en-US"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a:solidFill>
                            <a:schemeClr val="tx1"/>
                          </a:solidFill>
                          <a:effectLst/>
                          <a:latin typeface="游ゴシック" panose="020B0400000000000000" pitchFamily="50" charset="-128"/>
                          <a:ea typeface="游ゴシック" panose="020B0400000000000000" pitchFamily="50" charset="-128"/>
                        </a:rPr>
                        <a:t>・New Relic, Splunk</a:t>
                      </a: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などを利用可能</a:t>
                      </a:r>
                      <a:b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br>
                      <a:r>
                        <a:rPr lang="ja-JP" altLang="en-US" sz="1050" b="0" i="0" u="none" strike="noStrike">
                          <a:solidFill>
                            <a:schemeClr val="tx1"/>
                          </a:solidFill>
                          <a:effectLst/>
                          <a:latin typeface="游ゴシック" panose="020B0400000000000000" pitchFamily="50" charset="-128"/>
                          <a:ea typeface="游ゴシック" panose="020B0400000000000000" pitchFamily="50" charset="-128"/>
                        </a:rPr>
                        <a:t>・保護機能が充実</a:t>
                      </a:r>
                      <a:endParaRPr lang="ja-JP" altLang="en-US"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050" b="0" i="0" u="none" strike="noStrike">
                          <a:solidFill>
                            <a:schemeClr val="tx1"/>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050" b="0" i="0" u="none" strike="noStrike">
                          <a:solidFill>
                            <a:schemeClr val="tx1"/>
                          </a:solidFill>
                          <a:effectLst/>
                          <a:latin typeface="游ゴシック" panose="020B0400000000000000" pitchFamily="50" charset="-128"/>
                          <a:ea typeface="游ゴシック" panose="020B0400000000000000" pitchFamily="50" charset="-128"/>
                        </a:rPr>
                        <a:t>×</a:t>
                      </a:r>
                      <a:endParaRPr lang="en-US" altLang="ja-JP" sz="105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5847230"/>
                  </a:ext>
                </a:extLst>
              </a:tr>
            </a:tbl>
          </a:graphicData>
        </a:graphic>
      </p:graphicFrame>
      <p:sp>
        <p:nvSpPr>
          <p:cNvPr id="21" name="テキスト ボックス 20">
            <a:extLst>
              <a:ext uri="{FF2B5EF4-FFF2-40B4-BE49-F238E27FC236}">
                <a16:creationId xmlns:a16="http://schemas.microsoft.com/office/drawing/2014/main" id="{A387F7D9-8C4A-416F-A56D-E0954153853B}"/>
              </a:ext>
            </a:extLst>
          </p:cNvPr>
          <p:cNvSpPr txBox="1"/>
          <p:nvPr/>
        </p:nvSpPr>
        <p:spPr bwMode="auto">
          <a:xfrm>
            <a:off x="564542" y="3061023"/>
            <a:ext cx="2365566" cy="318924"/>
          </a:xfrm>
          <a:prstGeom prst="rect">
            <a:avLst/>
          </a:prstGeom>
          <a:noFill/>
          <a:ln w="9525">
            <a:noFill/>
            <a:miter lim="800000"/>
            <a:headEnd/>
            <a:tailEnd/>
          </a:ln>
        </p:spPr>
        <p:txBody>
          <a:bodyPr wrap="none" lIns="72000" tIns="36000" rIns="72000" bIns="36000" rtlCol="0">
            <a:spAutoFit/>
          </a:bodyPr>
          <a:lstStyle/>
          <a:p>
            <a:r>
              <a:rPr kumimoji="1" lang="ja-JP" altLang="en-US" sz="1600" u="sng" dirty="0">
                <a:solidFill>
                  <a:prstClr val="black"/>
                </a:solidFill>
                <a:latin typeface="Meiryo UI" panose="020B0604030504040204" pitchFamily="50" charset="-128"/>
                <a:ea typeface="Meiryo UI" panose="020B0604030504040204" pitchFamily="50" charset="-128"/>
              </a:rPr>
              <a:t>競争環境分析の結果要約</a:t>
            </a:r>
          </a:p>
        </p:txBody>
      </p:sp>
      <p:sp>
        <p:nvSpPr>
          <p:cNvPr id="22" name="正方形/長方形 21">
            <a:extLst>
              <a:ext uri="{FF2B5EF4-FFF2-40B4-BE49-F238E27FC236}">
                <a16:creationId xmlns:a16="http://schemas.microsoft.com/office/drawing/2014/main" id="{A22157C7-9246-44FC-8802-FC77460BCAA9}"/>
              </a:ext>
            </a:extLst>
          </p:cNvPr>
          <p:cNvSpPr/>
          <p:nvPr/>
        </p:nvSpPr>
        <p:spPr bwMode="auto">
          <a:xfrm>
            <a:off x="365761" y="4854914"/>
            <a:ext cx="8301160" cy="492981"/>
          </a:xfrm>
          <a:prstGeom prst="rect">
            <a:avLst/>
          </a:prstGeom>
          <a:noFill/>
          <a:ln w="19050">
            <a:solidFill>
              <a:srgbClr val="FF0000"/>
            </a:solidFill>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23" name="正方形/長方形 22">
            <a:extLst>
              <a:ext uri="{FF2B5EF4-FFF2-40B4-BE49-F238E27FC236}">
                <a16:creationId xmlns:a16="http://schemas.microsoft.com/office/drawing/2014/main" id="{635400DC-EA62-454C-A3FB-523DAF1418AE}"/>
              </a:ext>
            </a:extLst>
          </p:cNvPr>
          <p:cNvSpPr/>
          <p:nvPr/>
        </p:nvSpPr>
        <p:spPr bwMode="auto">
          <a:xfrm>
            <a:off x="365761" y="5769315"/>
            <a:ext cx="8301160" cy="818984"/>
          </a:xfrm>
          <a:prstGeom prst="rect">
            <a:avLst/>
          </a:prstGeom>
          <a:noFill/>
          <a:ln w="19050">
            <a:solidFill>
              <a:srgbClr val="FF0000"/>
            </a:solidFill>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24" name="正方形/長方形 23">
            <a:extLst>
              <a:ext uri="{FF2B5EF4-FFF2-40B4-BE49-F238E27FC236}">
                <a16:creationId xmlns:a16="http://schemas.microsoft.com/office/drawing/2014/main" id="{5B31CC4B-2122-43C6-A36E-C1392F003146}"/>
              </a:ext>
            </a:extLst>
          </p:cNvPr>
          <p:cNvSpPr/>
          <p:nvPr/>
        </p:nvSpPr>
        <p:spPr bwMode="auto">
          <a:xfrm>
            <a:off x="5770083" y="445114"/>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PF(</a:t>
            </a:r>
            <a:r>
              <a:rPr lang="ja-JP" altLang="en-US" sz="1600" dirty="0">
                <a:solidFill>
                  <a:srgbClr val="0000CC"/>
                </a:solidFill>
                <a:latin typeface="Meiryo UI" pitchFamily="50" charset="-128"/>
                <a:ea typeface="Meiryo UI" pitchFamily="50" charset="-128"/>
                <a:cs typeface="Meiryo UI" pitchFamily="50" charset="-128"/>
              </a:rPr>
              <a:t>ライフ</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の狙いどころを追記</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08900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円/楕円 22">
            <a:extLst>
              <a:ext uri="{FF2B5EF4-FFF2-40B4-BE49-F238E27FC236}">
                <a16:creationId xmlns:a16="http://schemas.microsoft.com/office/drawing/2014/main" id="{AB200048-187F-42FB-B0DB-3D14FE8D969C}"/>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部門内</a:t>
            </a:r>
            <a:endParaRPr lang="en-US" altLang="ja-JP" b="1" dirty="0">
              <a:solidFill>
                <a:prstClr val="white"/>
              </a:solidFill>
              <a:latin typeface="Meiryo UI" panose="020B0604030504040204" pitchFamily="50" charset="-128"/>
              <a:ea typeface="Meiryo UI" panose="020B0604030504040204" pitchFamily="50" charset="-128"/>
            </a:endParaRPr>
          </a:p>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
        <p:nvSpPr>
          <p:cNvPr id="6" name="テキスト プレースホルダ 50"/>
          <p:cNvSpPr txBox="1">
            <a:spLocks/>
          </p:cNvSpPr>
          <p:nvPr/>
        </p:nvSpPr>
        <p:spPr>
          <a:xfrm>
            <a:off x="1512000" y="318145"/>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開発する技術と開発戦略 </a:t>
            </a:r>
            <a:r>
              <a:rPr lang="en-US" altLang="ja-JP" sz="2400" b="1" dirty="0"/>
              <a:t>(2/2)</a:t>
            </a:r>
          </a:p>
        </p:txBody>
      </p:sp>
      <p:sp>
        <p:nvSpPr>
          <p:cNvPr id="13" name="テキスト ボックス 12"/>
          <p:cNvSpPr txBox="1"/>
          <p:nvPr/>
        </p:nvSpPr>
        <p:spPr>
          <a:xfrm>
            <a:off x="9523660" y="2356151"/>
            <a:ext cx="4607596" cy="3970318"/>
          </a:xfrm>
          <a:prstGeom prst="rect">
            <a:avLst/>
          </a:prstGeom>
          <a:solidFill>
            <a:srgbClr val="FFFF99"/>
          </a:solidFill>
          <a:ln w="28575">
            <a:solidFill>
              <a:srgbClr val="FF0000"/>
            </a:solidFill>
          </a:ln>
        </p:spPr>
        <p:txBody>
          <a:bodyPr wrap="square" rtlCol="0">
            <a:spAutoFit/>
          </a:bodyPr>
          <a:lstStyle/>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800" dirty="0">
                <a:solidFill>
                  <a:srgbClr val="FF0000"/>
                </a:solidFill>
                <a:latin typeface="Meiryo UI" panose="020B0604030504040204" pitchFamily="50" charset="-128"/>
                <a:ea typeface="Meiryo UI" panose="020B0604030504040204" pitchFamily="50" charset="-128"/>
                <a:cs typeface="メイリオ" pitchFamily="50" charset="-128"/>
              </a:rPr>
              <a:t>ページ数は</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複数でも可。</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・開発戦略では、競争軸を明記の上、その競争軸で勝つためのシナリオを記載のこと。</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b="1" dirty="0">
                <a:solidFill>
                  <a:srgbClr val="FF0000"/>
                </a:solidFill>
                <a:latin typeface="Meiryo UI" panose="020B0604030504040204" pitchFamily="50" charset="-128"/>
                <a:ea typeface="Meiryo UI" panose="020B0604030504040204" pitchFamily="50" charset="-128"/>
                <a:cs typeface="メイリオ" pitchFamily="50" charset="-128"/>
              </a:rPr>
              <a:t>レジリエント事業</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あるいは</a:t>
            </a:r>
            <a:r>
              <a:rPr lang="ja-JP" altLang="en-US" b="1" dirty="0">
                <a:solidFill>
                  <a:srgbClr val="FF0000"/>
                </a:solidFill>
                <a:latin typeface="Meiryo UI" panose="020B0604030504040204" pitchFamily="50" charset="-128"/>
                <a:ea typeface="Meiryo UI" panose="020B0604030504040204" pitchFamily="50" charset="-128"/>
                <a:cs typeface="メイリオ" pitchFamily="50" charset="-128"/>
              </a:rPr>
              <a:t>価値再獲得事業</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が主ターゲットの開発は、</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0000FF"/>
                </a:solidFill>
                <a:latin typeface="Meiryo UI" panose="020B0604030504040204" pitchFamily="50" charset="-128"/>
                <a:ea typeface="Meiryo UI" panose="020B0604030504040204" pitchFamily="50" charset="-128"/>
                <a:cs typeface="メイリオ" pitchFamily="50" charset="-128"/>
              </a:rPr>
              <a:t>事本や各場所の抱える優先度の高い課題をターゲットに設定</a:t>
            </a:r>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し、</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本開発成果の適用による、</a:t>
            </a:r>
          </a:p>
          <a:p>
            <a:r>
              <a:rPr lang="ja-JP" altLang="en-US" dirty="0">
                <a:solidFill>
                  <a:srgbClr val="0000FF"/>
                </a:solidFill>
                <a:latin typeface="Meiryo UI" panose="020B0604030504040204" pitchFamily="50" charset="-128"/>
                <a:ea typeface="Meiryo UI" panose="020B0604030504040204" pitchFamily="50" charset="-128"/>
                <a:cs typeface="メイリオ" pitchFamily="50" charset="-128"/>
              </a:rPr>
              <a:t>レジリエント事業の収益性の維持・拡大</a:t>
            </a:r>
          </a:p>
          <a:p>
            <a:r>
              <a:rPr lang="ja-JP" altLang="en-US" dirty="0">
                <a:solidFill>
                  <a:srgbClr val="0000FF"/>
                </a:solidFill>
                <a:latin typeface="Meiryo UI" panose="020B0604030504040204" pitchFamily="50" charset="-128"/>
                <a:ea typeface="Meiryo UI" panose="020B0604030504040204" pitchFamily="50" charset="-128"/>
                <a:cs typeface="メイリオ" pitchFamily="50" charset="-128"/>
              </a:rPr>
              <a:t>価値再獲得事業から他のカテゴリへの飛躍</a:t>
            </a: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のストーリー（戦略）を記載下さい。</a:t>
            </a:r>
            <a:endParaRPr lang="en-US" altLang="ja-JP" dirty="0">
              <a:solidFill>
                <a:srgbClr val="FF0000"/>
              </a:solidFill>
              <a:latin typeface="Meiryo UI" panose="020B0604030504040204" pitchFamily="50" charset="-128"/>
              <a:ea typeface="Meiryo UI" panose="020B0604030504040204" pitchFamily="50" charset="-128"/>
              <a:cs typeface="メイリオ"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複数ページに渡っても可。</a:t>
            </a:r>
          </a:p>
          <a:p>
            <a:r>
              <a:rPr lang="ja-JP" altLang="en-US" dirty="0">
                <a:solidFill>
                  <a:srgbClr val="FF0000"/>
                </a:solidFill>
                <a:latin typeface="Meiryo UI" panose="020B0604030504040204" pitchFamily="50" charset="-128"/>
                <a:ea typeface="Meiryo UI" panose="020B0604030504040204" pitchFamily="50" charset="-128"/>
                <a:cs typeface="メイリオ" pitchFamily="50" charset="-128"/>
              </a:rPr>
              <a:t>・ストーリーは必ずしも場所と握る必要はなく、研究部の想定でも可。</a:t>
            </a:r>
            <a:endParaRPr lang="ja-JP" altLang="en-US" sz="18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8" name="テキスト ボックス 7">
            <a:extLst>
              <a:ext uri="{FF2B5EF4-FFF2-40B4-BE49-F238E27FC236}">
                <a16:creationId xmlns:a16="http://schemas.microsoft.com/office/drawing/2014/main" id="{20322476-2A6D-4C18-B2AF-147683930022}"/>
              </a:ext>
            </a:extLst>
          </p:cNvPr>
          <p:cNvSpPr txBox="1"/>
          <p:nvPr/>
        </p:nvSpPr>
        <p:spPr bwMode="auto">
          <a:xfrm>
            <a:off x="9523660" y="1351131"/>
            <a:ext cx="2598932" cy="626701"/>
          </a:xfrm>
          <a:prstGeom prst="rect">
            <a:avLst/>
          </a:prstGeom>
          <a:solidFill>
            <a:srgbClr val="92D050"/>
          </a:solidFill>
          <a:ln w="9525">
            <a:noFill/>
            <a:miter lim="800000"/>
            <a:headEnd/>
            <a:tailEnd/>
          </a:ln>
        </p:spPr>
        <p:txBody>
          <a:bodyPr wrap="square" lIns="72000" tIns="36000" rIns="72000" bIns="36000" rtlCol="0">
            <a:spAutoFit/>
          </a:bodyPr>
          <a:lstStyle/>
          <a:p>
            <a:pPr algn="ctr"/>
            <a:r>
              <a:rPr lang="ja-JP" altLang="en-US" sz="3600" b="1" dirty="0">
                <a:solidFill>
                  <a:srgbClr val="FF0000"/>
                </a:solidFill>
                <a:latin typeface="Meiryo UI" panose="020B0604030504040204" pitchFamily="50" charset="-128"/>
                <a:ea typeface="Meiryo UI" panose="020B0604030504040204" pitchFamily="50" charset="-128"/>
              </a:rPr>
              <a:t>自由書式</a:t>
            </a:r>
            <a:endParaRPr kumimoji="1" lang="ja-JP" altLang="en-US" sz="3600" b="1" dirty="0">
              <a:solidFill>
                <a:srgbClr val="FF0000"/>
              </a:solidFill>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F9815824-FCA0-4E1C-ACB6-5BA2D5280563}"/>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2" name="テキスト ボックス 11">
            <a:extLst>
              <a:ext uri="{FF2B5EF4-FFF2-40B4-BE49-F238E27FC236}">
                <a16:creationId xmlns:a16="http://schemas.microsoft.com/office/drawing/2014/main" id="{8D5D4ECC-C9BB-449D-8FC9-82D044C13477}"/>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4" name="テキスト ボックス 13">
            <a:extLst>
              <a:ext uri="{FF2B5EF4-FFF2-40B4-BE49-F238E27FC236}">
                <a16:creationId xmlns:a16="http://schemas.microsoft.com/office/drawing/2014/main" id="{182A9F9E-CA0A-4E46-BCEC-FE642DC9ED20}"/>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776E547C-B7C0-443D-A076-CABB04BE8A48}"/>
              </a:ext>
            </a:extLst>
          </p:cNvPr>
          <p:cNvSpPr/>
          <p:nvPr/>
        </p:nvSpPr>
        <p:spPr bwMode="auto">
          <a:xfrm>
            <a:off x="-3608648" y="1782820"/>
            <a:ext cx="3369863" cy="83739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システム部門内</a:t>
            </a:r>
            <a:r>
              <a:rPr lang="en-US" altLang="ja-JP" sz="1600" dirty="0">
                <a:solidFill>
                  <a:srgbClr val="0000CC"/>
                </a:solidFill>
                <a:latin typeface="Meiryo UI" pitchFamily="50" charset="-128"/>
                <a:ea typeface="Meiryo UI" pitchFamily="50" charset="-128"/>
                <a:cs typeface="Meiryo UI" pitchFamily="50" charset="-128"/>
              </a:rPr>
              <a:t>]</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・製品・サービス・開発プロセスなど</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・価値・うれしさ</a:t>
            </a:r>
          </a:p>
        </p:txBody>
      </p:sp>
      <p:sp>
        <p:nvSpPr>
          <p:cNvPr id="19" name="正方形/長方形 18">
            <a:extLst>
              <a:ext uri="{FF2B5EF4-FFF2-40B4-BE49-F238E27FC236}">
                <a16:creationId xmlns:a16="http://schemas.microsoft.com/office/drawing/2014/main" id="{E5D138CE-34DA-4F4D-8346-EAFAC5915333}"/>
              </a:ext>
            </a:extLst>
          </p:cNvPr>
          <p:cNvSpPr/>
          <p:nvPr/>
        </p:nvSpPr>
        <p:spPr bwMode="auto">
          <a:xfrm>
            <a:off x="-6440374" y="5360315"/>
            <a:ext cx="6425382" cy="132743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システム部門内</a:t>
            </a:r>
            <a:r>
              <a:rPr lang="en-US" altLang="ja-JP" sz="1600" dirty="0">
                <a:solidFill>
                  <a:srgbClr val="0000CC"/>
                </a:solidFill>
                <a:latin typeface="Meiryo UI" pitchFamily="50" charset="-128"/>
                <a:ea typeface="Meiryo UI" pitchFamily="50" charset="-128"/>
                <a:cs typeface="Meiryo UI" pitchFamily="50" charset="-128"/>
              </a:rPr>
              <a:t>]</a:t>
            </a:r>
          </a:p>
          <a:p>
            <a:pPr>
              <a:tabLst>
                <a:tab pos="360363" algn="l"/>
              </a:tabLst>
            </a:pPr>
            <a:r>
              <a:rPr lang="en-US" altLang="ja-JP" sz="1600" dirty="0">
                <a:solidFill>
                  <a:srgbClr val="0000FF"/>
                </a:solidFill>
                <a:latin typeface="Meiryo UI" panose="020B0604030504040204" pitchFamily="50" charset="-128"/>
                <a:ea typeface="Meiryo UI" panose="020B0604030504040204" pitchFamily="50" charset="-128"/>
              </a:rPr>
              <a:t>(3)</a:t>
            </a:r>
            <a:r>
              <a:rPr lang="ja-JP" altLang="en-US" sz="1600" dirty="0">
                <a:solidFill>
                  <a:srgbClr val="0000FF"/>
                </a:solidFill>
                <a:latin typeface="Meiryo UI" panose="020B0604030504040204" pitchFamily="50" charset="-128"/>
                <a:ea typeface="Meiryo UI" panose="020B0604030504040204" pitchFamily="50" charset="-128"/>
              </a:rPr>
              <a:t>はシステム部門の独自項目。以下などを記載する。</a:t>
            </a:r>
            <a:endParaRPr lang="en-US" altLang="ja-JP" sz="1600" dirty="0">
              <a:solidFill>
                <a:srgbClr val="0000CC"/>
              </a:solidFill>
              <a:latin typeface="Meiryo UI" pitchFamily="50" charset="-128"/>
              <a:ea typeface="Meiryo UI" pitchFamily="50" charset="-128"/>
              <a:cs typeface="Meiryo UI" pitchFamily="50" charset="-128"/>
            </a:endParaRP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・学会発表 </a:t>
            </a:r>
            <a:r>
              <a:rPr lang="en-US" altLang="ja-JP" sz="1600" dirty="0">
                <a:solidFill>
                  <a:srgbClr val="0000CC"/>
                </a:solidFill>
                <a:latin typeface="Meiryo UI" pitchFamily="50" charset="-128"/>
                <a:ea typeface="Meiryo UI" pitchFamily="50" charset="-128"/>
                <a:cs typeface="Meiryo UI" pitchFamily="50" charset="-128"/>
              </a:rPr>
              <a:t>(AAA</a:t>
            </a:r>
            <a:r>
              <a:rPr lang="ja-JP" altLang="en-US" sz="1600" dirty="0">
                <a:solidFill>
                  <a:srgbClr val="0000CC"/>
                </a:solidFill>
                <a:latin typeface="Meiryo UI" pitchFamily="50" charset="-128"/>
                <a:ea typeface="Meiryo UI" pitchFamily="50" charset="-128"/>
                <a:cs typeface="Meiryo UI" pitchFamily="50" charset="-128"/>
              </a:rPr>
              <a:t>学会</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　</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国際学会・論文を積極的に行うことを推奨</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a:t>
            </a:r>
            <a:r>
              <a:rPr lang="en-US" altLang="ja-JP" sz="1600" dirty="0">
                <a:solidFill>
                  <a:srgbClr val="0000CC"/>
                </a:solidFill>
                <a:latin typeface="Meiryo UI" pitchFamily="50" charset="-128"/>
                <a:ea typeface="Meiryo UI" pitchFamily="50" charset="-128"/>
                <a:cs typeface="Meiryo UI" pitchFamily="50" charset="-128"/>
              </a:rPr>
              <a:t>BBB</a:t>
            </a:r>
            <a:r>
              <a:rPr lang="ja-JP" altLang="en-US" sz="1600" dirty="0">
                <a:solidFill>
                  <a:srgbClr val="0000CC"/>
                </a:solidFill>
                <a:latin typeface="Meiryo UI" pitchFamily="50" charset="-128"/>
                <a:ea typeface="Meiryo UI" pitchFamily="50" charset="-128"/>
                <a:cs typeface="Meiryo UI" pitchFamily="50" charset="-128"/>
              </a:rPr>
              <a:t>展示会</a:t>
            </a:r>
          </a:p>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a:t>
            </a:r>
            <a:r>
              <a:rPr lang="en-US" altLang="ja-JP" sz="1600" dirty="0">
                <a:solidFill>
                  <a:srgbClr val="0000CC"/>
                </a:solidFill>
                <a:latin typeface="Meiryo UI" pitchFamily="50" charset="-128"/>
                <a:ea typeface="Meiryo UI" pitchFamily="50" charset="-128"/>
                <a:cs typeface="Meiryo UI" pitchFamily="50" charset="-128"/>
              </a:rPr>
              <a:t>CCC</a:t>
            </a:r>
            <a:r>
              <a:rPr lang="ja-JP" altLang="en-US" sz="1600" dirty="0">
                <a:solidFill>
                  <a:srgbClr val="0000CC"/>
                </a:solidFill>
                <a:latin typeface="Meiryo UI" pitchFamily="50" charset="-128"/>
                <a:ea typeface="Meiryo UI" pitchFamily="50" charset="-128"/>
                <a:cs typeface="Meiryo UI" pitchFamily="50" charset="-128"/>
              </a:rPr>
              <a:t>を広報</a:t>
            </a:r>
          </a:p>
        </p:txBody>
      </p:sp>
      <p:cxnSp>
        <p:nvCxnSpPr>
          <p:cNvPr id="15" name="直線コネクタ 14">
            <a:extLst>
              <a:ext uri="{FF2B5EF4-FFF2-40B4-BE49-F238E27FC236}">
                <a16:creationId xmlns:a16="http://schemas.microsoft.com/office/drawing/2014/main" id="{9AA8586B-0035-45E5-AD84-76C0A8A1421C}"/>
              </a:ext>
            </a:extLst>
          </p:cNvPr>
          <p:cNvCxnSpPr/>
          <p:nvPr/>
        </p:nvCxnSpPr>
        <p:spPr>
          <a:xfrm>
            <a:off x="803082" y="3501320"/>
            <a:ext cx="74980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9630AD7-D25C-493C-99B3-2A82956F1B16}"/>
              </a:ext>
            </a:extLst>
          </p:cNvPr>
          <p:cNvCxnSpPr/>
          <p:nvPr/>
        </p:nvCxnSpPr>
        <p:spPr>
          <a:xfrm>
            <a:off x="785835" y="4542944"/>
            <a:ext cx="74980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 Box 25">
            <a:extLst>
              <a:ext uri="{FF2B5EF4-FFF2-40B4-BE49-F238E27FC236}">
                <a16:creationId xmlns:a16="http://schemas.microsoft.com/office/drawing/2014/main" id="{962C7D98-3746-4F42-B7AA-6CD20A782ACC}"/>
              </a:ext>
            </a:extLst>
          </p:cNvPr>
          <p:cNvSpPr txBox="1">
            <a:spLocks noChangeArrowheads="1"/>
          </p:cNvSpPr>
          <p:nvPr/>
        </p:nvSpPr>
        <p:spPr bwMode="auto">
          <a:xfrm>
            <a:off x="208800" y="831600"/>
            <a:ext cx="8636001" cy="5628070"/>
          </a:xfrm>
          <a:prstGeom prst="rect">
            <a:avLst/>
          </a:prstGeom>
          <a:noFill/>
          <a:ln w="9525">
            <a:noFill/>
            <a:miter lim="800000"/>
            <a:headEnd/>
            <a:tailEnd/>
          </a:ln>
        </p:spPr>
        <p:txBody>
          <a:bodyPr wrap="square" lIns="72000" tIns="36000" rIns="72000" bIns="36000">
            <a:spAutoFit/>
          </a:bodyPr>
          <a:lstStyle/>
          <a:p>
            <a:pPr>
              <a:spcBef>
                <a:spcPts val="600"/>
              </a:spcBef>
            </a:pPr>
            <a:r>
              <a:rPr lang="en-US" altLang="ja-JP" u="sng" dirty="0">
                <a:latin typeface="Meiryo UI" panose="020B0604030504040204" pitchFamily="50" charset="-128"/>
                <a:ea typeface="Meiryo UI" panose="020B0604030504040204" pitchFamily="50" charset="-128"/>
              </a:rPr>
              <a:t>(2)</a:t>
            </a:r>
            <a:r>
              <a:rPr lang="ja-JP" altLang="en-US" u="sng" dirty="0">
                <a:latin typeface="Meiryo UI" panose="020B0604030504040204" pitchFamily="50" charset="-128"/>
                <a:ea typeface="Meiryo UI" panose="020B0604030504040204" pitchFamily="50" charset="-128"/>
              </a:rPr>
              <a:t>事業貢献する製品やサービス</a:t>
            </a:r>
            <a:endParaRPr lang="en-US" altLang="ja-JP" u="sng" dirty="0">
              <a:latin typeface="Meiryo UI" panose="020B0604030504040204" pitchFamily="50" charset="-128"/>
              <a:ea typeface="Meiryo UI" panose="020B0604030504040204" pitchFamily="50" charset="-128"/>
            </a:endParaRPr>
          </a:p>
          <a:p>
            <a:pPr>
              <a:spcBef>
                <a:spcPts val="600"/>
              </a:spcBef>
            </a:pPr>
            <a:r>
              <a:rPr lang="ja-JP" altLang="en-US" dirty="0">
                <a:latin typeface="Meiryo UI" panose="020B0604030504040204" pitchFamily="50" charset="-128"/>
                <a:ea typeface="Meiryo UI" panose="020B0604030504040204" pitchFamily="50" charset="-128"/>
              </a:rPr>
              <a:t>・顧客ごとのカスタマイズ性が競争力となる</a:t>
            </a:r>
            <a:r>
              <a:rPr lang="en-US" altLang="ja-JP" dirty="0">
                <a:latin typeface="Meiryo UI" panose="020B0604030504040204" pitchFamily="50" charset="-128"/>
                <a:ea typeface="Meiryo UI" panose="020B0604030504040204" pitchFamily="50" charset="-128"/>
              </a:rPr>
              <a:t>FA</a:t>
            </a:r>
            <a:r>
              <a:rPr lang="ja-JP" altLang="en-US" dirty="0">
                <a:latin typeface="Meiryo UI" panose="020B0604030504040204" pitchFamily="50" charset="-128"/>
                <a:ea typeface="Meiryo UI" panose="020B0604030504040204" pitchFamily="50" charset="-128"/>
              </a:rPr>
              <a:t>機器：アドオン機能による拡張を</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アップデートで実現することで、販社や顧客による製品拡張を容易化。</a:t>
            </a:r>
            <a:endParaRPr lang="en-US" altLang="ja-JP" dirty="0">
              <a:latin typeface="Meiryo UI" panose="020B0604030504040204" pitchFamily="50" charset="-128"/>
              <a:ea typeface="Meiryo UI" panose="020B0604030504040204" pitchFamily="50" charset="-128"/>
            </a:endParaRPr>
          </a:p>
          <a:p>
            <a:pPr>
              <a:spcBef>
                <a:spcPts val="600"/>
              </a:spcBef>
            </a:pPr>
            <a:r>
              <a:rPr lang="ja-JP" altLang="en-US" dirty="0">
                <a:latin typeface="Meiryo UI" panose="020B0604030504040204" pitchFamily="50" charset="-128"/>
                <a:ea typeface="Meiryo UI" panose="020B0604030504040204" pitchFamily="50" charset="-128"/>
              </a:rPr>
              <a:t>・宇宙機器・車載機器・</a:t>
            </a:r>
            <a:r>
              <a:rPr lang="en-US" altLang="ja-JP" dirty="0">
                <a:latin typeface="Meiryo UI" panose="020B0604030504040204" pitchFamily="50" charset="-128"/>
                <a:ea typeface="Meiryo UI" panose="020B0604030504040204" pitchFamily="50" charset="-128"/>
              </a:rPr>
              <a:t>TCMS</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技術で</a:t>
            </a:r>
            <a:r>
              <a:rPr lang="en-US" altLang="ja-JP" dirty="0">
                <a:latin typeface="Meiryo UI" panose="020B0604030504040204" pitchFamily="50" charset="-128"/>
                <a:ea typeface="Meiryo UI" panose="020B0604030504040204" pitchFamily="50" charset="-128"/>
              </a:rPr>
              <a:t>DevOps</a:t>
            </a:r>
            <a:r>
              <a:rPr lang="ja-JP" altLang="en-US" dirty="0">
                <a:latin typeface="Meiryo UI" panose="020B0604030504040204" pitchFamily="50" charset="-128"/>
                <a:ea typeface="Meiryo UI" panose="020B0604030504040204" pitchFamily="50" charset="-128"/>
              </a:rPr>
              <a:t>を実現することで、製品出荷後の段階的な</a:t>
            </a:r>
            <a:r>
              <a:rPr lang="en-US" altLang="ja-JP" dirty="0">
                <a:latin typeface="Meiryo UI" panose="020B0604030504040204" pitchFamily="50" charset="-128"/>
                <a:ea typeface="Meiryo UI" panose="020B0604030504040204" pitchFamily="50" charset="-128"/>
              </a:rPr>
              <a:t>SW/HW</a:t>
            </a:r>
            <a:r>
              <a:rPr lang="ja-JP" altLang="en-US" dirty="0">
                <a:latin typeface="Meiryo UI" panose="020B0604030504040204" pitchFamily="50" charset="-128"/>
                <a:ea typeface="Meiryo UI" panose="020B0604030504040204" pitchFamily="50" charset="-128"/>
              </a:rPr>
              <a:t>の拡張を実現。</a:t>
            </a:r>
            <a:endParaRPr lang="en-US" altLang="ja-JP" dirty="0">
              <a:latin typeface="Meiryo UI" panose="020B0604030504040204" pitchFamily="50" charset="-128"/>
              <a:ea typeface="Meiryo UI" panose="020B0604030504040204" pitchFamily="50" charset="-128"/>
            </a:endParaRPr>
          </a:p>
          <a:p>
            <a:pPr>
              <a:spcBef>
                <a:spcPts val="600"/>
              </a:spcBef>
            </a:pPr>
            <a:r>
              <a:rPr lang="ja-JP" altLang="en-US" dirty="0">
                <a:latin typeface="Meiryo UI" panose="020B0604030504040204" pitchFamily="50" charset="-128"/>
                <a:ea typeface="Meiryo UI" panose="020B0604030504040204" pitchFamily="50" charset="-128"/>
              </a:rPr>
              <a:t>・多数のステークホルダを伴うスマートシティ：アジャイル開発でステークホルダの要求を逐次確認しながら開発を可能とすることで、</a:t>
            </a:r>
            <a:r>
              <a:rPr lang="en-US" altLang="ja-JP" dirty="0">
                <a:latin typeface="Meiryo UI" panose="020B0604030504040204" pitchFamily="50" charset="-128"/>
                <a:ea typeface="Meiryo UI" panose="020B0604030504040204" pitchFamily="50" charset="-128"/>
              </a:rPr>
              <a:t>QCD</a:t>
            </a:r>
            <a:r>
              <a:rPr lang="ja-JP" altLang="en-US" dirty="0">
                <a:latin typeface="Meiryo UI" panose="020B0604030504040204" pitchFamily="50" charset="-128"/>
                <a:ea typeface="Meiryo UI" panose="020B0604030504040204" pitchFamily="50" charset="-128"/>
              </a:rPr>
              <a:t>を向上。</a:t>
            </a:r>
            <a:endParaRPr lang="en-US" altLang="ja-JP" dirty="0">
              <a:latin typeface="Meiryo UI" panose="020B0604030504040204" pitchFamily="50" charset="-128"/>
              <a:ea typeface="Meiryo UI" panose="020B0604030504040204" pitchFamily="50" charset="-128"/>
            </a:endParaRPr>
          </a:p>
          <a:p>
            <a:pPr>
              <a:spcBef>
                <a:spcPts val="600"/>
              </a:spcBef>
            </a:pPr>
            <a:endParaRPr lang="en-US" altLang="ja-JP" dirty="0">
              <a:latin typeface="Meiryo UI" panose="020B0604030504040204" pitchFamily="50" charset="-128"/>
              <a:ea typeface="Meiryo UI" panose="020B0604030504040204" pitchFamily="50" charset="-128"/>
            </a:endParaRPr>
          </a:p>
          <a:p>
            <a:pPr>
              <a:spcBef>
                <a:spcPts val="600"/>
              </a:spcBef>
            </a:pPr>
            <a:endParaRPr lang="en-US" altLang="ja-JP" dirty="0">
              <a:latin typeface="Meiryo UI" panose="020B0604030504040204" pitchFamily="50" charset="-128"/>
              <a:ea typeface="Meiryo UI" panose="020B0604030504040204" pitchFamily="50" charset="-128"/>
            </a:endParaRPr>
          </a:p>
          <a:p>
            <a:pPr>
              <a:spcBef>
                <a:spcPts val="600"/>
              </a:spcBef>
            </a:pPr>
            <a:endParaRPr lang="en-US" altLang="ja-JP" dirty="0">
              <a:latin typeface="Meiryo UI" panose="020B0604030504040204" pitchFamily="50" charset="-128"/>
              <a:ea typeface="Meiryo UI" panose="020B0604030504040204" pitchFamily="50" charset="-128"/>
            </a:endParaRPr>
          </a:p>
          <a:p>
            <a:pPr>
              <a:spcBef>
                <a:spcPts val="600"/>
              </a:spcBef>
            </a:pPr>
            <a:endParaRPr lang="en-US" altLang="ja-JP" dirty="0">
              <a:latin typeface="Meiryo UI" panose="020B0604030504040204" pitchFamily="50" charset="-128"/>
              <a:ea typeface="Meiryo UI" panose="020B0604030504040204" pitchFamily="50" charset="-128"/>
            </a:endParaRPr>
          </a:p>
          <a:p>
            <a:pPr>
              <a:spcBef>
                <a:spcPts val="600"/>
              </a:spcBef>
            </a:pPr>
            <a:endParaRPr lang="en-US" altLang="ja-JP" u="sng" dirty="0">
              <a:latin typeface="Meiryo UI" panose="020B0604030504040204" pitchFamily="50" charset="-128"/>
              <a:ea typeface="Meiryo UI" panose="020B0604030504040204" pitchFamily="50" charset="-128"/>
            </a:endParaRPr>
          </a:p>
          <a:p>
            <a:pPr>
              <a:spcBef>
                <a:spcPts val="600"/>
              </a:spcBef>
            </a:pPr>
            <a:endParaRPr lang="en-US" altLang="ja-JP" u="sng" dirty="0">
              <a:latin typeface="Meiryo UI" panose="020B0604030504040204" pitchFamily="50" charset="-128"/>
              <a:ea typeface="Meiryo UI" panose="020B0604030504040204" pitchFamily="50" charset="-128"/>
            </a:endParaRPr>
          </a:p>
          <a:p>
            <a:pPr>
              <a:spcBef>
                <a:spcPts val="600"/>
              </a:spcBef>
            </a:pPr>
            <a:r>
              <a:rPr lang="en-US" altLang="ja-JP" u="sng" dirty="0">
                <a:latin typeface="Meiryo UI" panose="020B0604030504040204" pitchFamily="50" charset="-128"/>
                <a:ea typeface="Meiryo UI" panose="020B0604030504040204" pitchFamily="50" charset="-128"/>
              </a:rPr>
              <a:t>(3)</a:t>
            </a:r>
            <a:r>
              <a:rPr lang="ja-JP" altLang="en-US" u="sng" dirty="0">
                <a:latin typeface="Meiryo UI" panose="020B0604030504040204" pitchFamily="50" charset="-128"/>
                <a:ea typeface="Meiryo UI" panose="020B0604030504040204" pitchFamily="50" charset="-128"/>
              </a:rPr>
              <a:t>想定する社外へのアピール方法</a:t>
            </a:r>
            <a:endParaRPr lang="en-US" altLang="ja-JP" u="sng" dirty="0">
              <a:latin typeface="Meiryo UI" panose="020B0604030504040204" pitchFamily="50" charset="-128"/>
              <a:ea typeface="Meiryo UI" panose="020B0604030504040204" pitchFamily="50" charset="-128"/>
            </a:endParaRPr>
          </a:p>
          <a:p>
            <a:pPr>
              <a:spcBef>
                <a:spcPts val="600"/>
              </a:spcBef>
            </a:pPr>
            <a:r>
              <a:rPr lang="ja-JP" altLang="en-US" dirty="0">
                <a:latin typeface="Meiryo UI" panose="020B0604030504040204" pitchFamily="50" charset="-128"/>
                <a:ea typeface="Meiryo UI" panose="020B0604030504040204" pitchFamily="50" charset="-128"/>
              </a:rPr>
              <a:t>・ソフトウェアや</a:t>
            </a:r>
            <a:r>
              <a:rPr lang="en-US" altLang="ja-JP" dirty="0">
                <a:latin typeface="Meiryo UI" panose="020B0604030504040204" pitchFamily="50" charset="-128"/>
                <a:ea typeface="Meiryo UI" panose="020B0604030504040204" pitchFamily="50" charset="-128"/>
              </a:rPr>
              <a:t>FPGA</a:t>
            </a:r>
            <a:r>
              <a:rPr lang="ja-JP" altLang="en-US" dirty="0">
                <a:latin typeface="Meiryo UI" panose="020B0604030504040204" pitchFamily="50" charset="-128"/>
                <a:ea typeface="Meiryo UI" panose="020B0604030504040204" pitchFamily="50" charset="-128"/>
              </a:rPr>
              <a:t>に関する</a:t>
            </a:r>
            <a:r>
              <a:rPr lang="en-US" altLang="ja-JP" dirty="0">
                <a:latin typeface="Meiryo UI" panose="020B0604030504040204" pitchFamily="50" charset="-128"/>
                <a:ea typeface="Meiryo UI" panose="020B0604030504040204" pitchFamily="50" charset="-128"/>
              </a:rPr>
              <a:t>OTA</a:t>
            </a:r>
            <a:r>
              <a:rPr lang="ja-JP" altLang="en-US" dirty="0">
                <a:latin typeface="Meiryo UI" panose="020B0604030504040204" pitchFamily="50" charset="-128"/>
                <a:ea typeface="Meiryo UI" panose="020B0604030504040204" pitchFamily="50" charset="-128"/>
              </a:rPr>
              <a:t>技術、及び形式検証技術を学会発表することで社外にアピールする。情報処理学会の組込みシステム研究会や</a:t>
            </a:r>
            <a:r>
              <a:rPr lang="zh-TW" altLang="en-US" dirty="0">
                <a:latin typeface="Meiryo UI" panose="020B0604030504040204" pitchFamily="50" charset="-128"/>
                <a:ea typeface="Meiryo UI" panose="020B0604030504040204" pitchFamily="50" charset="-128"/>
              </a:rPr>
              <a:t>宇宙科学技術連合講演会</a:t>
            </a:r>
            <a:r>
              <a:rPr lang="ja-JP" altLang="en-US" dirty="0">
                <a:latin typeface="Meiryo UI" panose="020B0604030504040204" pitchFamily="50" charset="-128"/>
                <a:ea typeface="Meiryo UI" panose="020B0604030504040204" pitchFamily="50" charset="-128"/>
              </a:rPr>
              <a:t>を発表先として想定する。</a:t>
            </a:r>
            <a:endParaRPr lang="en-US" altLang="ja-JP" u="sng" dirty="0">
              <a:latin typeface="Meiryo UI" panose="020B0604030504040204" pitchFamily="50" charset="-128"/>
              <a:ea typeface="Meiryo UI" panose="020B0604030504040204" pitchFamily="50" charset="-128"/>
            </a:endParaRPr>
          </a:p>
        </p:txBody>
      </p:sp>
      <p:sp>
        <p:nvSpPr>
          <p:cNvPr id="22" name="楕円 21">
            <a:extLst>
              <a:ext uri="{FF2B5EF4-FFF2-40B4-BE49-F238E27FC236}">
                <a16:creationId xmlns:a16="http://schemas.microsoft.com/office/drawing/2014/main" id="{D104F407-C964-4C24-88E2-B65E23AE1981}"/>
              </a:ext>
            </a:extLst>
          </p:cNvPr>
          <p:cNvSpPr/>
          <p:nvPr/>
        </p:nvSpPr>
        <p:spPr bwMode="auto">
          <a:xfrm>
            <a:off x="2005527" y="3347708"/>
            <a:ext cx="826937" cy="39071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lIns="72000" tIns="36000" rIns="72000" bIns="36000" rtlCol="0" anchor="ctr">
            <a:noAutofit/>
          </a:bodyPr>
          <a:lstStyle/>
          <a:p>
            <a:pPr algn="ctr">
              <a:tabLst>
                <a:tab pos="360363" algn="l"/>
              </a:tabLst>
            </a:pPr>
            <a:r>
              <a:rPr lang="en-US" altLang="ja-JP" sz="1100" dirty="0">
                <a:latin typeface="Meiryo UI" pitchFamily="50" charset="-128"/>
                <a:ea typeface="Meiryo UI" pitchFamily="50" charset="-128"/>
                <a:cs typeface="Meiryo UI" pitchFamily="50" charset="-128"/>
              </a:rPr>
              <a:t>Scope</a:t>
            </a:r>
            <a:endParaRPr kumimoji="1" lang="ja-JP" altLang="en-US" sz="1100" dirty="0">
              <a:latin typeface="Meiryo UI" pitchFamily="50" charset="-128"/>
              <a:ea typeface="Meiryo UI" pitchFamily="50" charset="-128"/>
              <a:cs typeface="Meiryo UI" pitchFamily="50" charset="-128"/>
            </a:endParaRPr>
          </a:p>
        </p:txBody>
      </p:sp>
      <p:sp>
        <p:nvSpPr>
          <p:cNvPr id="23" name="楕円 22">
            <a:extLst>
              <a:ext uri="{FF2B5EF4-FFF2-40B4-BE49-F238E27FC236}">
                <a16:creationId xmlns:a16="http://schemas.microsoft.com/office/drawing/2014/main" id="{202CAAC6-200F-4C47-8555-065607110543}"/>
              </a:ext>
            </a:extLst>
          </p:cNvPr>
          <p:cNvSpPr/>
          <p:nvPr/>
        </p:nvSpPr>
        <p:spPr bwMode="auto">
          <a:xfrm>
            <a:off x="1243119" y="4341621"/>
            <a:ext cx="731520" cy="39071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Time</a:t>
            </a:r>
            <a:endParaRPr kumimoji="1" lang="ja-JP" altLang="en-US" sz="1100" dirty="0">
              <a:latin typeface="Meiryo UI" pitchFamily="50" charset="-128"/>
              <a:ea typeface="Meiryo UI" pitchFamily="50" charset="-128"/>
              <a:cs typeface="Meiryo UI" pitchFamily="50" charset="-128"/>
            </a:endParaRPr>
          </a:p>
        </p:txBody>
      </p:sp>
      <p:sp>
        <p:nvSpPr>
          <p:cNvPr id="24" name="楕円 23">
            <a:extLst>
              <a:ext uri="{FF2B5EF4-FFF2-40B4-BE49-F238E27FC236}">
                <a16:creationId xmlns:a16="http://schemas.microsoft.com/office/drawing/2014/main" id="{018AA839-80AF-40AE-99DC-0DCC3105DBFF}"/>
              </a:ext>
            </a:extLst>
          </p:cNvPr>
          <p:cNvSpPr/>
          <p:nvPr/>
        </p:nvSpPr>
        <p:spPr bwMode="auto">
          <a:xfrm>
            <a:off x="2981631" y="4341621"/>
            <a:ext cx="675859" cy="39071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Cost</a:t>
            </a:r>
            <a:endParaRPr kumimoji="1" lang="ja-JP" altLang="en-US" sz="1100" dirty="0">
              <a:latin typeface="Meiryo UI" pitchFamily="50" charset="-128"/>
              <a:ea typeface="Meiryo UI" pitchFamily="50" charset="-128"/>
              <a:cs typeface="Meiryo UI" pitchFamily="50" charset="-128"/>
            </a:endParaRPr>
          </a:p>
        </p:txBody>
      </p:sp>
      <p:cxnSp>
        <p:nvCxnSpPr>
          <p:cNvPr id="25" name="直線コネクタ 24">
            <a:extLst>
              <a:ext uri="{FF2B5EF4-FFF2-40B4-BE49-F238E27FC236}">
                <a16:creationId xmlns:a16="http://schemas.microsoft.com/office/drawing/2014/main" id="{5403130A-91EC-4EB5-B5B0-1F81571F3662}"/>
              </a:ext>
            </a:extLst>
          </p:cNvPr>
          <p:cNvCxnSpPr>
            <a:cxnSpLocks/>
            <a:stCxn id="22" idx="3"/>
            <a:endCxn id="23" idx="0"/>
          </p:cNvCxnSpPr>
          <p:nvPr/>
        </p:nvCxnSpPr>
        <p:spPr>
          <a:xfrm flipH="1">
            <a:off x="1608879" y="3681202"/>
            <a:ext cx="517750" cy="660419"/>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C73684E4-04E9-464F-B798-FE1CFC42713A}"/>
              </a:ext>
            </a:extLst>
          </p:cNvPr>
          <p:cNvCxnSpPr>
            <a:cxnSpLocks/>
            <a:stCxn id="24" idx="2"/>
            <a:endCxn id="23" idx="6"/>
          </p:cNvCxnSpPr>
          <p:nvPr/>
        </p:nvCxnSpPr>
        <p:spPr>
          <a:xfrm flipH="1">
            <a:off x="1974639" y="4536978"/>
            <a:ext cx="1006992"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1A9C0969-B7C3-40F5-8009-D015AFFA6363}"/>
              </a:ext>
            </a:extLst>
          </p:cNvPr>
          <p:cNvCxnSpPr>
            <a:cxnSpLocks/>
            <a:endCxn id="22" idx="5"/>
          </p:cNvCxnSpPr>
          <p:nvPr/>
        </p:nvCxnSpPr>
        <p:spPr>
          <a:xfrm flipH="1" flipV="1">
            <a:off x="2711362" y="3681202"/>
            <a:ext cx="556358" cy="660420"/>
          </a:xfrm>
          <a:prstGeom prst="line">
            <a:avLst/>
          </a:prstGeom>
        </p:spPr>
        <p:style>
          <a:lnRef idx="1">
            <a:schemeClr val="dk1"/>
          </a:lnRef>
          <a:fillRef idx="0">
            <a:schemeClr val="dk1"/>
          </a:fillRef>
          <a:effectRef idx="0">
            <a:schemeClr val="dk1"/>
          </a:effectRef>
          <a:fontRef idx="minor">
            <a:schemeClr val="tx1"/>
          </a:fontRef>
        </p:style>
      </p:cxnSp>
      <p:sp>
        <p:nvSpPr>
          <p:cNvPr id="28" name="楕円 27">
            <a:extLst>
              <a:ext uri="{FF2B5EF4-FFF2-40B4-BE49-F238E27FC236}">
                <a16:creationId xmlns:a16="http://schemas.microsoft.com/office/drawing/2014/main" id="{26D71027-36B4-45B5-8A57-B8213F5FA4CC}"/>
              </a:ext>
            </a:extLst>
          </p:cNvPr>
          <p:cNvSpPr/>
          <p:nvPr/>
        </p:nvSpPr>
        <p:spPr bwMode="auto">
          <a:xfrm>
            <a:off x="5294182" y="4360193"/>
            <a:ext cx="826937" cy="39071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lIns="72000" tIns="36000" rIns="72000" bIns="36000" rtlCol="0" anchor="ctr">
            <a:noAutofit/>
          </a:bodyPr>
          <a:lstStyle/>
          <a:p>
            <a:pPr algn="ctr">
              <a:tabLst>
                <a:tab pos="360363" algn="l"/>
              </a:tabLst>
            </a:pPr>
            <a:r>
              <a:rPr lang="en-US" altLang="ja-JP" sz="1100" dirty="0">
                <a:latin typeface="Meiryo UI" pitchFamily="50" charset="-128"/>
                <a:ea typeface="Meiryo UI" pitchFamily="50" charset="-128"/>
                <a:cs typeface="Meiryo UI" pitchFamily="50" charset="-128"/>
              </a:rPr>
              <a:t>Scope</a:t>
            </a:r>
            <a:endParaRPr kumimoji="1" lang="ja-JP" altLang="en-US" sz="1100" dirty="0">
              <a:latin typeface="Meiryo UI" pitchFamily="50" charset="-128"/>
              <a:ea typeface="Meiryo UI" pitchFamily="50" charset="-128"/>
              <a:cs typeface="Meiryo UI" pitchFamily="50" charset="-128"/>
            </a:endParaRPr>
          </a:p>
        </p:txBody>
      </p:sp>
      <p:sp>
        <p:nvSpPr>
          <p:cNvPr id="29" name="楕円 28">
            <a:extLst>
              <a:ext uri="{FF2B5EF4-FFF2-40B4-BE49-F238E27FC236}">
                <a16:creationId xmlns:a16="http://schemas.microsoft.com/office/drawing/2014/main" id="{4535855B-CE21-4F5D-8B15-E388B3E398E5}"/>
              </a:ext>
            </a:extLst>
          </p:cNvPr>
          <p:cNvSpPr/>
          <p:nvPr/>
        </p:nvSpPr>
        <p:spPr bwMode="auto">
          <a:xfrm>
            <a:off x="4499350" y="3305963"/>
            <a:ext cx="731520" cy="39071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Time</a:t>
            </a:r>
            <a:endParaRPr kumimoji="1" lang="ja-JP" altLang="en-US" sz="1100" dirty="0">
              <a:latin typeface="Meiryo UI" pitchFamily="50" charset="-128"/>
              <a:ea typeface="Meiryo UI" pitchFamily="50" charset="-128"/>
              <a:cs typeface="Meiryo UI" pitchFamily="50" charset="-128"/>
            </a:endParaRPr>
          </a:p>
        </p:txBody>
      </p:sp>
      <p:sp>
        <p:nvSpPr>
          <p:cNvPr id="30" name="楕円 29">
            <a:extLst>
              <a:ext uri="{FF2B5EF4-FFF2-40B4-BE49-F238E27FC236}">
                <a16:creationId xmlns:a16="http://schemas.microsoft.com/office/drawing/2014/main" id="{E01FDC1C-0D6B-4B0E-BAB3-E34C39F1E9B6}"/>
              </a:ext>
            </a:extLst>
          </p:cNvPr>
          <p:cNvSpPr/>
          <p:nvPr/>
        </p:nvSpPr>
        <p:spPr bwMode="auto">
          <a:xfrm>
            <a:off x="6237862" y="3305963"/>
            <a:ext cx="675859" cy="39071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lIns="72000" tIns="36000" rIns="72000" bIns="36000" rtlCol="0" anchor="ctr">
            <a:noAutofit/>
          </a:bodyPr>
          <a:lstStyle/>
          <a:p>
            <a:pPr algn="ctr">
              <a:tabLst>
                <a:tab pos="360363" algn="l"/>
              </a:tabLst>
            </a:pPr>
            <a:r>
              <a:rPr kumimoji="1" lang="en-US" altLang="ja-JP" sz="1100" dirty="0">
                <a:latin typeface="Meiryo UI" pitchFamily="50" charset="-128"/>
                <a:ea typeface="Meiryo UI" pitchFamily="50" charset="-128"/>
                <a:cs typeface="Meiryo UI" pitchFamily="50" charset="-128"/>
              </a:rPr>
              <a:t>Cost</a:t>
            </a:r>
            <a:endParaRPr kumimoji="1" lang="ja-JP" altLang="en-US" sz="1100" dirty="0">
              <a:latin typeface="Meiryo UI" pitchFamily="50" charset="-128"/>
              <a:ea typeface="Meiryo UI" pitchFamily="50" charset="-128"/>
              <a:cs typeface="Meiryo UI" pitchFamily="50" charset="-128"/>
            </a:endParaRPr>
          </a:p>
        </p:txBody>
      </p:sp>
      <p:cxnSp>
        <p:nvCxnSpPr>
          <p:cNvPr id="31" name="直線コネクタ 30">
            <a:extLst>
              <a:ext uri="{FF2B5EF4-FFF2-40B4-BE49-F238E27FC236}">
                <a16:creationId xmlns:a16="http://schemas.microsoft.com/office/drawing/2014/main" id="{D2350DB2-25CF-42AC-9B41-02C9A2F86D58}"/>
              </a:ext>
            </a:extLst>
          </p:cNvPr>
          <p:cNvCxnSpPr>
            <a:cxnSpLocks/>
            <a:stCxn id="28" idx="1"/>
          </p:cNvCxnSpPr>
          <p:nvPr/>
        </p:nvCxnSpPr>
        <p:spPr>
          <a:xfrm flipH="1" flipV="1">
            <a:off x="4922425" y="3702981"/>
            <a:ext cx="492859" cy="714431"/>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FA8B2D06-F031-4528-B90A-452D574849EA}"/>
              </a:ext>
            </a:extLst>
          </p:cNvPr>
          <p:cNvCxnSpPr>
            <a:cxnSpLocks/>
            <a:stCxn id="30" idx="2"/>
            <a:endCxn id="29" idx="6"/>
          </p:cNvCxnSpPr>
          <p:nvPr/>
        </p:nvCxnSpPr>
        <p:spPr>
          <a:xfrm flipH="1">
            <a:off x="5230870" y="3501320"/>
            <a:ext cx="1006992" cy="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262B4F5D-2D14-447C-A05F-2458C4E19AC4}"/>
              </a:ext>
            </a:extLst>
          </p:cNvPr>
          <p:cNvCxnSpPr>
            <a:cxnSpLocks/>
            <a:stCxn id="28" idx="7"/>
            <a:endCxn id="30" idx="4"/>
          </p:cNvCxnSpPr>
          <p:nvPr/>
        </p:nvCxnSpPr>
        <p:spPr>
          <a:xfrm flipV="1">
            <a:off x="6000017" y="3696676"/>
            <a:ext cx="575775" cy="720736"/>
          </a:xfrm>
          <a:prstGeom prst="line">
            <a:avLst/>
          </a:prstGeom>
        </p:spPr>
        <p:style>
          <a:lnRef idx="1">
            <a:schemeClr val="dk1"/>
          </a:lnRef>
          <a:fillRef idx="0">
            <a:schemeClr val="dk1"/>
          </a:fillRef>
          <a:effectRef idx="0">
            <a:schemeClr val="dk1"/>
          </a:effectRef>
          <a:fontRef idx="minor">
            <a:schemeClr val="tx1"/>
          </a:fontRef>
        </p:style>
      </p:cxnSp>
      <p:sp>
        <p:nvSpPr>
          <p:cNvPr id="34" name="テキスト ボックス 33">
            <a:extLst>
              <a:ext uri="{FF2B5EF4-FFF2-40B4-BE49-F238E27FC236}">
                <a16:creationId xmlns:a16="http://schemas.microsoft.com/office/drawing/2014/main" id="{2BAE589E-D159-4766-9E70-A5CE61BD26C2}"/>
              </a:ext>
            </a:extLst>
          </p:cNvPr>
          <p:cNvSpPr txBox="1"/>
          <p:nvPr/>
        </p:nvSpPr>
        <p:spPr bwMode="auto">
          <a:xfrm>
            <a:off x="5355766" y="3840321"/>
            <a:ext cx="892406"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品質</a:t>
            </a:r>
            <a:r>
              <a:rPr kumimoji="1" lang="en-US" altLang="ja-JP" sz="1600" dirty="0">
                <a:solidFill>
                  <a:prstClr val="black"/>
                </a:solidFill>
                <a:latin typeface="Meiryo UI" panose="020B0604030504040204" pitchFamily="50" charset="-128"/>
                <a:ea typeface="Meiryo UI" panose="020B0604030504040204" pitchFamily="50" charset="-128"/>
              </a:rPr>
              <a:t>(Q)</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01A8BA1A-2A51-4513-8EE1-AD5EFF7D67B9}"/>
              </a:ext>
            </a:extLst>
          </p:cNvPr>
          <p:cNvSpPr txBox="1"/>
          <p:nvPr/>
        </p:nvSpPr>
        <p:spPr bwMode="auto">
          <a:xfrm>
            <a:off x="175745" y="3341857"/>
            <a:ext cx="555775"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固定</a:t>
            </a:r>
          </a:p>
        </p:txBody>
      </p:sp>
      <p:sp>
        <p:nvSpPr>
          <p:cNvPr id="36" name="テキスト ボックス 35">
            <a:extLst>
              <a:ext uri="{FF2B5EF4-FFF2-40B4-BE49-F238E27FC236}">
                <a16:creationId xmlns:a16="http://schemas.microsoft.com/office/drawing/2014/main" id="{8E10E3CF-0F1E-4E28-A9CB-9B7460DF2AD4}"/>
              </a:ext>
            </a:extLst>
          </p:cNvPr>
          <p:cNvSpPr txBox="1"/>
          <p:nvPr/>
        </p:nvSpPr>
        <p:spPr bwMode="auto">
          <a:xfrm>
            <a:off x="121107" y="4363973"/>
            <a:ext cx="555775" cy="318924"/>
          </a:xfrm>
          <a:prstGeom prst="rect">
            <a:avLst/>
          </a:prstGeom>
          <a:noFill/>
          <a:ln w="9525">
            <a:noFill/>
            <a:miter lim="800000"/>
            <a:headEnd/>
            <a:tailEnd/>
          </a:ln>
        </p:spPr>
        <p:txBody>
          <a:bodyPr wrap="none" lIns="72000" tIns="36000" rIns="72000" bIns="36000"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可変</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FA6CDEE5-7E97-4CB4-B809-AFDEEAE2F5E9}"/>
              </a:ext>
            </a:extLst>
          </p:cNvPr>
          <p:cNvSpPr txBox="1"/>
          <p:nvPr/>
        </p:nvSpPr>
        <p:spPr bwMode="auto">
          <a:xfrm>
            <a:off x="1510154" y="4768228"/>
            <a:ext cx="1935961" cy="318924"/>
          </a:xfrm>
          <a:prstGeom prst="rect">
            <a:avLst/>
          </a:prstGeom>
          <a:noFill/>
          <a:ln w="9525">
            <a:noFill/>
            <a:miter lim="800000"/>
            <a:headEnd/>
            <a:tailEnd/>
          </a:ln>
        </p:spPr>
        <p:txBody>
          <a:bodyPr wrap="none" lIns="72000" tIns="36000" rIns="72000" bIns="36000" rtlCol="0">
            <a:spAutoFit/>
          </a:bodyPr>
          <a:lstStyle/>
          <a:p>
            <a:r>
              <a:rPr kumimoji="1" lang="ja-JP" altLang="en-US" sz="1600" u="sng" dirty="0">
                <a:solidFill>
                  <a:prstClr val="black"/>
                </a:solidFill>
                <a:latin typeface="Meiryo UI" panose="020B0604030504040204" pitchFamily="50" charset="-128"/>
                <a:ea typeface="Meiryo UI" panose="020B0604030504040204" pitchFamily="50" charset="-128"/>
              </a:rPr>
              <a:t>従来ウォーターフォール</a:t>
            </a:r>
          </a:p>
        </p:txBody>
      </p:sp>
      <p:sp>
        <p:nvSpPr>
          <p:cNvPr id="38" name="テキスト ボックス 37">
            <a:extLst>
              <a:ext uri="{FF2B5EF4-FFF2-40B4-BE49-F238E27FC236}">
                <a16:creationId xmlns:a16="http://schemas.microsoft.com/office/drawing/2014/main" id="{B647F326-E3B5-41F8-83A6-8F4C612C9437}"/>
              </a:ext>
            </a:extLst>
          </p:cNvPr>
          <p:cNvSpPr txBox="1"/>
          <p:nvPr/>
        </p:nvSpPr>
        <p:spPr bwMode="auto">
          <a:xfrm>
            <a:off x="4600729" y="4793408"/>
            <a:ext cx="2564338" cy="318924"/>
          </a:xfrm>
          <a:prstGeom prst="rect">
            <a:avLst/>
          </a:prstGeom>
          <a:noFill/>
          <a:ln w="9525">
            <a:noFill/>
            <a:miter lim="800000"/>
            <a:headEnd/>
            <a:tailEnd/>
          </a:ln>
        </p:spPr>
        <p:txBody>
          <a:bodyPr wrap="none" lIns="72000" tIns="36000" rIns="72000" bIns="36000" rtlCol="0">
            <a:spAutoFit/>
          </a:bodyPr>
          <a:lstStyle/>
          <a:p>
            <a:r>
              <a:rPr kumimoji="1" lang="ja-JP" altLang="en-US" sz="1600" u="sng" dirty="0">
                <a:solidFill>
                  <a:prstClr val="black"/>
                </a:solidFill>
                <a:latin typeface="Meiryo UI" panose="020B0604030504040204" pitchFamily="50" charset="-128"/>
                <a:ea typeface="Meiryo UI" panose="020B0604030504040204" pitchFamily="50" charset="-128"/>
              </a:rPr>
              <a:t>開発後</a:t>
            </a:r>
            <a:r>
              <a:rPr kumimoji="1" lang="en-US" altLang="ja-JP" sz="1600" u="sng" dirty="0">
                <a:solidFill>
                  <a:prstClr val="black"/>
                </a:solidFill>
                <a:latin typeface="Meiryo UI" panose="020B0604030504040204" pitchFamily="50" charset="-128"/>
                <a:ea typeface="Meiryo UI" panose="020B0604030504040204" pitchFamily="50" charset="-128"/>
              </a:rPr>
              <a:t>DevOps (</a:t>
            </a:r>
            <a:r>
              <a:rPr kumimoji="1" lang="ja-JP" altLang="en-US" sz="1600" u="sng" dirty="0">
                <a:solidFill>
                  <a:prstClr val="black"/>
                </a:solidFill>
                <a:latin typeface="Meiryo UI" panose="020B0604030504040204" pitchFamily="50" charset="-128"/>
                <a:ea typeface="Meiryo UI" panose="020B0604030504040204" pitchFamily="50" charset="-128"/>
              </a:rPr>
              <a:t>アジャイル</a:t>
            </a:r>
            <a:r>
              <a:rPr kumimoji="1" lang="en-US" altLang="ja-JP" sz="1600" u="sng" dirty="0">
                <a:solidFill>
                  <a:prstClr val="black"/>
                </a:solidFill>
                <a:latin typeface="Meiryo UI" panose="020B0604030504040204" pitchFamily="50" charset="-128"/>
                <a:ea typeface="Meiryo UI" panose="020B0604030504040204" pitchFamily="50" charset="-128"/>
              </a:rPr>
              <a:t>)</a:t>
            </a:r>
            <a:endParaRPr kumimoji="1" lang="ja-JP" altLang="en-US" sz="1600" u="sng" dirty="0">
              <a:solidFill>
                <a:prstClr val="black"/>
              </a:solidFill>
              <a:latin typeface="Meiryo UI" panose="020B0604030504040204" pitchFamily="50" charset="-128"/>
              <a:ea typeface="Meiryo UI" panose="020B0604030504040204" pitchFamily="50" charset="-128"/>
            </a:endParaRPr>
          </a:p>
        </p:txBody>
      </p:sp>
      <p:sp>
        <p:nvSpPr>
          <p:cNvPr id="39" name="矢印: 右 38">
            <a:extLst>
              <a:ext uri="{FF2B5EF4-FFF2-40B4-BE49-F238E27FC236}">
                <a16:creationId xmlns:a16="http://schemas.microsoft.com/office/drawing/2014/main" id="{BA29BA91-142C-4FB0-BE15-C8102C8B9B81}"/>
              </a:ext>
            </a:extLst>
          </p:cNvPr>
          <p:cNvSpPr/>
          <p:nvPr/>
        </p:nvSpPr>
        <p:spPr bwMode="auto">
          <a:xfrm>
            <a:off x="4015409" y="3738421"/>
            <a:ext cx="479711" cy="441225"/>
          </a:xfrm>
          <a:prstGeom prst="rightArrow">
            <a:avLst/>
          </a:prstGeom>
          <a:solidFill>
            <a:schemeClr val="tx1"/>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40" name="吹き出し: 角を丸めた四角形 39">
            <a:extLst>
              <a:ext uri="{FF2B5EF4-FFF2-40B4-BE49-F238E27FC236}">
                <a16:creationId xmlns:a16="http://schemas.microsoft.com/office/drawing/2014/main" id="{D8E2D2E6-748A-48BB-B7D2-7148D7C39E75}"/>
              </a:ext>
            </a:extLst>
          </p:cNvPr>
          <p:cNvSpPr/>
          <p:nvPr/>
        </p:nvSpPr>
        <p:spPr bwMode="auto">
          <a:xfrm>
            <a:off x="6984984" y="3827886"/>
            <a:ext cx="1435447" cy="855011"/>
          </a:xfrm>
          <a:prstGeom prst="wedgeRoundRectCallout">
            <a:avLst>
              <a:gd name="adj1" fmla="val -109019"/>
              <a:gd name="adj2" fmla="val 34917"/>
              <a:gd name="adj3" fmla="val 16667"/>
            </a:avLst>
          </a:prstGeom>
          <a:solidFill>
            <a:schemeClr val="bg1"/>
          </a:solidFill>
          <a:ln w="9525">
            <a:solidFill>
              <a:schemeClr val="tx1"/>
            </a:solidFill>
            <a:miter lim="800000"/>
            <a:headEnd/>
            <a:tailEnd/>
          </a:ln>
        </p:spPr>
        <p:txBody>
          <a:bodyPr wrap="square" lIns="72000" tIns="36000" rIns="72000" bIns="36000" rtlCol="0" anchor="ctr">
            <a:noAutofit/>
          </a:bodyPr>
          <a:lstStyle/>
          <a:p>
            <a:pPr algn="ctr">
              <a:tabLst>
                <a:tab pos="360363" algn="l"/>
              </a:tabLst>
            </a:pPr>
            <a:r>
              <a:rPr kumimoji="1" lang="ja-JP" altLang="en-US" sz="1200" dirty="0">
                <a:latin typeface="Meiryo UI" pitchFamily="50" charset="-128"/>
                <a:ea typeface="Meiryo UI" pitchFamily="50" charset="-128"/>
                <a:cs typeface="Meiryo UI" pitchFamily="50" charset="-128"/>
              </a:rPr>
              <a:t>製品出荷後に後の</a:t>
            </a:r>
            <a:endParaRPr kumimoji="1" lang="en-US" altLang="ja-JP" sz="1200" dirty="0">
              <a:latin typeface="Meiryo UI" pitchFamily="50" charset="-128"/>
              <a:ea typeface="Meiryo UI" pitchFamily="50" charset="-128"/>
              <a:cs typeface="Meiryo UI" pitchFamily="50" charset="-128"/>
            </a:endParaRPr>
          </a:p>
          <a:p>
            <a:pPr algn="ctr">
              <a:tabLst>
                <a:tab pos="360363" algn="l"/>
              </a:tabLst>
            </a:pPr>
            <a:r>
              <a:rPr lang="en-US" altLang="ja-JP" sz="1200" dirty="0">
                <a:latin typeface="Meiryo UI" pitchFamily="50" charset="-128"/>
                <a:ea typeface="Meiryo UI" pitchFamily="50" charset="-128"/>
                <a:cs typeface="Meiryo UI" pitchFamily="50" charset="-128"/>
              </a:rPr>
              <a:t>OTA</a:t>
            </a:r>
            <a:r>
              <a:rPr lang="ja-JP" altLang="en-US" sz="1200" dirty="0">
                <a:latin typeface="Meiryo UI" pitchFamily="50" charset="-128"/>
                <a:ea typeface="Meiryo UI" pitchFamily="50" charset="-128"/>
                <a:cs typeface="Meiryo UI" pitchFamily="50" charset="-128"/>
              </a:rPr>
              <a:t>アップデートで</a:t>
            </a:r>
            <a:endParaRPr lang="en-US" altLang="ja-JP" sz="1200" dirty="0">
              <a:latin typeface="Meiryo UI" pitchFamily="50" charset="-128"/>
              <a:ea typeface="Meiryo UI" pitchFamily="50" charset="-128"/>
              <a:cs typeface="Meiryo UI" pitchFamily="50" charset="-128"/>
            </a:endParaRPr>
          </a:p>
          <a:p>
            <a:pPr algn="ctr">
              <a:tabLst>
                <a:tab pos="360363" algn="l"/>
              </a:tabLst>
            </a:pPr>
            <a:r>
              <a:rPr lang="ja-JP" altLang="en-US" sz="1200" dirty="0">
                <a:latin typeface="Meiryo UI" pitchFamily="50" charset="-128"/>
                <a:ea typeface="Meiryo UI" pitchFamily="50" charset="-128"/>
                <a:cs typeface="Meiryo UI" pitchFamily="50" charset="-128"/>
              </a:rPr>
              <a:t>調整可能</a:t>
            </a:r>
            <a:endParaRPr kumimoji="1" lang="en-US" altLang="ja-JP" sz="1200" dirty="0">
              <a:latin typeface="Meiryo UI" pitchFamily="50" charset="-128"/>
              <a:ea typeface="Meiryo UI" pitchFamily="50" charset="-128"/>
              <a:cs typeface="Meiryo UI" pitchFamily="50" charset="-128"/>
            </a:endParaRPr>
          </a:p>
        </p:txBody>
      </p:sp>
      <p:sp>
        <p:nvSpPr>
          <p:cNvPr id="41" name="テキスト ボックス 40">
            <a:extLst>
              <a:ext uri="{FF2B5EF4-FFF2-40B4-BE49-F238E27FC236}">
                <a16:creationId xmlns:a16="http://schemas.microsoft.com/office/drawing/2014/main" id="{F0C14958-B890-470A-8241-193CDB1A911F}"/>
              </a:ext>
            </a:extLst>
          </p:cNvPr>
          <p:cNvSpPr txBox="1"/>
          <p:nvPr/>
        </p:nvSpPr>
        <p:spPr bwMode="auto">
          <a:xfrm>
            <a:off x="4578841" y="2973556"/>
            <a:ext cx="1304057" cy="318924"/>
          </a:xfrm>
          <a:prstGeom prst="rect">
            <a:avLst/>
          </a:prstGeom>
          <a:noFill/>
          <a:ln w="9525">
            <a:noFill/>
            <a:miter lim="800000"/>
            <a:headEnd/>
            <a:tailEnd/>
          </a:ln>
        </p:spPr>
        <p:txBody>
          <a:bodyPr wrap="none" lIns="72000" tIns="36000" rIns="72000" bIns="36000" rtlCol="0">
            <a:spAutoFit/>
          </a:bodyPr>
          <a:lstStyle/>
          <a:p>
            <a:r>
              <a:rPr kumimoji="1" lang="en-US" altLang="ja-JP" sz="1600" dirty="0">
                <a:solidFill>
                  <a:prstClr val="black"/>
                </a:solidFill>
                <a:latin typeface="Meiryo UI" panose="020B0604030504040204" pitchFamily="50" charset="-128"/>
                <a:ea typeface="Meiryo UI" panose="020B0604030504040204" pitchFamily="50" charset="-128"/>
              </a:rPr>
              <a:t>D: Delivery</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EA8F417A-E304-4762-9E66-2A234D6CF14B}"/>
              </a:ext>
            </a:extLst>
          </p:cNvPr>
          <p:cNvSpPr txBox="1"/>
          <p:nvPr/>
        </p:nvSpPr>
        <p:spPr bwMode="auto">
          <a:xfrm>
            <a:off x="6434158" y="3009990"/>
            <a:ext cx="283265" cy="318924"/>
          </a:xfrm>
          <a:prstGeom prst="rect">
            <a:avLst/>
          </a:prstGeom>
          <a:noFill/>
          <a:ln w="9525">
            <a:noFill/>
            <a:miter lim="800000"/>
            <a:headEnd/>
            <a:tailEnd/>
          </a:ln>
        </p:spPr>
        <p:txBody>
          <a:bodyPr wrap="none" lIns="72000" tIns="36000" rIns="72000" bIns="36000" rtlCol="0">
            <a:spAutoFit/>
          </a:bodyPr>
          <a:lstStyle/>
          <a:p>
            <a:r>
              <a:rPr lang="en-US" altLang="ja-JP" sz="1600" dirty="0">
                <a:solidFill>
                  <a:prstClr val="black"/>
                </a:solidFill>
                <a:latin typeface="Meiryo UI" panose="020B0604030504040204" pitchFamily="50" charset="-128"/>
                <a:ea typeface="Meiryo UI" panose="020B0604030504040204" pitchFamily="50" charset="-128"/>
              </a:rPr>
              <a:t>C</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43" name="テキスト ボックス 42">
            <a:extLst>
              <a:ext uri="{FF2B5EF4-FFF2-40B4-BE49-F238E27FC236}">
                <a16:creationId xmlns:a16="http://schemas.microsoft.com/office/drawing/2014/main" id="{1D754DB3-8C6F-49F4-B7C8-5A5F14BC4556}"/>
              </a:ext>
            </a:extLst>
          </p:cNvPr>
          <p:cNvSpPr txBox="1"/>
          <p:nvPr/>
        </p:nvSpPr>
        <p:spPr bwMode="auto">
          <a:xfrm>
            <a:off x="1980703" y="3951314"/>
            <a:ext cx="892406" cy="318924"/>
          </a:xfrm>
          <a:prstGeom prst="rect">
            <a:avLst/>
          </a:prstGeom>
          <a:noFill/>
          <a:ln w="9525">
            <a:noFill/>
            <a:miter lim="800000"/>
            <a:headEnd/>
            <a:tailEnd/>
          </a:ln>
        </p:spPr>
        <p:txBody>
          <a:bodyPr wrap="none" lIns="72000" tIns="36000" rIns="72000" bIns="36000" rtlCol="0">
            <a:spAutoFit/>
          </a:bodyPr>
          <a:lstStyle/>
          <a:p>
            <a:r>
              <a:rPr kumimoji="1" lang="ja-JP" altLang="en-US" sz="1600" dirty="0">
                <a:solidFill>
                  <a:prstClr val="black"/>
                </a:solidFill>
                <a:latin typeface="Meiryo UI" panose="020B0604030504040204" pitchFamily="50" charset="-128"/>
                <a:ea typeface="Meiryo UI" panose="020B0604030504040204" pitchFamily="50" charset="-128"/>
              </a:rPr>
              <a:t>品質</a:t>
            </a:r>
            <a:r>
              <a:rPr kumimoji="1" lang="en-US" altLang="ja-JP" sz="1600" dirty="0">
                <a:solidFill>
                  <a:prstClr val="black"/>
                </a:solidFill>
                <a:latin typeface="Meiryo UI" panose="020B0604030504040204" pitchFamily="50" charset="-128"/>
                <a:ea typeface="Meiryo UI" panose="020B0604030504040204" pitchFamily="50" charset="-128"/>
              </a:rPr>
              <a:t>(Q)</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0FAEC409-9C20-41C2-80EA-2A5598B0AADC}"/>
              </a:ext>
            </a:extLst>
          </p:cNvPr>
          <p:cNvSpPr txBox="1"/>
          <p:nvPr/>
        </p:nvSpPr>
        <p:spPr bwMode="auto">
          <a:xfrm>
            <a:off x="467926" y="4048535"/>
            <a:ext cx="1304057" cy="318924"/>
          </a:xfrm>
          <a:prstGeom prst="rect">
            <a:avLst/>
          </a:prstGeom>
          <a:noFill/>
          <a:ln w="9525">
            <a:noFill/>
            <a:miter lim="800000"/>
            <a:headEnd/>
            <a:tailEnd/>
          </a:ln>
        </p:spPr>
        <p:txBody>
          <a:bodyPr wrap="none" lIns="72000" tIns="36000" rIns="72000" bIns="36000" rtlCol="0">
            <a:spAutoFit/>
          </a:bodyPr>
          <a:lstStyle/>
          <a:p>
            <a:r>
              <a:rPr kumimoji="1" lang="en-US" altLang="ja-JP" sz="1600" dirty="0">
                <a:solidFill>
                  <a:prstClr val="black"/>
                </a:solidFill>
                <a:latin typeface="Meiryo UI" panose="020B0604030504040204" pitchFamily="50" charset="-128"/>
                <a:ea typeface="Meiryo UI" panose="020B0604030504040204" pitchFamily="50" charset="-128"/>
              </a:rPr>
              <a:t>D: Delivery</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45" name="テキスト ボックス 44">
            <a:extLst>
              <a:ext uri="{FF2B5EF4-FFF2-40B4-BE49-F238E27FC236}">
                <a16:creationId xmlns:a16="http://schemas.microsoft.com/office/drawing/2014/main" id="{8A186DB0-5716-4E49-B91B-D1A2A5B3E155}"/>
              </a:ext>
            </a:extLst>
          </p:cNvPr>
          <p:cNvSpPr txBox="1"/>
          <p:nvPr/>
        </p:nvSpPr>
        <p:spPr bwMode="auto">
          <a:xfrm>
            <a:off x="3263364" y="4069193"/>
            <a:ext cx="283265" cy="318924"/>
          </a:xfrm>
          <a:prstGeom prst="rect">
            <a:avLst/>
          </a:prstGeom>
          <a:noFill/>
          <a:ln w="9525">
            <a:noFill/>
            <a:miter lim="800000"/>
            <a:headEnd/>
            <a:tailEnd/>
          </a:ln>
        </p:spPr>
        <p:txBody>
          <a:bodyPr wrap="none" lIns="72000" tIns="36000" rIns="72000" bIns="36000" rtlCol="0">
            <a:spAutoFit/>
          </a:bodyPr>
          <a:lstStyle/>
          <a:p>
            <a:r>
              <a:rPr lang="en-US" altLang="ja-JP" sz="1600" dirty="0">
                <a:solidFill>
                  <a:prstClr val="black"/>
                </a:solidFill>
                <a:latin typeface="Meiryo UI" panose="020B0604030504040204" pitchFamily="50" charset="-128"/>
                <a:ea typeface="Meiryo UI" panose="020B0604030504040204" pitchFamily="50" charset="-128"/>
              </a:rPr>
              <a:t>C</a:t>
            </a:r>
            <a:endParaRPr kumimoji="1" lang="ja-JP" altLang="en-US" sz="1600" dirty="0">
              <a:solidFill>
                <a:prstClr val="black"/>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0CFEA16D-B3C7-4512-87A2-8E5F05FF8F2E}"/>
              </a:ext>
            </a:extLst>
          </p:cNvPr>
          <p:cNvSpPr/>
          <p:nvPr/>
        </p:nvSpPr>
        <p:spPr bwMode="auto">
          <a:xfrm>
            <a:off x="5969267" y="500356"/>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空調機器を追記</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18016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621160" y="6332129"/>
            <a:ext cx="588623" cy="253916"/>
          </a:xfrm>
          <a:prstGeom prst="rect">
            <a:avLst/>
          </a:prstGeom>
          <a:noFill/>
        </p:spPr>
        <p:txBody>
          <a:bodyPr wrap="none" rtlCol="0">
            <a:spAutoFit/>
          </a:bodyPr>
          <a:lstStyle/>
          <a:p>
            <a:pPr eaLnBrk="0" hangingPunct="0"/>
            <a:r>
              <a:rPr lang="ja-JP" altLang="en-US" sz="1050" dirty="0">
                <a:latin typeface="Meiryo UI" panose="020B0604030504040204" pitchFamily="50" charset="-128"/>
                <a:ea typeface="Meiryo UI" panose="020B0604030504040204" pitchFamily="50" charset="-128"/>
              </a:rPr>
              <a:t>事業化</a:t>
            </a:r>
          </a:p>
        </p:txBody>
      </p:sp>
      <p:graphicFrame>
        <p:nvGraphicFramePr>
          <p:cNvPr id="7" name="表 6"/>
          <p:cNvGraphicFramePr>
            <a:graphicFrameLocks noGrp="1"/>
          </p:cNvGraphicFramePr>
          <p:nvPr>
            <p:extLst>
              <p:ext uri="{D42A27DB-BD31-4B8C-83A1-F6EECF244321}">
                <p14:modId xmlns:p14="http://schemas.microsoft.com/office/powerpoint/2010/main" val="105961481"/>
              </p:ext>
            </p:extLst>
          </p:nvPr>
        </p:nvGraphicFramePr>
        <p:xfrm>
          <a:off x="1338160" y="5760074"/>
          <a:ext cx="7435899" cy="871321"/>
        </p:xfrm>
        <a:graphic>
          <a:graphicData uri="http://schemas.openxmlformats.org/drawingml/2006/table">
            <a:tbl>
              <a:tblPr firstRow="1" bandRow="1">
                <a:tableStyleId>{16D9F66E-5EB9-4882-86FB-DCBF35E3C3E4}</a:tableStyleId>
              </a:tblPr>
              <a:tblGrid>
                <a:gridCol w="826211">
                  <a:extLst>
                    <a:ext uri="{9D8B030D-6E8A-4147-A177-3AD203B41FA5}">
                      <a16:colId xmlns:a16="http://schemas.microsoft.com/office/drawing/2014/main" val="20000"/>
                    </a:ext>
                  </a:extLst>
                </a:gridCol>
                <a:gridCol w="826211">
                  <a:extLst>
                    <a:ext uri="{9D8B030D-6E8A-4147-A177-3AD203B41FA5}">
                      <a16:colId xmlns:a16="http://schemas.microsoft.com/office/drawing/2014/main" val="20001"/>
                    </a:ext>
                  </a:extLst>
                </a:gridCol>
                <a:gridCol w="826211">
                  <a:extLst>
                    <a:ext uri="{9D8B030D-6E8A-4147-A177-3AD203B41FA5}">
                      <a16:colId xmlns:a16="http://schemas.microsoft.com/office/drawing/2014/main" val="20002"/>
                    </a:ext>
                  </a:extLst>
                </a:gridCol>
                <a:gridCol w="826211">
                  <a:extLst>
                    <a:ext uri="{9D8B030D-6E8A-4147-A177-3AD203B41FA5}">
                      <a16:colId xmlns:a16="http://schemas.microsoft.com/office/drawing/2014/main" val="20003"/>
                    </a:ext>
                  </a:extLst>
                </a:gridCol>
                <a:gridCol w="826211">
                  <a:extLst>
                    <a:ext uri="{9D8B030D-6E8A-4147-A177-3AD203B41FA5}">
                      <a16:colId xmlns:a16="http://schemas.microsoft.com/office/drawing/2014/main" val="20004"/>
                    </a:ext>
                  </a:extLst>
                </a:gridCol>
                <a:gridCol w="826211">
                  <a:extLst>
                    <a:ext uri="{9D8B030D-6E8A-4147-A177-3AD203B41FA5}">
                      <a16:colId xmlns:a16="http://schemas.microsoft.com/office/drawing/2014/main" val="20005"/>
                    </a:ext>
                  </a:extLst>
                </a:gridCol>
                <a:gridCol w="826211">
                  <a:extLst>
                    <a:ext uri="{9D8B030D-6E8A-4147-A177-3AD203B41FA5}">
                      <a16:colId xmlns:a16="http://schemas.microsoft.com/office/drawing/2014/main" val="20006"/>
                    </a:ext>
                  </a:extLst>
                </a:gridCol>
                <a:gridCol w="826211">
                  <a:extLst>
                    <a:ext uri="{9D8B030D-6E8A-4147-A177-3AD203B41FA5}">
                      <a16:colId xmlns:a16="http://schemas.microsoft.com/office/drawing/2014/main" val="20007"/>
                    </a:ext>
                  </a:extLst>
                </a:gridCol>
                <a:gridCol w="826211">
                  <a:extLst>
                    <a:ext uri="{9D8B030D-6E8A-4147-A177-3AD203B41FA5}">
                      <a16:colId xmlns:a16="http://schemas.microsoft.com/office/drawing/2014/main" val="20008"/>
                    </a:ext>
                  </a:extLst>
                </a:gridCol>
              </a:tblGrid>
              <a:tr h="163911">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2021</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2022</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2023</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2024</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2025</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2026</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2027</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2028</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2029</a:t>
                      </a:r>
                      <a:r>
                        <a:rPr kumimoji="1" lang="ja-JP" altLang="en-US" sz="1100" dirty="0">
                          <a:latin typeface="Meiryo UI" panose="020B0604030504040204" pitchFamily="50" charset="-128"/>
                          <a:ea typeface="Meiryo UI" panose="020B0604030504040204" pitchFamily="50" charset="-128"/>
                        </a:rPr>
                        <a:t>～</a:t>
                      </a:r>
                    </a:p>
                  </a:txBody>
                  <a:tcPr marT="0" marB="0" anchor="ctr"/>
                </a:tc>
                <a:extLst>
                  <a:ext uri="{0D108BD9-81ED-4DB2-BD59-A6C34878D82A}">
                    <a16:rowId xmlns:a16="http://schemas.microsoft.com/office/drawing/2014/main" val="10000"/>
                  </a:ext>
                </a:extLst>
              </a:tr>
              <a:tr h="703681">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bl>
          </a:graphicData>
        </a:graphic>
      </p:graphicFrame>
      <p:sp>
        <p:nvSpPr>
          <p:cNvPr id="18" name="星 5 17"/>
          <p:cNvSpPr/>
          <p:nvPr/>
        </p:nvSpPr>
        <p:spPr>
          <a:xfrm>
            <a:off x="528160" y="6362934"/>
            <a:ext cx="176627" cy="17662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endParaRPr lang="ja-JP" altLang="en-US">
              <a:solidFill>
                <a:schemeClr val="tx1"/>
              </a:solidFill>
            </a:endParaRPr>
          </a:p>
        </p:txBody>
      </p:sp>
      <p:sp>
        <p:nvSpPr>
          <p:cNvPr id="92" name="Rectangle 3"/>
          <p:cNvSpPr>
            <a:spLocks noChangeArrowheads="1"/>
          </p:cNvSpPr>
          <p:nvPr/>
        </p:nvSpPr>
        <p:spPr bwMode="auto">
          <a:xfrm>
            <a:off x="0" y="792000"/>
            <a:ext cx="4703765" cy="5012629"/>
          </a:xfrm>
          <a:prstGeom prst="rect">
            <a:avLst/>
          </a:prstGeom>
          <a:noFill/>
          <a:ln w="9525">
            <a:noFill/>
            <a:miter lim="800000"/>
            <a:headEnd/>
            <a:tailEnd/>
          </a:ln>
        </p:spPr>
        <p:txBody>
          <a:bodyPr wrap="square" lIns="72000" tIns="36000" rIns="72000" bIns="3600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600" dirty="0">
                <a:solidFill>
                  <a:srgbClr val="0000FF"/>
                </a:solidFill>
                <a:latin typeface="Meiryo UI" pitchFamily="50" charset="-128"/>
                <a:ea typeface="Meiryo UI" pitchFamily="50" charset="-128"/>
                <a:cs typeface="Meiryo UI" pitchFamily="50" charset="-128"/>
              </a:rPr>
              <a:t>【</a:t>
            </a:r>
            <a:r>
              <a:rPr lang="ja-JP" altLang="en-US" sz="1600" dirty="0">
                <a:solidFill>
                  <a:srgbClr val="0000FF"/>
                </a:solidFill>
                <a:latin typeface="Meiryo UI" pitchFamily="50" charset="-128"/>
                <a:ea typeface="Meiryo UI" pitchFamily="50" charset="-128"/>
                <a:cs typeface="Meiryo UI" pitchFamily="50" charset="-128"/>
              </a:rPr>
              <a:t>開発目的</a:t>
            </a:r>
            <a:r>
              <a:rPr lang="en-US" altLang="ja-JP" sz="1600" dirty="0">
                <a:solidFill>
                  <a:srgbClr val="0000FF"/>
                </a:solidFill>
                <a:latin typeface="Meiryo UI" pitchFamily="50" charset="-128"/>
                <a:ea typeface="Meiryo UI" pitchFamily="50" charset="-128"/>
                <a:cs typeface="Meiryo UI" pitchFamily="50" charset="-128"/>
              </a:rPr>
              <a:t>】</a:t>
            </a:r>
          </a:p>
          <a:p>
            <a:pPr marL="180000"/>
            <a:r>
              <a:rPr lang="ja-JP" altLang="en-US" sz="1600" dirty="0">
                <a:latin typeface="Meiryo UI" pitchFamily="50" charset="-128"/>
                <a:ea typeface="Meiryo UI" pitchFamily="50" charset="-128"/>
                <a:cs typeface="Meiryo UI" pitchFamily="50" charset="-128"/>
              </a:rPr>
              <a:t>組込みシステム向けに</a:t>
            </a:r>
            <a:r>
              <a:rPr lang="en-US" altLang="ja-JP" sz="1600" dirty="0">
                <a:latin typeface="Meiryo UI" pitchFamily="50" charset="-128"/>
                <a:ea typeface="Meiryo UI" pitchFamily="50" charset="-128"/>
                <a:cs typeface="Meiryo UI" pitchFamily="50" charset="-128"/>
              </a:rPr>
              <a:t>DevOps</a:t>
            </a:r>
            <a:r>
              <a:rPr lang="ja-JP" altLang="en-US" sz="1600" dirty="0">
                <a:latin typeface="Meiryo UI" pitchFamily="50" charset="-128"/>
                <a:ea typeface="Meiryo UI" pitchFamily="50" charset="-128"/>
                <a:cs typeface="Meiryo UI" pitchFamily="50" charset="-128"/>
              </a:rPr>
              <a:t>を導入するために不足している技術を開発することで、</a:t>
            </a:r>
            <a:r>
              <a:rPr lang="en-US" altLang="ja-JP" sz="1600" dirty="0">
                <a:latin typeface="Meiryo UI" pitchFamily="50" charset="-128"/>
                <a:ea typeface="Meiryo UI" pitchFamily="50" charset="-128"/>
                <a:cs typeface="Meiryo UI" pitchFamily="50" charset="-128"/>
              </a:rPr>
              <a:t>DevOps</a:t>
            </a:r>
            <a:r>
              <a:rPr lang="ja-JP" altLang="en-US" sz="1600" dirty="0">
                <a:latin typeface="Meiryo UI" pitchFamily="50" charset="-128"/>
                <a:ea typeface="Meiryo UI" pitchFamily="50" charset="-128"/>
                <a:cs typeface="Meiryo UI" pitchFamily="50" charset="-128"/>
              </a:rPr>
              <a:t>の導入を容易化する。</a:t>
            </a:r>
            <a:endParaRPr lang="en-US" altLang="ja-JP" sz="1600" dirty="0">
              <a:latin typeface="Meiryo UI" pitchFamily="50" charset="-128"/>
              <a:ea typeface="Meiryo UI" pitchFamily="50" charset="-128"/>
              <a:cs typeface="Meiryo UI" pitchFamily="50" charset="-128"/>
            </a:endParaRPr>
          </a:p>
          <a:p>
            <a:pPr>
              <a:spcBef>
                <a:spcPts val="600"/>
              </a:spcBef>
            </a:pPr>
            <a:r>
              <a:rPr lang="en-US" altLang="ja-JP" sz="1600" dirty="0">
                <a:solidFill>
                  <a:srgbClr val="0000FF"/>
                </a:solidFill>
                <a:latin typeface="Meiryo UI" pitchFamily="50" charset="-128"/>
                <a:ea typeface="Meiryo UI" pitchFamily="50" charset="-128"/>
                <a:cs typeface="Meiryo UI" pitchFamily="50" charset="-128"/>
              </a:rPr>
              <a:t>【</a:t>
            </a:r>
            <a:r>
              <a:rPr lang="ja-JP" altLang="en-US" sz="1600" dirty="0">
                <a:solidFill>
                  <a:srgbClr val="0000FF"/>
                </a:solidFill>
                <a:latin typeface="Meiryo UI" pitchFamily="50" charset="-128"/>
                <a:ea typeface="Meiryo UI" pitchFamily="50" charset="-128"/>
                <a:cs typeface="Meiryo UI" pitchFamily="50" charset="-128"/>
              </a:rPr>
              <a:t>開発内容</a:t>
            </a:r>
            <a:r>
              <a:rPr lang="en-US" altLang="ja-JP" sz="1600" dirty="0">
                <a:solidFill>
                  <a:srgbClr val="0000FF"/>
                </a:solidFill>
                <a:latin typeface="Meiryo UI" pitchFamily="50" charset="-128"/>
                <a:ea typeface="Meiryo UI" pitchFamily="50" charset="-128"/>
                <a:cs typeface="Meiryo UI" pitchFamily="50" charset="-128"/>
              </a:rPr>
              <a:t>(</a:t>
            </a:r>
            <a:r>
              <a:rPr lang="ja-JP" altLang="en-US" sz="1600" dirty="0">
                <a:solidFill>
                  <a:srgbClr val="0000FF"/>
                </a:solidFill>
                <a:latin typeface="Meiryo UI" pitchFamily="50" charset="-128"/>
                <a:ea typeface="Meiryo UI" pitchFamily="50" charset="-128"/>
                <a:cs typeface="Meiryo UI" pitchFamily="50" charset="-128"/>
              </a:rPr>
              <a:t>目標</a:t>
            </a:r>
            <a:r>
              <a:rPr lang="en-US" altLang="ja-JP" sz="1600" dirty="0">
                <a:solidFill>
                  <a:srgbClr val="0000FF"/>
                </a:solidFill>
                <a:latin typeface="Meiryo UI" pitchFamily="50" charset="-128"/>
                <a:ea typeface="Meiryo UI" pitchFamily="50" charset="-128"/>
                <a:cs typeface="Meiryo UI" pitchFamily="50" charset="-128"/>
              </a:rPr>
              <a:t>)】</a:t>
            </a:r>
            <a:r>
              <a:rPr lang="ja-JP" altLang="en-US" sz="1600" dirty="0">
                <a:solidFill>
                  <a:srgbClr val="0000FF"/>
                </a:solidFill>
                <a:latin typeface="Meiryo UI" pitchFamily="50" charset="-128"/>
                <a:ea typeface="Meiryo UI" pitchFamily="50" charset="-128"/>
                <a:cs typeface="Meiryo UI" pitchFamily="50" charset="-128"/>
              </a:rPr>
              <a:t>　</a:t>
            </a:r>
            <a:endParaRPr lang="en-US" altLang="ja-JP" sz="1600" dirty="0">
              <a:latin typeface="Meiryo UI" pitchFamily="50" charset="-128"/>
              <a:ea typeface="Meiryo UI" pitchFamily="50" charset="-128"/>
              <a:cs typeface="Meiryo UI" pitchFamily="50" charset="-128"/>
            </a:endParaRPr>
          </a:p>
          <a:p>
            <a:pPr marL="431800" indent="-252000">
              <a:buFont typeface="+mj-lt"/>
              <a:buAutoNum type="arabicPeriod"/>
            </a:pPr>
            <a:r>
              <a:rPr lang="en-US" altLang="ja-JP" sz="1600" dirty="0">
                <a:latin typeface="Meiryo UI" pitchFamily="50" charset="-128"/>
                <a:ea typeface="Meiryo UI" pitchFamily="50" charset="-128"/>
                <a:cs typeface="Meiryo UI" pitchFamily="50" charset="-128"/>
              </a:rPr>
              <a:t>DevOps</a:t>
            </a:r>
            <a:r>
              <a:rPr lang="ja-JP" altLang="en-US" sz="1600" dirty="0">
                <a:latin typeface="Meiryo UI" pitchFamily="50" charset="-128"/>
                <a:ea typeface="Meiryo UI" pitchFamily="50" charset="-128"/>
                <a:cs typeface="Meiryo UI" pitchFamily="50" charset="-128"/>
              </a:rPr>
              <a:t>テスト基盤技術（</a:t>
            </a:r>
            <a:r>
              <a:rPr lang="en-US" altLang="ja-JP" sz="1600" dirty="0">
                <a:latin typeface="Meiryo UI" pitchFamily="50" charset="-128"/>
                <a:ea typeface="Meiryo UI" pitchFamily="50" charset="-128"/>
                <a:cs typeface="Meiryo UI" pitchFamily="50" charset="-128"/>
              </a:rPr>
              <a:t>test</a:t>
            </a:r>
            <a:r>
              <a:rPr lang="ja-JP" altLang="en-US" sz="1600" dirty="0">
                <a:latin typeface="Meiryo UI" pitchFamily="50" charset="-128"/>
                <a:ea typeface="Meiryo UI" pitchFamily="50" charset="-128"/>
                <a:cs typeface="Meiryo UI" pitchFamily="50" charset="-128"/>
              </a:rPr>
              <a:t>）：組込み</a:t>
            </a:r>
            <a:r>
              <a:rPr lang="en-US" altLang="ja-JP" sz="1600" dirty="0">
                <a:latin typeface="Meiryo UI" pitchFamily="50" charset="-128"/>
                <a:ea typeface="Meiryo UI" pitchFamily="50" charset="-128"/>
                <a:cs typeface="Meiryo UI" pitchFamily="50" charset="-128"/>
              </a:rPr>
              <a:t>SW</a:t>
            </a:r>
            <a:r>
              <a:rPr lang="ja-JP" altLang="en-US" sz="1600" dirty="0">
                <a:latin typeface="Meiryo UI" pitchFamily="50" charset="-128"/>
                <a:ea typeface="Meiryo UI" pitchFamily="50" charset="-128"/>
                <a:cs typeface="Meiryo UI" pitchFamily="50" charset="-128"/>
              </a:rPr>
              <a:t>および</a:t>
            </a:r>
            <a:r>
              <a:rPr lang="en-US" altLang="ja-JP" sz="1600" dirty="0">
                <a:latin typeface="Meiryo UI" pitchFamily="50" charset="-128"/>
                <a:ea typeface="Meiryo UI" pitchFamily="50" charset="-128"/>
                <a:cs typeface="Meiryo UI" pitchFamily="50" charset="-128"/>
              </a:rPr>
              <a:t>HW</a:t>
            </a:r>
            <a:r>
              <a:rPr lang="ja-JP" altLang="en-US" sz="1600" dirty="0">
                <a:latin typeface="Meiryo UI" pitchFamily="50" charset="-128"/>
                <a:ea typeface="Meiryo UI" pitchFamily="50" charset="-128"/>
                <a:cs typeface="Meiryo UI" pitchFamily="50" charset="-128"/>
              </a:rPr>
              <a:t>のテスト自動化技術を開発</a:t>
            </a:r>
            <a:endParaRPr lang="en-US" altLang="ja-JP" sz="1600" dirty="0">
              <a:latin typeface="Meiryo UI" pitchFamily="50" charset="-128"/>
              <a:ea typeface="Meiryo UI" pitchFamily="50" charset="-128"/>
              <a:cs typeface="Meiryo UI" pitchFamily="50" charset="-128"/>
            </a:endParaRPr>
          </a:p>
          <a:p>
            <a:pPr marL="431800" indent="-252000">
              <a:buFont typeface="+mj-lt"/>
              <a:buAutoNum type="arabicPeriod"/>
            </a:pPr>
            <a:r>
              <a:rPr lang="en-US" altLang="ja-JP" sz="1600" dirty="0">
                <a:latin typeface="Meiryo UI" pitchFamily="50" charset="-128"/>
                <a:ea typeface="Meiryo UI" pitchFamily="50" charset="-128"/>
                <a:cs typeface="Meiryo UI" pitchFamily="50" charset="-128"/>
              </a:rPr>
              <a:t>OTA</a:t>
            </a:r>
            <a:r>
              <a:rPr lang="ja-JP" altLang="en-US" sz="1600" dirty="0">
                <a:latin typeface="Meiryo UI" pitchFamily="50" charset="-128"/>
                <a:ea typeface="Meiryo UI" pitchFamily="50" charset="-128"/>
                <a:cs typeface="Meiryo UI" pitchFamily="50" charset="-128"/>
              </a:rPr>
              <a:t>ツールボックス技術（</a:t>
            </a:r>
            <a:r>
              <a:rPr lang="en-US" altLang="ja-JP" sz="1600" dirty="0">
                <a:latin typeface="Meiryo UI" pitchFamily="50" charset="-128"/>
                <a:ea typeface="Meiryo UI" pitchFamily="50" charset="-128"/>
                <a:cs typeface="Meiryo UI" pitchFamily="50" charset="-128"/>
              </a:rPr>
              <a:t>deploy</a:t>
            </a:r>
            <a:r>
              <a:rPr lang="ja-JP" altLang="en-US" sz="1600" dirty="0">
                <a:latin typeface="Meiryo UI" pitchFamily="50" charset="-128"/>
                <a:ea typeface="Meiryo UI" pitchFamily="50" charset="-128"/>
                <a:cs typeface="Meiryo UI" pitchFamily="50" charset="-128"/>
              </a:rPr>
              <a:t>）</a:t>
            </a:r>
            <a:r>
              <a:rPr lang="en-US" altLang="ja-JP" sz="1600" dirty="0">
                <a:latin typeface="Meiryo UI" pitchFamily="50" charset="-128"/>
                <a:ea typeface="Meiryo UI" pitchFamily="50" charset="-128"/>
                <a:cs typeface="Meiryo UI" pitchFamily="50" charset="-128"/>
              </a:rPr>
              <a:t>:</a:t>
            </a:r>
            <a:r>
              <a:rPr lang="ja-JP" altLang="en-US" sz="1600" dirty="0">
                <a:latin typeface="Meiryo UI" pitchFamily="50" charset="-128"/>
                <a:ea typeface="Meiryo UI" pitchFamily="50" charset="-128"/>
                <a:cs typeface="Meiryo UI" pitchFamily="50" charset="-128"/>
              </a:rPr>
              <a:t>組込み</a:t>
            </a:r>
            <a:r>
              <a:rPr lang="en-US" altLang="ja-JP" sz="1600" dirty="0">
                <a:latin typeface="Meiryo UI" pitchFamily="50" charset="-128"/>
                <a:ea typeface="Meiryo UI" pitchFamily="50" charset="-128"/>
                <a:cs typeface="Meiryo UI" pitchFamily="50" charset="-128"/>
              </a:rPr>
              <a:t>SW</a:t>
            </a:r>
            <a:r>
              <a:rPr lang="ja-JP" altLang="en-US" sz="1600" dirty="0">
                <a:latin typeface="Meiryo UI" pitchFamily="50" charset="-128"/>
                <a:ea typeface="Meiryo UI" pitchFamily="50" charset="-128"/>
                <a:cs typeface="Meiryo UI" pitchFamily="50" charset="-128"/>
              </a:rPr>
              <a:t>および</a:t>
            </a:r>
            <a:r>
              <a:rPr lang="en-US" altLang="ja-JP" sz="1600" dirty="0">
                <a:latin typeface="Meiryo UI" pitchFamily="50" charset="-128"/>
                <a:ea typeface="Meiryo UI" pitchFamily="50" charset="-128"/>
                <a:cs typeface="Meiryo UI" pitchFamily="50" charset="-128"/>
              </a:rPr>
              <a:t>FPGA</a:t>
            </a:r>
            <a:r>
              <a:rPr lang="ja-JP" altLang="en-US" sz="1600" dirty="0">
                <a:latin typeface="Meiryo UI" pitchFamily="50" charset="-128"/>
                <a:ea typeface="Meiryo UI" pitchFamily="50" charset="-128"/>
                <a:cs typeface="Meiryo UI" pitchFamily="50" charset="-128"/>
              </a:rPr>
              <a:t>の</a:t>
            </a:r>
            <a:r>
              <a:rPr lang="en-US" altLang="ja-JP" sz="1600" dirty="0">
                <a:latin typeface="Meiryo UI" pitchFamily="50" charset="-128"/>
                <a:ea typeface="Meiryo UI" pitchFamily="50" charset="-128"/>
                <a:cs typeface="Meiryo UI" pitchFamily="50" charset="-128"/>
              </a:rPr>
              <a:t>OTA</a:t>
            </a:r>
            <a:r>
              <a:rPr lang="ja-JP" altLang="en-US" sz="1600" dirty="0">
                <a:latin typeface="Meiryo UI" pitchFamily="50" charset="-128"/>
                <a:ea typeface="Meiryo UI" pitchFamily="50" charset="-128"/>
                <a:cs typeface="Meiryo UI" pitchFamily="50" charset="-128"/>
              </a:rPr>
              <a:t>アップデート技術を開発</a:t>
            </a:r>
            <a:endParaRPr lang="en-US" altLang="ja-JP" sz="1600" dirty="0">
              <a:latin typeface="Meiryo UI" pitchFamily="50" charset="-128"/>
              <a:ea typeface="Meiryo UI" pitchFamily="50" charset="-128"/>
              <a:cs typeface="Meiryo UI" pitchFamily="50" charset="-128"/>
            </a:endParaRPr>
          </a:p>
          <a:p>
            <a:pPr marL="431800" indent="-252000">
              <a:buFont typeface="+mj-lt"/>
              <a:buAutoNum type="arabicPeriod"/>
            </a:pPr>
            <a:r>
              <a:rPr lang="ja-JP" altLang="en-US" sz="1600" dirty="0">
                <a:latin typeface="Meiryo UI" pitchFamily="50" charset="-128"/>
                <a:ea typeface="Meiryo UI" pitchFamily="50" charset="-128"/>
                <a:cs typeface="Meiryo UI" pitchFamily="50" charset="-128"/>
              </a:rPr>
              <a:t>安定運用支援技術（</a:t>
            </a:r>
            <a:r>
              <a:rPr lang="en-US" altLang="ja-JP" sz="1600" dirty="0">
                <a:latin typeface="Meiryo UI" pitchFamily="50" charset="-128"/>
                <a:ea typeface="Meiryo UI" pitchFamily="50" charset="-128"/>
                <a:cs typeface="Meiryo UI" pitchFamily="50" charset="-128"/>
              </a:rPr>
              <a:t>operate</a:t>
            </a:r>
            <a:r>
              <a:rPr lang="ja-JP" altLang="en-US" sz="1600" dirty="0">
                <a:latin typeface="Meiryo UI" pitchFamily="50" charset="-128"/>
                <a:ea typeface="Meiryo UI" pitchFamily="50" charset="-128"/>
                <a:cs typeface="Meiryo UI" pitchFamily="50" charset="-128"/>
              </a:rPr>
              <a:t>・</a:t>
            </a:r>
            <a:r>
              <a:rPr lang="en-US" altLang="ja-JP" sz="1600" dirty="0">
                <a:latin typeface="Meiryo UI" pitchFamily="50" charset="-128"/>
                <a:ea typeface="Meiryo UI" pitchFamily="50" charset="-128"/>
                <a:cs typeface="Meiryo UI" pitchFamily="50" charset="-128"/>
              </a:rPr>
              <a:t>monitor</a:t>
            </a:r>
            <a:r>
              <a:rPr lang="ja-JP" altLang="en-US" sz="1600" dirty="0">
                <a:latin typeface="Meiryo UI" pitchFamily="50" charset="-128"/>
                <a:ea typeface="Meiryo UI" pitchFamily="50" charset="-128"/>
                <a:cs typeface="Meiryo UI" pitchFamily="50" charset="-128"/>
              </a:rPr>
              <a:t>）：不具合予防技術と状態可視化機構を開発</a:t>
            </a:r>
            <a:endParaRPr lang="en-US" altLang="ja-JP" sz="1600" dirty="0">
              <a:latin typeface="Meiryo UI" pitchFamily="50" charset="-128"/>
              <a:ea typeface="Meiryo UI" pitchFamily="50" charset="-128"/>
              <a:cs typeface="Meiryo UI" pitchFamily="50" charset="-128"/>
            </a:endParaRPr>
          </a:p>
          <a:p>
            <a:pPr>
              <a:spcBef>
                <a:spcPts val="600"/>
              </a:spcBef>
            </a:pPr>
            <a:r>
              <a:rPr lang="en-US" altLang="ja-JP" sz="1600" dirty="0">
                <a:solidFill>
                  <a:srgbClr val="0000FF"/>
                </a:solidFill>
                <a:latin typeface="Meiryo UI" pitchFamily="50" charset="-128"/>
                <a:ea typeface="Meiryo UI" pitchFamily="50" charset="-128"/>
                <a:cs typeface="Meiryo UI" pitchFamily="50" charset="-128"/>
              </a:rPr>
              <a:t>【23</a:t>
            </a:r>
            <a:r>
              <a:rPr lang="ja-JP" altLang="en-US" sz="1600" dirty="0">
                <a:solidFill>
                  <a:srgbClr val="0000FF"/>
                </a:solidFill>
                <a:latin typeface="Meiryo UI" pitchFamily="50" charset="-128"/>
                <a:ea typeface="Meiryo UI" pitchFamily="50" charset="-128"/>
                <a:cs typeface="Meiryo UI" pitchFamily="50" charset="-128"/>
              </a:rPr>
              <a:t>年度の開発スケジュール</a:t>
            </a:r>
            <a:r>
              <a:rPr lang="en-US" altLang="ja-JP" sz="1600" dirty="0">
                <a:solidFill>
                  <a:srgbClr val="0000FF"/>
                </a:solidFill>
                <a:latin typeface="Meiryo UI" pitchFamily="50" charset="-128"/>
                <a:ea typeface="Meiryo UI" pitchFamily="50" charset="-128"/>
                <a:cs typeface="Meiryo UI" pitchFamily="50" charset="-128"/>
              </a:rPr>
              <a:t>】</a:t>
            </a:r>
          </a:p>
          <a:p>
            <a:pPr marL="522900" indent="-342900">
              <a:buAutoNum type="arabicPeriod"/>
            </a:pPr>
            <a:r>
              <a:rPr lang="en-US" altLang="ja-JP" sz="1600" dirty="0">
                <a:latin typeface="Meiryo UI" pitchFamily="50" charset="-128"/>
                <a:ea typeface="Meiryo UI" pitchFamily="50" charset="-128"/>
                <a:cs typeface="Meiryo UI" pitchFamily="50" charset="-128"/>
              </a:rPr>
              <a:t>XXX(9/E)</a:t>
            </a:r>
            <a:r>
              <a:rPr lang="ja-JP" altLang="en-US" sz="1600" dirty="0">
                <a:latin typeface="Meiryo UI" pitchFamily="50" charset="-128"/>
                <a:ea typeface="Meiryo UI" pitchFamily="50" charset="-128"/>
                <a:cs typeface="Meiryo UI" pitchFamily="50" charset="-128"/>
              </a:rPr>
              <a:t>、</a:t>
            </a:r>
            <a:r>
              <a:rPr lang="en-US" altLang="ja-JP" sz="1600" dirty="0">
                <a:latin typeface="Meiryo UI" pitchFamily="50" charset="-128"/>
                <a:ea typeface="Meiryo UI" pitchFamily="50" charset="-128"/>
                <a:cs typeface="Meiryo UI" pitchFamily="50" charset="-128"/>
              </a:rPr>
              <a:t>YYY(3/E)</a:t>
            </a:r>
          </a:p>
          <a:p>
            <a:pPr marL="522900" indent="-342900">
              <a:buAutoNum type="arabicPeriod"/>
            </a:pPr>
            <a:r>
              <a:rPr lang="en-US" altLang="ja-JP" sz="1600" dirty="0">
                <a:latin typeface="Meiryo UI" pitchFamily="50" charset="-128"/>
                <a:ea typeface="Meiryo UI" pitchFamily="50" charset="-128"/>
                <a:cs typeface="Meiryo UI" pitchFamily="50" charset="-128"/>
              </a:rPr>
              <a:t>XXX(9/E)</a:t>
            </a:r>
            <a:r>
              <a:rPr lang="ja-JP" altLang="en-US" sz="1600" dirty="0">
                <a:latin typeface="Meiryo UI" pitchFamily="50" charset="-128"/>
                <a:ea typeface="Meiryo UI" pitchFamily="50" charset="-128"/>
                <a:cs typeface="Meiryo UI" pitchFamily="50" charset="-128"/>
              </a:rPr>
              <a:t>、</a:t>
            </a:r>
            <a:r>
              <a:rPr lang="en-US" altLang="ja-JP" sz="1600" dirty="0">
                <a:latin typeface="Meiryo UI" pitchFamily="50" charset="-128"/>
                <a:ea typeface="Meiryo UI" pitchFamily="50" charset="-128"/>
                <a:cs typeface="Meiryo UI" pitchFamily="50" charset="-128"/>
              </a:rPr>
              <a:t>YYY(3/E)</a:t>
            </a:r>
          </a:p>
          <a:p>
            <a:pPr marL="522900" indent="-342900">
              <a:buAutoNum type="arabicPeriod"/>
            </a:pPr>
            <a:r>
              <a:rPr lang="en-US" altLang="ja-JP" sz="1600" dirty="0">
                <a:latin typeface="Meiryo UI" pitchFamily="50" charset="-128"/>
                <a:ea typeface="Meiryo UI" pitchFamily="50" charset="-128"/>
                <a:cs typeface="Meiryo UI" pitchFamily="50" charset="-128"/>
              </a:rPr>
              <a:t>XXX(9/E)</a:t>
            </a:r>
            <a:r>
              <a:rPr lang="ja-JP" altLang="en-US" sz="1600" dirty="0">
                <a:latin typeface="Meiryo UI" pitchFamily="50" charset="-128"/>
                <a:ea typeface="Meiryo UI" pitchFamily="50" charset="-128"/>
                <a:cs typeface="Meiryo UI" pitchFamily="50" charset="-128"/>
              </a:rPr>
              <a:t>、</a:t>
            </a:r>
            <a:r>
              <a:rPr lang="en-US" altLang="ja-JP" sz="1600" dirty="0">
                <a:latin typeface="Meiryo UI" pitchFamily="50" charset="-128"/>
                <a:ea typeface="Meiryo UI" pitchFamily="50" charset="-128"/>
                <a:cs typeface="Meiryo UI" pitchFamily="50" charset="-128"/>
              </a:rPr>
              <a:t>YYY(3/E)</a:t>
            </a:r>
          </a:p>
          <a:p>
            <a:pPr>
              <a:spcBef>
                <a:spcPts val="600"/>
              </a:spcBef>
            </a:pPr>
            <a:r>
              <a:rPr lang="en-US" altLang="ja-JP" sz="1600" dirty="0">
                <a:solidFill>
                  <a:srgbClr val="0000FF"/>
                </a:solidFill>
                <a:latin typeface="Meiryo UI" pitchFamily="50" charset="-128"/>
                <a:ea typeface="Meiryo UI" pitchFamily="50" charset="-128"/>
                <a:cs typeface="Meiryo UI" pitchFamily="50" charset="-128"/>
              </a:rPr>
              <a:t>【</a:t>
            </a:r>
            <a:r>
              <a:rPr lang="ja-JP" altLang="en-US" sz="1600" dirty="0">
                <a:solidFill>
                  <a:srgbClr val="0000FF"/>
                </a:solidFill>
                <a:latin typeface="Meiryo UI" pitchFamily="50" charset="-128"/>
                <a:ea typeface="Meiryo UI" pitchFamily="50" charset="-128"/>
                <a:cs typeface="Meiryo UI" pitchFamily="50" charset="-128"/>
              </a:rPr>
              <a:t>知財活動</a:t>
            </a:r>
            <a:r>
              <a:rPr lang="en-US" altLang="ja-JP" sz="1600" dirty="0">
                <a:solidFill>
                  <a:srgbClr val="0000FF"/>
                </a:solidFill>
                <a:latin typeface="Meiryo UI" pitchFamily="50" charset="-128"/>
                <a:ea typeface="Meiryo UI" pitchFamily="50" charset="-128"/>
                <a:cs typeface="Meiryo UI" pitchFamily="50" charset="-128"/>
              </a:rPr>
              <a:t>】</a:t>
            </a:r>
          </a:p>
          <a:p>
            <a:pPr marL="180000"/>
            <a:r>
              <a:rPr lang="en-US" altLang="zh-CN" sz="1600" dirty="0">
                <a:latin typeface="Meiryo UI" pitchFamily="50" charset="-128"/>
                <a:ea typeface="Meiryo UI" pitchFamily="50" charset="-128"/>
                <a:cs typeface="Meiryo UI" pitchFamily="50" charset="-128"/>
              </a:rPr>
              <a:t>2</a:t>
            </a:r>
            <a:r>
              <a:rPr lang="zh-CN" altLang="en-US" sz="1600" dirty="0">
                <a:latin typeface="Meiryo UI" pitchFamily="50" charset="-128"/>
                <a:ea typeface="Meiryo UI" pitchFamily="50" charset="-128"/>
                <a:cs typeface="Meiryo UI" pitchFamily="50" charset="-128"/>
              </a:rPr>
              <a:t>件</a:t>
            </a:r>
            <a:r>
              <a:rPr lang="en-US" altLang="ja-JP" sz="1200" dirty="0">
                <a:latin typeface="Meiryo UI" pitchFamily="50" charset="-128"/>
                <a:ea typeface="Meiryo UI" pitchFamily="50" charset="-128"/>
                <a:cs typeface="Meiryo UI" pitchFamily="50" charset="-128"/>
              </a:rPr>
              <a:t>(</a:t>
            </a:r>
            <a:r>
              <a:rPr lang="zh-CN" altLang="en-US" sz="1200" dirty="0">
                <a:latin typeface="Meiryo UI" pitchFamily="50" charset="-128"/>
                <a:ea typeface="Meiryo UI" pitchFamily="50" charset="-128"/>
                <a:cs typeface="Meiryo UI" pitchFamily="50" charset="-128"/>
              </a:rPr>
              <a:t>日、米、独、中</a:t>
            </a:r>
            <a:r>
              <a:rPr lang="en-US" altLang="ja-JP" sz="1200" dirty="0">
                <a:latin typeface="Meiryo UI" pitchFamily="50" charset="-128"/>
                <a:ea typeface="Meiryo UI" pitchFamily="50" charset="-128"/>
                <a:cs typeface="Meiryo UI" pitchFamily="50" charset="-128"/>
              </a:rPr>
              <a:t>)</a:t>
            </a:r>
            <a:endParaRPr lang="en-US" altLang="zh-CN" sz="1600" dirty="0">
              <a:latin typeface="Meiryo UI" pitchFamily="50" charset="-128"/>
              <a:ea typeface="Meiryo UI" pitchFamily="50" charset="-128"/>
              <a:cs typeface="Meiryo UI" pitchFamily="50" charset="-128"/>
            </a:endParaRPr>
          </a:p>
          <a:p>
            <a:pPr marL="180000"/>
            <a:endParaRPr lang="en-US" altLang="zh-CN" sz="1600" dirty="0">
              <a:latin typeface="Meiryo UI" pitchFamily="50" charset="-128"/>
              <a:ea typeface="Meiryo UI" pitchFamily="50" charset="-128"/>
              <a:cs typeface="Meiryo UI" pitchFamily="50" charset="-128"/>
            </a:endParaRPr>
          </a:p>
        </p:txBody>
      </p:sp>
      <p:sp>
        <p:nvSpPr>
          <p:cNvPr id="125" name="タイトル 1"/>
          <p:cNvSpPr>
            <a:spLocks noGrp="1"/>
          </p:cNvSpPr>
          <p:nvPr>
            <p:ph type="title"/>
          </p:nvPr>
        </p:nvSpPr>
        <p:spPr/>
        <p:txBody>
          <a:bodyPr anchor="ctr">
            <a:normAutofit/>
          </a:bodyPr>
          <a:lstStyle/>
          <a:p>
            <a:r>
              <a:rPr lang="ja-JP" altLang="en-US" dirty="0"/>
              <a:t>開発内容とロードマップ（一件一葉）</a:t>
            </a:r>
            <a:endParaRPr kumimoji="1" lang="ja-JP" altLang="en-US" dirty="0"/>
          </a:p>
        </p:txBody>
      </p:sp>
      <p:sp>
        <p:nvSpPr>
          <p:cNvPr id="127" name="四角形吹き出し 126"/>
          <p:cNvSpPr/>
          <p:nvPr/>
        </p:nvSpPr>
        <p:spPr>
          <a:xfrm>
            <a:off x="-5907159" y="0"/>
            <a:ext cx="3600000" cy="6921500"/>
          </a:xfrm>
          <a:prstGeom prst="wedgeRectCallout">
            <a:avLst>
              <a:gd name="adj1" fmla="val -47698"/>
              <a:gd name="adj2" fmla="val -24053"/>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endParaRPr lang="en-US" altLang="ja-JP" sz="1400" dirty="0">
              <a:solidFill>
                <a:srgbClr val="FF0000"/>
              </a:solidFill>
              <a:latin typeface="+mj-ea"/>
              <a:ea typeface="+mj-ea"/>
            </a:endParaRPr>
          </a:p>
          <a:p>
            <a:pPr marL="173038" indent="-173038"/>
            <a:r>
              <a:rPr lang="ja-JP" altLang="en-US" sz="1400" dirty="0">
                <a:solidFill>
                  <a:srgbClr val="FF0000"/>
                </a:solidFill>
                <a:latin typeface="+mj-ea"/>
                <a:ea typeface="+mj-ea"/>
              </a:rPr>
              <a:t>●</a:t>
            </a:r>
            <a:r>
              <a:rPr lang="en-US" altLang="ja-JP" sz="1400" dirty="0">
                <a:solidFill>
                  <a:srgbClr val="FF0000"/>
                </a:solidFill>
                <a:latin typeface="+mj-ea"/>
                <a:ea typeface="+mj-ea"/>
              </a:rPr>
              <a:t>【</a:t>
            </a:r>
            <a:r>
              <a:rPr lang="ja-JP" altLang="en-US" sz="1400" dirty="0">
                <a:solidFill>
                  <a:srgbClr val="FF0000"/>
                </a:solidFill>
                <a:latin typeface="+mj-ea"/>
                <a:ea typeface="+mj-ea"/>
              </a:rPr>
              <a:t>開発目的</a:t>
            </a:r>
            <a:r>
              <a:rPr lang="en-US" altLang="ja-JP" sz="1400" dirty="0">
                <a:solidFill>
                  <a:srgbClr val="FF0000"/>
                </a:solidFill>
                <a:latin typeface="+mj-ea"/>
                <a:ea typeface="+mj-ea"/>
              </a:rPr>
              <a:t>】</a:t>
            </a:r>
            <a:r>
              <a:rPr lang="ja-JP" altLang="en-US" sz="1400" dirty="0" err="1">
                <a:solidFill>
                  <a:srgbClr val="FF0000"/>
                </a:solidFill>
                <a:latin typeface="+mj-ea"/>
                <a:ea typeface="+mj-ea"/>
              </a:rPr>
              <a:t>、</a:t>
            </a:r>
            <a:r>
              <a:rPr lang="en-US" altLang="ja-JP" sz="1400" dirty="0">
                <a:solidFill>
                  <a:srgbClr val="FF0000"/>
                </a:solidFill>
                <a:latin typeface="+mj-ea"/>
                <a:ea typeface="+mj-ea"/>
              </a:rPr>
              <a:t>【</a:t>
            </a:r>
            <a:r>
              <a:rPr lang="ja-JP" altLang="en-US" sz="1400" dirty="0">
                <a:solidFill>
                  <a:srgbClr val="FF0000"/>
                </a:solidFill>
                <a:latin typeface="+mj-ea"/>
                <a:ea typeface="+mj-ea"/>
              </a:rPr>
              <a:t>開発内容</a:t>
            </a:r>
            <a:r>
              <a:rPr lang="en-US" altLang="ja-JP" sz="1400" dirty="0">
                <a:solidFill>
                  <a:srgbClr val="FF0000"/>
                </a:solidFill>
                <a:latin typeface="+mj-ea"/>
                <a:ea typeface="+mj-ea"/>
              </a:rPr>
              <a:t>(</a:t>
            </a:r>
            <a:r>
              <a:rPr lang="ja-JP" altLang="en-US" sz="1400" dirty="0">
                <a:solidFill>
                  <a:srgbClr val="FF0000"/>
                </a:solidFill>
                <a:latin typeface="+mj-ea"/>
                <a:ea typeface="+mj-ea"/>
              </a:rPr>
              <a:t>目標</a:t>
            </a:r>
            <a:r>
              <a:rPr lang="en-US" altLang="ja-JP" sz="1400" dirty="0">
                <a:solidFill>
                  <a:srgbClr val="FF0000"/>
                </a:solidFill>
                <a:latin typeface="+mj-ea"/>
                <a:ea typeface="+mj-ea"/>
              </a:rPr>
              <a:t>)】</a:t>
            </a:r>
            <a:r>
              <a:rPr lang="ja-JP" altLang="en-US" sz="1400" dirty="0" err="1">
                <a:solidFill>
                  <a:srgbClr val="FF0000"/>
                </a:solidFill>
                <a:latin typeface="+mj-ea"/>
                <a:ea typeface="+mj-ea"/>
              </a:rPr>
              <a:t>、</a:t>
            </a:r>
            <a:r>
              <a:rPr lang="en-US" altLang="ja-JP" sz="1400" dirty="0">
                <a:solidFill>
                  <a:srgbClr val="FF0000"/>
                </a:solidFill>
                <a:latin typeface="+mj-ea"/>
                <a:ea typeface="+mj-ea"/>
              </a:rPr>
              <a:t>【23</a:t>
            </a:r>
            <a:r>
              <a:rPr lang="ja-JP" altLang="en-US" sz="1400" dirty="0">
                <a:solidFill>
                  <a:srgbClr val="FF0000"/>
                </a:solidFill>
                <a:latin typeface="+mj-ea"/>
                <a:ea typeface="+mj-ea"/>
              </a:rPr>
              <a:t>年度の開発スケジュール</a:t>
            </a:r>
            <a:r>
              <a:rPr lang="en-US" altLang="ja-JP" sz="1400" dirty="0">
                <a:solidFill>
                  <a:srgbClr val="FF0000"/>
                </a:solidFill>
                <a:latin typeface="+mj-ea"/>
                <a:ea typeface="+mj-ea"/>
              </a:rPr>
              <a:t>】</a:t>
            </a:r>
            <a:r>
              <a:rPr lang="ja-JP" altLang="en-US" sz="1400" dirty="0" err="1">
                <a:solidFill>
                  <a:srgbClr val="FF0000"/>
                </a:solidFill>
                <a:latin typeface="+mj-ea"/>
                <a:ea typeface="+mj-ea"/>
              </a:rPr>
              <a:t>、</a:t>
            </a:r>
            <a:r>
              <a:rPr lang="en-US" altLang="ja-JP" sz="1400" dirty="0">
                <a:solidFill>
                  <a:srgbClr val="FF0000"/>
                </a:solidFill>
                <a:latin typeface="+mj-ea"/>
                <a:ea typeface="+mj-ea"/>
              </a:rPr>
              <a:t>【</a:t>
            </a:r>
            <a:r>
              <a:rPr lang="ja-JP" altLang="en-US" sz="1400" dirty="0">
                <a:solidFill>
                  <a:srgbClr val="FF0000"/>
                </a:solidFill>
                <a:latin typeface="+mj-ea"/>
                <a:ea typeface="+mj-ea"/>
              </a:rPr>
              <a:t>知財活動</a:t>
            </a:r>
            <a:r>
              <a:rPr lang="en-US" altLang="ja-JP" sz="1400" dirty="0">
                <a:solidFill>
                  <a:srgbClr val="FF0000"/>
                </a:solidFill>
                <a:latin typeface="+mj-ea"/>
                <a:ea typeface="+mj-ea"/>
              </a:rPr>
              <a:t>】</a:t>
            </a:r>
            <a:r>
              <a:rPr lang="ja-JP" altLang="en-US" sz="1400" dirty="0" err="1">
                <a:solidFill>
                  <a:srgbClr val="FF0000"/>
                </a:solidFill>
                <a:latin typeface="+mj-ea"/>
                <a:ea typeface="+mj-ea"/>
              </a:rPr>
              <a:t>、</a:t>
            </a:r>
            <a:r>
              <a:rPr lang="en-US" altLang="ja-JP" sz="1400" dirty="0">
                <a:solidFill>
                  <a:srgbClr val="FF0000"/>
                </a:solidFill>
                <a:latin typeface="+mj-ea"/>
                <a:ea typeface="+mj-ea"/>
              </a:rPr>
              <a:t>【</a:t>
            </a:r>
            <a:r>
              <a:rPr lang="ja-JP" altLang="en-US" sz="1400" dirty="0">
                <a:solidFill>
                  <a:srgbClr val="FF0000"/>
                </a:solidFill>
                <a:latin typeface="+mj-ea"/>
                <a:ea typeface="+mj-ea"/>
              </a:rPr>
              <a:t>ロードマップ</a:t>
            </a:r>
            <a:r>
              <a:rPr lang="en-US" altLang="ja-JP" sz="1400" dirty="0">
                <a:solidFill>
                  <a:srgbClr val="FF0000"/>
                </a:solidFill>
                <a:latin typeface="+mj-ea"/>
                <a:ea typeface="+mj-ea"/>
              </a:rPr>
              <a:t>】</a:t>
            </a:r>
            <a:r>
              <a:rPr lang="ja-JP" altLang="en-US" sz="1400" dirty="0">
                <a:solidFill>
                  <a:srgbClr val="FF0000"/>
                </a:solidFill>
                <a:latin typeface="+mj-ea"/>
                <a:ea typeface="+mj-ea"/>
              </a:rPr>
              <a:t>を記載</a:t>
            </a:r>
            <a:endParaRPr lang="en-US" altLang="ja-JP" sz="1400" dirty="0">
              <a:solidFill>
                <a:srgbClr val="FF0000"/>
              </a:solidFill>
              <a:latin typeface="+mj-ea"/>
              <a:ea typeface="+mj-ea"/>
            </a:endParaRPr>
          </a:p>
          <a:p>
            <a:pPr marL="173038" indent="-173038"/>
            <a:endParaRPr lang="en-US" altLang="ja-JP" sz="1400" dirty="0">
              <a:solidFill>
                <a:srgbClr val="FF0000"/>
              </a:solidFill>
              <a:latin typeface="+mj-ea"/>
              <a:ea typeface="+mj-ea"/>
            </a:endParaRPr>
          </a:p>
          <a:p>
            <a:r>
              <a:rPr lang="ja-JP" altLang="en-US" sz="1400" dirty="0">
                <a:solidFill>
                  <a:srgbClr val="FF0000"/>
                </a:solidFill>
                <a:latin typeface="+mj-ea"/>
                <a:ea typeface="+mj-ea"/>
              </a:rPr>
              <a:t>●</a:t>
            </a:r>
            <a:r>
              <a:rPr lang="en-US" altLang="ja-JP" sz="1400" dirty="0">
                <a:solidFill>
                  <a:srgbClr val="FF0000"/>
                </a:solidFill>
                <a:latin typeface="+mj-ea"/>
                <a:ea typeface="+mj-ea"/>
              </a:rPr>
              <a:t>【</a:t>
            </a:r>
            <a:r>
              <a:rPr lang="ja-JP" altLang="en-US" sz="1400" dirty="0">
                <a:solidFill>
                  <a:srgbClr val="FF0000"/>
                </a:solidFill>
                <a:latin typeface="+mj-ea"/>
                <a:ea typeface="+mj-ea"/>
              </a:rPr>
              <a:t>ロードマップ</a:t>
            </a:r>
            <a:r>
              <a:rPr lang="en-US" altLang="ja-JP" sz="1400" dirty="0">
                <a:solidFill>
                  <a:srgbClr val="FF0000"/>
                </a:solidFill>
                <a:latin typeface="+mj-ea"/>
                <a:ea typeface="+mj-ea"/>
              </a:rPr>
              <a:t>】</a:t>
            </a:r>
            <a:r>
              <a:rPr lang="ja-JP" altLang="en-US" sz="1400" dirty="0">
                <a:solidFill>
                  <a:srgbClr val="FF0000"/>
                </a:solidFill>
                <a:latin typeface="+mj-ea"/>
                <a:ea typeface="+mj-ea"/>
              </a:rPr>
              <a:t>には、過去に関連する開発が</a:t>
            </a:r>
            <a:endParaRPr lang="en-US" altLang="ja-JP" sz="1400" dirty="0">
              <a:solidFill>
                <a:srgbClr val="FF0000"/>
              </a:solidFill>
              <a:latin typeface="+mj-ea"/>
              <a:ea typeface="+mj-ea"/>
            </a:endParaRPr>
          </a:p>
          <a:p>
            <a:r>
              <a:rPr lang="ja-JP" altLang="en-US" sz="1400" dirty="0">
                <a:solidFill>
                  <a:srgbClr val="FF0000"/>
                </a:solidFill>
                <a:latin typeface="+mj-ea"/>
                <a:ea typeface="+mj-ea"/>
              </a:rPr>
              <a:t>   ある場合、さかのぼって記載</a:t>
            </a:r>
            <a:r>
              <a:rPr lang="en-US" altLang="ja-JP" sz="1400" dirty="0">
                <a:solidFill>
                  <a:srgbClr val="FF0000"/>
                </a:solidFill>
                <a:latin typeface="+mj-ea"/>
                <a:ea typeface="+mj-ea"/>
              </a:rPr>
              <a:t>(1</a:t>
            </a:r>
            <a:r>
              <a:rPr lang="ja-JP" altLang="en-US" sz="1400" dirty="0">
                <a:solidFill>
                  <a:srgbClr val="FF0000"/>
                </a:solidFill>
                <a:latin typeface="+mj-ea"/>
                <a:ea typeface="+mj-ea"/>
              </a:rPr>
              <a:t>～</a:t>
            </a:r>
            <a:r>
              <a:rPr lang="en-US" altLang="ja-JP" sz="1400" dirty="0">
                <a:solidFill>
                  <a:srgbClr val="FF0000"/>
                </a:solidFill>
                <a:latin typeface="+mj-ea"/>
                <a:ea typeface="+mj-ea"/>
              </a:rPr>
              <a:t>2</a:t>
            </a:r>
            <a:r>
              <a:rPr lang="ja-JP" altLang="en-US" sz="1400" dirty="0">
                <a:solidFill>
                  <a:srgbClr val="FF0000"/>
                </a:solidFill>
                <a:latin typeface="+mj-ea"/>
                <a:ea typeface="+mj-ea"/>
              </a:rPr>
              <a:t>年程度</a:t>
            </a:r>
            <a:r>
              <a:rPr lang="en-US" altLang="ja-JP" sz="1400" dirty="0">
                <a:solidFill>
                  <a:srgbClr val="FF0000"/>
                </a:solidFill>
                <a:latin typeface="+mj-ea"/>
                <a:ea typeface="+mj-ea"/>
              </a:rPr>
              <a:t>)</a:t>
            </a:r>
            <a:endParaRPr lang="ja-JP" altLang="en-US" sz="1400" dirty="0">
              <a:solidFill>
                <a:srgbClr val="FF0000"/>
              </a:solidFill>
              <a:latin typeface="+mj-ea"/>
              <a:ea typeface="+mj-ea"/>
            </a:endParaRPr>
          </a:p>
          <a:p>
            <a:pPr marL="173038" indent="-173038"/>
            <a:endParaRPr lang="en-US" altLang="ja-JP" sz="1400" dirty="0">
              <a:solidFill>
                <a:srgbClr val="FF0000"/>
              </a:solidFill>
              <a:latin typeface="+mj-ea"/>
              <a:ea typeface="+mj-ea"/>
            </a:endParaRPr>
          </a:p>
          <a:p>
            <a:r>
              <a:rPr lang="ja-JP" altLang="en-US" sz="1400" dirty="0">
                <a:solidFill>
                  <a:srgbClr val="FF0000"/>
                </a:solidFill>
                <a:latin typeface="+mj-ea"/>
                <a:ea typeface="+mj-ea"/>
              </a:rPr>
              <a:t>●</a:t>
            </a:r>
            <a:r>
              <a:rPr lang="en-US" altLang="ja-JP" sz="1400" dirty="0">
                <a:solidFill>
                  <a:srgbClr val="FF0000"/>
                </a:solidFill>
                <a:latin typeface="+mj-ea"/>
                <a:ea typeface="+mj-ea"/>
              </a:rPr>
              <a:t>【</a:t>
            </a:r>
            <a:r>
              <a:rPr lang="ja-JP" altLang="en-US" sz="1400" dirty="0">
                <a:solidFill>
                  <a:srgbClr val="FF0000"/>
                </a:solidFill>
                <a:latin typeface="+mj-ea"/>
                <a:ea typeface="+mj-ea"/>
              </a:rPr>
              <a:t>ロードマップ</a:t>
            </a:r>
            <a:r>
              <a:rPr lang="en-US" altLang="ja-JP" sz="1400" dirty="0">
                <a:solidFill>
                  <a:srgbClr val="FF0000"/>
                </a:solidFill>
                <a:latin typeface="+mj-ea"/>
                <a:ea typeface="+mj-ea"/>
              </a:rPr>
              <a:t>】</a:t>
            </a:r>
            <a:r>
              <a:rPr lang="ja-JP" altLang="en-US" sz="1400" dirty="0">
                <a:solidFill>
                  <a:srgbClr val="FF0000"/>
                </a:solidFill>
                <a:latin typeface="+mj-ea"/>
                <a:ea typeface="+mj-ea"/>
              </a:rPr>
              <a:t>に、以下のカテゴリの関連テーマ</a:t>
            </a:r>
            <a:endParaRPr lang="en-US" altLang="ja-JP" sz="1400" dirty="0">
              <a:solidFill>
                <a:srgbClr val="FF0000"/>
              </a:solidFill>
              <a:latin typeface="+mj-ea"/>
              <a:ea typeface="+mj-ea"/>
            </a:endParaRPr>
          </a:p>
          <a:p>
            <a:r>
              <a:rPr lang="ja-JP" altLang="en-US" sz="1400" dirty="0">
                <a:solidFill>
                  <a:srgbClr val="FF0000"/>
                </a:solidFill>
                <a:latin typeface="+mj-ea"/>
                <a:ea typeface="+mj-ea"/>
              </a:rPr>
              <a:t>   を記載。カテゴリに割り当ての色を使用。</a:t>
            </a:r>
            <a:endParaRPr lang="en-US" altLang="ja-JP" sz="1400" dirty="0">
              <a:solidFill>
                <a:srgbClr val="FF0000"/>
              </a:solidFill>
              <a:latin typeface="+mj-ea"/>
              <a:ea typeface="+mj-ea"/>
            </a:endParaRPr>
          </a:p>
          <a:p>
            <a:endParaRPr lang="en-US" altLang="ja-JP" sz="1400" dirty="0">
              <a:solidFill>
                <a:srgbClr val="FF0000"/>
              </a:solidFill>
              <a:latin typeface="+mj-ea"/>
              <a:ea typeface="+mj-ea"/>
            </a:endParaRPr>
          </a:p>
          <a:p>
            <a:endParaRPr lang="en-US" altLang="ja-JP" sz="1400" dirty="0">
              <a:solidFill>
                <a:srgbClr val="FF0000"/>
              </a:solidFill>
              <a:latin typeface="+mj-ea"/>
              <a:ea typeface="+mj-ea"/>
            </a:endParaRPr>
          </a:p>
          <a:p>
            <a:endParaRPr lang="en-US" altLang="ja-JP" sz="1400" dirty="0">
              <a:solidFill>
                <a:srgbClr val="FF0000"/>
              </a:solidFill>
              <a:latin typeface="+mj-ea"/>
              <a:ea typeface="+mj-ea"/>
            </a:endParaRPr>
          </a:p>
          <a:p>
            <a:endParaRPr lang="en-US" altLang="ja-JP" sz="1400" dirty="0">
              <a:solidFill>
                <a:srgbClr val="FF0000"/>
              </a:solidFill>
              <a:latin typeface="+mj-ea"/>
              <a:ea typeface="+mj-ea"/>
            </a:endParaRPr>
          </a:p>
          <a:p>
            <a:endParaRPr lang="en-US" altLang="ja-JP" sz="1400" dirty="0">
              <a:solidFill>
                <a:srgbClr val="FF0000"/>
              </a:solidFill>
              <a:latin typeface="+mj-ea"/>
              <a:ea typeface="+mj-ea"/>
            </a:endParaRPr>
          </a:p>
          <a:p>
            <a:endParaRPr lang="en-US" altLang="ja-JP" sz="1400" dirty="0">
              <a:solidFill>
                <a:srgbClr val="FF0000"/>
              </a:solidFill>
              <a:latin typeface="+mj-ea"/>
              <a:ea typeface="+mj-ea"/>
            </a:endParaRPr>
          </a:p>
          <a:p>
            <a:endParaRPr lang="en-US" altLang="ja-JP" sz="1400" dirty="0">
              <a:solidFill>
                <a:srgbClr val="FF0000"/>
              </a:solidFill>
              <a:latin typeface="+mj-ea"/>
              <a:ea typeface="+mj-ea"/>
            </a:endParaRPr>
          </a:p>
          <a:p>
            <a:r>
              <a:rPr lang="ja-JP" altLang="en-US" sz="1400" dirty="0">
                <a:solidFill>
                  <a:srgbClr val="FF0000"/>
                </a:solidFill>
                <a:latin typeface="+mj-ea"/>
                <a:ea typeface="+mj-ea"/>
              </a:rPr>
              <a:t>●図のキャプションは</a:t>
            </a:r>
            <a:r>
              <a:rPr lang="en-US" altLang="ja-JP" sz="1400" dirty="0">
                <a:solidFill>
                  <a:srgbClr val="FF0000"/>
                </a:solidFill>
                <a:latin typeface="+mj-ea"/>
                <a:ea typeface="+mj-ea"/>
              </a:rPr>
              <a:t>14pt</a:t>
            </a:r>
          </a:p>
        </p:txBody>
      </p:sp>
      <p:sp>
        <p:nvSpPr>
          <p:cNvPr id="131" name="角丸四角形 130"/>
          <p:cNvSpPr/>
          <p:nvPr/>
        </p:nvSpPr>
        <p:spPr>
          <a:xfrm>
            <a:off x="-3505911" y="3944703"/>
            <a:ext cx="1080000" cy="198000"/>
          </a:xfrm>
          <a:prstGeom prst="roundRect">
            <a:avLst/>
          </a:prstGeom>
          <a:solidFill>
            <a:srgbClr val="CCECFF"/>
          </a:solidFill>
          <a:ln w="1905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en-US" altLang="ja-JP" sz="1050" dirty="0">
                <a:solidFill>
                  <a:sysClr val="windowText" lastClr="000000"/>
                </a:solidFill>
                <a:latin typeface="Meiryo UI" panose="020B0604030504040204" pitchFamily="50" charset="-128"/>
                <a:ea typeface="Meiryo UI" panose="020B0604030504040204" pitchFamily="50" charset="-128"/>
              </a:rPr>
              <a:t>(</a:t>
            </a:r>
            <a:r>
              <a:rPr lang="ja-JP" altLang="en-US" sz="1050" dirty="0">
                <a:solidFill>
                  <a:sysClr val="windowText" lastClr="000000"/>
                </a:solidFill>
                <a:latin typeface="Meiryo UI" panose="020B0604030504040204" pitchFamily="50" charset="-128"/>
                <a:ea typeface="Meiryo UI" panose="020B0604030504040204" pitchFamily="50" charset="-128"/>
              </a:rPr>
              <a:t>重盤</a:t>
            </a:r>
            <a:r>
              <a:rPr lang="en-US" altLang="ja-JP" sz="1050" dirty="0">
                <a:solidFill>
                  <a:sysClr val="windowText" lastClr="000000"/>
                </a:solidFill>
                <a:latin typeface="Meiryo UI" panose="020B0604030504040204" pitchFamily="50" charset="-128"/>
                <a:ea typeface="Meiryo UI" panose="020B0604030504040204" pitchFamily="50" charset="-128"/>
              </a:rPr>
              <a:t>)</a:t>
            </a:r>
            <a:r>
              <a:rPr lang="ja-JP" altLang="en-US" sz="1050" dirty="0">
                <a:solidFill>
                  <a:sysClr val="windowText" lastClr="000000"/>
                </a:solidFill>
                <a:latin typeface="Meiryo UI" panose="020B0604030504040204" pitchFamily="50" charset="-128"/>
                <a:ea typeface="Meiryo UI" panose="020B0604030504040204" pitchFamily="50" charset="-128"/>
              </a:rPr>
              <a:t>重点基盤</a:t>
            </a:r>
          </a:p>
        </p:txBody>
      </p:sp>
      <p:sp>
        <p:nvSpPr>
          <p:cNvPr id="132" name="角丸四角形 131"/>
          <p:cNvSpPr/>
          <p:nvPr/>
        </p:nvSpPr>
        <p:spPr>
          <a:xfrm>
            <a:off x="-5774774" y="3944703"/>
            <a:ext cx="1080000" cy="198000"/>
          </a:xfrm>
          <a:prstGeom prst="roundRect">
            <a:avLst/>
          </a:prstGeom>
          <a:solidFill>
            <a:srgbClr val="CC0000"/>
          </a:solidFill>
          <a:ln w="1905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en-US" altLang="ja-JP" sz="1050" dirty="0">
                <a:solidFill>
                  <a:prstClr val="white"/>
                </a:solidFill>
                <a:latin typeface="Meiryo UI" panose="020B0604030504040204" pitchFamily="50" charset="-128"/>
                <a:ea typeface="Meiryo UI" panose="020B0604030504040204" pitchFamily="50" charset="-128"/>
              </a:rPr>
              <a:t>(</a:t>
            </a:r>
            <a:r>
              <a:rPr lang="ja-JP" altLang="en-US" sz="1050" dirty="0">
                <a:solidFill>
                  <a:prstClr val="white"/>
                </a:solidFill>
                <a:latin typeface="Meiryo UI" panose="020B0604030504040204" pitchFamily="50" charset="-128"/>
                <a:ea typeface="Meiryo UI" panose="020B0604030504040204" pitchFamily="50" charset="-128"/>
              </a:rPr>
              <a:t>先</a:t>
            </a:r>
            <a:r>
              <a:rPr lang="en-US" altLang="ja-JP" sz="1050" dirty="0">
                <a:solidFill>
                  <a:prstClr val="white"/>
                </a:solidFill>
                <a:latin typeface="Meiryo UI" panose="020B0604030504040204" pitchFamily="50" charset="-128"/>
                <a:ea typeface="Meiryo UI" panose="020B0604030504040204" pitchFamily="50" charset="-128"/>
              </a:rPr>
              <a:t>)</a:t>
            </a:r>
            <a:r>
              <a:rPr lang="ja-JP" altLang="en-US" sz="1050" dirty="0">
                <a:solidFill>
                  <a:prstClr val="white"/>
                </a:solidFill>
                <a:latin typeface="Meiryo UI" panose="020B0604030504040204" pitchFamily="50" charset="-128"/>
                <a:ea typeface="Meiryo UI" panose="020B0604030504040204" pitchFamily="50" charset="-128"/>
              </a:rPr>
              <a:t>先行開発</a:t>
            </a:r>
          </a:p>
        </p:txBody>
      </p:sp>
      <p:sp>
        <p:nvSpPr>
          <p:cNvPr id="133" name="角丸四角形 132"/>
          <p:cNvSpPr/>
          <p:nvPr/>
        </p:nvSpPr>
        <p:spPr>
          <a:xfrm>
            <a:off x="-4619188" y="3944703"/>
            <a:ext cx="1080000" cy="198000"/>
          </a:xfrm>
          <a:prstGeom prst="roundRect">
            <a:avLst/>
          </a:prstGeom>
          <a:solidFill>
            <a:srgbClr val="0000FF"/>
          </a:solidFill>
          <a:ln w="190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en-US" altLang="ja-JP" sz="1050" dirty="0">
                <a:solidFill>
                  <a:schemeClr val="bg1"/>
                </a:solidFill>
                <a:latin typeface="Meiryo UI" panose="020B0604030504040204" pitchFamily="50" charset="-128"/>
                <a:ea typeface="Meiryo UI" panose="020B0604030504040204" pitchFamily="50" charset="-128"/>
              </a:rPr>
              <a:t>(</a:t>
            </a:r>
            <a:r>
              <a:rPr lang="ja-JP" altLang="en-US" sz="1050" dirty="0">
                <a:solidFill>
                  <a:schemeClr val="bg1"/>
                </a:solidFill>
                <a:latin typeface="Meiryo UI" panose="020B0604030504040204" pitchFamily="50" charset="-128"/>
                <a:ea typeface="Meiryo UI" panose="020B0604030504040204" pitchFamily="50" charset="-128"/>
              </a:rPr>
              <a:t>重</a:t>
            </a:r>
            <a:r>
              <a:rPr lang="en-US" altLang="ja-JP" sz="1050" dirty="0">
                <a:solidFill>
                  <a:schemeClr val="bg1"/>
                </a:solidFill>
                <a:latin typeface="Meiryo UI" panose="020B0604030504040204" pitchFamily="50" charset="-128"/>
                <a:ea typeface="Meiryo UI" panose="020B0604030504040204" pitchFamily="50" charset="-128"/>
              </a:rPr>
              <a:t>)</a:t>
            </a:r>
            <a:r>
              <a:rPr lang="ja-JP" altLang="en-US" sz="1050" dirty="0">
                <a:solidFill>
                  <a:schemeClr val="bg1"/>
                </a:solidFill>
                <a:latin typeface="Meiryo UI" panose="020B0604030504040204" pitchFamily="50" charset="-128"/>
                <a:ea typeface="Meiryo UI" panose="020B0604030504040204" pitchFamily="50" charset="-128"/>
              </a:rPr>
              <a:t>重点基礎</a:t>
            </a:r>
          </a:p>
        </p:txBody>
      </p:sp>
      <p:sp>
        <p:nvSpPr>
          <p:cNvPr id="134" name="角丸四角形 133"/>
          <p:cNvSpPr/>
          <p:nvPr/>
        </p:nvSpPr>
        <p:spPr>
          <a:xfrm>
            <a:off x="-4661184" y="4501300"/>
            <a:ext cx="1080000" cy="198000"/>
          </a:xfrm>
          <a:prstGeom prst="roundRect">
            <a:avLst/>
          </a:prstGeom>
          <a:solidFill>
            <a:srgbClr val="B2B2B2"/>
          </a:solidFill>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en-US" altLang="ja-JP" sz="1050" dirty="0">
                <a:solidFill>
                  <a:prstClr val="black"/>
                </a:solidFill>
                <a:latin typeface="Meiryo UI" panose="020B0604030504040204" pitchFamily="50" charset="-128"/>
                <a:ea typeface="Meiryo UI" panose="020B0604030504040204" pitchFamily="50" charset="-128"/>
              </a:rPr>
              <a:t>(V</a:t>
            </a:r>
            <a:r>
              <a:rPr lang="ja-JP" altLang="en-US" sz="1050" dirty="0">
                <a:solidFill>
                  <a:prstClr val="black"/>
                </a:solidFill>
                <a:latin typeface="Meiryo UI" panose="020B0604030504040204" pitchFamily="50" charset="-128"/>
                <a:ea typeface="Meiryo UI" panose="020B0604030504040204" pitchFamily="50" charset="-128"/>
              </a:rPr>
              <a:t>プロ</a:t>
            </a:r>
            <a:r>
              <a:rPr lang="en-US" altLang="ja-JP" sz="1050" dirty="0">
                <a:solidFill>
                  <a:prstClr val="black"/>
                </a:solidFill>
                <a:latin typeface="Meiryo UI" panose="020B0604030504040204" pitchFamily="50" charset="-128"/>
                <a:ea typeface="Meiryo UI" panose="020B0604030504040204" pitchFamily="50" charset="-128"/>
              </a:rPr>
              <a:t>)</a:t>
            </a:r>
            <a:r>
              <a:rPr lang="ja-JP" altLang="en-US" sz="1050" dirty="0">
                <a:solidFill>
                  <a:prstClr val="black"/>
                </a:solidFill>
                <a:latin typeface="Meiryo UI" panose="020B0604030504040204" pitchFamily="50" charset="-128"/>
                <a:ea typeface="Meiryo UI" panose="020B0604030504040204" pitchFamily="50" charset="-128"/>
              </a:rPr>
              <a:t>Ｖプロ</a:t>
            </a:r>
            <a:endParaRPr lang="en-US" altLang="ja-JP" sz="1050" dirty="0">
              <a:solidFill>
                <a:prstClr val="black"/>
              </a:solidFill>
              <a:latin typeface="Meiryo UI" panose="020B0604030504040204" pitchFamily="50" charset="-128"/>
              <a:ea typeface="Meiryo UI" panose="020B0604030504040204" pitchFamily="50" charset="-128"/>
            </a:endParaRPr>
          </a:p>
        </p:txBody>
      </p:sp>
      <p:sp>
        <p:nvSpPr>
          <p:cNvPr id="135" name="角丸四角形 134"/>
          <p:cNvSpPr/>
          <p:nvPr/>
        </p:nvSpPr>
        <p:spPr>
          <a:xfrm>
            <a:off x="-4083062" y="4219386"/>
            <a:ext cx="1080000" cy="198000"/>
          </a:xfrm>
          <a:prstGeom prst="roundRect">
            <a:avLst/>
          </a:prstGeom>
          <a:solidFill>
            <a:srgbClr val="CCFF99"/>
          </a:solidFill>
          <a:ln w="1905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en-US" altLang="ja-JP" sz="1050" dirty="0">
                <a:solidFill>
                  <a:sysClr val="windowText" lastClr="000000"/>
                </a:solidFill>
                <a:latin typeface="Meiryo UI" panose="020B0604030504040204" pitchFamily="50" charset="-128"/>
                <a:ea typeface="Meiryo UI" panose="020B0604030504040204" pitchFamily="50" charset="-128"/>
              </a:rPr>
              <a:t>(</a:t>
            </a:r>
            <a:r>
              <a:rPr lang="ja-JP" altLang="en-US" sz="1050" dirty="0">
                <a:solidFill>
                  <a:sysClr val="windowText" lastClr="000000"/>
                </a:solidFill>
                <a:latin typeface="Meiryo UI" panose="020B0604030504040204" pitchFamily="50" charset="-128"/>
                <a:ea typeface="Meiryo UI" panose="020B0604030504040204" pitchFamily="50" charset="-128"/>
              </a:rPr>
              <a:t>基盤</a:t>
            </a:r>
            <a:r>
              <a:rPr lang="en-US" altLang="ja-JP" sz="1050" dirty="0">
                <a:solidFill>
                  <a:sysClr val="windowText" lastClr="000000"/>
                </a:solidFill>
                <a:latin typeface="Meiryo UI" panose="020B0604030504040204" pitchFamily="50" charset="-128"/>
                <a:ea typeface="Meiryo UI" panose="020B0604030504040204" pitchFamily="50" charset="-128"/>
              </a:rPr>
              <a:t>)</a:t>
            </a:r>
            <a:r>
              <a:rPr lang="ja-JP" altLang="en-US" sz="1050" dirty="0">
                <a:solidFill>
                  <a:sysClr val="windowText" lastClr="000000"/>
                </a:solidFill>
                <a:latin typeface="Meiryo UI" panose="020B0604030504040204" pitchFamily="50" charset="-128"/>
                <a:ea typeface="Meiryo UI" panose="020B0604030504040204" pitchFamily="50" charset="-128"/>
              </a:rPr>
              <a:t>一般基盤</a:t>
            </a:r>
          </a:p>
        </p:txBody>
      </p:sp>
      <p:sp>
        <p:nvSpPr>
          <p:cNvPr id="136" name="角丸四角形 135"/>
          <p:cNvSpPr/>
          <p:nvPr/>
        </p:nvSpPr>
        <p:spPr>
          <a:xfrm>
            <a:off x="-5237479" y="4219386"/>
            <a:ext cx="1080000" cy="198000"/>
          </a:xfrm>
          <a:prstGeom prst="roundRect">
            <a:avLst/>
          </a:prstGeom>
          <a:solidFill>
            <a:srgbClr val="33CC33"/>
          </a:solidFill>
          <a:ln w="190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en-US" altLang="ja-JP" sz="1050" dirty="0">
                <a:solidFill>
                  <a:prstClr val="black"/>
                </a:solidFill>
                <a:latin typeface="Meiryo UI" panose="020B0604030504040204" pitchFamily="50" charset="-128"/>
                <a:ea typeface="Meiryo UI" panose="020B0604030504040204" pitchFamily="50" charset="-128"/>
              </a:rPr>
              <a:t>(</a:t>
            </a:r>
            <a:r>
              <a:rPr lang="ja-JP" altLang="en-US" sz="1050" dirty="0">
                <a:solidFill>
                  <a:prstClr val="black"/>
                </a:solidFill>
                <a:latin typeface="Meiryo UI" panose="020B0604030504040204" pitchFamily="50" charset="-128"/>
                <a:ea typeface="Meiryo UI" panose="020B0604030504040204" pitchFamily="50" charset="-128"/>
              </a:rPr>
              <a:t>基</a:t>
            </a:r>
            <a:r>
              <a:rPr lang="en-US" altLang="ja-JP" sz="1050" dirty="0">
                <a:solidFill>
                  <a:prstClr val="black"/>
                </a:solidFill>
                <a:latin typeface="Meiryo UI" panose="020B0604030504040204" pitchFamily="50" charset="-128"/>
                <a:ea typeface="Meiryo UI" panose="020B0604030504040204" pitchFamily="50" charset="-128"/>
              </a:rPr>
              <a:t>)</a:t>
            </a:r>
            <a:r>
              <a:rPr lang="ja-JP" altLang="en-US" sz="1050" dirty="0">
                <a:solidFill>
                  <a:prstClr val="black"/>
                </a:solidFill>
                <a:latin typeface="Meiryo UI" panose="020B0604030504040204" pitchFamily="50" charset="-128"/>
                <a:ea typeface="Meiryo UI" panose="020B0604030504040204" pitchFamily="50" charset="-128"/>
              </a:rPr>
              <a:t>一般基礎</a:t>
            </a:r>
          </a:p>
        </p:txBody>
      </p:sp>
      <p:sp>
        <p:nvSpPr>
          <p:cNvPr id="137" name="角丸四角形 136"/>
          <p:cNvSpPr/>
          <p:nvPr/>
        </p:nvSpPr>
        <p:spPr>
          <a:xfrm>
            <a:off x="-5814554" y="4501300"/>
            <a:ext cx="1080000" cy="198000"/>
          </a:xfrm>
          <a:prstGeom prst="roundRect">
            <a:avLst/>
          </a:prstGeom>
          <a:solidFill>
            <a:srgbClr val="333333"/>
          </a:solidFill>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en-US" altLang="ja-JP" sz="1050" dirty="0">
                <a:solidFill>
                  <a:prstClr val="white"/>
                </a:solidFill>
                <a:latin typeface="Meiryo UI" panose="020B0604030504040204" pitchFamily="50" charset="-128"/>
                <a:ea typeface="Meiryo UI" panose="020B0604030504040204" pitchFamily="50" charset="-128"/>
              </a:rPr>
              <a:t>(</a:t>
            </a:r>
            <a:r>
              <a:rPr lang="ja-JP" altLang="en-US" sz="1050" dirty="0">
                <a:solidFill>
                  <a:prstClr val="white"/>
                </a:solidFill>
                <a:latin typeface="Meiryo UI" panose="020B0604030504040204" pitchFamily="50" charset="-128"/>
                <a:ea typeface="Meiryo UI" panose="020B0604030504040204" pitchFamily="50" charset="-128"/>
              </a:rPr>
              <a:t>国</a:t>
            </a:r>
            <a:r>
              <a:rPr lang="en-US" altLang="ja-JP" sz="1050" dirty="0">
                <a:solidFill>
                  <a:prstClr val="white"/>
                </a:solidFill>
                <a:latin typeface="Meiryo UI" panose="020B0604030504040204" pitchFamily="50" charset="-128"/>
                <a:ea typeface="Meiryo UI" panose="020B0604030504040204" pitchFamily="50" charset="-128"/>
              </a:rPr>
              <a:t>)</a:t>
            </a:r>
            <a:r>
              <a:rPr lang="ja-JP" altLang="en-US" sz="1050" dirty="0">
                <a:solidFill>
                  <a:prstClr val="white"/>
                </a:solidFill>
                <a:latin typeface="Meiryo UI" panose="020B0604030504040204" pitchFamily="50" charset="-128"/>
                <a:ea typeface="Meiryo UI" panose="020B0604030504040204" pitchFamily="50" charset="-128"/>
              </a:rPr>
              <a:t>国プロ</a:t>
            </a:r>
            <a:endParaRPr lang="en-US" altLang="ja-JP" sz="1050" dirty="0">
              <a:solidFill>
                <a:prstClr val="white"/>
              </a:solidFill>
              <a:latin typeface="Meiryo UI" panose="020B0604030504040204" pitchFamily="50" charset="-128"/>
              <a:ea typeface="Meiryo UI" panose="020B0604030504040204" pitchFamily="50" charset="-128"/>
            </a:endParaRPr>
          </a:p>
        </p:txBody>
      </p:sp>
      <p:sp>
        <p:nvSpPr>
          <p:cNvPr id="138" name="角丸四角形 137"/>
          <p:cNvSpPr/>
          <p:nvPr/>
        </p:nvSpPr>
        <p:spPr>
          <a:xfrm>
            <a:off x="-3507814" y="4501300"/>
            <a:ext cx="1080000" cy="198000"/>
          </a:xfrm>
          <a:prstGeom prst="roundRect">
            <a:avLst/>
          </a:prstGeom>
          <a:solidFill>
            <a:srgbClr val="7030A0"/>
          </a:solidFill>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en-US" altLang="ja-JP" sz="1050" dirty="0">
                <a:solidFill>
                  <a:prstClr val="white"/>
                </a:solidFill>
                <a:latin typeface="Meiryo UI" panose="020B0604030504040204" pitchFamily="50" charset="-128"/>
                <a:ea typeface="Meiryo UI" panose="020B0604030504040204" pitchFamily="50" charset="-128"/>
              </a:rPr>
              <a:t>(</a:t>
            </a:r>
            <a:r>
              <a:rPr lang="ja-JP" altLang="en-US" sz="1050" dirty="0">
                <a:solidFill>
                  <a:prstClr val="white"/>
                </a:solidFill>
                <a:latin typeface="Meiryo UI" panose="020B0604030504040204" pitchFamily="50" charset="-128"/>
                <a:ea typeface="Meiryo UI" panose="020B0604030504040204" pitchFamily="50" charset="-128"/>
              </a:rPr>
              <a:t>受</a:t>
            </a:r>
            <a:r>
              <a:rPr lang="en-US" altLang="ja-JP" sz="1050" dirty="0">
                <a:solidFill>
                  <a:prstClr val="white"/>
                </a:solidFill>
                <a:latin typeface="Meiryo UI" panose="020B0604030504040204" pitchFamily="50" charset="-128"/>
                <a:ea typeface="Meiryo UI" panose="020B0604030504040204" pitchFamily="50" charset="-128"/>
              </a:rPr>
              <a:t>)</a:t>
            </a:r>
            <a:r>
              <a:rPr lang="ja-JP" altLang="en-US" sz="1050" dirty="0">
                <a:solidFill>
                  <a:prstClr val="white"/>
                </a:solidFill>
                <a:latin typeface="Meiryo UI" panose="020B0604030504040204" pitchFamily="50" charset="-128"/>
                <a:ea typeface="Meiryo UI" panose="020B0604030504040204" pitchFamily="50" charset="-128"/>
              </a:rPr>
              <a:t>受託</a:t>
            </a:r>
            <a:endParaRPr lang="en-US" altLang="ja-JP" sz="1050" dirty="0">
              <a:solidFill>
                <a:prstClr val="white"/>
              </a:solidFill>
              <a:latin typeface="Meiryo UI" panose="020B0604030504040204" pitchFamily="50" charset="-128"/>
              <a:ea typeface="Meiryo UI" panose="020B0604030504040204" pitchFamily="50" charset="-128"/>
            </a:endParaRPr>
          </a:p>
        </p:txBody>
      </p:sp>
      <p:sp>
        <p:nvSpPr>
          <p:cNvPr id="139" name="角丸四角形 138"/>
          <p:cNvSpPr/>
          <p:nvPr/>
        </p:nvSpPr>
        <p:spPr>
          <a:xfrm>
            <a:off x="2966532" y="7467041"/>
            <a:ext cx="756000" cy="198000"/>
          </a:xfrm>
          <a:prstGeom prst="roundRect">
            <a:avLst/>
          </a:prstGeom>
          <a:solidFill>
            <a:srgbClr val="CCECFF"/>
          </a:solidFill>
          <a:ln w="1905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ja-JP" altLang="en-US" sz="1050" dirty="0">
                <a:solidFill>
                  <a:prstClr val="black"/>
                </a:solidFill>
                <a:latin typeface="Meiryo UI" panose="020B0604030504040204" pitchFamily="50" charset="-128"/>
              </a:rPr>
              <a:t>重点基盤</a:t>
            </a:r>
          </a:p>
        </p:txBody>
      </p:sp>
      <p:sp>
        <p:nvSpPr>
          <p:cNvPr id="140" name="角丸四角形 139"/>
          <p:cNvSpPr/>
          <p:nvPr/>
        </p:nvSpPr>
        <p:spPr>
          <a:xfrm>
            <a:off x="1418444" y="7467041"/>
            <a:ext cx="792000" cy="198000"/>
          </a:xfrm>
          <a:prstGeom prst="roundRect">
            <a:avLst/>
          </a:prstGeom>
          <a:solidFill>
            <a:srgbClr val="CC0000"/>
          </a:solidFill>
          <a:ln w="1905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ja-JP" altLang="en-US" sz="1050" dirty="0">
                <a:solidFill>
                  <a:prstClr val="white"/>
                </a:solidFill>
                <a:latin typeface="Meiryo UI" panose="020B0604030504040204" pitchFamily="50" charset="-128"/>
              </a:rPr>
              <a:t>先行開発</a:t>
            </a:r>
          </a:p>
        </p:txBody>
      </p:sp>
      <p:sp>
        <p:nvSpPr>
          <p:cNvPr id="141" name="角丸四角形 140"/>
          <p:cNvSpPr/>
          <p:nvPr/>
        </p:nvSpPr>
        <p:spPr>
          <a:xfrm>
            <a:off x="2210532" y="7467041"/>
            <a:ext cx="756000" cy="198000"/>
          </a:xfrm>
          <a:prstGeom prst="roundRect">
            <a:avLst/>
          </a:prstGeom>
          <a:solidFill>
            <a:srgbClr val="0000FF"/>
          </a:solidFill>
          <a:ln w="190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00" dirty="0">
                <a:solidFill>
                  <a:prstClr val="white"/>
                </a:solidFill>
                <a:latin typeface="Meiryo UI" panose="020B0604030504040204" pitchFamily="50" charset="-128"/>
              </a:rPr>
              <a:t>重点基礎</a:t>
            </a:r>
          </a:p>
        </p:txBody>
      </p:sp>
      <p:sp>
        <p:nvSpPr>
          <p:cNvPr id="143" name="角丸四角形 142"/>
          <p:cNvSpPr/>
          <p:nvPr/>
        </p:nvSpPr>
        <p:spPr>
          <a:xfrm>
            <a:off x="5809549" y="7463822"/>
            <a:ext cx="648000" cy="198000"/>
          </a:xfrm>
          <a:prstGeom prst="roundRect">
            <a:avLst/>
          </a:prstGeom>
          <a:solidFill>
            <a:srgbClr val="B2B2B2"/>
          </a:solidFill>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ja-JP" altLang="en-US" sz="1050" dirty="0">
                <a:solidFill>
                  <a:prstClr val="black"/>
                </a:solidFill>
                <a:latin typeface="Meiryo UI" panose="020B0604030504040204" pitchFamily="50" charset="-128"/>
              </a:rPr>
              <a:t>Ｖプロ</a:t>
            </a:r>
            <a:endParaRPr lang="en-US" altLang="ja-JP" sz="1050" dirty="0">
              <a:solidFill>
                <a:prstClr val="black"/>
              </a:solidFill>
              <a:latin typeface="Meiryo UI" panose="020B0604030504040204" pitchFamily="50" charset="-128"/>
            </a:endParaRPr>
          </a:p>
        </p:txBody>
      </p:sp>
      <p:sp>
        <p:nvSpPr>
          <p:cNvPr id="144" name="角丸四角形 143"/>
          <p:cNvSpPr/>
          <p:nvPr/>
        </p:nvSpPr>
        <p:spPr>
          <a:xfrm>
            <a:off x="621160" y="7467041"/>
            <a:ext cx="792000" cy="198000"/>
          </a:xfrm>
          <a:prstGeom prst="roundRect">
            <a:avLst/>
          </a:prstGeom>
          <a:solidFill>
            <a:srgbClr val="B36B23"/>
          </a:solidFill>
          <a:ln w="1905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en-US" altLang="ja-JP" sz="1050" dirty="0">
                <a:solidFill>
                  <a:prstClr val="black"/>
                </a:solidFill>
                <a:latin typeface="Meiryo UI" panose="020B0604030504040204" pitchFamily="50" charset="-128"/>
              </a:rPr>
              <a:t>VE</a:t>
            </a:r>
            <a:endParaRPr lang="ja-JP" altLang="en-US" sz="1050" dirty="0">
              <a:solidFill>
                <a:prstClr val="black"/>
              </a:solidFill>
              <a:latin typeface="Meiryo UI" panose="020B0604030504040204" pitchFamily="50" charset="-128"/>
            </a:endParaRPr>
          </a:p>
        </p:txBody>
      </p:sp>
      <p:sp>
        <p:nvSpPr>
          <p:cNvPr id="146" name="角丸四角形 145"/>
          <p:cNvSpPr/>
          <p:nvPr/>
        </p:nvSpPr>
        <p:spPr>
          <a:xfrm>
            <a:off x="4410795" y="7463822"/>
            <a:ext cx="756000" cy="198000"/>
          </a:xfrm>
          <a:prstGeom prst="roundRect">
            <a:avLst/>
          </a:prstGeom>
          <a:solidFill>
            <a:srgbClr val="CCFF99"/>
          </a:solidFill>
          <a:ln w="1905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ja-JP" altLang="en-US" sz="1050" dirty="0">
                <a:solidFill>
                  <a:prstClr val="black"/>
                </a:solidFill>
                <a:latin typeface="Meiryo UI" panose="020B0604030504040204" pitchFamily="50" charset="-128"/>
              </a:rPr>
              <a:t>一般基盤</a:t>
            </a:r>
          </a:p>
        </p:txBody>
      </p:sp>
      <p:sp>
        <p:nvSpPr>
          <p:cNvPr id="148" name="角丸四角形 147"/>
          <p:cNvSpPr/>
          <p:nvPr/>
        </p:nvSpPr>
        <p:spPr>
          <a:xfrm>
            <a:off x="3690715" y="7463822"/>
            <a:ext cx="756000" cy="198000"/>
          </a:xfrm>
          <a:prstGeom prst="roundRect">
            <a:avLst/>
          </a:prstGeom>
          <a:solidFill>
            <a:srgbClr val="33CC33"/>
          </a:solidFill>
          <a:ln w="190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ja-JP" altLang="en-US" sz="1050" dirty="0">
                <a:solidFill>
                  <a:prstClr val="black"/>
                </a:solidFill>
                <a:latin typeface="Meiryo UI" panose="020B0604030504040204" pitchFamily="50" charset="-128"/>
              </a:rPr>
              <a:t>一般基礎</a:t>
            </a:r>
          </a:p>
        </p:txBody>
      </p:sp>
      <p:sp>
        <p:nvSpPr>
          <p:cNvPr id="150" name="角丸四角形 149"/>
          <p:cNvSpPr/>
          <p:nvPr/>
        </p:nvSpPr>
        <p:spPr>
          <a:xfrm>
            <a:off x="5157722" y="7463822"/>
            <a:ext cx="648000" cy="198000"/>
          </a:xfrm>
          <a:prstGeom prst="roundRect">
            <a:avLst/>
          </a:prstGeom>
          <a:solidFill>
            <a:srgbClr val="333333"/>
          </a:solidFill>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ja-JP" altLang="en-US" sz="1050" dirty="0">
                <a:solidFill>
                  <a:prstClr val="white"/>
                </a:solidFill>
                <a:latin typeface="Meiryo UI" panose="020B0604030504040204" pitchFamily="50" charset="-128"/>
              </a:rPr>
              <a:t>国プロ</a:t>
            </a:r>
            <a:endParaRPr lang="en-US" altLang="ja-JP" sz="1050" dirty="0">
              <a:solidFill>
                <a:prstClr val="white"/>
              </a:solidFill>
              <a:latin typeface="Meiryo UI" panose="020B0604030504040204" pitchFamily="50" charset="-128"/>
            </a:endParaRPr>
          </a:p>
        </p:txBody>
      </p:sp>
      <p:sp>
        <p:nvSpPr>
          <p:cNvPr id="151" name="角丸四角形 150"/>
          <p:cNvSpPr/>
          <p:nvPr/>
        </p:nvSpPr>
        <p:spPr>
          <a:xfrm>
            <a:off x="6474819" y="7463822"/>
            <a:ext cx="648000" cy="198000"/>
          </a:xfrm>
          <a:prstGeom prst="roundRect">
            <a:avLst/>
          </a:prstGeom>
          <a:solidFill>
            <a:srgbClr val="7030A0"/>
          </a:solidFill>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ja-JP" altLang="en-US" sz="1050" dirty="0">
                <a:solidFill>
                  <a:prstClr val="white"/>
                </a:solidFill>
                <a:latin typeface="Meiryo UI" panose="020B0604030504040204" pitchFamily="50" charset="-128"/>
              </a:rPr>
              <a:t>受託</a:t>
            </a:r>
            <a:endParaRPr lang="en-US" altLang="ja-JP" sz="1050" dirty="0">
              <a:solidFill>
                <a:prstClr val="white"/>
              </a:solidFill>
              <a:latin typeface="Meiryo UI" panose="020B0604030504040204" pitchFamily="50" charset="-128"/>
            </a:endParaRPr>
          </a:p>
        </p:txBody>
      </p:sp>
      <p:sp>
        <p:nvSpPr>
          <p:cNvPr id="147" name="テキスト ボックス 146">
            <a:extLst>
              <a:ext uri="{FF2B5EF4-FFF2-40B4-BE49-F238E27FC236}">
                <a16:creationId xmlns:a16="http://schemas.microsoft.com/office/drawing/2014/main" id="{52260B00-708C-4DEA-B928-F44571AE977F}"/>
              </a:ext>
            </a:extLst>
          </p:cNvPr>
          <p:cNvSpPr txBox="1"/>
          <p:nvPr/>
        </p:nvSpPr>
        <p:spPr>
          <a:xfrm>
            <a:off x="9918351" y="155240"/>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49" name="テキスト ボックス 148">
            <a:extLst>
              <a:ext uri="{FF2B5EF4-FFF2-40B4-BE49-F238E27FC236}">
                <a16:creationId xmlns:a16="http://schemas.microsoft.com/office/drawing/2014/main" id="{88EA9865-D868-4ACB-9C0D-EE7DC4B7B318}"/>
              </a:ext>
            </a:extLst>
          </p:cNvPr>
          <p:cNvSpPr txBox="1"/>
          <p:nvPr/>
        </p:nvSpPr>
        <p:spPr bwMode="auto">
          <a:xfrm>
            <a:off x="8183312" y="15962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52" name="テキスト ボックス 151">
            <a:extLst>
              <a:ext uri="{FF2B5EF4-FFF2-40B4-BE49-F238E27FC236}">
                <a16:creationId xmlns:a16="http://schemas.microsoft.com/office/drawing/2014/main" id="{33FE2B22-A505-4FC3-BAB6-DF18FFB5A2F6}"/>
              </a:ext>
            </a:extLst>
          </p:cNvPr>
          <p:cNvSpPr txBox="1"/>
          <p:nvPr/>
        </p:nvSpPr>
        <p:spPr bwMode="auto">
          <a:xfrm>
            <a:off x="9197517" y="397118"/>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59" name="Rectangle 3">
            <a:extLst>
              <a:ext uri="{FF2B5EF4-FFF2-40B4-BE49-F238E27FC236}">
                <a16:creationId xmlns:a16="http://schemas.microsoft.com/office/drawing/2014/main" id="{6652A3BC-41D9-4608-BC02-4607DB7665B3}"/>
              </a:ext>
            </a:extLst>
          </p:cNvPr>
          <p:cNvSpPr>
            <a:spLocks noChangeArrowheads="1"/>
          </p:cNvSpPr>
          <p:nvPr/>
        </p:nvSpPr>
        <p:spPr bwMode="auto">
          <a:xfrm>
            <a:off x="51441" y="5583044"/>
            <a:ext cx="1262428" cy="408739"/>
          </a:xfrm>
          <a:prstGeom prst="rect">
            <a:avLst/>
          </a:prstGeom>
          <a:noFill/>
          <a:ln w="9525">
            <a:noFill/>
            <a:miter lim="800000"/>
            <a:headEnd/>
            <a:tailEnd/>
          </a:ln>
        </p:spPr>
        <p:txBody>
          <a:bodyPr wrap="square" lIns="72000" tIns="36000" rIns="72000" bIns="3600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ts val="600"/>
              </a:spcBef>
            </a:pPr>
            <a:r>
              <a:rPr lang="en-US" altLang="ja-JP" sz="1600" dirty="0">
                <a:solidFill>
                  <a:srgbClr val="0000FF"/>
                </a:solidFill>
                <a:latin typeface="Meiryo UI" pitchFamily="50" charset="-128"/>
                <a:ea typeface="Meiryo UI" pitchFamily="50" charset="-128"/>
                <a:cs typeface="Meiryo UI" pitchFamily="50" charset="-128"/>
              </a:rPr>
              <a:t>【</a:t>
            </a:r>
            <a:r>
              <a:rPr lang="ja-JP" altLang="en-US" sz="1600" dirty="0">
                <a:solidFill>
                  <a:srgbClr val="0000FF"/>
                </a:solidFill>
                <a:latin typeface="Meiryo UI" pitchFamily="50" charset="-128"/>
                <a:ea typeface="Meiryo UI" pitchFamily="50" charset="-128"/>
                <a:cs typeface="Meiryo UI" pitchFamily="50" charset="-128"/>
              </a:rPr>
              <a:t>ロードマップ</a:t>
            </a:r>
            <a:r>
              <a:rPr lang="en-US" altLang="ja-JP" sz="1600" dirty="0">
                <a:solidFill>
                  <a:srgbClr val="0000FF"/>
                </a:solidFill>
                <a:latin typeface="Meiryo UI" pitchFamily="50" charset="-128"/>
                <a:ea typeface="Meiryo UI" pitchFamily="50" charset="-128"/>
                <a:cs typeface="Meiryo UI" pitchFamily="50" charset="-128"/>
              </a:rPr>
              <a:t>】</a:t>
            </a:r>
          </a:p>
        </p:txBody>
      </p:sp>
      <p:sp>
        <p:nvSpPr>
          <p:cNvPr id="161" name="円/楕円 22">
            <a:extLst>
              <a:ext uri="{FF2B5EF4-FFF2-40B4-BE49-F238E27FC236}">
                <a16:creationId xmlns:a16="http://schemas.microsoft.com/office/drawing/2014/main" id="{5F18528A-6622-4940-A9D7-728541AEF729}"/>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grpSp>
        <p:nvGrpSpPr>
          <p:cNvPr id="160" name="グループ化 159">
            <a:extLst>
              <a:ext uri="{FF2B5EF4-FFF2-40B4-BE49-F238E27FC236}">
                <a16:creationId xmlns:a16="http://schemas.microsoft.com/office/drawing/2014/main" id="{8FA04170-04E4-4BA3-BF30-A54838298D98}"/>
              </a:ext>
            </a:extLst>
          </p:cNvPr>
          <p:cNvGrpSpPr/>
          <p:nvPr/>
        </p:nvGrpSpPr>
        <p:grpSpPr>
          <a:xfrm>
            <a:off x="4758792" y="739574"/>
            <a:ext cx="4032641" cy="4950911"/>
            <a:chOff x="4746182" y="869888"/>
            <a:chExt cx="4292902" cy="5915668"/>
          </a:xfrm>
        </p:grpSpPr>
        <p:sp>
          <p:nvSpPr>
            <p:cNvPr id="162" name="正方形/長方形 161">
              <a:extLst>
                <a:ext uri="{FF2B5EF4-FFF2-40B4-BE49-F238E27FC236}">
                  <a16:creationId xmlns:a16="http://schemas.microsoft.com/office/drawing/2014/main" id="{2238D2A9-E736-4632-9831-3B39EB24DDF8}"/>
                </a:ext>
              </a:extLst>
            </p:cNvPr>
            <p:cNvSpPr/>
            <p:nvPr/>
          </p:nvSpPr>
          <p:spPr bwMode="auto">
            <a:xfrm>
              <a:off x="4746182" y="869888"/>
              <a:ext cx="4292902" cy="1536173"/>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200" u="sng" dirty="0">
                  <a:solidFill>
                    <a:schemeClr val="tx1"/>
                  </a:solidFill>
                  <a:latin typeface="Meiryo UI" panose="020B0604030504040204" pitchFamily="50" charset="-128"/>
                  <a:ea typeface="Meiryo UI" panose="020B0604030504040204" pitchFamily="50" charset="-128"/>
                </a:rPr>
                <a:t>1. DevOps</a:t>
              </a:r>
              <a:r>
                <a:rPr lang="ja-JP" altLang="en-US" sz="1200" u="sng" dirty="0">
                  <a:solidFill>
                    <a:schemeClr val="tx1"/>
                  </a:solidFill>
                  <a:latin typeface="Meiryo UI" panose="020B0604030504040204" pitchFamily="50" charset="-128"/>
                  <a:ea typeface="Meiryo UI" panose="020B0604030504040204" pitchFamily="50" charset="-128"/>
                </a:rPr>
                <a:t>テスト</a:t>
              </a:r>
              <a:r>
                <a:rPr kumimoji="1" lang="ja-JP" altLang="en-US" sz="1200" b="0"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rPr>
                <a:t>基盤技術</a:t>
              </a:r>
            </a:p>
          </p:txBody>
        </p:sp>
        <p:sp>
          <p:nvSpPr>
            <p:cNvPr id="163" name="正方形/長方形 162">
              <a:extLst>
                <a:ext uri="{FF2B5EF4-FFF2-40B4-BE49-F238E27FC236}">
                  <a16:creationId xmlns:a16="http://schemas.microsoft.com/office/drawing/2014/main" id="{F45549C5-B0EC-4794-B079-CC52C2A21A80}"/>
                </a:ext>
              </a:extLst>
            </p:cNvPr>
            <p:cNvSpPr/>
            <p:nvPr/>
          </p:nvSpPr>
          <p:spPr bwMode="auto">
            <a:xfrm>
              <a:off x="4757858" y="3924650"/>
              <a:ext cx="2164097" cy="2860376"/>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200" u="sng" dirty="0">
                  <a:solidFill>
                    <a:schemeClr val="tx1"/>
                  </a:solidFill>
                  <a:latin typeface="Meiryo UI" panose="020B0604030504040204" pitchFamily="50" charset="-128"/>
                  <a:ea typeface="Meiryo UI" panose="020B0604030504040204" pitchFamily="50" charset="-128"/>
                </a:rPr>
                <a:t>2. </a:t>
              </a:r>
              <a:r>
                <a:rPr kumimoji="1" lang="en-US" altLang="ja-JP" sz="1200" i="0" u="sng" strike="noStrike" cap="none" normalizeH="0" baseline="0" dirty="0">
                  <a:ln>
                    <a:noFill/>
                  </a:ln>
                  <a:effectLst/>
                  <a:latin typeface="Meiryo UI" panose="020B0604030504040204" pitchFamily="50" charset="-128"/>
                  <a:ea typeface="Meiryo UI" panose="020B0604030504040204" pitchFamily="50" charset="-128"/>
                </a:rPr>
                <a:t>OTA</a:t>
              </a:r>
              <a:r>
                <a:rPr kumimoji="1" lang="ja-JP" altLang="en-US" sz="1200" i="0" u="sng" strike="noStrike" cap="none" normalizeH="0" baseline="0" dirty="0">
                  <a:ln>
                    <a:noFill/>
                  </a:ln>
                  <a:effectLst/>
                  <a:latin typeface="Meiryo UI" panose="020B0604030504040204" pitchFamily="50" charset="-128"/>
                  <a:ea typeface="Meiryo UI" panose="020B0604030504040204" pitchFamily="50" charset="-128"/>
                </a:rPr>
                <a:t>ツールボックス</a:t>
              </a:r>
              <a:r>
                <a:rPr kumimoji="1" lang="ja-JP" altLang="en-US" sz="1200"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rPr>
                <a:t>技術</a:t>
              </a:r>
              <a:endParaRPr kumimoji="1" lang="ja-JP" altLang="en-US" sz="1200" b="0"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164" name="正方形/長方形 163">
              <a:extLst>
                <a:ext uri="{FF2B5EF4-FFF2-40B4-BE49-F238E27FC236}">
                  <a16:creationId xmlns:a16="http://schemas.microsoft.com/office/drawing/2014/main" id="{7D79A627-4550-41E1-8269-973A2C1C9CB8}"/>
                </a:ext>
              </a:extLst>
            </p:cNvPr>
            <p:cNvSpPr/>
            <p:nvPr/>
          </p:nvSpPr>
          <p:spPr bwMode="auto">
            <a:xfrm>
              <a:off x="4845669" y="5327153"/>
              <a:ext cx="1976789" cy="567069"/>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050" dirty="0">
                <a:solidFill>
                  <a:srgbClr val="0000CC"/>
                </a:solidFill>
                <a:latin typeface="Meiryo UI" pitchFamily="50" charset="-128"/>
                <a:ea typeface="Meiryo UI" pitchFamily="50" charset="-128"/>
                <a:cs typeface="Meiryo UI" pitchFamily="50" charset="-128"/>
              </a:endParaRPr>
            </a:p>
          </p:txBody>
        </p:sp>
        <p:sp>
          <p:nvSpPr>
            <p:cNvPr id="165" name="正方形/長方形 164">
              <a:extLst>
                <a:ext uri="{FF2B5EF4-FFF2-40B4-BE49-F238E27FC236}">
                  <a16:creationId xmlns:a16="http://schemas.microsoft.com/office/drawing/2014/main" id="{E3E456DE-D04A-462C-B250-A86820570727}"/>
                </a:ext>
              </a:extLst>
            </p:cNvPr>
            <p:cNvSpPr/>
            <p:nvPr/>
          </p:nvSpPr>
          <p:spPr bwMode="auto">
            <a:xfrm>
              <a:off x="4825761" y="4230703"/>
              <a:ext cx="1299647" cy="42229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72000" tIns="36000" rIns="72000" bIns="36000" rtlCol="0" anchor="ctr">
              <a:noAutofit/>
            </a:bodyPr>
            <a:lstStyle/>
            <a:p>
              <a:pPr algn="ctr">
                <a:tabLst>
                  <a:tab pos="360363" algn="l"/>
                </a:tabLst>
              </a:pPr>
              <a:r>
                <a:rPr lang="en-US" altLang="ja-JP" sz="1200" dirty="0"/>
                <a:t>OTA</a:t>
              </a:r>
              <a:r>
                <a:rPr lang="ja-JP" altLang="en-US" sz="1200" dirty="0"/>
                <a:t>ライブラリ群</a:t>
              </a:r>
            </a:p>
          </p:txBody>
        </p:sp>
        <p:pic>
          <p:nvPicPr>
            <p:cNvPr id="166" name="図 165" descr="ダイアグラム&#10;&#10;自動的に生成された説明">
              <a:extLst>
                <a:ext uri="{FF2B5EF4-FFF2-40B4-BE49-F238E27FC236}">
                  <a16:creationId xmlns:a16="http://schemas.microsoft.com/office/drawing/2014/main" id="{D8261A7A-C457-4D47-9ABF-77C4B3C688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18916" y="2378326"/>
              <a:ext cx="3071373" cy="1487945"/>
            </a:xfrm>
            <a:prstGeom prst="rect">
              <a:avLst/>
            </a:prstGeom>
          </p:spPr>
        </p:pic>
        <p:sp>
          <p:nvSpPr>
            <p:cNvPr id="167" name="正方形/長方形 166">
              <a:extLst>
                <a:ext uri="{FF2B5EF4-FFF2-40B4-BE49-F238E27FC236}">
                  <a16:creationId xmlns:a16="http://schemas.microsoft.com/office/drawing/2014/main" id="{6FB461C4-8B68-4FDC-A36F-07CD32AD3085}"/>
                </a:ext>
              </a:extLst>
            </p:cNvPr>
            <p:cNvSpPr/>
            <p:nvPr/>
          </p:nvSpPr>
          <p:spPr bwMode="auto">
            <a:xfrm>
              <a:off x="6992631" y="3924648"/>
              <a:ext cx="1980548" cy="2860375"/>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altLang="ja-JP" sz="1200" u="sng" dirty="0">
                  <a:solidFill>
                    <a:schemeClr val="tx1"/>
                  </a:solidFill>
                  <a:latin typeface="Meiryo UI" panose="020B0604030504040204" pitchFamily="50" charset="-128"/>
                  <a:ea typeface="Meiryo UI" panose="020B0604030504040204" pitchFamily="50" charset="-128"/>
                </a:rPr>
                <a:t>3. </a:t>
              </a:r>
              <a:r>
                <a:rPr lang="ja-JP" altLang="en-US" sz="1200" u="sng" dirty="0">
                  <a:solidFill>
                    <a:schemeClr val="tx1"/>
                  </a:solidFill>
                  <a:latin typeface="Meiryo UI" panose="020B0604030504040204" pitchFamily="50" charset="-128"/>
                  <a:ea typeface="Meiryo UI" panose="020B0604030504040204" pitchFamily="50" charset="-128"/>
                </a:rPr>
                <a:t>安定</a:t>
              </a:r>
              <a:r>
                <a:rPr lang="ja-JP" altLang="en-US" sz="1200" b="0" u="sng" dirty="0">
                  <a:solidFill>
                    <a:schemeClr val="tx1"/>
                  </a:solidFill>
                  <a:latin typeface="Meiryo UI" panose="020B0604030504040204" pitchFamily="50" charset="-128"/>
                  <a:ea typeface="Meiryo UI" panose="020B0604030504040204" pitchFamily="50" charset="-128"/>
                </a:rPr>
                <a:t>運用支援</a:t>
              </a:r>
              <a:r>
                <a:rPr lang="ja-JP" altLang="en-US" sz="1200" u="sng" dirty="0">
                  <a:solidFill>
                    <a:schemeClr val="tx1"/>
                  </a:solidFill>
                  <a:latin typeface="Meiryo UI" panose="020B0604030504040204" pitchFamily="50" charset="-128"/>
                  <a:ea typeface="Meiryo UI" panose="020B0604030504040204" pitchFamily="50" charset="-128"/>
                </a:rPr>
                <a:t>技術</a:t>
              </a:r>
              <a:endParaRPr lang="ja-JP" altLang="en-US" sz="1200" b="0" u="sng" dirty="0">
                <a:solidFill>
                  <a:schemeClr val="tx1"/>
                </a:solidFill>
                <a:latin typeface="Meiryo UI" panose="020B0604030504040204" pitchFamily="50" charset="-128"/>
                <a:ea typeface="Meiryo UI" panose="020B0604030504040204" pitchFamily="50" charset="-128"/>
              </a:endParaRPr>
            </a:p>
          </p:txBody>
        </p:sp>
        <p:sp>
          <p:nvSpPr>
            <p:cNvPr id="168" name="楕円 167">
              <a:extLst>
                <a:ext uri="{FF2B5EF4-FFF2-40B4-BE49-F238E27FC236}">
                  <a16:creationId xmlns:a16="http://schemas.microsoft.com/office/drawing/2014/main" id="{AD69A348-E965-4C06-9C8C-245005A1B1BA}"/>
                </a:ext>
              </a:extLst>
            </p:cNvPr>
            <p:cNvSpPr/>
            <p:nvPr/>
          </p:nvSpPr>
          <p:spPr bwMode="auto">
            <a:xfrm>
              <a:off x="6921956" y="2387039"/>
              <a:ext cx="1407457" cy="730029"/>
            </a:xfrm>
            <a:prstGeom prst="ellipse">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169" name="楕円 168">
              <a:extLst>
                <a:ext uri="{FF2B5EF4-FFF2-40B4-BE49-F238E27FC236}">
                  <a16:creationId xmlns:a16="http://schemas.microsoft.com/office/drawing/2014/main" id="{510AA84A-16E8-4250-B28E-87269A82D354}"/>
                </a:ext>
              </a:extLst>
            </p:cNvPr>
            <p:cNvSpPr/>
            <p:nvPr/>
          </p:nvSpPr>
          <p:spPr bwMode="auto">
            <a:xfrm>
              <a:off x="7102505" y="2436713"/>
              <a:ext cx="1031702" cy="586748"/>
            </a:xfrm>
            <a:prstGeom prst="ellipse">
              <a:avLst/>
            </a:prstGeom>
            <a:noFill/>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170" name="楕円 169">
              <a:extLst>
                <a:ext uri="{FF2B5EF4-FFF2-40B4-BE49-F238E27FC236}">
                  <a16:creationId xmlns:a16="http://schemas.microsoft.com/office/drawing/2014/main" id="{C9FD68AA-F6E8-4CAE-B98B-E8F9C2944549}"/>
                </a:ext>
              </a:extLst>
            </p:cNvPr>
            <p:cNvSpPr/>
            <p:nvPr/>
          </p:nvSpPr>
          <p:spPr bwMode="auto">
            <a:xfrm rot="19949611">
              <a:off x="7026522" y="3153441"/>
              <a:ext cx="1676473" cy="493171"/>
            </a:xfrm>
            <a:prstGeom prst="ellipse">
              <a:avLst/>
            </a:prstGeom>
            <a:noFill/>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171" name="楕円 170">
              <a:extLst>
                <a:ext uri="{FF2B5EF4-FFF2-40B4-BE49-F238E27FC236}">
                  <a16:creationId xmlns:a16="http://schemas.microsoft.com/office/drawing/2014/main" id="{641E2CA3-6EF4-49C1-9EAB-88A369813324}"/>
                </a:ext>
              </a:extLst>
            </p:cNvPr>
            <p:cNvSpPr/>
            <p:nvPr/>
          </p:nvSpPr>
          <p:spPr bwMode="auto">
            <a:xfrm>
              <a:off x="5919560" y="3470614"/>
              <a:ext cx="610378" cy="428797"/>
            </a:xfrm>
            <a:prstGeom prst="ellipse">
              <a:avLst/>
            </a:prstGeom>
            <a:noFill/>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cxnSp>
          <p:nvCxnSpPr>
            <p:cNvPr id="172" name="直線矢印コネクタ 171">
              <a:extLst>
                <a:ext uri="{FF2B5EF4-FFF2-40B4-BE49-F238E27FC236}">
                  <a16:creationId xmlns:a16="http://schemas.microsoft.com/office/drawing/2014/main" id="{94CF189C-610F-405B-8A0D-ECB05FD79064}"/>
                </a:ext>
              </a:extLst>
            </p:cNvPr>
            <p:cNvCxnSpPr>
              <a:cxnSpLocks/>
            </p:cNvCxnSpPr>
            <p:nvPr/>
          </p:nvCxnSpPr>
          <p:spPr>
            <a:xfrm flipH="1" flipV="1">
              <a:off x="5217481" y="2407664"/>
              <a:ext cx="899634" cy="10609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3" name="直線矢印コネクタ 172">
              <a:extLst>
                <a:ext uri="{FF2B5EF4-FFF2-40B4-BE49-F238E27FC236}">
                  <a16:creationId xmlns:a16="http://schemas.microsoft.com/office/drawing/2014/main" id="{9D1DD47D-52AD-4843-8FD3-9CE6CC4DFE79}"/>
                </a:ext>
              </a:extLst>
            </p:cNvPr>
            <p:cNvCxnSpPr>
              <a:cxnSpLocks/>
            </p:cNvCxnSpPr>
            <p:nvPr/>
          </p:nvCxnSpPr>
          <p:spPr>
            <a:xfrm flipH="1">
              <a:off x="6676105" y="2973787"/>
              <a:ext cx="688526" cy="9707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4" name="直線矢印コネクタ 173">
              <a:extLst>
                <a:ext uri="{FF2B5EF4-FFF2-40B4-BE49-F238E27FC236}">
                  <a16:creationId xmlns:a16="http://schemas.microsoft.com/office/drawing/2014/main" id="{DF7E3F79-DF7A-45AC-B0B0-EC9FA6C4C7A0}"/>
                </a:ext>
              </a:extLst>
            </p:cNvPr>
            <p:cNvCxnSpPr>
              <a:cxnSpLocks/>
              <a:stCxn id="170" idx="5"/>
            </p:cNvCxnSpPr>
            <p:nvPr/>
          </p:nvCxnSpPr>
          <p:spPr>
            <a:xfrm>
              <a:off x="8462224" y="3247416"/>
              <a:ext cx="297221" cy="6388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5" name="正方形/長方形 174">
              <a:extLst>
                <a:ext uri="{FF2B5EF4-FFF2-40B4-BE49-F238E27FC236}">
                  <a16:creationId xmlns:a16="http://schemas.microsoft.com/office/drawing/2014/main" id="{C8D5F863-44C7-4C6C-83F7-C095E69D6C1D}"/>
                </a:ext>
              </a:extLst>
            </p:cNvPr>
            <p:cNvSpPr/>
            <p:nvPr/>
          </p:nvSpPr>
          <p:spPr bwMode="auto">
            <a:xfrm>
              <a:off x="6006219" y="5625044"/>
              <a:ext cx="342900" cy="1981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176" name="正方形/長方形 175">
              <a:extLst>
                <a:ext uri="{FF2B5EF4-FFF2-40B4-BE49-F238E27FC236}">
                  <a16:creationId xmlns:a16="http://schemas.microsoft.com/office/drawing/2014/main" id="{A397840B-960C-42CE-A600-057CB6DC7DF1}"/>
                </a:ext>
              </a:extLst>
            </p:cNvPr>
            <p:cNvSpPr/>
            <p:nvPr/>
          </p:nvSpPr>
          <p:spPr bwMode="auto">
            <a:xfrm>
              <a:off x="5546304" y="5628217"/>
              <a:ext cx="342900" cy="1981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177" name="正方形/長方形 176">
              <a:extLst>
                <a:ext uri="{FF2B5EF4-FFF2-40B4-BE49-F238E27FC236}">
                  <a16:creationId xmlns:a16="http://schemas.microsoft.com/office/drawing/2014/main" id="{41A984CB-B1FF-4538-94D2-A7CE887F805D}"/>
                </a:ext>
              </a:extLst>
            </p:cNvPr>
            <p:cNvSpPr/>
            <p:nvPr/>
          </p:nvSpPr>
          <p:spPr bwMode="auto">
            <a:xfrm>
              <a:off x="5074376" y="5648435"/>
              <a:ext cx="342900" cy="18545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178" name="正方形/長方形 177">
              <a:extLst>
                <a:ext uri="{FF2B5EF4-FFF2-40B4-BE49-F238E27FC236}">
                  <a16:creationId xmlns:a16="http://schemas.microsoft.com/office/drawing/2014/main" id="{B331A850-3217-447E-B203-DE8FE68F7AA2}"/>
                </a:ext>
              </a:extLst>
            </p:cNvPr>
            <p:cNvSpPr/>
            <p:nvPr/>
          </p:nvSpPr>
          <p:spPr bwMode="auto">
            <a:xfrm>
              <a:off x="5025080" y="5690413"/>
              <a:ext cx="864973" cy="271848"/>
            </a:xfrm>
            <a:prstGeom prst="rect">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179" name="正方形/長方形 178">
              <a:extLst>
                <a:ext uri="{FF2B5EF4-FFF2-40B4-BE49-F238E27FC236}">
                  <a16:creationId xmlns:a16="http://schemas.microsoft.com/office/drawing/2014/main" id="{8C9B6FC9-940F-4BA6-B4C1-172B1C355222}"/>
                </a:ext>
              </a:extLst>
            </p:cNvPr>
            <p:cNvSpPr/>
            <p:nvPr/>
          </p:nvSpPr>
          <p:spPr bwMode="auto">
            <a:xfrm>
              <a:off x="4845669" y="5947142"/>
              <a:ext cx="1998029" cy="52373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72000" tIns="36000" rIns="72000" bIns="36000" rtlCol="0" anchor="ctr">
              <a:noAutofit/>
            </a:bodyPr>
            <a:lstStyle/>
            <a:p>
              <a:pPr>
                <a:tabLst>
                  <a:tab pos="360363" algn="l"/>
                </a:tabLst>
              </a:pPr>
              <a:r>
                <a:rPr kumimoji="1" lang="ja-JP" altLang="en-US"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高信頼</a:t>
              </a:r>
              <a:endParaRPr kumimoji="1" lang="en-US" altLang="ja-JP"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endParaRPr>
            </a:p>
            <a:p>
              <a:pPr>
                <a:tabLst>
                  <a:tab pos="360363" algn="l"/>
                </a:tabLst>
              </a:pPr>
              <a:r>
                <a:rPr kumimoji="1" lang="ja-JP" altLang="en-US"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コントローラ</a:t>
              </a:r>
            </a:p>
          </p:txBody>
        </p:sp>
        <p:sp>
          <p:nvSpPr>
            <p:cNvPr id="180" name="正方形/長方形 179">
              <a:extLst>
                <a:ext uri="{FF2B5EF4-FFF2-40B4-BE49-F238E27FC236}">
                  <a16:creationId xmlns:a16="http://schemas.microsoft.com/office/drawing/2014/main" id="{D2B078D1-120C-4E02-B38B-F42D44FC4DB7}"/>
                </a:ext>
              </a:extLst>
            </p:cNvPr>
            <p:cNvSpPr/>
            <p:nvPr/>
          </p:nvSpPr>
          <p:spPr bwMode="auto">
            <a:xfrm>
              <a:off x="6219753" y="6005908"/>
              <a:ext cx="561358" cy="41241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72000" tIns="36000" rIns="72000" bIns="36000" rtlCol="0" anchor="ctr">
              <a:noAutofit/>
            </a:bodyPr>
            <a:lstStyle/>
            <a:p>
              <a:pPr algn="ctr">
                <a:tabLst>
                  <a:tab pos="360363" algn="l"/>
                </a:tabLst>
              </a:pPr>
              <a:r>
                <a:rPr lang="en-US" altLang="ja-JP" sz="105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FPGA</a:t>
              </a:r>
            </a:p>
          </p:txBody>
        </p:sp>
        <p:sp>
          <p:nvSpPr>
            <p:cNvPr id="181" name="テキスト ボックス 180">
              <a:extLst>
                <a:ext uri="{FF2B5EF4-FFF2-40B4-BE49-F238E27FC236}">
                  <a16:creationId xmlns:a16="http://schemas.microsoft.com/office/drawing/2014/main" id="{6E931206-D0F5-4435-B016-1F88EBC68047}"/>
                </a:ext>
              </a:extLst>
            </p:cNvPr>
            <p:cNvSpPr txBox="1"/>
            <p:nvPr/>
          </p:nvSpPr>
          <p:spPr bwMode="auto">
            <a:xfrm>
              <a:off x="4925443" y="5350981"/>
              <a:ext cx="1760226" cy="344297"/>
            </a:xfrm>
            <a:prstGeom prst="rect">
              <a:avLst/>
            </a:prstGeom>
            <a:noFill/>
            <a:ln w="9525">
              <a:noFill/>
              <a:miter lim="800000"/>
              <a:headEnd/>
              <a:tailEnd/>
            </a:ln>
          </p:spPr>
          <p:txBody>
            <a:bodyPr wrap="none" lIns="72000" tIns="36000" rIns="72000" bIns="36000" rtlCol="0">
              <a:spAutoFit/>
            </a:bodyPr>
            <a:lstStyle/>
            <a:p>
              <a:r>
                <a:rPr kumimoji="1" lang="en-US" altLang="ja-JP" sz="1400" dirty="0">
                  <a:solidFill>
                    <a:prstClr val="black"/>
                  </a:solidFill>
                  <a:latin typeface="Meiryo UI" panose="020B0604030504040204" pitchFamily="50" charset="-128"/>
                  <a:ea typeface="Meiryo UI" panose="020B0604030504040204" pitchFamily="50" charset="-128"/>
                </a:rPr>
                <a:t>OTA</a:t>
              </a:r>
              <a:r>
                <a:rPr kumimoji="1" lang="ja-JP" altLang="en-US" sz="1400" dirty="0">
                  <a:solidFill>
                    <a:prstClr val="black"/>
                  </a:solidFill>
                  <a:latin typeface="Meiryo UI" panose="020B0604030504040204" pitchFamily="50" charset="-128"/>
                  <a:ea typeface="Meiryo UI" panose="020B0604030504040204" pitchFamily="50" charset="-128"/>
                </a:rPr>
                <a:t>アップデート基盤</a:t>
              </a:r>
            </a:p>
          </p:txBody>
        </p:sp>
        <p:sp>
          <p:nvSpPr>
            <p:cNvPr id="182" name="正方形/長方形 181">
              <a:extLst>
                <a:ext uri="{FF2B5EF4-FFF2-40B4-BE49-F238E27FC236}">
                  <a16:creationId xmlns:a16="http://schemas.microsoft.com/office/drawing/2014/main" id="{11573806-97C1-49CC-B819-29A8F1D31672}"/>
                </a:ext>
              </a:extLst>
            </p:cNvPr>
            <p:cNvSpPr/>
            <p:nvPr/>
          </p:nvSpPr>
          <p:spPr bwMode="auto">
            <a:xfrm>
              <a:off x="4845669" y="4805472"/>
              <a:ext cx="1998029" cy="44976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05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製品コード</a:t>
              </a:r>
            </a:p>
          </p:txBody>
        </p:sp>
        <p:cxnSp>
          <p:nvCxnSpPr>
            <p:cNvPr id="183" name="直線矢印コネクタ 182">
              <a:extLst>
                <a:ext uri="{FF2B5EF4-FFF2-40B4-BE49-F238E27FC236}">
                  <a16:creationId xmlns:a16="http://schemas.microsoft.com/office/drawing/2014/main" id="{155D6BED-ECC6-4D3F-BDA2-8CD99A636459}"/>
                </a:ext>
              </a:extLst>
            </p:cNvPr>
            <p:cNvCxnSpPr>
              <a:cxnSpLocks/>
            </p:cNvCxnSpPr>
            <p:nvPr/>
          </p:nvCxnSpPr>
          <p:spPr>
            <a:xfrm>
              <a:off x="5074376" y="4653000"/>
              <a:ext cx="0" cy="673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4" name="四角形: メモ 183">
              <a:extLst>
                <a:ext uri="{FF2B5EF4-FFF2-40B4-BE49-F238E27FC236}">
                  <a16:creationId xmlns:a16="http://schemas.microsoft.com/office/drawing/2014/main" id="{D028A781-C4B2-48BD-AE3C-5CB5300FC26E}"/>
                </a:ext>
              </a:extLst>
            </p:cNvPr>
            <p:cNvSpPr/>
            <p:nvPr/>
          </p:nvSpPr>
          <p:spPr bwMode="auto">
            <a:xfrm>
              <a:off x="6160746" y="4190841"/>
              <a:ext cx="620365" cy="527792"/>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更新</a:t>
              </a:r>
              <a:endParaRPr lang="en-US" altLang="ja-JP"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endParaRPr>
            </a:p>
            <a:p>
              <a:pPr algn="ctr">
                <a:tabLst>
                  <a:tab pos="360363" algn="l"/>
                </a:tabLst>
              </a:pPr>
              <a:r>
                <a:rPr kumimoji="1" lang="ja-JP" altLang="en-US"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コード</a:t>
              </a:r>
              <a:endParaRPr kumimoji="1" lang="en-US" altLang="ja-JP"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endParaRPr>
            </a:p>
          </p:txBody>
        </p:sp>
        <p:sp>
          <p:nvSpPr>
            <p:cNvPr id="185" name="矢印: 下 184">
              <a:extLst>
                <a:ext uri="{FF2B5EF4-FFF2-40B4-BE49-F238E27FC236}">
                  <a16:creationId xmlns:a16="http://schemas.microsoft.com/office/drawing/2014/main" id="{B08248A5-813F-4B04-A6E0-5208FF281524}"/>
                </a:ext>
              </a:extLst>
            </p:cNvPr>
            <p:cNvSpPr/>
            <p:nvPr/>
          </p:nvSpPr>
          <p:spPr bwMode="auto">
            <a:xfrm>
              <a:off x="6284064" y="4663264"/>
              <a:ext cx="254595" cy="289022"/>
            </a:xfrm>
            <a:prstGeom prst="down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186" name="矢印: 下 185">
              <a:extLst>
                <a:ext uri="{FF2B5EF4-FFF2-40B4-BE49-F238E27FC236}">
                  <a16:creationId xmlns:a16="http://schemas.microsoft.com/office/drawing/2014/main" id="{B8058105-3B8B-4547-B43D-B53F2D961CFD}"/>
                </a:ext>
              </a:extLst>
            </p:cNvPr>
            <p:cNvSpPr/>
            <p:nvPr/>
          </p:nvSpPr>
          <p:spPr bwMode="auto">
            <a:xfrm>
              <a:off x="6410577" y="5717359"/>
              <a:ext cx="254595" cy="289022"/>
            </a:xfrm>
            <a:prstGeom prst="down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187" name="四角形: メモ 186">
              <a:extLst>
                <a:ext uri="{FF2B5EF4-FFF2-40B4-BE49-F238E27FC236}">
                  <a16:creationId xmlns:a16="http://schemas.microsoft.com/office/drawing/2014/main" id="{EC4394D6-FDDA-4B74-96C7-9504A7884FD8}"/>
                </a:ext>
              </a:extLst>
            </p:cNvPr>
            <p:cNvSpPr/>
            <p:nvPr/>
          </p:nvSpPr>
          <p:spPr bwMode="auto">
            <a:xfrm>
              <a:off x="7282249" y="4629665"/>
              <a:ext cx="1200039" cy="683740"/>
            </a:xfrm>
            <a:prstGeom prst="foldedCorner">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188" name="正方形/長方形 187">
              <a:extLst>
                <a:ext uri="{FF2B5EF4-FFF2-40B4-BE49-F238E27FC236}">
                  <a16:creationId xmlns:a16="http://schemas.microsoft.com/office/drawing/2014/main" id="{E33D9B19-6AD4-4238-BF84-F248D83F5B55}"/>
                </a:ext>
              </a:extLst>
            </p:cNvPr>
            <p:cNvSpPr/>
            <p:nvPr/>
          </p:nvSpPr>
          <p:spPr bwMode="auto">
            <a:xfrm>
              <a:off x="7128571" y="4680025"/>
              <a:ext cx="1829229" cy="544522"/>
            </a:xfrm>
            <a:prstGeom prst="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i="0"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不具合予防技術</a:t>
              </a:r>
              <a:endParaRPr kumimoji="1" lang="en-US" altLang="ja-JP" sz="1200" i="0"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Meiryo UI" panose="020B0604030504040204" pitchFamily="50" charset="-128"/>
                  <a:ea typeface="Meiryo UI" panose="020B0604030504040204" pitchFamily="50" charset="-128"/>
                </a:rPr>
                <a:t>（ガイドライン・ツール）</a:t>
              </a:r>
              <a:endParaRPr kumimoji="1" lang="en-US" altLang="ja-JP" sz="1200" i="0"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189" name="吹き出し: 角を丸めた四角形 188">
              <a:extLst>
                <a:ext uri="{FF2B5EF4-FFF2-40B4-BE49-F238E27FC236}">
                  <a16:creationId xmlns:a16="http://schemas.microsoft.com/office/drawing/2014/main" id="{7647DA3E-8A9C-4D13-B960-6BB457829960}"/>
                </a:ext>
              </a:extLst>
            </p:cNvPr>
            <p:cNvSpPr/>
            <p:nvPr/>
          </p:nvSpPr>
          <p:spPr bwMode="auto">
            <a:xfrm>
              <a:off x="7247620" y="4187270"/>
              <a:ext cx="1719280" cy="482366"/>
            </a:xfrm>
            <a:prstGeom prst="wedgeRoundRectCallou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200" dirty="0">
                  <a:ln w="0"/>
                  <a:solidFill>
                    <a:schemeClr val="tx1"/>
                  </a:solidFill>
                  <a:latin typeface="Meiryo UI" pitchFamily="50" charset="-128"/>
                  <a:ea typeface="Meiryo UI" pitchFamily="50" charset="-128"/>
                  <a:cs typeface="Meiryo UI" pitchFamily="50" charset="-128"/>
                </a:rPr>
                <a:t>主に</a:t>
              </a:r>
              <a:endParaRPr kumimoji="1" lang="en-US" altLang="ja-JP" sz="1200" dirty="0">
                <a:ln w="0"/>
                <a:solidFill>
                  <a:schemeClr val="tx1"/>
                </a:solidFill>
                <a:latin typeface="Meiryo UI" pitchFamily="50" charset="-128"/>
                <a:ea typeface="Meiryo UI" pitchFamily="50" charset="-128"/>
                <a:cs typeface="Meiryo UI" pitchFamily="50" charset="-128"/>
              </a:endParaRPr>
            </a:p>
            <a:p>
              <a:pPr algn="ctr">
                <a:tabLst>
                  <a:tab pos="360363" algn="l"/>
                </a:tabLst>
              </a:pPr>
              <a:r>
                <a:rPr kumimoji="1" lang="ja-JP" altLang="en-US" sz="1200" dirty="0">
                  <a:ln w="0"/>
                  <a:solidFill>
                    <a:schemeClr val="tx1"/>
                  </a:solidFill>
                  <a:latin typeface="Meiryo UI" pitchFamily="50" charset="-128"/>
                  <a:ea typeface="Meiryo UI" pitchFamily="50" charset="-128"/>
                  <a:cs typeface="Meiryo UI" pitchFamily="50" charset="-128"/>
                </a:rPr>
                <a:t>メモリリークを予防</a:t>
              </a:r>
            </a:p>
          </p:txBody>
        </p:sp>
        <p:sp>
          <p:nvSpPr>
            <p:cNvPr id="190" name="正方形/長方形 189">
              <a:extLst>
                <a:ext uri="{FF2B5EF4-FFF2-40B4-BE49-F238E27FC236}">
                  <a16:creationId xmlns:a16="http://schemas.microsoft.com/office/drawing/2014/main" id="{D03B2F5C-7420-467E-B81D-E60AF6420F58}"/>
                </a:ext>
              </a:extLst>
            </p:cNvPr>
            <p:cNvSpPr/>
            <p:nvPr/>
          </p:nvSpPr>
          <p:spPr bwMode="auto">
            <a:xfrm>
              <a:off x="4828886" y="1811878"/>
              <a:ext cx="1177332" cy="38830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tabLst>
                  <a:tab pos="360363" algn="l"/>
                </a:tabLst>
              </a:pPr>
              <a:r>
                <a:rPr lang="ja-JP" altLang="en-US" sz="900" dirty="0">
                  <a:solidFill>
                    <a:schemeClr val="tx1"/>
                  </a:solidFill>
                  <a:latin typeface="Meiryo UI" pitchFamily="50" charset="-128"/>
                  <a:ea typeface="Meiryo UI" pitchFamily="50" charset="-128"/>
                  <a:cs typeface="Meiryo UI" pitchFamily="50" charset="-128"/>
                </a:rPr>
                <a:t>コンテナ</a:t>
              </a:r>
              <a:br>
                <a:rPr lang="en-US" altLang="ja-JP" sz="900" dirty="0">
                  <a:solidFill>
                    <a:schemeClr val="tx1"/>
                  </a:solidFill>
                  <a:latin typeface="Meiryo UI" pitchFamily="50" charset="-128"/>
                  <a:ea typeface="Meiryo UI" pitchFamily="50" charset="-128"/>
                  <a:cs typeface="Meiryo UI" pitchFamily="50" charset="-128"/>
                </a:rPr>
              </a:br>
              <a:r>
                <a:rPr lang="ja-JP" altLang="en-US" sz="900" dirty="0">
                  <a:solidFill>
                    <a:schemeClr val="tx1"/>
                  </a:solidFill>
                  <a:latin typeface="Meiryo UI" pitchFamily="50" charset="-128"/>
                  <a:ea typeface="Meiryo UI" pitchFamily="50" charset="-128"/>
                  <a:cs typeface="Meiryo UI" pitchFamily="50" charset="-128"/>
                </a:rPr>
                <a:t>（本番環境同等）</a:t>
              </a:r>
              <a:endParaRPr lang="en-US" altLang="ja-JP" sz="900" dirty="0">
                <a:solidFill>
                  <a:schemeClr val="tx1"/>
                </a:solidFill>
                <a:latin typeface="Meiryo UI" pitchFamily="50" charset="-128"/>
                <a:ea typeface="Meiryo UI" pitchFamily="50" charset="-128"/>
                <a:cs typeface="Meiryo UI" pitchFamily="50" charset="-128"/>
              </a:endParaRPr>
            </a:p>
          </p:txBody>
        </p:sp>
        <p:sp>
          <p:nvSpPr>
            <p:cNvPr id="191" name="正方形/長方形 190">
              <a:extLst>
                <a:ext uri="{FF2B5EF4-FFF2-40B4-BE49-F238E27FC236}">
                  <a16:creationId xmlns:a16="http://schemas.microsoft.com/office/drawing/2014/main" id="{A00326DD-BBD8-48CD-9A2C-CE9E91004547}"/>
                </a:ext>
              </a:extLst>
            </p:cNvPr>
            <p:cNvSpPr/>
            <p:nvPr/>
          </p:nvSpPr>
          <p:spPr bwMode="auto">
            <a:xfrm>
              <a:off x="6098733" y="1818891"/>
              <a:ext cx="1192511" cy="3687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72000" tIns="36000" rIns="72000" bIns="36000" rtlCol="0" anchor="ctr">
              <a:noAutofit/>
            </a:bodyPr>
            <a:lstStyle/>
            <a:p>
              <a:pPr algn="ctr">
                <a:tabLst>
                  <a:tab pos="360363" algn="l"/>
                </a:tabLst>
              </a:pPr>
              <a:r>
                <a:rPr kumimoji="1" lang="ja-JP" altLang="en-US" sz="900" dirty="0">
                  <a:solidFill>
                    <a:schemeClr val="tx1"/>
                  </a:solidFill>
                  <a:latin typeface="Meiryo UI" pitchFamily="50" charset="-128"/>
                  <a:ea typeface="Meiryo UI" pitchFamily="50" charset="-128"/>
                  <a:cs typeface="Meiryo UI" pitchFamily="50" charset="-128"/>
                </a:rPr>
                <a:t>仮想実行環境</a:t>
              </a:r>
              <a:endParaRPr kumimoji="1" lang="en-US" altLang="ja-JP" sz="900" dirty="0">
                <a:solidFill>
                  <a:schemeClr val="tx1"/>
                </a:solidFill>
                <a:latin typeface="Meiryo UI" pitchFamily="50" charset="-128"/>
                <a:ea typeface="Meiryo UI" pitchFamily="50" charset="-128"/>
                <a:cs typeface="Meiryo UI" pitchFamily="50" charset="-128"/>
              </a:endParaRPr>
            </a:p>
            <a:p>
              <a:pPr algn="ctr">
                <a:tabLst>
                  <a:tab pos="360363" algn="l"/>
                </a:tabLst>
              </a:pPr>
              <a:r>
                <a:rPr lang="ja-JP" altLang="en-US" sz="900" dirty="0">
                  <a:solidFill>
                    <a:schemeClr val="tx1"/>
                  </a:solidFill>
                  <a:latin typeface="Meiryo UI" pitchFamily="50" charset="-128"/>
                  <a:ea typeface="Meiryo UI" pitchFamily="50" charset="-128"/>
                  <a:cs typeface="Meiryo UI" pitchFamily="50" charset="-128"/>
                </a:rPr>
                <a:t>（本番環境同等）</a:t>
              </a:r>
              <a:endParaRPr kumimoji="1" lang="ja-JP" altLang="en-US" sz="900" dirty="0">
                <a:solidFill>
                  <a:schemeClr val="tx1"/>
                </a:solidFill>
                <a:latin typeface="Meiryo UI" pitchFamily="50" charset="-128"/>
                <a:ea typeface="Meiryo UI" pitchFamily="50" charset="-128"/>
                <a:cs typeface="Meiryo UI" pitchFamily="50" charset="-128"/>
              </a:endParaRPr>
            </a:p>
          </p:txBody>
        </p:sp>
        <p:sp>
          <p:nvSpPr>
            <p:cNvPr id="192" name="正方形/長方形 191">
              <a:extLst>
                <a:ext uri="{FF2B5EF4-FFF2-40B4-BE49-F238E27FC236}">
                  <a16:creationId xmlns:a16="http://schemas.microsoft.com/office/drawing/2014/main" id="{FFEDD48C-F4FE-4DAF-B39C-5686CBA6B305}"/>
                </a:ext>
              </a:extLst>
            </p:cNvPr>
            <p:cNvSpPr/>
            <p:nvPr/>
          </p:nvSpPr>
          <p:spPr bwMode="auto">
            <a:xfrm>
              <a:off x="4835478" y="1410101"/>
              <a:ext cx="1177331" cy="33373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050" dirty="0">
                  <a:solidFill>
                    <a:schemeClr val="tx1"/>
                  </a:solidFill>
                  <a:latin typeface="Meiryo UI" pitchFamily="50" charset="-128"/>
                  <a:ea typeface="Meiryo UI" pitchFamily="50" charset="-128"/>
                  <a:cs typeface="Meiryo UI" pitchFamily="50" charset="-128"/>
                </a:rPr>
                <a:t>試験対象</a:t>
              </a:r>
              <a:r>
                <a:rPr kumimoji="1" lang="en-US" altLang="ja-JP" sz="1050" dirty="0">
                  <a:solidFill>
                    <a:schemeClr val="tx1"/>
                  </a:solidFill>
                  <a:latin typeface="Meiryo UI" pitchFamily="50" charset="-128"/>
                  <a:ea typeface="Meiryo UI" pitchFamily="50" charset="-128"/>
                  <a:cs typeface="Meiryo UI" pitchFamily="50" charset="-128"/>
                </a:rPr>
                <a:t>SW</a:t>
              </a:r>
              <a:endParaRPr kumimoji="1" lang="ja-JP" altLang="en-US" sz="1050" dirty="0">
                <a:solidFill>
                  <a:schemeClr val="tx1"/>
                </a:solidFill>
                <a:latin typeface="Meiryo UI" pitchFamily="50" charset="-128"/>
                <a:ea typeface="Meiryo UI" pitchFamily="50" charset="-128"/>
                <a:cs typeface="Meiryo UI" pitchFamily="50" charset="-128"/>
              </a:endParaRPr>
            </a:p>
          </p:txBody>
        </p:sp>
        <p:sp>
          <p:nvSpPr>
            <p:cNvPr id="193" name="正方形/長方形 192">
              <a:extLst>
                <a:ext uri="{FF2B5EF4-FFF2-40B4-BE49-F238E27FC236}">
                  <a16:creationId xmlns:a16="http://schemas.microsoft.com/office/drawing/2014/main" id="{C6E7EE2C-440D-40F2-835F-15151A300ECC}"/>
                </a:ext>
              </a:extLst>
            </p:cNvPr>
            <p:cNvSpPr/>
            <p:nvPr/>
          </p:nvSpPr>
          <p:spPr bwMode="auto">
            <a:xfrm>
              <a:off x="6104593" y="1408177"/>
              <a:ext cx="1193001" cy="35233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000" dirty="0">
                  <a:solidFill>
                    <a:schemeClr val="tx1"/>
                  </a:solidFill>
                  <a:latin typeface="Meiryo UI" pitchFamily="50" charset="-128"/>
                  <a:ea typeface="Meiryo UI" pitchFamily="50" charset="-128"/>
                  <a:cs typeface="Meiryo UI" pitchFamily="50" charset="-128"/>
                </a:rPr>
                <a:t>試験対象</a:t>
              </a:r>
              <a:r>
                <a:rPr kumimoji="1" lang="en-US" altLang="ja-JP" sz="1000" dirty="0">
                  <a:solidFill>
                    <a:schemeClr val="tx1"/>
                  </a:solidFill>
                  <a:latin typeface="Meiryo UI" pitchFamily="50" charset="-128"/>
                  <a:ea typeface="Meiryo UI" pitchFamily="50" charset="-128"/>
                  <a:cs typeface="Meiryo UI" pitchFamily="50" charset="-128"/>
                </a:rPr>
                <a:t>SW</a:t>
              </a:r>
              <a:endParaRPr kumimoji="1" lang="ja-JP" altLang="en-US" sz="1000" dirty="0">
                <a:solidFill>
                  <a:schemeClr val="tx1"/>
                </a:solidFill>
                <a:latin typeface="Meiryo UI" pitchFamily="50" charset="-128"/>
                <a:ea typeface="Meiryo UI" pitchFamily="50" charset="-128"/>
                <a:cs typeface="Meiryo UI" pitchFamily="50" charset="-128"/>
              </a:endParaRPr>
            </a:p>
          </p:txBody>
        </p:sp>
        <p:sp>
          <p:nvSpPr>
            <p:cNvPr id="194" name="テキスト ボックス 193">
              <a:extLst>
                <a:ext uri="{FF2B5EF4-FFF2-40B4-BE49-F238E27FC236}">
                  <a16:creationId xmlns:a16="http://schemas.microsoft.com/office/drawing/2014/main" id="{D7CBADB0-0BD1-489B-9EA8-F19F69149535}"/>
                </a:ext>
              </a:extLst>
            </p:cNvPr>
            <p:cNvSpPr txBox="1"/>
            <p:nvPr/>
          </p:nvSpPr>
          <p:spPr bwMode="auto">
            <a:xfrm>
              <a:off x="4806825" y="1127494"/>
              <a:ext cx="1071159" cy="289133"/>
            </a:xfrm>
            <a:prstGeom prst="rect">
              <a:avLst/>
            </a:prstGeom>
            <a:noFill/>
            <a:ln w="9525">
              <a:noFill/>
              <a:miter lim="800000"/>
              <a:headEnd/>
              <a:tailEnd/>
            </a:ln>
          </p:spPr>
          <p:txBody>
            <a:bodyPr wrap="none" lIns="72000" tIns="36000" rIns="72000" bIns="36000" rtlCol="0">
              <a:spAutoFit/>
            </a:bodyPr>
            <a:lstStyle/>
            <a:p>
              <a:r>
                <a:rPr kumimoji="1" lang="ja-JP" altLang="en-US" sz="1100" dirty="0">
                  <a:solidFill>
                    <a:prstClr val="black"/>
                  </a:solidFill>
                  <a:latin typeface="Meiryo UI" panose="020B0604030504040204" pitchFamily="50" charset="-128"/>
                  <a:ea typeface="Meiryo UI" panose="020B0604030504040204" pitchFamily="50" charset="-128"/>
                </a:rPr>
                <a:t>既存</a:t>
              </a:r>
              <a:r>
                <a:rPr kumimoji="1" lang="en-US" altLang="ja-JP" sz="1100" dirty="0">
                  <a:solidFill>
                    <a:prstClr val="black"/>
                  </a:solidFill>
                  <a:latin typeface="Meiryo UI" panose="020B0604030504040204" pitchFamily="50" charset="-128"/>
                  <a:ea typeface="Meiryo UI" panose="020B0604030504040204" pitchFamily="50" charset="-128"/>
                </a:rPr>
                <a:t>WEB</a:t>
              </a:r>
              <a:r>
                <a:rPr kumimoji="1" lang="ja-JP" altLang="en-US" sz="1100" dirty="0">
                  <a:solidFill>
                    <a:prstClr val="black"/>
                  </a:solidFill>
                  <a:latin typeface="Meiryo UI" panose="020B0604030504040204" pitchFamily="50" charset="-128"/>
                  <a:ea typeface="Meiryo UI" panose="020B0604030504040204" pitchFamily="50" charset="-128"/>
                </a:rPr>
                <a:t>向け</a:t>
              </a:r>
            </a:p>
          </p:txBody>
        </p:sp>
        <p:sp>
          <p:nvSpPr>
            <p:cNvPr id="195" name="テキスト ボックス 194">
              <a:extLst>
                <a:ext uri="{FF2B5EF4-FFF2-40B4-BE49-F238E27FC236}">
                  <a16:creationId xmlns:a16="http://schemas.microsoft.com/office/drawing/2014/main" id="{EEA3235D-80CB-40EE-A6DA-EDD8B22833DE}"/>
                </a:ext>
              </a:extLst>
            </p:cNvPr>
            <p:cNvSpPr txBox="1"/>
            <p:nvPr/>
          </p:nvSpPr>
          <p:spPr bwMode="auto">
            <a:xfrm>
              <a:off x="6080182" y="1127494"/>
              <a:ext cx="1311769" cy="289133"/>
            </a:xfrm>
            <a:prstGeom prst="rect">
              <a:avLst/>
            </a:prstGeom>
            <a:noFill/>
            <a:ln w="9525">
              <a:noFill/>
              <a:miter lim="800000"/>
              <a:headEnd/>
              <a:tailEnd/>
            </a:ln>
          </p:spPr>
          <p:txBody>
            <a:bodyPr wrap="none" lIns="72000" tIns="36000" rIns="72000" bIns="36000" rtlCol="0">
              <a:spAutoFit/>
            </a:bodyPr>
            <a:lstStyle/>
            <a:p>
              <a:r>
                <a:rPr kumimoji="1" lang="ja-JP" altLang="en-US" sz="1100" dirty="0">
                  <a:solidFill>
                    <a:prstClr val="black"/>
                  </a:solidFill>
                  <a:latin typeface="Meiryo UI" panose="020B0604030504040204" pitchFamily="50" charset="-128"/>
                  <a:ea typeface="Meiryo UI" panose="020B0604030504040204" pitchFamily="50" charset="-128"/>
                </a:rPr>
                <a:t>開発後組込み向け</a:t>
              </a:r>
            </a:p>
          </p:txBody>
        </p:sp>
        <p:cxnSp>
          <p:nvCxnSpPr>
            <p:cNvPr id="196" name="直線コネクタ 195">
              <a:extLst>
                <a:ext uri="{FF2B5EF4-FFF2-40B4-BE49-F238E27FC236}">
                  <a16:creationId xmlns:a16="http://schemas.microsoft.com/office/drawing/2014/main" id="{14DE22FC-A5A3-4BD0-9A30-9A9DC504D457}"/>
                </a:ext>
              </a:extLst>
            </p:cNvPr>
            <p:cNvCxnSpPr>
              <a:cxnSpLocks/>
            </p:cNvCxnSpPr>
            <p:nvPr/>
          </p:nvCxnSpPr>
          <p:spPr>
            <a:xfrm>
              <a:off x="6049610" y="1340107"/>
              <a:ext cx="0" cy="831002"/>
            </a:xfrm>
            <a:prstGeom prst="line">
              <a:avLst/>
            </a:prstGeom>
          </p:spPr>
          <p:style>
            <a:lnRef idx="2">
              <a:schemeClr val="dk1"/>
            </a:lnRef>
            <a:fillRef idx="0">
              <a:schemeClr val="dk1"/>
            </a:fillRef>
            <a:effectRef idx="1">
              <a:schemeClr val="dk1"/>
            </a:effectRef>
            <a:fontRef idx="minor">
              <a:schemeClr val="tx1"/>
            </a:fontRef>
          </p:style>
        </p:cxnSp>
        <p:sp>
          <p:nvSpPr>
            <p:cNvPr id="197" name="テキスト ボックス 196">
              <a:extLst>
                <a:ext uri="{FF2B5EF4-FFF2-40B4-BE49-F238E27FC236}">
                  <a16:creationId xmlns:a16="http://schemas.microsoft.com/office/drawing/2014/main" id="{3E336E8C-77BC-43DB-B643-CA7B0D3CDA9A}"/>
                </a:ext>
              </a:extLst>
            </p:cNvPr>
            <p:cNvSpPr txBox="1"/>
            <p:nvPr/>
          </p:nvSpPr>
          <p:spPr bwMode="auto">
            <a:xfrm>
              <a:off x="5933060" y="3030956"/>
              <a:ext cx="537037" cy="344297"/>
            </a:xfrm>
            <a:prstGeom prst="rect">
              <a:avLst/>
            </a:prstGeom>
            <a:noFill/>
            <a:ln w="9525">
              <a:noFill/>
              <a:miter lim="800000"/>
              <a:headEnd/>
              <a:tailEnd/>
            </a:ln>
          </p:spPr>
          <p:txBody>
            <a:bodyPr wrap="none" lIns="72000" tIns="36000" rIns="72000" bIns="36000"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開発</a:t>
              </a:r>
              <a:endParaRPr kumimoji="1" lang="ja-JP" altLang="en-US" sz="1400" dirty="0">
                <a:solidFill>
                  <a:prstClr val="black"/>
                </a:solidFill>
                <a:latin typeface="Meiryo UI" panose="020B0604030504040204" pitchFamily="50" charset="-128"/>
                <a:ea typeface="Meiryo UI" panose="020B0604030504040204" pitchFamily="50" charset="-128"/>
              </a:endParaRPr>
            </a:p>
          </p:txBody>
        </p:sp>
        <p:sp>
          <p:nvSpPr>
            <p:cNvPr id="198" name="テキスト ボックス 197">
              <a:extLst>
                <a:ext uri="{FF2B5EF4-FFF2-40B4-BE49-F238E27FC236}">
                  <a16:creationId xmlns:a16="http://schemas.microsoft.com/office/drawing/2014/main" id="{11F4FE46-C038-4BA0-9C62-32AA91E08E34}"/>
                </a:ext>
              </a:extLst>
            </p:cNvPr>
            <p:cNvSpPr txBox="1"/>
            <p:nvPr/>
          </p:nvSpPr>
          <p:spPr bwMode="auto">
            <a:xfrm>
              <a:off x="7291246" y="2975347"/>
              <a:ext cx="537037" cy="344297"/>
            </a:xfrm>
            <a:prstGeom prst="rect">
              <a:avLst/>
            </a:prstGeom>
            <a:noFill/>
            <a:ln w="9525">
              <a:noFill/>
              <a:miter lim="800000"/>
              <a:headEnd/>
              <a:tailEnd/>
            </a:ln>
          </p:spPr>
          <p:txBody>
            <a:bodyPr wrap="none" lIns="72000" tIns="36000" rIns="72000" bIns="36000"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運用</a:t>
              </a:r>
              <a:endParaRPr kumimoji="1" lang="ja-JP" altLang="en-US" sz="1400" dirty="0">
                <a:solidFill>
                  <a:prstClr val="black"/>
                </a:solidFill>
                <a:latin typeface="Meiryo UI" panose="020B0604030504040204" pitchFamily="50" charset="-128"/>
                <a:ea typeface="Meiryo UI" panose="020B0604030504040204" pitchFamily="50" charset="-128"/>
              </a:endParaRPr>
            </a:p>
          </p:txBody>
        </p:sp>
        <p:grpSp>
          <p:nvGrpSpPr>
            <p:cNvPr id="199" name="グループ化 198">
              <a:extLst>
                <a:ext uri="{FF2B5EF4-FFF2-40B4-BE49-F238E27FC236}">
                  <a16:creationId xmlns:a16="http://schemas.microsoft.com/office/drawing/2014/main" id="{75280877-59BE-4640-B6E0-F07A190E1E69}"/>
                </a:ext>
              </a:extLst>
            </p:cNvPr>
            <p:cNvGrpSpPr/>
            <p:nvPr/>
          </p:nvGrpSpPr>
          <p:grpSpPr>
            <a:xfrm>
              <a:off x="7454531" y="1815537"/>
              <a:ext cx="1294457" cy="377442"/>
              <a:chOff x="1139157" y="6294454"/>
              <a:chExt cx="1445743" cy="758368"/>
            </a:xfrm>
          </p:grpSpPr>
          <p:pic>
            <p:nvPicPr>
              <p:cNvPr id="214" name="図 213">
                <a:extLst>
                  <a:ext uri="{FF2B5EF4-FFF2-40B4-BE49-F238E27FC236}">
                    <a16:creationId xmlns:a16="http://schemas.microsoft.com/office/drawing/2014/main" id="{B1C9A503-A724-42EF-84C2-325947C09D2E}"/>
                  </a:ext>
                </a:extLst>
              </p:cNvPr>
              <p:cNvPicPr>
                <a:picLocks noChangeAspect="1"/>
              </p:cNvPicPr>
              <p:nvPr/>
            </p:nvPicPr>
            <p:blipFill>
              <a:blip r:embed="rId4"/>
              <a:stretch>
                <a:fillRect/>
              </a:stretch>
            </p:blipFill>
            <p:spPr>
              <a:xfrm>
                <a:off x="1248614" y="6405511"/>
                <a:ext cx="445948" cy="477866"/>
              </a:xfrm>
              <a:prstGeom prst="rect">
                <a:avLst/>
              </a:prstGeom>
              <a:solidFill>
                <a:srgbClr val="CCFFCC"/>
              </a:solidFill>
            </p:spPr>
          </p:pic>
          <p:sp>
            <p:nvSpPr>
              <p:cNvPr id="215" name="正方形/長方形 214">
                <a:extLst>
                  <a:ext uri="{FF2B5EF4-FFF2-40B4-BE49-F238E27FC236}">
                    <a16:creationId xmlns:a16="http://schemas.microsoft.com/office/drawing/2014/main" id="{C4B93023-0A0E-4A84-A1E8-6DC527E03C7F}"/>
                  </a:ext>
                </a:extLst>
              </p:cNvPr>
              <p:cNvSpPr/>
              <p:nvPr/>
            </p:nvSpPr>
            <p:spPr bwMode="auto">
              <a:xfrm>
                <a:off x="1139157" y="6294454"/>
                <a:ext cx="1445743" cy="699980"/>
              </a:xfrm>
              <a:prstGeom prst="rect">
                <a:avLst/>
              </a:prstGeom>
              <a:gradFill flip="none" rotWithShape="1">
                <a:gsLst>
                  <a:gs pos="12000">
                    <a:srgbClr val="FFFFFF">
                      <a:alpha val="76000"/>
                    </a:srgbClr>
                  </a:gs>
                  <a:gs pos="0">
                    <a:schemeClr val="bg1">
                      <a:alpha val="40000"/>
                    </a:schemeClr>
                  </a:gs>
                  <a:gs pos="44000">
                    <a:srgbClr val="CCFFCC">
                      <a:alpha val="67000"/>
                    </a:srgbClr>
                  </a:gs>
                  <a:gs pos="100000">
                    <a:srgbClr val="CCFFCC">
                      <a:shade val="100000"/>
                      <a:satMod val="115000"/>
                      <a:alpha val="89000"/>
                    </a:srgbClr>
                  </a:gs>
                </a:gsLst>
                <a:path path="circle">
                  <a:fillToRect l="50000" t="50000" r="50000" b="50000"/>
                </a:path>
                <a:tileRect/>
              </a:gradFill>
              <a:ln w="9525">
                <a:solidFill>
                  <a:srgbClr val="00B050">
                    <a:alpha val="96000"/>
                  </a:srgbClr>
                </a:solidFill>
                <a:miter lim="800000"/>
                <a:headEnd/>
                <a:tailEnd/>
              </a:ln>
            </p:spPr>
            <p:txBody>
              <a:bodyPr wrap="square" lIns="72000" tIns="36000" rIns="72000" bIns="36000" rtlCol="0" anchor="ctr">
                <a:noAutofit/>
              </a:bodyPr>
              <a:lstStyle/>
              <a:p>
                <a:pPr algn="ctr">
                  <a:tabLst>
                    <a:tab pos="360363" algn="l"/>
                  </a:tabLst>
                </a:pPr>
                <a:endParaRPr kumimoji="1" lang="ja-JP" altLang="en-US" sz="600" dirty="0">
                  <a:latin typeface="Meiryo UI" pitchFamily="50" charset="-128"/>
                  <a:ea typeface="Meiryo UI" pitchFamily="50" charset="-128"/>
                  <a:cs typeface="Meiryo UI" pitchFamily="50" charset="-128"/>
                </a:endParaRPr>
              </a:p>
            </p:txBody>
          </p:sp>
          <p:sp>
            <p:nvSpPr>
              <p:cNvPr id="216" name="正方形/長方形 215">
                <a:extLst>
                  <a:ext uri="{FF2B5EF4-FFF2-40B4-BE49-F238E27FC236}">
                    <a16:creationId xmlns:a16="http://schemas.microsoft.com/office/drawing/2014/main" id="{7FD46A95-786C-4332-9A7C-2FF8E2023A49}"/>
                  </a:ext>
                </a:extLst>
              </p:cNvPr>
              <p:cNvSpPr/>
              <p:nvPr/>
            </p:nvSpPr>
            <p:spPr>
              <a:xfrm>
                <a:off x="1861552" y="6313924"/>
                <a:ext cx="646481" cy="738898"/>
              </a:xfrm>
              <a:prstGeom prst="rect">
                <a:avLst/>
              </a:prstGeom>
            </p:spPr>
            <p:txBody>
              <a:bodyPr wrap="none">
                <a:spAutoFit/>
              </a:bodyPr>
              <a:lstStyle/>
              <a:p>
                <a:pPr algn="ctr">
                  <a:tabLst>
                    <a:tab pos="360363" algn="l"/>
                  </a:tabLst>
                </a:pPr>
                <a:r>
                  <a:rPr lang="en-US" altLang="ja-JP" sz="700" dirty="0">
                    <a:latin typeface="Bahnschrift SemiBold" panose="020B0502040204020203" pitchFamily="34" charset="0"/>
                    <a:ea typeface="Meiryo UI" pitchFamily="50" charset="-128"/>
                    <a:cs typeface="Meiryo UI" pitchFamily="50" charset="-128"/>
                  </a:rPr>
                  <a:t>Coq</a:t>
                </a:r>
              </a:p>
              <a:p>
                <a:pPr algn="ctr">
                  <a:tabLst>
                    <a:tab pos="360363" algn="l"/>
                  </a:tabLst>
                </a:pPr>
                <a:r>
                  <a:rPr lang="ja-JP" altLang="en-US" sz="700" dirty="0">
                    <a:latin typeface="Meiryo UI" pitchFamily="50" charset="-128"/>
                    <a:ea typeface="Meiryo UI" pitchFamily="50" charset="-128"/>
                    <a:cs typeface="Meiryo UI" pitchFamily="50" charset="-128"/>
                  </a:rPr>
                  <a:t>形式検証</a:t>
                </a:r>
              </a:p>
            </p:txBody>
          </p:sp>
        </p:grpSp>
        <p:grpSp>
          <p:nvGrpSpPr>
            <p:cNvPr id="200" name="グループ化 199">
              <a:extLst>
                <a:ext uri="{FF2B5EF4-FFF2-40B4-BE49-F238E27FC236}">
                  <a16:creationId xmlns:a16="http://schemas.microsoft.com/office/drawing/2014/main" id="{ED77068A-C0EF-4A76-9D9A-A83995AD8C00}"/>
                </a:ext>
              </a:extLst>
            </p:cNvPr>
            <p:cNvGrpSpPr/>
            <p:nvPr/>
          </p:nvGrpSpPr>
          <p:grpSpPr>
            <a:xfrm>
              <a:off x="7454532" y="1422389"/>
              <a:ext cx="1304914" cy="414988"/>
              <a:chOff x="7211841" y="1292177"/>
              <a:chExt cx="1117659" cy="437519"/>
            </a:xfrm>
          </p:grpSpPr>
          <p:sp>
            <p:nvSpPr>
              <p:cNvPr id="211" name="正方形/長方形 210">
                <a:extLst>
                  <a:ext uri="{FF2B5EF4-FFF2-40B4-BE49-F238E27FC236}">
                    <a16:creationId xmlns:a16="http://schemas.microsoft.com/office/drawing/2014/main" id="{A0A3151B-86D0-4DC6-9672-62CADF19CC6F}"/>
                  </a:ext>
                </a:extLst>
              </p:cNvPr>
              <p:cNvSpPr/>
              <p:nvPr/>
            </p:nvSpPr>
            <p:spPr bwMode="auto">
              <a:xfrm>
                <a:off x="7211841" y="1292177"/>
                <a:ext cx="1117659" cy="355851"/>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r">
                  <a:tabLst>
                    <a:tab pos="360363" algn="l"/>
                  </a:tabLst>
                </a:pPr>
                <a:r>
                  <a:rPr kumimoji="1" lang="ja-JP" altLang="en-US" sz="700" dirty="0">
                    <a:solidFill>
                      <a:schemeClr val="tx1"/>
                    </a:solidFill>
                    <a:latin typeface="Meiryo UI" pitchFamily="50" charset="-128"/>
                    <a:ea typeface="Meiryo UI" pitchFamily="50" charset="-128"/>
                    <a:cs typeface="Meiryo UI" pitchFamily="50" charset="-128"/>
                  </a:rPr>
                  <a:t>　　　　</a:t>
                </a:r>
                <a:endParaRPr kumimoji="1" lang="en-US" altLang="ja-JP" sz="700" dirty="0">
                  <a:solidFill>
                    <a:schemeClr val="tx1"/>
                  </a:solidFill>
                  <a:latin typeface="Meiryo UI" pitchFamily="50" charset="-128"/>
                  <a:ea typeface="Meiryo UI" pitchFamily="50" charset="-128"/>
                  <a:cs typeface="Meiryo UI" pitchFamily="50" charset="-128"/>
                </a:endParaRPr>
              </a:p>
            </p:txBody>
          </p:sp>
          <p:pic>
            <p:nvPicPr>
              <p:cNvPr id="212" name="Picture 2" descr="半導体ができるまで│株式会社カイジョー">
                <a:extLst>
                  <a:ext uri="{FF2B5EF4-FFF2-40B4-BE49-F238E27FC236}">
                    <a16:creationId xmlns:a16="http://schemas.microsoft.com/office/drawing/2014/main" id="{0CE0B8DF-A394-45DF-B285-D04F56502D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2857" y="1351801"/>
                <a:ext cx="284581" cy="214729"/>
              </a:xfrm>
              <a:prstGeom prst="rect">
                <a:avLst/>
              </a:prstGeom>
              <a:noFill/>
              <a:extLst>
                <a:ext uri="{909E8E84-426E-40DD-AFC4-6F175D3DCCD1}">
                  <a14:hiddenFill xmlns:a14="http://schemas.microsoft.com/office/drawing/2010/main">
                    <a:solidFill>
                      <a:srgbClr val="FFFFFF"/>
                    </a:solidFill>
                  </a14:hiddenFill>
                </a:ext>
              </a:extLst>
            </p:spPr>
          </p:pic>
          <p:sp>
            <p:nvSpPr>
              <p:cNvPr id="213" name="正方形/長方形 212">
                <a:extLst>
                  <a:ext uri="{FF2B5EF4-FFF2-40B4-BE49-F238E27FC236}">
                    <a16:creationId xmlns:a16="http://schemas.microsoft.com/office/drawing/2014/main" id="{493B6EF3-1538-46C1-87D8-37680BBA4D03}"/>
                  </a:ext>
                </a:extLst>
              </p:cNvPr>
              <p:cNvSpPr/>
              <p:nvPr/>
            </p:nvSpPr>
            <p:spPr>
              <a:xfrm>
                <a:off x="7566066" y="1303207"/>
                <a:ext cx="748921" cy="426489"/>
              </a:xfrm>
              <a:prstGeom prst="rect">
                <a:avLst/>
              </a:prstGeom>
            </p:spPr>
            <p:txBody>
              <a:bodyPr wrap="square">
                <a:spAutoFit/>
              </a:bodyPr>
              <a:lstStyle/>
              <a:p>
                <a:pPr algn="ctr">
                  <a:tabLst>
                    <a:tab pos="360363" algn="l"/>
                  </a:tabLst>
                </a:pPr>
                <a:r>
                  <a:rPr lang="ja-JP" altLang="en-US" sz="800" dirty="0">
                    <a:latin typeface="Meiryo UI" pitchFamily="50" charset="-128"/>
                    <a:ea typeface="Meiryo UI" pitchFamily="50" charset="-128"/>
                    <a:cs typeface="Meiryo UI" pitchFamily="50" charset="-128"/>
                  </a:rPr>
                  <a:t>試験対象</a:t>
                </a:r>
                <a:endParaRPr lang="en-US" altLang="ja-JP" sz="800" dirty="0">
                  <a:latin typeface="Meiryo UI" pitchFamily="50" charset="-128"/>
                  <a:ea typeface="Meiryo UI" pitchFamily="50" charset="-128"/>
                  <a:cs typeface="Meiryo UI" pitchFamily="50" charset="-128"/>
                </a:endParaRPr>
              </a:p>
              <a:p>
                <a:pPr algn="ctr">
                  <a:tabLst>
                    <a:tab pos="360363" algn="l"/>
                  </a:tabLst>
                </a:pPr>
                <a:r>
                  <a:rPr lang="en-US" altLang="ja-JP" sz="800" dirty="0">
                    <a:latin typeface="Meiryo UI" pitchFamily="50" charset="-128"/>
                    <a:ea typeface="Meiryo UI" pitchFamily="50" charset="-128"/>
                    <a:cs typeface="Meiryo UI" pitchFamily="50" charset="-128"/>
                  </a:rPr>
                  <a:t>HW</a:t>
                </a:r>
                <a:endParaRPr lang="ja-JP" altLang="en-US" sz="800" dirty="0"/>
              </a:p>
            </p:txBody>
          </p:sp>
        </p:grpSp>
        <p:sp>
          <p:nvSpPr>
            <p:cNvPr id="201" name="雲 200">
              <a:extLst>
                <a:ext uri="{FF2B5EF4-FFF2-40B4-BE49-F238E27FC236}">
                  <a16:creationId xmlns:a16="http://schemas.microsoft.com/office/drawing/2014/main" id="{CA7FB8EA-0033-4974-B51C-58305594DE3B}"/>
                </a:ext>
              </a:extLst>
            </p:cNvPr>
            <p:cNvSpPr/>
            <p:nvPr/>
          </p:nvSpPr>
          <p:spPr bwMode="auto">
            <a:xfrm>
              <a:off x="4845668" y="2218528"/>
              <a:ext cx="4022535" cy="259447"/>
            </a:xfrm>
            <a:prstGeom prst="cloud">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クラウド計算機</a:t>
              </a:r>
            </a:p>
          </p:txBody>
        </p:sp>
        <p:sp>
          <p:nvSpPr>
            <p:cNvPr id="202" name="テキスト ボックス 201">
              <a:extLst>
                <a:ext uri="{FF2B5EF4-FFF2-40B4-BE49-F238E27FC236}">
                  <a16:creationId xmlns:a16="http://schemas.microsoft.com/office/drawing/2014/main" id="{10C67BB6-DA9A-4E8A-9E10-6AB04378CEBA}"/>
                </a:ext>
              </a:extLst>
            </p:cNvPr>
            <p:cNvSpPr txBox="1"/>
            <p:nvPr/>
          </p:nvSpPr>
          <p:spPr bwMode="auto">
            <a:xfrm>
              <a:off x="5450980" y="6496423"/>
              <a:ext cx="755464" cy="289133"/>
            </a:xfrm>
            <a:prstGeom prst="rect">
              <a:avLst/>
            </a:prstGeom>
            <a:noFill/>
            <a:ln w="9525">
              <a:noFill/>
              <a:miter lim="800000"/>
              <a:headEnd/>
              <a:tailEnd/>
            </a:ln>
          </p:spPr>
          <p:txBody>
            <a:bodyPr wrap="none" lIns="72000" tIns="36000" rIns="72000" bIns="36000" rtlCol="0">
              <a:spAutoFit/>
            </a:bodyPr>
            <a:lstStyle/>
            <a:p>
              <a:r>
                <a:rPr lang="ja-JP" altLang="en-US" sz="1100" dirty="0">
                  <a:solidFill>
                    <a:prstClr val="black"/>
                  </a:solidFill>
                  <a:latin typeface="Meiryo UI" panose="020B0604030504040204" pitchFamily="50" charset="-128"/>
                  <a:ea typeface="Meiryo UI" panose="020B0604030504040204" pitchFamily="50" charset="-128"/>
                </a:rPr>
                <a:t>本番環境</a:t>
              </a:r>
              <a:endParaRPr kumimoji="1" lang="ja-JP" altLang="en-US" sz="1100" dirty="0">
                <a:solidFill>
                  <a:prstClr val="black"/>
                </a:solidFill>
                <a:latin typeface="Meiryo UI" panose="020B0604030504040204" pitchFamily="50" charset="-128"/>
                <a:ea typeface="Meiryo UI" panose="020B0604030504040204" pitchFamily="50" charset="-128"/>
              </a:endParaRPr>
            </a:p>
          </p:txBody>
        </p:sp>
        <p:pic>
          <p:nvPicPr>
            <p:cNvPr id="203" name="図 202">
              <a:extLst>
                <a:ext uri="{FF2B5EF4-FFF2-40B4-BE49-F238E27FC236}">
                  <a16:creationId xmlns:a16="http://schemas.microsoft.com/office/drawing/2014/main" id="{64B8508B-D9C6-4CA4-B763-334BCFA8A2B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155195" y="6114255"/>
              <a:ext cx="550458" cy="415682"/>
            </a:xfrm>
            <a:prstGeom prst="rect">
              <a:avLst/>
            </a:prstGeom>
          </p:spPr>
        </p:pic>
        <p:sp>
          <p:nvSpPr>
            <p:cNvPr id="204" name="正方形/長方形 203">
              <a:extLst>
                <a:ext uri="{FF2B5EF4-FFF2-40B4-BE49-F238E27FC236}">
                  <a16:creationId xmlns:a16="http://schemas.microsoft.com/office/drawing/2014/main" id="{24DAE882-54D7-4798-B77D-78448C5BB883}"/>
                </a:ext>
              </a:extLst>
            </p:cNvPr>
            <p:cNvSpPr/>
            <p:nvPr/>
          </p:nvSpPr>
          <p:spPr>
            <a:xfrm>
              <a:off x="7113557" y="5325763"/>
              <a:ext cx="1829229" cy="55162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60363" algn="l"/>
                </a:tabLst>
              </a:pPr>
              <a:r>
                <a:rPr lang="ja-JP" altLang="en-US" sz="1200" dirty="0">
                  <a:solidFill>
                    <a:schemeClr val="tx1"/>
                  </a:solidFill>
                  <a:latin typeface="Meiryo UI" pitchFamily="50" charset="-128"/>
                  <a:ea typeface="Meiryo UI" pitchFamily="50" charset="-128"/>
                  <a:cs typeface="Meiryo UI" pitchFamily="50" charset="-128"/>
                </a:rPr>
                <a:t>マイクロサービス粒度の</a:t>
              </a:r>
              <a:endParaRPr lang="en-US" altLang="ja-JP" sz="1200" dirty="0">
                <a:solidFill>
                  <a:schemeClr val="tx1"/>
                </a:solidFill>
                <a:latin typeface="Meiryo UI" pitchFamily="50" charset="-128"/>
                <a:ea typeface="Meiryo UI" pitchFamily="50" charset="-128"/>
                <a:cs typeface="Meiryo UI" pitchFamily="50" charset="-128"/>
              </a:endParaRPr>
            </a:p>
            <a:p>
              <a:pPr algn="ctr">
                <a:tabLst>
                  <a:tab pos="360363" algn="l"/>
                </a:tabLst>
              </a:pPr>
              <a:r>
                <a:rPr lang="ja-JP" altLang="en-US" sz="1200" dirty="0">
                  <a:solidFill>
                    <a:schemeClr val="tx1"/>
                  </a:solidFill>
                  <a:latin typeface="Meiryo UI" pitchFamily="50" charset="-128"/>
                  <a:ea typeface="Meiryo UI" pitchFamily="50" charset="-128"/>
                  <a:cs typeface="Meiryo UI" pitchFamily="50" charset="-128"/>
                </a:rPr>
                <a:t>状態可視化機構</a:t>
              </a:r>
            </a:p>
          </p:txBody>
        </p:sp>
        <p:pic>
          <p:nvPicPr>
            <p:cNvPr id="205" name="図 204" descr="アイコン&#10;&#10;自動的に生成された説明">
              <a:extLst>
                <a:ext uri="{FF2B5EF4-FFF2-40B4-BE49-F238E27FC236}">
                  <a16:creationId xmlns:a16="http://schemas.microsoft.com/office/drawing/2014/main" id="{ED94DF62-F66C-4993-8CFE-A8259A328285}"/>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426758" y="6003885"/>
              <a:ext cx="760959" cy="686647"/>
            </a:xfrm>
            <a:prstGeom prst="rect">
              <a:avLst/>
            </a:prstGeom>
          </p:spPr>
        </p:pic>
        <p:sp>
          <p:nvSpPr>
            <p:cNvPr id="206" name="矢印: 右 205">
              <a:extLst>
                <a:ext uri="{FF2B5EF4-FFF2-40B4-BE49-F238E27FC236}">
                  <a16:creationId xmlns:a16="http://schemas.microsoft.com/office/drawing/2014/main" id="{BAFE7801-9AA6-4F3E-B097-74D3101E48A8}"/>
                </a:ext>
              </a:extLst>
            </p:cNvPr>
            <p:cNvSpPr/>
            <p:nvPr/>
          </p:nvSpPr>
          <p:spPr bwMode="auto">
            <a:xfrm>
              <a:off x="6718919" y="5928847"/>
              <a:ext cx="683338" cy="560015"/>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900" dirty="0">
                <a:latin typeface="Meiryo UI" pitchFamily="50" charset="-128"/>
                <a:ea typeface="Meiryo UI" pitchFamily="50" charset="-128"/>
                <a:cs typeface="Meiryo UI" pitchFamily="50" charset="-128"/>
              </a:endParaRPr>
            </a:p>
          </p:txBody>
        </p:sp>
        <p:sp>
          <p:nvSpPr>
            <p:cNvPr id="207" name="正方形/長方形 206">
              <a:extLst>
                <a:ext uri="{FF2B5EF4-FFF2-40B4-BE49-F238E27FC236}">
                  <a16:creationId xmlns:a16="http://schemas.microsoft.com/office/drawing/2014/main" id="{ACF9D64C-ABC7-42A6-9359-CF955B392807}"/>
                </a:ext>
              </a:extLst>
            </p:cNvPr>
            <p:cNvSpPr/>
            <p:nvPr/>
          </p:nvSpPr>
          <p:spPr bwMode="auto">
            <a:xfrm>
              <a:off x="5607326" y="6013362"/>
              <a:ext cx="561358" cy="40495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72000" tIns="36000" rIns="72000" bIns="36000" rtlCol="0" anchor="ctr">
              <a:noAutofit/>
            </a:bodyPr>
            <a:lstStyle/>
            <a:p>
              <a:pPr algn="ctr">
                <a:tabLst>
                  <a:tab pos="360363" algn="l"/>
                </a:tabLst>
              </a:pPr>
              <a:r>
                <a:rPr lang="en-US" altLang="ja-JP" sz="105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CPU</a:t>
              </a:r>
            </a:p>
          </p:txBody>
        </p:sp>
        <p:sp>
          <p:nvSpPr>
            <p:cNvPr id="208" name="テキスト ボックス 207">
              <a:extLst>
                <a:ext uri="{FF2B5EF4-FFF2-40B4-BE49-F238E27FC236}">
                  <a16:creationId xmlns:a16="http://schemas.microsoft.com/office/drawing/2014/main" id="{44179FC5-EE37-4769-87EA-BCBB779F7DE8}"/>
                </a:ext>
              </a:extLst>
            </p:cNvPr>
            <p:cNvSpPr txBox="1"/>
            <p:nvPr/>
          </p:nvSpPr>
          <p:spPr bwMode="auto">
            <a:xfrm>
              <a:off x="6712897" y="6089840"/>
              <a:ext cx="760959" cy="289133"/>
            </a:xfrm>
            <a:prstGeom prst="rect">
              <a:avLst/>
            </a:prstGeom>
            <a:noFill/>
            <a:ln w="9525">
              <a:noFill/>
              <a:miter lim="800000"/>
              <a:headEnd/>
              <a:tailEnd/>
            </a:ln>
          </p:spPr>
          <p:txBody>
            <a:bodyPr wrap="square" lIns="72000" tIns="36000" rIns="72000" bIns="36000" rtlCol="0">
              <a:spAutoFit/>
            </a:bodyPr>
            <a:lstStyle/>
            <a:p>
              <a:r>
                <a:rPr kumimoji="1" lang="ja-JP" altLang="en-US" sz="1100" dirty="0">
                  <a:solidFill>
                    <a:prstClr val="black"/>
                  </a:solidFill>
                  <a:latin typeface="Meiryo UI" panose="020B0604030504040204" pitchFamily="50" charset="-128"/>
                  <a:ea typeface="Meiryo UI" panose="020B0604030504040204" pitchFamily="50" charset="-128"/>
                </a:rPr>
                <a:t>可視化</a:t>
              </a:r>
            </a:p>
          </p:txBody>
        </p:sp>
        <p:sp>
          <p:nvSpPr>
            <p:cNvPr id="209" name="矢印: 右 208">
              <a:extLst>
                <a:ext uri="{FF2B5EF4-FFF2-40B4-BE49-F238E27FC236}">
                  <a16:creationId xmlns:a16="http://schemas.microsoft.com/office/drawing/2014/main" id="{C381ECDB-D02F-4A84-9BF6-E8D5B35298A3}"/>
                </a:ext>
              </a:extLst>
            </p:cNvPr>
            <p:cNvSpPr/>
            <p:nvPr/>
          </p:nvSpPr>
          <p:spPr bwMode="auto">
            <a:xfrm flipH="1">
              <a:off x="6537912" y="4922274"/>
              <a:ext cx="698909" cy="560015"/>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900" dirty="0">
                <a:latin typeface="Meiryo UI" pitchFamily="50" charset="-128"/>
                <a:ea typeface="Meiryo UI" pitchFamily="50" charset="-128"/>
                <a:cs typeface="Meiryo UI" pitchFamily="50" charset="-128"/>
              </a:endParaRPr>
            </a:p>
          </p:txBody>
        </p:sp>
        <p:sp>
          <p:nvSpPr>
            <p:cNvPr id="210" name="テキスト ボックス 209">
              <a:extLst>
                <a:ext uri="{FF2B5EF4-FFF2-40B4-BE49-F238E27FC236}">
                  <a16:creationId xmlns:a16="http://schemas.microsoft.com/office/drawing/2014/main" id="{91EF7932-EFE6-4683-9BC3-18DAE8C5F63A}"/>
                </a:ext>
              </a:extLst>
            </p:cNvPr>
            <p:cNvSpPr txBox="1"/>
            <p:nvPr/>
          </p:nvSpPr>
          <p:spPr bwMode="auto">
            <a:xfrm>
              <a:off x="6681046" y="5050790"/>
              <a:ext cx="555775" cy="307521"/>
            </a:xfrm>
            <a:prstGeom prst="rect">
              <a:avLst/>
            </a:prstGeom>
            <a:noFill/>
            <a:ln w="9525">
              <a:noFill/>
              <a:miter lim="800000"/>
              <a:headEnd/>
              <a:tailEnd/>
            </a:ln>
          </p:spPr>
          <p:txBody>
            <a:bodyPr wrap="squar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適用</a:t>
              </a:r>
            </a:p>
          </p:txBody>
        </p:sp>
      </p:grpSp>
      <p:sp>
        <p:nvSpPr>
          <p:cNvPr id="217" name="四角形吹き出し 97">
            <a:extLst>
              <a:ext uri="{FF2B5EF4-FFF2-40B4-BE49-F238E27FC236}">
                <a16:creationId xmlns:a16="http://schemas.microsoft.com/office/drawing/2014/main" id="{4FE0F04B-3B8A-46B1-9537-D882792713A4}"/>
              </a:ext>
            </a:extLst>
          </p:cNvPr>
          <p:cNvSpPr/>
          <p:nvPr/>
        </p:nvSpPr>
        <p:spPr>
          <a:xfrm>
            <a:off x="2119547" y="4875614"/>
            <a:ext cx="2021394" cy="517434"/>
          </a:xfrm>
          <a:prstGeom prst="wedgeRectCallout">
            <a:avLst>
              <a:gd name="adj1" fmla="val -29540"/>
              <a:gd name="adj2" fmla="val -124926"/>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lnSpc>
                <a:spcPct val="90000"/>
              </a:lnSpc>
            </a:pPr>
            <a:r>
              <a:rPr lang="ja-JP" altLang="en-US" sz="1400" dirty="0">
                <a:solidFill>
                  <a:srgbClr val="FF0000"/>
                </a:solidFill>
                <a:latin typeface="Meiryo UI" panose="020B0604030504040204" pitchFamily="50" charset="-128"/>
                <a:ea typeface="Meiryo UI" panose="020B0604030504040204" pitchFamily="50" charset="-128"/>
              </a:rPr>
              <a:t>開発スケジュール、ホールドポイントを記載</a:t>
            </a:r>
          </a:p>
        </p:txBody>
      </p:sp>
      <p:sp>
        <p:nvSpPr>
          <p:cNvPr id="218" name="AutoShape 265">
            <a:extLst>
              <a:ext uri="{FF2B5EF4-FFF2-40B4-BE49-F238E27FC236}">
                <a16:creationId xmlns:a16="http://schemas.microsoft.com/office/drawing/2014/main" id="{320E0A50-781A-4399-86DB-FD7C4386108C}"/>
              </a:ext>
            </a:extLst>
          </p:cNvPr>
          <p:cNvSpPr>
            <a:spLocks noChangeArrowheads="1"/>
          </p:cNvSpPr>
          <p:nvPr/>
        </p:nvSpPr>
        <p:spPr bwMode="auto">
          <a:xfrm>
            <a:off x="2174887" y="6231490"/>
            <a:ext cx="2419558" cy="207704"/>
          </a:xfrm>
          <a:prstGeom prst="homePlate">
            <a:avLst>
              <a:gd name="adj" fmla="val 50227"/>
            </a:avLst>
          </a:prstGeom>
          <a:solidFill>
            <a:srgbClr val="CCECFF"/>
          </a:solidFill>
          <a:ln w="12700" algn="ctr">
            <a:solidFill>
              <a:schemeClr val="bg1"/>
            </a:solidFill>
            <a:prstDash val="dash"/>
            <a:miter lim="800000"/>
            <a:headEnd/>
            <a:tailEnd/>
          </a:ln>
        </p:spPr>
        <p:txBody>
          <a:bodyPr wrap="none" anchor="ctr"/>
          <a:lstStyle/>
          <a:p>
            <a:pPr eaLnBrk="0" hangingPunct="0"/>
            <a:r>
              <a:rPr lang="ja-JP" altLang="en-US" sz="1050" dirty="0">
                <a:latin typeface="Meiryo UI" panose="020B0604030504040204" pitchFamily="50" charset="-128"/>
                <a:ea typeface="Meiryo UI" panose="020B0604030504040204" pitchFamily="50" charset="-128"/>
              </a:rPr>
              <a:t>組込み</a:t>
            </a:r>
            <a:r>
              <a:rPr lang="en-US" altLang="ja-JP" sz="1050" dirty="0">
                <a:latin typeface="Meiryo UI" panose="020B0604030504040204" pitchFamily="50" charset="-128"/>
                <a:ea typeface="Meiryo UI" panose="020B0604030504040204" pitchFamily="50" charset="-128"/>
              </a:rPr>
              <a:t>DevOps</a:t>
            </a:r>
            <a:r>
              <a:rPr lang="ja-JP" altLang="en-US" sz="1050" dirty="0">
                <a:latin typeface="Meiryo UI" panose="020B0604030504040204" pitchFamily="50" charset="-128"/>
                <a:ea typeface="Meiryo UI" panose="020B0604030504040204" pitchFamily="50" charset="-128"/>
              </a:rPr>
              <a:t>基盤技術開発</a:t>
            </a: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本開発</a:t>
            </a:r>
            <a:r>
              <a:rPr lang="en-US" altLang="ja-JP" sz="1050" dirty="0">
                <a:latin typeface="Meiryo UI" panose="020B0604030504040204" pitchFamily="50" charset="-128"/>
                <a:ea typeface="Meiryo UI" panose="020B0604030504040204" pitchFamily="50" charset="-128"/>
              </a:rPr>
              <a:t>)</a:t>
            </a:r>
          </a:p>
        </p:txBody>
      </p:sp>
      <p:sp>
        <p:nvSpPr>
          <p:cNvPr id="219" name="AutoShape 265">
            <a:extLst>
              <a:ext uri="{FF2B5EF4-FFF2-40B4-BE49-F238E27FC236}">
                <a16:creationId xmlns:a16="http://schemas.microsoft.com/office/drawing/2014/main" id="{E1131322-BFBA-4AFA-A4C9-1407076BC29F}"/>
              </a:ext>
            </a:extLst>
          </p:cNvPr>
          <p:cNvSpPr>
            <a:spLocks noChangeArrowheads="1"/>
          </p:cNvSpPr>
          <p:nvPr/>
        </p:nvSpPr>
        <p:spPr bwMode="auto">
          <a:xfrm>
            <a:off x="3801319" y="6069588"/>
            <a:ext cx="4972739" cy="177046"/>
          </a:xfrm>
          <a:prstGeom prst="homePlate">
            <a:avLst>
              <a:gd name="adj" fmla="val 50227"/>
            </a:avLst>
          </a:prstGeom>
          <a:solidFill>
            <a:srgbClr val="7030A0"/>
          </a:solidFill>
          <a:ln w="12700" algn="ctr">
            <a:solidFill>
              <a:schemeClr val="bg1"/>
            </a:solidFill>
            <a:prstDash val="dash"/>
            <a:miter lim="800000"/>
            <a:headEnd/>
            <a:tailEnd/>
          </a:ln>
        </p:spPr>
        <p:txBody>
          <a:bodyPr wrap="none" anchor="ctr"/>
          <a:lstStyle/>
          <a:p>
            <a:pPr algn="ctr" eaLnBrk="0" hangingPunct="0"/>
            <a:r>
              <a:rPr lang="ja-JP" altLang="en-US" sz="1050" dirty="0">
                <a:solidFill>
                  <a:schemeClr val="bg1"/>
                </a:solidFill>
                <a:latin typeface="Meiryo UI" panose="020B0604030504040204" pitchFamily="50" charset="-128"/>
                <a:ea typeface="Meiryo UI" panose="020B0604030504040204" pitchFamily="50" charset="-128"/>
              </a:rPr>
              <a:t>　　受託</a:t>
            </a:r>
            <a:r>
              <a:rPr lang="en-US" altLang="ja-JP" sz="1050" dirty="0">
                <a:solidFill>
                  <a:schemeClr val="bg1"/>
                </a:solidFill>
                <a:latin typeface="Meiryo UI" panose="020B0604030504040204" pitchFamily="50" charset="-128"/>
                <a:ea typeface="Meiryo UI" panose="020B0604030504040204" pitchFamily="50" charset="-128"/>
              </a:rPr>
              <a:t>(FA</a:t>
            </a:r>
            <a:r>
              <a:rPr lang="ja-JP" altLang="en-US" sz="1050" dirty="0">
                <a:solidFill>
                  <a:schemeClr val="bg1"/>
                </a:solidFill>
                <a:latin typeface="Meiryo UI" panose="020B0604030504040204" pitchFamily="50" charset="-128"/>
                <a:ea typeface="Meiryo UI" panose="020B0604030504040204" pitchFamily="50" charset="-128"/>
              </a:rPr>
              <a:t>本、車本</a:t>
            </a:r>
            <a:r>
              <a:rPr lang="en-US" altLang="ja-JP" sz="1050" dirty="0">
                <a:solidFill>
                  <a:schemeClr val="bg1"/>
                </a:solidFill>
                <a:latin typeface="Meiryo UI" panose="020B0604030504040204" pitchFamily="50" charset="-128"/>
                <a:ea typeface="Meiryo UI" panose="020B0604030504040204" pitchFamily="50" charset="-128"/>
              </a:rPr>
              <a:t>)</a:t>
            </a:r>
          </a:p>
        </p:txBody>
      </p:sp>
      <p:sp>
        <p:nvSpPr>
          <p:cNvPr id="220" name="AutoShape 265">
            <a:extLst>
              <a:ext uri="{FF2B5EF4-FFF2-40B4-BE49-F238E27FC236}">
                <a16:creationId xmlns:a16="http://schemas.microsoft.com/office/drawing/2014/main" id="{92F42AE1-DFE4-40A5-8DF6-CB9D0CB6B9E7}"/>
              </a:ext>
            </a:extLst>
          </p:cNvPr>
          <p:cNvSpPr>
            <a:spLocks noChangeArrowheads="1"/>
          </p:cNvSpPr>
          <p:nvPr/>
        </p:nvSpPr>
        <p:spPr bwMode="auto">
          <a:xfrm>
            <a:off x="1309908" y="6242448"/>
            <a:ext cx="862429" cy="390204"/>
          </a:xfrm>
          <a:prstGeom prst="homePlate">
            <a:avLst>
              <a:gd name="adj" fmla="val 50227"/>
            </a:avLst>
          </a:prstGeom>
          <a:solidFill>
            <a:srgbClr val="CCFF99"/>
          </a:solidFill>
          <a:ln w="12700" algn="ctr">
            <a:solidFill>
              <a:schemeClr val="bg1"/>
            </a:solidFill>
            <a:prstDash val="solid"/>
            <a:miter lim="800000"/>
            <a:headEnd/>
            <a:tailEnd/>
          </a:ln>
        </p:spPr>
        <p:txBody>
          <a:bodyPr wrap="none" anchor="ctr"/>
          <a:lstStyle/>
          <a:p>
            <a:pPr algn="ctr" eaLnBrk="0" hangingPunct="0"/>
            <a:r>
              <a:rPr lang="ja-JP" altLang="en-US" sz="1050" dirty="0">
                <a:latin typeface="Meiryo UI" pitchFamily="50" charset="-128"/>
                <a:ea typeface="Meiryo UI" pitchFamily="50" charset="-128"/>
                <a:cs typeface="Meiryo UI" pitchFamily="50" charset="-128"/>
              </a:rPr>
              <a:t>組込</a:t>
            </a:r>
            <a:r>
              <a:rPr lang="en-US" altLang="ja-JP" sz="1050" dirty="0">
                <a:latin typeface="Meiryo UI" pitchFamily="50" charset="-128"/>
                <a:ea typeface="Meiryo UI" pitchFamily="50" charset="-128"/>
                <a:cs typeface="Meiryo UI" pitchFamily="50" charset="-128"/>
              </a:rPr>
              <a:t>PF</a:t>
            </a:r>
            <a:r>
              <a:rPr lang="ja-JP" altLang="en-US" sz="1050" dirty="0">
                <a:latin typeface="Meiryo UI" pitchFamily="50" charset="-128"/>
                <a:ea typeface="Meiryo UI" pitchFamily="50" charset="-128"/>
                <a:cs typeface="Meiryo UI" pitchFamily="50" charset="-128"/>
              </a:rPr>
              <a:t>構築</a:t>
            </a:r>
            <a:endParaRPr lang="en-US" altLang="ja-JP" sz="1050" dirty="0">
              <a:latin typeface="Meiryo UI" pitchFamily="50" charset="-128"/>
              <a:ea typeface="Meiryo UI" pitchFamily="50" charset="-128"/>
              <a:cs typeface="Meiryo UI" pitchFamily="50" charset="-128"/>
            </a:endParaRPr>
          </a:p>
          <a:p>
            <a:pPr algn="ctr" eaLnBrk="0" hangingPunct="0"/>
            <a:r>
              <a:rPr lang="ja-JP" altLang="en-US" sz="1050" dirty="0">
                <a:latin typeface="Meiryo UI" pitchFamily="50" charset="-128"/>
                <a:ea typeface="Meiryo UI" pitchFamily="50" charset="-128"/>
                <a:cs typeface="Meiryo UI" pitchFamily="50" charset="-128"/>
              </a:rPr>
              <a:t>技術の開発</a:t>
            </a:r>
            <a:endParaRPr lang="en-US" altLang="ja-JP" sz="1050" dirty="0">
              <a:latin typeface="Meiryo UI" panose="020B0604030504040204" pitchFamily="50" charset="-128"/>
              <a:ea typeface="Meiryo UI" panose="020B0604030504040204" pitchFamily="50" charset="-128"/>
            </a:endParaRPr>
          </a:p>
        </p:txBody>
      </p:sp>
      <p:sp>
        <p:nvSpPr>
          <p:cNvPr id="221" name="星 5 14">
            <a:extLst>
              <a:ext uri="{FF2B5EF4-FFF2-40B4-BE49-F238E27FC236}">
                <a16:creationId xmlns:a16="http://schemas.microsoft.com/office/drawing/2014/main" id="{7858372E-A9BF-4340-AEBA-02D1348BF3E3}"/>
              </a:ext>
            </a:extLst>
          </p:cNvPr>
          <p:cNvSpPr/>
          <p:nvPr/>
        </p:nvSpPr>
        <p:spPr>
          <a:xfrm>
            <a:off x="5595652" y="5881393"/>
            <a:ext cx="176627" cy="17662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endParaRPr lang="ja-JP" altLang="en-US">
              <a:solidFill>
                <a:schemeClr val="tx1"/>
              </a:solidFill>
              <a:cs typeface="Meiryo UI" panose="020B0604030504040204" pitchFamily="50" charset="-128"/>
            </a:endParaRPr>
          </a:p>
        </p:txBody>
      </p:sp>
      <p:sp>
        <p:nvSpPr>
          <p:cNvPr id="222" name="AutoShape 265">
            <a:extLst>
              <a:ext uri="{FF2B5EF4-FFF2-40B4-BE49-F238E27FC236}">
                <a16:creationId xmlns:a16="http://schemas.microsoft.com/office/drawing/2014/main" id="{F39B34BA-0869-450E-8753-C0A12C373B66}"/>
              </a:ext>
            </a:extLst>
          </p:cNvPr>
          <p:cNvSpPr>
            <a:spLocks noChangeArrowheads="1"/>
          </p:cNvSpPr>
          <p:nvPr/>
        </p:nvSpPr>
        <p:spPr bwMode="auto">
          <a:xfrm>
            <a:off x="4702668" y="6251973"/>
            <a:ext cx="4071390" cy="189297"/>
          </a:xfrm>
          <a:prstGeom prst="homePlate">
            <a:avLst>
              <a:gd name="adj" fmla="val 50227"/>
            </a:avLst>
          </a:prstGeom>
          <a:solidFill>
            <a:srgbClr val="7030A0"/>
          </a:solidFill>
          <a:ln w="12700" algn="ctr">
            <a:solidFill>
              <a:schemeClr val="bg1"/>
            </a:solidFill>
            <a:prstDash val="dash"/>
            <a:miter lim="800000"/>
            <a:headEnd/>
            <a:tailEnd/>
          </a:ln>
        </p:spPr>
        <p:txBody>
          <a:bodyPr wrap="none" anchor="ctr"/>
          <a:lstStyle/>
          <a:p>
            <a:pPr algn="ctr" eaLnBrk="0" hangingPunct="0"/>
            <a:r>
              <a:rPr lang="ja-JP" altLang="en-US" sz="1050" dirty="0">
                <a:solidFill>
                  <a:schemeClr val="bg1"/>
                </a:solidFill>
                <a:latin typeface="Meiryo UI" panose="020B0604030504040204" pitchFamily="50" charset="-128"/>
                <a:ea typeface="Meiryo UI" panose="020B0604030504040204" pitchFamily="50" charset="-128"/>
              </a:rPr>
              <a:t>受託</a:t>
            </a:r>
            <a:r>
              <a:rPr lang="en-US" altLang="ja-JP" sz="1050" dirty="0">
                <a:solidFill>
                  <a:schemeClr val="bg1"/>
                </a:solidFill>
                <a:latin typeface="Meiryo UI" panose="020B0604030504040204" pitchFamily="50" charset="-128"/>
                <a:ea typeface="Meiryo UI" panose="020B0604030504040204" pitchFamily="50" charset="-128"/>
              </a:rPr>
              <a:t>(</a:t>
            </a:r>
            <a:r>
              <a:rPr lang="ja-JP" altLang="en-US" sz="1050" dirty="0">
                <a:solidFill>
                  <a:schemeClr val="bg1"/>
                </a:solidFill>
                <a:latin typeface="Meiryo UI" panose="020B0604030504040204" pitchFamily="50" charset="-128"/>
                <a:ea typeface="Meiryo UI" panose="020B0604030504040204" pitchFamily="50" charset="-128"/>
              </a:rPr>
              <a:t>社会本、電シ本、リ本、</a:t>
            </a:r>
            <a:r>
              <a:rPr lang="en-US" altLang="ja-JP" sz="1050" dirty="0">
                <a:solidFill>
                  <a:schemeClr val="bg1"/>
                </a:solidFill>
                <a:latin typeface="Meiryo UI" panose="020B0604030504040204" pitchFamily="50" charset="-128"/>
                <a:ea typeface="Meiryo UI" panose="020B0604030504040204" pitchFamily="50" charset="-128"/>
              </a:rPr>
              <a:t>BI</a:t>
            </a:r>
            <a:r>
              <a:rPr lang="ja-JP" altLang="en-US" sz="1050" dirty="0">
                <a:solidFill>
                  <a:schemeClr val="bg1"/>
                </a:solidFill>
                <a:latin typeface="Meiryo UI" panose="020B0604030504040204" pitchFamily="50" charset="-128"/>
                <a:ea typeface="Meiryo UI" panose="020B0604030504040204" pitchFamily="50" charset="-128"/>
              </a:rPr>
              <a:t>本</a:t>
            </a:r>
            <a:r>
              <a:rPr lang="en-US" altLang="ja-JP" sz="1050" dirty="0">
                <a:solidFill>
                  <a:schemeClr val="bg1"/>
                </a:solidFill>
                <a:latin typeface="Meiryo UI" panose="020B0604030504040204" pitchFamily="50" charset="-128"/>
                <a:ea typeface="Meiryo UI" panose="020B0604030504040204" pitchFamily="50" charset="-128"/>
              </a:rPr>
              <a:t>)</a:t>
            </a:r>
          </a:p>
        </p:txBody>
      </p:sp>
      <p:sp>
        <p:nvSpPr>
          <p:cNvPr id="223" name="Line 288">
            <a:extLst>
              <a:ext uri="{FF2B5EF4-FFF2-40B4-BE49-F238E27FC236}">
                <a16:creationId xmlns:a16="http://schemas.microsoft.com/office/drawing/2014/main" id="{38AD8AB1-1F0D-4B6D-B906-2DB78CEFFC64}"/>
              </a:ext>
            </a:extLst>
          </p:cNvPr>
          <p:cNvSpPr>
            <a:spLocks noChangeShapeType="1"/>
          </p:cNvSpPr>
          <p:nvPr/>
        </p:nvSpPr>
        <p:spPr bwMode="auto">
          <a:xfrm>
            <a:off x="4555915" y="6341417"/>
            <a:ext cx="146753" cy="6760"/>
          </a:xfrm>
          <a:prstGeom prst="line">
            <a:avLst/>
          </a:prstGeom>
          <a:noFill/>
          <a:ln w="19050">
            <a:solidFill>
              <a:schemeClr val="tx1"/>
            </a:solidFill>
            <a:round/>
            <a:headEnd type="oval" w="med" len="med"/>
            <a:tailEnd type="triangle" w="med" len="med"/>
          </a:ln>
        </p:spPr>
        <p:txBody>
          <a:bodyPr/>
          <a:lstStyle/>
          <a:p>
            <a:pPr eaLnBrk="0" hangingPunct="0"/>
            <a:endParaRPr lang="ja-JP" altLang="en-US">
              <a:latin typeface="Meiryo UI" panose="020B0604030504040204" pitchFamily="50" charset="-128"/>
              <a:ea typeface="Meiryo UI" panose="020B0604030504040204" pitchFamily="50" charset="-128"/>
            </a:endParaRPr>
          </a:p>
        </p:txBody>
      </p:sp>
      <p:sp>
        <p:nvSpPr>
          <p:cNvPr id="224" name="Line 288">
            <a:extLst>
              <a:ext uri="{FF2B5EF4-FFF2-40B4-BE49-F238E27FC236}">
                <a16:creationId xmlns:a16="http://schemas.microsoft.com/office/drawing/2014/main" id="{92C1265D-5269-4C41-93CF-7177FAC70C3D}"/>
              </a:ext>
            </a:extLst>
          </p:cNvPr>
          <p:cNvSpPr>
            <a:spLocks noChangeShapeType="1"/>
          </p:cNvSpPr>
          <p:nvPr/>
        </p:nvSpPr>
        <p:spPr bwMode="auto">
          <a:xfrm flipV="1">
            <a:off x="3659971" y="6134719"/>
            <a:ext cx="141347" cy="96770"/>
          </a:xfrm>
          <a:prstGeom prst="line">
            <a:avLst/>
          </a:prstGeom>
          <a:noFill/>
          <a:ln w="19050">
            <a:solidFill>
              <a:schemeClr val="tx1"/>
            </a:solidFill>
            <a:round/>
            <a:headEnd type="oval" w="med" len="med"/>
            <a:tailEnd type="triangle" w="med" len="med"/>
          </a:ln>
        </p:spPr>
        <p:txBody>
          <a:bodyPr/>
          <a:lstStyle/>
          <a:p>
            <a:pPr eaLnBrk="0" hangingPunct="0"/>
            <a:endParaRPr lang="ja-JP" altLang="en-US">
              <a:latin typeface="Meiryo UI" panose="020B0604030504040204" pitchFamily="50" charset="-128"/>
              <a:ea typeface="Meiryo UI" panose="020B0604030504040204" pitchFamily="50" charset="-128"/>
            </a:endParaRPr>
          </a:p>
        </p:txBody>
      </p:sp>
      <p:sp>
        <p:nvSpPr>
          <p:cNvPr id="225" name="Line 288">
            <a:extLst>
              <a:ext uri="{FF2B5EF4-FFF2-40B4-BE49-F238E27FC236}">
                <a16:creationId xmlns:a16="http://schemas.microsoft.com/office/drawing/2014/main" id="{B39628DC-D5E2-4230-8FA3-D3871993F0C4}"/>
              </a:ext>
            </a:extLst>
          </p:cNvPr>
          <p:cNvSpPr>
            <a:spLocks noChangeShapeType="1"/>
          </p:cNvSpPr>
          <p:nvPr/>
        </p:nvSpPr>
        <p:spPr bwMode="auto">
          <a:xfrm flipV="1">
            <a:off x="5212818" y="6012204"/>
            <a:ext cx="141349" cy="170317"/>
          </a:xfrm>
          <a:prstGeom prst="line">
            <a:avLst/>
          </a:prstGeom>
          <a:noFill/>
          <a:ln w="19050">
            <a:solidFill>
              <a:schemeClr val="tx1"/>
            </a:solidFill>
            <a:round/>
            <a:headEnd type="oval" w="med" len="med"/>
            <a:tailEnd type="triangle" w="med" len="med"/>
          </a:ln>
        </p:spPr>
        <p:txBody>
          <a:bodyPr/>
          <a:lstStyle/>
          <a:p>
            <a:pPr eaLnBrk="0" hangingPunct="0"/>
            <a:endParaRPr lang="ja-JP" altLang="en-US">
              <a:latin typeface="Meiryo UI" panose="020B0604030504040204" pitchFamily="50" charset="-128"/>
              <a:ea typeface="Meiryo UI" panose="020B0604030504040204" pitchFamily="50" charset="-128"/>
            </a:endParaRPr>
          </a:p>
        </p:txBody>
      </p:sp>
      <p:sp>
        <p:nvSpPr>
          <p:cNvPr id="226" name="AutoShape 265">
            <a:extLst>
              <a:ext uri="{FF2B5EF4-FFF2-40B4-BE49-F238E27FC236}">
                <a16:creationId xmlns:a16="http://schemas.microsoft.com/office/drawing/2014/main" id="{485FB4D7-C478-4871-BD4F-127ED2F73988}"/>
              </a:ext>
            </a:extLst>
          </p:cNvPr>
          <p:cNvSpPr>
            <a:spLocks noChangeArrowheads="1"/>
          </p:cNvSpPr>
          <p:nvPr/>
        </p:nvSpPr>
        <p:spPr bwMode="auto">
          <a:xfrm>
            <a:off x="2181394" y="6437638"/>
            <a:ext cx="6592663" cy="180811"/>
          </a:xfrm>
          <a:prstGeom prst="homePlate">
            <a:avLst>
              <a:gd name="adj" fmla="val 50227"/>
            </a:avLst>
          </a:prstGeom>
          <a:solidFill>
            <a:srgbClr val="CCFF99"/>
          </a:solidFill>
          <a:ln w="12700" algn="ctr">
            <a:solidFill>
              <a:schemeClr val="bg1"/>
            </a:solidFill>
            <a:prstDash val="solid"/>
            <a:miter lim="800000"/>
            <a:headEnd/>
            <a:tailEnd/>
          </a:ln>
        </p:spPr>
        <p:txBody>
          <a:bodyPr wrap="none" anchor="ctr"/>
          <a:lstStyle/>
          <a:p>
            <a:pPr algn="ctr" eaLnBrk="0" hangingPunct="0"/>
            <a:r>
              <a:rPr lang="ja-JP" altLang="en-US" sz="1050" dirty="0">
                <a:latin typeface="Meiryo UI" pitchFamily="50" charset="-128"/>
                <a:ea typeface="Meiryo UI" pitchFamily="50" charset="-128"/>
                <a:cs typeface="Meiryo UI" pitchFamily="50" charset="-128"/>
              </a:rPr>
              <a:t>システム構築基盤技術の開発</a:t>
            </a:r>
            <a:endParaRPr lang="en-US" altLang="ja-JP" sz="1050" dirty="0">
              <a:latin typeface="Meiryo UI" panose="020B0604030504040204" pitchFamily="50" charset="-128"/>
              <a:ea typeface="Meiryo UI" panose="020B0604030504040204" pitchFamily="50" charset="-128"/>
            </a:endParaRPr>
          </a:p>
        </p:txBody>
      </p:sp>
      <p:sp>
        <p:nvSpPr>
          <p:cNvPr id="228" name="正方形/長方形 227">
            <a:extLst>
              <a:ext uri="{FF2B5EF4-FFF2-40B4-BE49-F238E27FC236}">
                <a16:creationId xmlns:a16="http://schemas.microsoft.com/office/drawing/2014/main" id="{BB5241DD-2B8B-4E98-87A6-7C4B7A05CC17}"/>
              </a:ext>
            </a:extLst>
          </p:cNvPr>
          <p:cNvSpPr/>
          <p:nvPr/>
        </p:nvSpPr>
        <p:spPr>
          <a:xfrm>
            <a:off x="4249127" y="5873110"/>
            <a:ext cx="1120820" cy="261610"/>
          </a:xfrm>
          <a:prstGeom prst="rect">
            <a:avLst/>
          </a:prstGeom>
        </p:spPr>
        <p:txBody>
          <a:bodyPr wrap="none">
            <a:spAutoFit/>
          </a:bodyPr>
          <a:lstStyle/>
          <a:p>
            <a:r>
              <a:rPr lang="en-US" altLang="ja-JP" sz="1100" dirty="0">
                <a:latin typeface="Meiryo UI" panose="020B0604030504040204" pitchFamily="50" charset="-128"/>
                <a:ea typeface="Meiryo UI" panose="020B0604030504040204" pitchFamily="50" charset="-128"/>
              </a:rPr>
              <a:t>ADAS(</a:t>
            </a:r>
            <a:r>
              <a:rPr lang="ja-JP" altLang="en-US" sz="1100" dirty="0">
                <a:solidFill>
                  <a:prstClr val="black"/>
                </a:solidFill>
                <a:latin typeface="Meiryo UI" panose="020B0604030504040204" pitchFamily="50" charset="-128"/>
                <a:ea typeface="Meiryo UI" panose="020B0604030504040204" pitchFamily="50" charset="-128"/>
              </a:rPr>
              <a:t>統合型</a:t>
            </a:r>
            <a:r>
              <a:rPr lang="en-US" altLang="ja-JP" sz="1100" dirty="0">
                <a:solidFill>
                  <a:prstClr val="black"/>
                </a:solidFill>
                <a:latin typeface="Meiryo UI" panose="020B0604030504040204" pitchFamily="50" charset="-128"/>
                <a:ea typeface="Meiryo UI" panose="020B0604030504040204" pitchFamily="50" charset="-128"/>
              </a:rPr>
              <a:t>)</a:t>
            </a:r>
            <a:endParaRPr lang="ja-JP" altLang="en-US" sz="1100" dirty="0"/>
          </a:p>
        </p:txBody>
      </p:sp>
      <p:sp>
        <p:nvSpPr>
          <p:cNvPr id="229" name="星 5 14">
            <a:extLst>
              <a:ext uri="{FF2B5EF4-FFF2-40B4-BE49-F238E27FC236}">
                <a16:creationId xmlns:a16="http://schemas.microsoft.com/office/drawing/2014/main" id="{5F6674E8-0B6D-430A-AA51-AC0B4D6166DD}"/>
              </a:ext>
            </a:extLst>
          </p:cNvPr>
          <p:cNvSpPr/>
          <p:nvPr/>
        </p:nvSpPr>
        <p:spPr>
          <a:xfrm>
            <a:off x="5283716" y="5900442"/>
            <a:ext cx="176627" cy="17662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endParaRPr lang="ja-JP" altLang="en-US">
              <a:solidFill>
                <a:schemeClr val="tx1"/>
              </a:solidFill>
              <a:cs typeface="Meiryo UI" panose="020B0604030504040204" pitchFamily="50" charset="-128"/>
            </a:endParaRPr>
          </a:p>
        </p:txBody>
      </p:sp>
      <p:sp>
        <p:nvSpPr>
          <p:cNvPr id="230" name="Line 288">
            <a:extLst>
              <a:ext uri="{FF2B5EF4-FFF2-40B4-BE49-F238E27FC236}">
                <a16:creationId xmlns:a16="http://schemas.microsoft.com/office/drawing/2014/main" id="{E5476321-0DAC-44D8-860D-2162B895C6C1}"/>
              </a:ext>
            </a:extLst>
          </p:cNvPr>
          <p:cNvSpPr>
            <a:spLocks noChangeShapeType="1"/>
          </p:cNvSpPr>
          <p:nvPr/>
        </p:nvSpPr>
        <p:spPr bwMode="auto">
          <a:xfrm flipV="1">
            <a:off x="5568567" y="6007938"/>
            <a:ext cx="60468" cy="354218"/>
          </a:xfrm>
          <a:prstGeom prst="line">
            <a:avLst/>
          </a:prstGeom>
          <a:noFill/>
          <a:ln w="19050">
            <a:solidFill>
              <a:schemeClr val="tx1"/>
            </a:solidFill>
            <a:round/>
            <a:headEnd type="oval" w="med" len="med"/>
            <a:tailEnd type="triangle" w="med" len="med"/>
          </a:ln>
        </p:spPr>
        <p:txBody>
          <a:bodyPr/>
          <a:lstStyle/>
          <a:p>
            <a:pPr eaLnBrk="0" hangingPunct="0"/>
            <a:endParaRPr lang="ja-JP" altLang="en-US">
              <a:latin typeface="Meiryo UI" panose="020B0604030504040204" pitchFamily="50" charset="-128"/>
              <a:ea typeface="Meiryo UI" panose="020B0604030504040204" pitchFamily="50" charset="-128"/>
            </a:endParaRPr>
          </a:p>
        </p:txBody>
      </p:sp>
      <p:sp>
        <p:nvSpPr>
          <p:cNvPr id="231" name="正方形/長方形 230">
            <a:extLst>
              <a:ext uri="{FF2B5EF4-FFF2-40B4-BE49-F238E27FC236}">
                <a16:creationId xmlns:a16="http://schemas.microsoft.com/office/drawing/2014/main" id="{7FA97B84-BF37-4E55-9E7D-B5618D291909}"/>
              </a:ext>
            </a:extLst>
          </p:cNvPr>
          <p:cNvSpPr/>
          <p:nvPr/>
        </p:nvSpPr>
        <p:spPr>
          <a:xfrm>
            <a:off x="5690650" y="5873262"/>
            <a:ext cx="1579278" cy="261610"/>
          </a:xfrm>
          <a:prstGeom prst="rect">
            <a:avLst/>
          </a:prstGeom>
        </p:spPr>
        <p:txBody>
          <a:bodyPr wrap="none">
            <a:spAutoFit/>
          </a:bodyPr>
          <a:lstStyle/>
          <a:p>
            <a:r>
              <a:rPr lang="ja-JP" altLang="en-US" sz="1100" dirty="0">
                <a:solidFill>
                  <a:prstClr val="black"/>
                </a:solidFill>
                <a:latin typeface="Meiryo UI" panose="020B0604030504040204" pitchFamily="50" charset="-128"/>
                <a:ea typeface="Meiryo UI" panose="020B0604030504040204" pitchFamily="50" charset="-128"/>
              </a:rPr>
              <a:t>鉄道</a:t>
            </a:r>
            <a:r>
              <a:rPr lang="ja-JP" altLang="en-US" sz="1100" dirty="0">
                <a:latin typeface="Meiryo UI" panose="020B0604030504040204" pitchFamily="50" charset="-128"/>
                <a:ea typeface="Meiryo UI" panose="020B0604030504040204" pitchFamily="50" charset="-128"/>
              </a:rPr>
              <a:t>車両制御</a:t>
            </a:r>
            <a:r>
              <a:rPr lang="en-US" altLang="ja-JP" sz="1100" dirty="0">
                <a:latin typeface="Meiryo UI" panose="020B0604030504040204" pitchFamily="50" charset="-128"/>
                <a:ea typeface="Meiryo UI" panose="020B0604030504040204" pitchFamily="50" charset="-128"/>
              </a:rPr>
              <a:t>(</a:t>
            </a:r>
            <a:r>
              <a:rPr lang="ja-JP" altLang="en-US" sz="1100" dirty="0">
                <a:solidFill>
                  <a:prstClr val="black"/>
                </a:solidFill>
                <a:latin typeface="Meiryo UI" panose="020B0604030504040204" pitchFamily="50" charset="-128"/>
                <a:ea typeface="Meiryo UI" panose="020B0604030504040204" pitchFamily="50" charset="-128"/>
              </a:rPr>
              <a:t>統合型</a:t>
            </a:r>
            <a:r>
              <a:rPr lang="en-US" altLang="ja-JP" sz="1100" dirty="0">
                <a:solidFill>
                  <a:prstClr val="black"/>
                </a:solidFill>
                <a:latin typeface="Meiryo UI" panose="020B0604030504040204" pitchFamily="50" charset="-128"/>
                <a:ea typeface="Meiryo UI" panose="020B0604030504040204" pitchFamily="50" charset="-128"/>
              </a:rPr>
              <a:t>)</a:t>
            </a:r>
            <a:endParaRPr lang="ja-JP" altLang="en-US" sz="1100" dirty="0"/>
          </a:p>
        </p:txBody>
      </p:sp>
      <p:sp>
        <p:nvSpPr>
          <p:cNvPr id="232" name="正方形/長方形 231">
            <a:extLst>
              <a:ext uri="{FF2B5EF4-FFF2-40B4-BE49-F238E27FC236}">
                <a16:creationId xmlns:a16="http://schemas.microsoft.com/office/drawing/2014/main" id="{7E431404-3099-44D4-B68D-F04B766962D7}"/>
              </a:ext>
            </a:extLst>
          </p:cNvPr>
          <p:cNvSpPr/>
          <p:nvPr/>
        </p:nvSpPr>
        <p:spPr bwMode="auto">
          <a:xfrm>
            <a:off x="8102137" y="5994416"/>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空調機器を追記</a:t>
            </a:r>
            <a:endParaRPr lang="en-US" altLang="ja-JP" sz="1600" dirty="0">
              <a:solidFill>
                <a:srgbClr val="0000CC"/>
              </a:solidFill>
              <a:latin typeface="Meiryo UI" pitchFamily="50" charset="-128"/>
              <a:ea typeface="Meiryo UI" pitchFamily="50" charset="-128"/>
              <a:cs typeface="Meiryo UI" pitchFamily="50" charset="-128"/>
            </a:endParaRPr>
          </a:p>
        </p:txBody>
      </p:sp>
      <p:sp>
        <p:nvSpPr>
          <p:cNvPr id="234" name="正方形/長方形 233">
            <a:extLst>
              <a:ext uri="{FF2B5EF4-FFF2-40B4-BE49-F238E27FC236}">
                <a16:creationId xmlns:a16="http://schemas.microsoft.com/office/drawing/2014/main" id="{80F4320F-196B-4973-B688-04A8FC545044}"/>
              </a:ext>
            </a:extLst>
          </p:cNvPr>
          <p:cNvSpPr/>
          <p:nvPr/>
        </p:nvSpPr>
        <p:spPr bwMode="auto">
          <a:xfrm>
            <a:off x="-2307159" y="2605713"/>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PF(</a:t>
            </a:r>
            <a:r>
              <a:rPr lang="ja-JP" altLang="en-US" sz="1600" dirty="0">
                <a:solidFill>
                  <a:srgbClr val="0000CC"/>
                </a:solidFill>
                <a:latin typeface="Meiryo UI" pitchFamily="50" charset="-128"/>
                <a:ea typeface="Meiryo UI" pitchFamily="50" charset="-128"/>
                <a:cs typeface="Meiryo UI" pitchFamily="50" charset="-128"/>
              </a:rPr>
              <a:t>ライフ</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の開発内容を追記</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20936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 50"/>
          <p:cNvSpPr txBox="1">
            <a:spLocks/>
          </p:cNvSpPr>
          <p:nvPr/>
        </p:nvSpPr>
        <p:spPr>
          <a:xfrm>
            <a:off x="144719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基盤技術ロードマップ</a:t>
            </a:r>
            <a:endParaRPr lang="en-US" altLang="ja-JP" sz="2400" b="1" dirty="0"/>
          </a:p>
        </p:txBody>
      </p:sp>
      <p:sp>
        <p:nvSpPr>
          <p:cNvPr id="14" name="テキスト ボックス 13"/>
          <p:cNvSpPr txBox="1"/>
          <p:nvPr/>
        </p:nvSpPr>
        <p:spPr>
          <a:xfrm>
            <a:off x="1200150" y="7064273"/>
            <a:ext cx="6743700" cy="1142942"/>
          </a:xfrm>
          <a:prstGeom prst="rect">
            <a:avLst/>
          </a:prstGeom>
          <a:solidFill>
            <a:srgbClr val="FFFF99"/>
          </a:solidFill>
          <a:ln w="28575">
            <a:solidFill>
              <a:srgbClr val="FF0000"/>
            </a:solidFill>
          </a:ln>
        </p:spPr>
        <p:txBody>
          <a:bodyPr wrap="square" rtlCol="0">
            <a:spAutoFit/>
          </a:bodyPr>
          <a:lstStyle/>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・少なくとも</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27</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年度までの関連する技術開発スケジュールを記載。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・共研で得られる技術、開発については、</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共研</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大</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と記載。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（文字サイズは小さくても可。）</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・基盤技術ロードマップからの抜粋でも構いません。</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9" name="テキスト ボックス 8">
            <a:extLst>
              <a:ext uri="{FF2B5EF4-FFF2-40B4-BE49-F238E27FC236}">
                <a16:creationId xmlns:a16="http://schemas.microsoft.com/office/drawing/2014/main" id="{FB43F8FB-85C3-4181-896D-E2F2FEF81851}"/>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0" name="テキスト ボックス 9">
            <a:extLst>
              <a:ext uri="{FF2B5EF4-FFF2-40B4-BE49-F238E27FC236}">
                <a16:creationId xmlns:a16="http://schemas.microsoft.com/office/drawing/2014/main" id="{F16CA1D3-0061-40E9-BC49-4F0F57AC78BE}"/>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1" name="テキスト ボックス 10">
            <a:extLst>
              <a:ext uri="{FF2B5EF4-FFF2-40B4-BE49-F238E27FC236}">
                <a16:creationId xmlns:a16="http://schemas.microsoft.com/office/drawing/2014/main" id="{9CF25CA3-E621-41C9-9020-D3E26966DA41}"/>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24AD0784-10A7-49D9-8C12-7978BC3F41F8}"/>
              </a:ext>
            </a:extLst>
          </p:cNvPr>
          <p:cNvSpPr txBox="1"/>
          <p:nvPr/>
        </p:nvSpPr>
        <p:spPr bwMode="auto">
          <a:xfrm flipH="1">
            <a:off x="9252284" y="3561584"/>
            <a:ext cx="5513773" cy="79429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defPPr>
              <a:defRPr lang="ja-JP"/>
            </a:defPPr>
            <a:lvl1pPr>
              <a:tabLst>
                <a:tab pos="360363" algn="l"/>
              </a:tabLst>
              <a:defRPr sz="1600">
                <a:solidFill>
                  <a:srgbClr val="0000CC"/>
                </a:solidFill>
                <a:latin typeface="Meiryo UI" pitchFamily="50" charset="-128"/>
                <a:ea typeface="Meiryo UI" pitchFamily="50" charset="-128"/>
                <a:cs typeface="Meiryo UI" pitchFamily="50"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ja-JP" dirty="0"/>
              <a:t>[</a:t>
            </a:r>
            <a:r>
              <a:rPr lang="ja-JP" altLang="en-US" dirty="0"/>
              <a:t>システム部門内</a:t>
            </a:r>
            <a:r>
              <a:rPr lang="en-US" altLang="ja-JP" dirty="0"/>
              <a:t>]</a:t>
            </a:r>
          </a:p>
          <a:p>
            <a:r>
              <a:rPr lang="ja-JP" altLang="en-US" dirty="0"/>
              <a:t>・部の基盤技術ロードマップでよい。その中でどこにあたるかを示す。</a:t>
            </a:r>
            <a:endParaRPr lang="en-US" altLang="ja-JP" dirty="0"/>
          </a:p>
          <a:p>
            <a:r>
              <a:rPr lang="ja-JP" altLang="en-US" dirty="0"/>
              <a:t>・</a:t>
            </a:r>
            <a:r>
              <a:rPr lang="en-US" altLang="ja-JP" dirty="0"/>
              <a:t>2021</a:t>
            </a:r>
            <a:r>
              <a:rPr lang="ja-JP" altLang="en-US" dirty="0"/>
              <a:t>年始まりでなくてもよい。</a:t>
            </a:r>
          </a:p>
        </p:txBody>
      </p:sp>
      <p:sp>
        <p:nvSpPr>
          <p:cNvPr id="15" name="円/楕円 22">
            <a:extLst>
              <a:ext uri="{FF2B5EF4-FFF2-40B4-BE49-F238E27FC236}">
                <a16:creationId xmlns:a16="http://schemas.microsoft.com/office/drawing/2014/main" id="{9E7365CD-46FD-4F83-B416-BF40967128E2}"/>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部門内</a:t>
            </a:r>
            <a:endParaRPr lang="en-US" altLang="ja-JP" b="1" dirty="0">
              <a:solidFill>
                <a:prstClr val="white"/>
              </a:solidFill>
              <a:latin typeface="Meiryo UI" panose="020B0604030504040204" pitchFamily="50" charset="-128"/>
              <a:ea typeface="Meiryo UI" panose="020B0604030504040204" pitchFamily="50" charset="-128"/>
            </a:endParaRPr>
          </a:p>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graphicFrame>
        <p:nvGraphicFramePr>
          <p:cNvPr id="12" name="Group 126">
            <a:extLst>
              <a:ext uri="{FF2B5EF4-FFF2-40B4-BE49-F238E27FC236}">
                <a16:creationId xmlns:a16="http://schemas.microsoft.com/office/drawing/2014/main" id="{06F3478E-5FDF-4CE2-855B-F99C51806954}"/>
              </a:ext>
            </a:extLst>
          </p:cNvPr>
          <p:cNvGraphicFramePr>
            <a:graphicFrameLocks noGrp="1"/>
          </p:cNvGraphicFramePr>
          <p:nvPr>
            <p:extLst>
              <p:ext uri="{D42A27DB-BD31-4B8C-83A1-F6EECF244321}">
                <p14:modId xmlns:p14="http://schemas.microsoft.com/office/powerpoint/2010/main" val="4204781987"/>
              </p:ext>
            </p:extLst>
          </p:nvPr>
        </p:nvGraphicFramePr>
        <p:xfrm>
          <a:off x="140043" y="1107883"/>
          <a:ext cx="8516467" cy="5453101"/>
        </p:xfrm>
        <a:graphic>
          <a:graphicData uri="http://schemas.openxmlformats.org/drawingml/2006/table">
            <a:tbl>
              <a:tblPr/>
              <a:tblGrid>
                <a:gridCol w="515277">
                  <a:extLst>
                    <a:ext uri="{9D8B030D-6E8A-4147-A177-3AD203B41FA5}">
                      <a16:colId xmlns:a16="http://schemas.microsoft.com/office/drawing/2014/main" val="20000"/>
                    </a:ext>
                  </a:extLst>
                </a:gridCol>
                <a:gridCol w="984422">
                  <a:extLst>
                    <a:ext uri="{9D8B030D-6E8A-4147-A177-3AD203B41FA5}">
                      <a16:colId xmlns:a16="http://schemas.microsoft.com/office/drawing/2014/main" val="20001"/>
                    </a:ext>
                  </a:extLst>
                </a:gridCol>
                <a:gridCol w="816503">
                  <a:extLst>
                    <a:ext uri="{9D8B030D-6E8A-4147-A177-3AD203B41FA5}">
                      <a16:colId xmlns:a16="http://schemas.microsoft.com/office/drawing/2014/main" val="20002"/>
                    </a:ext>
                  </a:extLst>
                </a:gridCol>
                <a:gridCol w="777116">
                  <a:extLst>
                    <a:ext uri="{9D8B030D-6E8A-4147-A177-3AD203B41FA5}">
                      <a16:colId xmlns:a16="http://schemas.microsoft.com/office/drawing/2014/main" val="20003"/>
                    </a:ext>
                  </a:extLst>
                </a:gridCol>
                <a:gridCol w="842255">
                  <a:extLst>
                    <a:ext uri="{9D8B030D-6E8A-4147-A177-3AD203B41FA5}">
                      <a16:colId xmlns:a16="http://schemas.microsoft.com/office/drawing/2014/main" val="20004"/>
                    </a:ext>
                  </a:extLst>
                </a:gridCol>
                <a:gridCol w="787721">
                  <a:extLst>
                    <a:ext uri="{9D8B030D-6E8A-4147-A177-3AD203B41FA5}">
                      <a16:colId xmlns:a16="http://schemas.microsoft.com/office/drawing/2014/main" val="20005"/>
                    </a:ext>
                  </a:extLst>
                </a:gridCol>
                <a:gridCol w="758938">
                  <a:extLst>
                    <a:ext uri="{9D8B030D-6E8A-4147-A177-3AD203B41FA5}">
                      <a16:colId xmlns:a16="http://schemas.microsoft.com/office/drawing/2014/main" val="20006"/>
                    </a:ext>
                  </a:extLst>
                </a:gridCol>
                <a:gridCol w="757423">
                  <a:extLst>
                    <a:ext uri="{9D8B030D-6E8A-4147-A177-3AD203B41FA5}">
                      <a16:colId xmlns:a16="http://schemas.microsoft.com/office/drawing/2014/main" val="20007"/>
                    </a:ext>
                  </a:extLst>
                </a:gridCol>
                <a:gridCol w="758937">
                  <a:extLst>
                    <a:ext uri="{9D8B030D-6E8A-4147-A177-3AD203B41FA5}">
                      <a16:colId xmlns:a16="http://schemas.microsoft.com/office/drawing/2014/main" val="20008"/>
                    </a:ext>
                  </a:extLst>
                </a:gridCol>
                <a:gridCol w="752879">
                  <a:extLst>
                    <a:ext uri="{9D8B030D-6E8A-4147-A177-3AD203B41FA5}">
                      <a16:colId xmlns:a16="http://schemas.microsoft.com/office/drawing/2014/main" val="20009"/>
                    </a:ext>
                  </a:extLst>
                </a:gridCol>
                <a:gridCol w="764996">
                  <a:extLst>
                    <a:ext uri="{9D8B030D-6E8A-4147-A177-3AD203B41FA5}">
                      <a16:colId xmlns:a16="http://schemas.microsoft.com/office/drawing/2014/main" val="20010"/>
                    </a:ext>
                  </a:extLst>
                </a:gridCol>
              </a:tblGrid>
              <a:tr h="377891">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r>
                        <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2020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2021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2022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2023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2024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2025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2026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2027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2028</a:t>
                      </a:r>
                      <a:r>
                        <a:rPr kumimoji="1" lang="ja-JP" altLang="en-US"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a:t>
                      </a:r>
                      <a:endParaRPr kumimoji="1" lang="en-US" altLang="ja-JP"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82817">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技術</a:t>
                      </a:r>
                      <a:endPar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動向</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endPar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row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基盤</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技術</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システム</a:t>
                      </a:r>
                      <a:b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b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構築技術</a:t>
                      </a:r>
                      <a:b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b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2.(3)</a:t>
                      </a:r>
                      <a:b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b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0">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組込み</a:t>
                      </a:r>
                      <a: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HW</a:t>
                      </a:r>
                      <a:b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b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開発運用技術</a:t>
                      </a:r>
                      <a:endPar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1.(2)</a:t>
                      </a:r>
                      <a:b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b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781104709"/>
                  </a:ext>
                </a:extLst>
              </a:tr>
              <a:tr h="883955">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組込み</a:t>
                      </a:r>
                      <a: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SW</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開発運用技術</a:t>
                      </a:r>
                      <a:b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br>
                      <a: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1.(1)</a:t>
                      </a:r>
                      <a:b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br>
                      <a: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2.(1)</a:t>
                      </a:r>
                      <a:b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br>
                      <a: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3.(1)</a:t>
                      </a:r>
                      <a:endPar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65212">
                <a:tc gridSpan="2">
                  <a:txBody>
                    <a:bodyPr/>
                    <a:lstStyle/>
                    <a:p>
                      <a:r>
                        <a:rPr kumimoji="1" lang="ja-JP" altLang="en-US" dirty="0">
                          <a:latin typeface="Meiryo UI" panose="020B0604030504040204" pitchFamily="50" charset="-128"/>
                          <a:ea typeface="Meiryo UI" panose="020B0604030504040204" pitchFamily="50" charset="-128"/>
                        </a:rPr>
                        <a:t>社外連携</a:t>
                      </a:r>
                      <a:endParaRPr kumimoji="1" lang="en-US" altLang="ja-JP"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1.(2)</a:t>
                      </a:r>
                      <a:endParaRPr kumimoji="1" lang="ja-JP" altLang="en-US" sz="1600" dirty="0">
                        <a:latin typeface="Meiryo UI" panose="020B0604030504040204" pitchFamily="50" charset="-128"/>
                        <a:ea typeface="Meiryo UI" panose="020B0604030504040204" pitchFamily="50" charset="-128"/>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6" name="正方形/長方形 15">
            <a:extLst>
              <a:ext uri="{FF2B5EF4-FFF2-40B4-BE49-F238E27FC236}">
                <a16:creationId xmlns:a16="http://schemas.microsoft.com/office/drawing/2014/main" id="{7AF40548-15ED-4C68-9616-6CC5579284F6}"/>
              </a:ext>
            </a:extLst>
          </p:cNvPr>
          <p:cNvSpPr/>
          <p:nvPr/>
        </p:nvSpPr>
        <p:spPr>
          <a:xfrm>
            <a:off x="140043" y="764042"/>
            <a:ext cx="5597610" cy="369332"/>
          </a:xfrm>
          <a:prstGeom prst="rect">
            <a:avLst/>
          </a:prstGeom>
        </p:spPr>
        <p:txBody>
          <a:bodyPr wrap="square">
            <a:spAutoFit/>
          </a:bodyPr>
          <a:lstStyle/>
          <a:p>
            <a:pPr defTabSz="914583" fontAlgn="base">
              <a:spcBef>
                <a:spcPct val="0"/>
              </a:spcBef>
              <a:spcAft>
                <a:spcPct val="0"/>
              </a:spcAft>
            </a:pPr>
            <a:r>
              <a:rPr lang="ja-JP" altLang="en-US" b="1" dirty="0">
                <a:solidFill>
                  <a:prstClr val="black"/>
                </a:solidFill>
                <a:latin typeface="Meiryo UI" panose="020B0604030504040204" pitchFamily="50" charset="-128"/>
                <a:ea typeface="Meiryo UI" panose="020B0604030504040204" pitchFamily="50" charset="-128"/>
              </a:rPr>
              <a:t>迅速なサービス構築と安定運用を実現する技術</a:t>
            </a:r>
            <a:endParaRPr lang="en-US" altLang="ja-JP" b="1" dirty="0">
              <a:solidFill>
                <a:prstClr val="black"/>
              </a:solidFill>
              <a:latin typeface="Meiryo UI" panose="020B0604030504040204" pitchFamily="50" charset="-128"/>
              <a:ea typeface="Meiryo UI" panose="020B0604030504040204" pitchFamily="50" charset="-128"/>
            </a:endParaRPr>
          </a:p>
        </p:txBody>
      </p:sp>
      <p:sp>
        <p:nvSpPr>
          <p:cNvPr id="17" name="AutoShape 147">
            <a:extLst>
              <a:ext uri="{FF2B5EF4-FFF2-40B4-BE49-F238E27FC236}">
                <a16:creationId xmlns:a16="http://schemas.microsoft.com/office/drawing/2014/main" id="{668A03CC-E4C2-4884-830C-25046D674982}"/>
              </a:ext>
            </a:extLst>
          </p:cNvPr>
          <p:cNvSpPr>
            <a:spLocks noChangeArrowheads="1"/>
          </p:cNvSpPr>
          <p:nvPr/>
        </p:nvSpPr>
        <p:spPr bwMode="auto">
          <a:xfrm>
            <a:off x="1643674" y="4901920"/>
            <a:ext cx="827677"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sz="1200" dirty="0">
                <a:solidFill>
                  <a:prstClr val="black"/>
                </a:solidFill>
                <a:latin typeface="Meiryo UI" panose="020B0604030504040204" pitchFamily="50" charset="-128"/>
                <a:ea typeface="Meiryo UI" panose="020B0604030504040204" pitchFamily="50" charset="-128"/>
              </a:rPr>
              <a:t>自動生成</a:t>
            </a:r>
            <a:endParaRPr lang="en-US" altLang="ja-JP" sz="1200" dirty="0">
              <a:solidFill>
                <a:prstClr val="black"/>
              </a:solidFill>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rPr>
              <a:t>(code)</a:t>
            </a:r>
          </a:p>
        </p:txBody>
      </p:sp>
      <p:sp>
        <p:nvSpPr>
          <p:cNvPr id="18" name="AutoShape 147">
            <a:extLst>
              <a:ext uri="{FF2B5EF4-FFF2-40B4-BE49-F238E27FC236}">
                <a16:creationId xmlns:a16="http://schemas.microsoft.com/office/drawing/2014/main" id="{2B2A5C6A-4555-4643-9318-19F810227823}"/>
              </a:ext>
            </a:extLst>
          </p:cNvPr>
          <p:cNvSpPr>
            <a:spLocks noChangeArrowheads="1"/>
          </p:cNvSpPr>
          <p:nvPr/>
        </p:nvSpPr>
        <p:spPr bwMode="auto">
          <a:xfrm>
            <a:off x="2468671" y="4893166"/>
            <a:ext cx="3141292"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sz="1600" dirty="0">
                <a:solidFill>
                  <a:prstClr val="black"/>
                </a:solidFill>
                <a:latin typeface="Meiryo UI" panose="020B0604030504040204" pitchFamily="50" charset="-128"/>
                <a:ea typeface="Meiryo UI" panose="020B0604030504040204" pitchFamily="50" charset="-128"/>
              </a:rPr>
              <a:t>DevOps</a:t>
            </a:r>
            <a:r>
              <a:rPr lang="ja-JP" altLang="en-US" sz="1600" dirty="0">
                <a:solidFill>
                  <a:prstClr val="black"/>
                </a:solidFill>
                <a:latin typeface="Meiryo UI" panose="020B0604030504040204" pitchFamily="50" charset="-128"/>
                <a:ea typeface="Meiryo UI" panose="020B0604030504040204" pitchFamily="50" charset="-128"/>
              </a:rPr>
              <a:t>支援機能</a:t>
            </a:r>
            <a:endParaRPr lang="en-US" altLang="ja-JP" sz="1600" dirty="0">
              <a:solidFill>
                <a:prstClr val="black"/>
              </a:solidFill>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(test, deploy, operate)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 name="AutoShape 147">
            <a:extLst>
              <a:ext uri="{FF2B5EF4-FFF2-40B4-BE49-F238E27FC236}">
                <a16:creationId xmlns:a16="http://schemas.microsoft.com/office/drawing/2014/main" id="{73BBB40B-EDE7-46D3-99A9-07507652BA9A}"/>
              </a:ext>
            </a:extLst>
          </p:cNvPr>
          <p:cNvSpPr>
            <a:spLocks noChangeArrowheads="1"/>
          </p:cNvSpPr>
          <p:nvPr/>
        </p:nvSpPr>
        <p:spPr bwMode="auto">
          <a:xfrm>
            <a:off x="5638798" y="4875740"/>
            <a:ext cx="2988876"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i="0" u="none" strike="noStrike" kern="1200" cap="none" spc="0" normalizeH="0" baseline="0" noProof="0" dirty="0" err="1">
                <a:ln>
                  <a:noFill/>
                </a:ln>
                <a:effectLst/>
                <a:uLnTx/>
                <a:uFillTx/>
                <a:latin typeface="Meiryo UI" panose="020B0604030504040204" pitchFamily="50" charset="-128"/>
                <a:ea typeface="Meiryo UI" panose="020B0604030504040204" pitchFamily="50" charset="-128"/>
                <a:cs typeface="+mn-cs"/>
              </a:rPr>
              <a:t>xOps</a:t>
            </a:r>
            <a:r>
              <a:rPr lang="ja-JP" altLang="en-US" dirty="0">
                <a:solidFill>
                  <a:prstClr val="black"/>
                </a:solidFill>
                <a:latin typeface="Meiryo UI" panose="020B0604030504040204" pitchFamily="50" charset="-128"/>
                <a:ea typeface="Meiryo UI" panose="020B0604030504040204" pitchFamily="50" charset="-128"/>
              </a:rPr>
              <a:t>支援技術</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 name="AutoShape 147">
            <a:extLst>
              <a:ext uri="{FF2B5EF4-FFF2-40B4-BE49-F238E27FC236}">
                <a16:creationId xmlns:a16="http://schemas.microsoft.com/office/drawing/2014/main" id="{6B86CF13-DD0A-4EC5-8CDB-6681E6AC0306}"/>
              </a:ext>
            </a:extLst>
          </p:cNvPr>
          <p:cNvSpPr>
            <a:spLocks noChangeArrowheads="1"/>
          </p:cNvSpPr>
          <p:nvPr/>
        </p:nvSpPr>
        <p:spPr bwMode="auto">
          <a:xfrm>
            <a:off x="1642110" y="2775955"/>
            <a:ext cx="826561"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en-US" altLang="ja-JP" sz="1800" b="0" i="0" u="none" strike="noStrike" kern="1200" cap="none" spc="0" normalizeH="0" baseline="30000" noProof="0" dirty="0">
                <a:ln>
                  <a:noFill/>
                </a:ln>
                <a:solidFill>
                  <a:prstClr val="black"/>
                </a:solidFill>
                <a:effectLst/>
                <a:uLnTx/>
                <a:uFillTx/>
                <a:latin typeface="Meiryo UI" panose="020B0604030504040204" pitchFamily="50" charset="-128"/>
                <a:ea typeface="Meiryo UI" panose="020B0604030504040204" pitchFamily="50" charset="-128"/>
                <a:cs typeface="+mn-cs"/>
              </a:rPr>
              <a:t>st</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sz="1400" dirty="0">
                <a:solidFill>
                  <a:prstClr val="black"/>
                </a:solidFill>
                <a:latin typeface="Meiryo UI" panose="020B0604030504040204" pitchFamily="50" charset="-128"/>
                <a:ea typeface="Meiryo UI" panose="020B0604030504040204" pitchFamily="50" charset="-128"/>
              </a:rPr>
              <a:t>(FA</a:t>
            </a:r>
            <a:r>
              <a:rPr lang="ja-JP" altLang="en-US" sz="1400" dirty="0">
                <a:solidFill>
                  <a:prstClr val="black"/>
                </a:solidFill>
                <a:latin typeface="Meiryo UI" panose="020B0604030504040204" pitchFamily="50" charset="-128"/>
                <a:ea typeface="Meiryo UI" panose="020B0604030504040204" pitchFamily="50" charset="-128"/>
              </a:rPr>
              <a:t>向け</a:t>
            </a:r>
            <a:r>
              <a:rPr lang="en-US" altLang="ja-JP" sz="1400" dirty="0">
                <a:solidFill>
                  <a:prstClr val="black"/>
                </a:solidFill>
                <a:latin typeface="Meiryo UI" panose="020B0604030504040204" pitchFamily="50" charset="-128"/>
                <a:ea typeface="Meiryo UI" panose="020B0604030504040204" pitchFamily="50" charset="-128"/>
              </a:rPr>
              <a:t>)</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 name="AutoShape 147">
            <a:extLst>
              <a:ext uri="{FF2B5EF4-FFF2-40B4-BE49-F238E27FC236}">
                <a16:creationId xmlns:a16="http://schemas.microsoft.com/office/drawing/2014/main" id="{4CC5C116-6346-4428-B5DE-3C66172BF890}"/>
              </a:ext>
            </a:extLst>
          </p:cNvPr>
          <p:cNvSpPr>
            <a:spLocks noChangeArrowheads="1"/>
          </p:cNvSpPr>
          <p:nvPr/>
        </p:nvSpPr>
        <p:spPr bwMode="auto">
          <a:xfrm>
            <a:off x="5638798" y="2792386"/>
            <a:ext cx="2984756"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dirty="0">
                <a:latin typeface="Meiryo UI" panose="020B0604030504040204" pitchFamily="50" charset="-128"/>
                <a:ea typeface="Meiryo UI" panose="020B0604030504040204" pitchFamily="50" charset="-128"/>
              </a:rPr>
              <a:t>分散協調技術</a:t>
            </a:r>
            <a:endParaRPr lang="en-US" altLang="ja-JP" dirty="0">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cs typeface="+mn-cs"/>
              </a:rPr>
              <a:t>(System of Systems)</a:t>
            </a:r>
            <a:endParaRPr kumimoji="1" lang="ja-JP" altLang="en-US" sz="140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cs typeface="+mn-cs"/>
            </a:endParaRPr>
          </a:p>
        </p:txBody>
      </p:sp>
      <p:sp>
        <p:nvSpPr>
          <p:cNvPr id="22" name="AutoShape 147">
            <a:extLst>
              <a:ext uri="{FF2B5EF4-FFF2-40B4-BE49-F238E27FC236}">
                <a16:creationId xmlns:a16="http://schemas.microsoft.com/office/drawing/2014/main" id="{7652FE3C-4FAD-4E4C-BA4A-9BDC19D9870A}"/>
              </a:ext>
            </a:extLst>
          </p:cNvPr>
          <p:cNvSpPr>
            <a:spLocks noChangeArrowheads="1"/>
          </p:cNvSpPr>
          <p:nvPr/>
        </p:nvSpPr>
        <p:spPr bwMode="auto">
          <a:xfrm>
            <a:off x="1649572" y="3781276"/>
            <a:ext cx="1576983" cy="503653"/>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最適化設計</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defTabSz="914400" rtl="0" eaLnBrk="1" fontAlgn="base" latinLnBrk="0" hangingPunct="1">
              <a:lnSpc>
                <a:spcPct val="100000"/>
              </a:lnSpc>
              <a:spcBef>
                <a:spcPct val="0"/>
              </a:spcBef>
              <a:spcAft>
                <a:spcPct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ウォーターフォール開発</a:t>
            </a: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23" name="AutoShape 147">
            <a:extLst>
              <a:ext uri="{FF2B5EF4-FFF2-40B4-BE49-F238E27FC236}">
                <a16:creationId xmlns:a16="http://schemas.microsoft.com/office/drawing/2014/main" id="{438762ED-6C00-4CEE-BB2E-E3C2D74F6B2A}"/>
              </a:ext>
            </a:extLst>
          </p:cNvPr>
          <p:cNvSpPr>
            <a:spLocks noChangeArrowheads="1"/>
          </p:cNvSpPr>
          <p:nvPr/>
        </p:nvSpPr>
        <p:spPr bwMode="auto">
          <a:xfrm>
            <a:off x="3226555" y="3802329"/>
            <a:ext cx="2375170"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DevOps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開発支援機能</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sz="1100" dirty="0">
                <a:solidFill>
                  <a:prstClr val="black"/>
                </a:solidFill>
                <a:latin typeface="Meiryo UI" panose="020B0604030504040204" pitchFamily="50" charset="-128"/>
                <a:ea typeface="Meiryo UI" panose="020B0604030504040204" pitchFamily="50" charset="-128"/>
              </a:rPr>
              <a:t>(</a:t>
            </a:r>
            <a:r>
              <a:rPr lang="ja-JP" altLang="en-US" sz="1100" dirty="0">
                <a:solidFill>
                  <a:prstClr val="black"/>
                </a:solidFill>
                <a:latin typeface="Meiryo UI" panose="020B0604030504040204" pitchFamily="50" charset="-128"/>
                <a:ea typeface="Meiryo UI" panose="020B0604030504040204" pitchFamily="50" charset="-128"/>
              </a:rPr>
              <a:t>アジャイル開発。</a:t>
            </a:r>
            <a:r>
              <a:rPr lang="en-US" altLang="ja-JP" sz="1100" dirty="0" err="1">
                <a:solidFill>
                  <a:prstClr val="black"/>
                </a:solidFill>
                <a:latin typeface="Meiryo UI" panose="020B0604030504040204" pitchFamily="50" charset="-128"/>
                <a:ea typeface="Meiryo UI" panose="020B0604030504040204" pitchFamily="50" charset="-128"/>
              </a:rPr>
              <a:t>test,deploy</a:t>
            </a:r>
            <a:r>
              <a:rPr lang="ja-JP" altLang="en-US" sz="1100" dirty="0">
                <a:solidFill>
                  <a:prstClr val="black"/>
                </a:solidFill>
                <a:latin typeface="Meiryo UI" panose="020B0604030504040204" pitchFamily="50" charset="-128"/>
                <a:ea typeface="Meiryo UI" panose="020B0604030504040204" pitchFamily="50" charset="-128"/>
              </a:rPr>
              <a:t>）</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4" name="AutoShape 147">
            <a:extLst>
              <a:ext uri="{FF2B5EF4-FFF2-40B4-BE49-F238E27FC236}">
                <a16:creationId xmlns:a16="http://schemas.microsoft.com/office/drawing/2014/main" id="{3216FAED-1436-4AE0-A3B3-12915DB64425}"/>
              </a:ext>
            </a:extLst>
          </p:cNvPr>
          <p:cNvSpPr>
            <a:spLocks noChangeArrowheads="1"/>
          </p:cNvSpPr>
          <p:nvPr/>
        </p:nvSpPr>
        <p:spPr bwMode="auto">
          <a:xfrm>
            <a:off x="5642918" y="3803056"/>
            <a:ext cx="2984756"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SW</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との連携支援機能</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(SW/HW</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協調アジャイル開発。</a:t>
            </a:r>
            <a:r>
              <a:rPr kumimoji="1" lang="en-US" altLang="ja-JP" sz="11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operate&amp;monitor</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25" name="正方形/長方形 24">
            <a:extLst>
              <a:ext uri="{FF2B5EF4-FFF2-40B4-BE49-F238E27FC236}">
                <a16:creationId xmlns:a16="http://schemas.microsoft.com/office/drawing/2014/main" id="{553EFAA3-EBF7-45A6-A660-A75A5906CAB4}"/>
              </a:ext>
            </a:extLst>
          </p:cNvPr>
          <p:cNvSpPr/>
          <p:nvPr/>
        </p:nvSpPr>
        <p:spPr bwMode="auto">
          <a:xfrm>
            <a:off x="3226555" y="2406869"/>
            <a:ext cx="2445198" cy="4228726"/>
          </a:xfrm>
          <a:prstGeom prst="rect">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26" name="正方形/長方形 25">
            <a:extLst>
              <a:ext uri="{FF2B5EF4-FFF2-40B4-BE49-F238E27FC236}">
                <a16:creationId xmlns:a16="http://schemas.microsoft.com/office/drawing/2014/main" id="{9DC9FA53-30F1-440D-8F5E-ED40FC002087}"/>
              </a:ext>
            </a:extLst>
          </p:cNvPr>
          <p:cNvSpPr/>
          <p:nvPr/>
        </p:nvSpPr>
        <p:spPr bwMode="auto">
          <a:xfrm>
            <a:off x="3219093" y="2337057"/>
            <a:ext cx="2397668" cy="4228726"/>
          </a:xfrm>
          <a:prstGeom prst="rect">
            <a:avLst/>
          </a:prstGeom>
          <a:noFill/>
          <a:ln w="28575">
            <a:solidFill>
              <a:srgbClr val="FF0000"/>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27" name="テキスト ボックス 26">
            <a:extLst>
              <a:ext uri="{FF2B5EF4-FFF2-40B4-BE49-F238E27FC236}">
                <a16:creationId xmlns:a16="http://schemas.microsoft.com/office/drawing/2014/main" id="{B6DC8B47-5586-4390-B853-E3DEBA9BD565}"/>
              </a:ext>
            </a:extLst>
          </p:cNvPr>
          <p:cNvSpPr txBox="1"/>
          <p:nvPr/>
        </p:nvSpPr>
        <p:spPr bwMode="auto">
          <a:xfrm>
            <a:off x="5813970" y="1612993"/>
            <a:ext cx="1027507" cy="700567"/>
          </a:xfrm>
          <a:prstGeom prst="rect">
            <a:avLst/>
          </a:prstGeom>
          <a:noFill/>
          <a:ln w="9525">
            <a:noFill/>
            <a:miter lim="800000"/>
            <a:headEnd/>
            <a:tailEnd/>
          </a:ln>
        </p:spPr>
        <p:txBody>
          <a:bodyPr wrap="non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　　　▲</a:t>
            </a:r>
            <a:endParaRPr kumimoji="1" lang="en-US" altLang="ja-JP" sz="1200" dirty="0">
              <a:solidFill>
                <a:prstClr val="black"/>
              </a:solidFill>
              <a:latin typeface="Meiryo UI" panose="020B0604030504040204" pitchFamily="50" charset="-128"/>
              <a:ea typeface="Meiryo UI" panose="020B0604030504040204" pitchFamily="50" charset="-128"/>
            </a:endParaRPr>
          </a:p>
          <a:p>
            <a:pPr lvl="0" eaLnBrk="0" fontAlgn="base" hangingPunct="0">
              <a:spcBef>
                <a:spcPct val="20000"/>
              </a:spcBef>
              <a:spcAft>
                <a:spcPct val="0"/>
              </a:spcAft>
              <a:defRPr/>
            </a:pPr>
            <a:r>
              <a:rPr lang="ja-JP" altLang="en-US" sz="1200" dirty="0">
                <a:latin typeface="Meiryo UI" panose="020B0604030504040204" pitchFamily="50" charset="-128"/>
                <a:ea typeface="Meiryo UI" panose="020B0604030504040204" pitchFamily="50" charset="-128"/>
              </a:rPr>
              <a:t>次世代</a:t>
            </a:r>
            <a:r>
              <a:rPr lang="en-US" altLang="ja-JP" sz="1200" dirty="0">
                <a:latin typeface="Meiryo UI" panose="020B0604030504040204" pitchFamily="50" charset="-128"/>
                <a:ea typeface="Meiryo UI" panose="020B0604030504040204" pitchFamily="50" charset="-128"/>
              </a:rPr>
              <a:t>ADAS</a:t>
            </a:r>
          </a:p>
          <a:p>
            <a:pPr lvl="0" eaLnBrk="0" fontAlgn="base" hangingPunct="0">
              <a:spcBef>
                <a:spcPct val="20000"/>
              </a:spcBef>
              <a:spcAft>
                <a:spcPct val="0"/>
              </a:spcAft>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統合型</a:t>
            </a:r>
            <a:r>
              <a:rPr lang="en-US" altLang="ja-JP" sz="1200" dirty="0">
                <a:latin typeface="Meiryo UI" panose="020B0604030504040204" pitchFamily="50" charset="-128"/>
                <a:ea typeface="Meiryo UI" panose="020B0604030504040204" pitchFamily="50" charset="-128"/>
              </a:rPr>
              <a:t>)</a:t>
            </a:r>
          </a:p>
        </p:txBody>
      </p:sp>
      <p:sp>
        <p:nvSpPr>
          <p:cNvPr id="28" name="テキスト ボックス 27">
            <a:extLst>
              <a:ext uri="{FF2B5EF4-FFF2-40B4-BE49-F238E27FC236}">
                <a16:creationId xmlns:a16="http://schemas.microsoft.com/office/drawing/2014/main" id="{E03B2A12-89D3-403E-BCA6-D10A4654CFDE}"/>
              </a:ext>
            </a:extLst>
          </p:cNvPr>
          <p:cNvSpPr txBox="1"/>
          <p:nvPr/>
        </p:nvSpPr>
        <p:spPr bwMode="auto">
          <a:xfrm>
            <a:off x="5085502" y="1617079"/>
            <a:ext cx="760959" cy="700567"/>
          </a:xfrm>
          <a:prstGeom prst="rect">
            <a:avLst/>
          </a:prstGeom>
          <a:noFill/>
          <a:ln w="9525">
            <a:noFill/>
            <a:miter lim="800000"/>
            <a:headEnd/>
            <a:tailEnd/>
          </a:ln>
        </p:spPr>
        <p:txBody>
          <a:bodyPr wrap="none" lIns="72000" tIns="36000" rIns="72000" bIns="36000" rtlCol="0">
            <a:spAutoFit/>
          </a:bodyPr>
          <a:lstStyle/>
          <a:p>
            <a:pPr algn="r"/>
            <a:r>
              <a:rPr kumimoji="1" lang="ja-JP" altLang="en-US" sz="1200" dirty="0">
                <a:solidFill>
                  <a:prstClr val="black"/>
                </a:solidFill>
                <a:latin typeface="Meiryo UI" panose="020B0604030504040204" pitchFamily="50" charset="-128"/>
                <a:ea typeface="Meiryo UI" panose="020B0604030504040204" pitchFamily="50" charset="-128"/>
              </a:rPr>
              <a:t>▲</a:t>
            </a:r>
            <a:endParaRPr kumimoji="1" lang="en-US" altLang="ja-JP" sz="1200" dirty="0">
              <a:solidFill>
                <a:prstClr val="black"/>
              </a:solidFill>
              <a:latin typeface="Meiryo UI" panose="020B0604030504040204" pitchFamily="50" charset="-128"/>
              <a:ea typeface="Meiryo UI" panose="020B0604030504040204" pitchFamily="50" charset="-128"/>
            </a:endParaRPr>
          </a:p>
          <a:p>
            <a:pPr lvl="0" algn="r" eaLnBrk="0" fontAlgn="base" hangingPunct="0">
              <a:spcBef>
                <a:spcPct val="20000"/>
              </a:spcBef>
              <a:spcAft>
                <a:spcPct val="0"/>
              </a:spcAft>
              <a:defRPr/>
            </a:pPr>
            <a:r>
              <a:rPr lang="en-US" altLang="ja-JP" sz="1200" dirty="0">
                <a:latin typeface="Meiryo UI" panose="020B0604030504040204" pitchFamily="50" charset="-128"/>
                <a:ea typeface="Meiryo UI" panose="020B0604030504040204" pitchFamily="50" charset="-128"/>
              </a:rPr>
              <a:t>DevOps</a:t>
            </a:r>
          </a:p>
          <a:p>
            <a:pPr lvl="0" algn="r" eaLnBrk="0" fontAlgn="base" hangingPunct="0">
              <a:spcBef>
                <a:spcPct val="20000"/>
              </a:spcBef>
              <a:spcAft>
                <a:spcPct val="0"/>
              </a:spcAft>
              <a:defRPr/>
            </a:pPr>
            <a:r>
              <a:rPr lang="ja-JP" altLang="en-US" sz="1200" dirty="0">
                <a:latin typeface="Meiryo UI" panose="020B0604030504040204" pitchFamily="50" charset="-128"/>
                <a:ea typeface="Meiryo UI" panose="020B0604030504040204" pitchFamily="50" charset="-128"/>
              </a:rPr>
              <a:t>社内適用</a:t>
            </a:r>
            <a:endParaRPr lang="en-US" altLang="ja-JP" sz="12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7AE21DBC-01CC-419F-A65E-DA78D6C5B661}"/>
              </a:ext>
            </a:extLst>
          </p:cNvPr>
          <p:cNvSpPr txBox="1"/>
          <p:nvPr/>
        </p:nvSpPr>
        <p:spPr bwMode="auto">
          <a:xfrm>
            <a:off x="2415552" y="1620120"/>
            <a:ext cx="929275" cy="700567"/>
          </a:xfrm>
          <a:prstGeom prst="rect">
            <a:avLst/>
          </a:prstGeom>
          <a:noFill/>
          <a:ln w="9525">
            <a:noFill/>
            <a:miter lim="800000"/>
            <a:headEnd/>
            <a:tailEnd/>
          </a:ln>
        </p:spPr>
        <p:txBody>
          <a:bodyPr wrap="none" lIns="72000" tIns="36000" rIns="72000" bIns="36000" rtlCol="0">
            <a:spAutoFit/>
          </a:bodyPr>
          <a:lstStyle/>
          <a:p>
            <a:pPr lvl="0" eaLnBrk="0" fontAlgn="base" hangingPunct="0">
              <a:spcBef>
                <a:spcPct val="20000"/>
              </a:spcBef>
              <a:spcAft>
                <a:spcPct val="0"/>
              </a:spcAft>
              <a:defRPr/>
            </a:pP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lvl="0" eaLnBrk="0" fontAlgn="base" hangingPunct="0">
              <a:spcBef>
                <a:spcPct val="20000"/>
              </a:spcBef>
              <a:spcAft>
                <a:spcPct val="0"/>
              </a:spcAft>
            </a:pPr>
            <a:r>
              <a:rPr lang="en-US" altLang="ja-JP" sz="1200" dirty="0">
                <a:latin typeface="Meiryo UI" panose="020B0604030504040204" pitchFamily="50" charset="-128"/>
                <a:ea typeface="Meiryo UI" panose="020B0604030504040204" pitchFamily="50" charset="-128"/>
              </a:rPr>
              <a:t>IEEE 2675</a:t>
            </a:r>
          </a:p>
          <a:p>
            <a:pPr lvl="0" eaLnBrk="0" fontAlgn="base" hangingPunct="0">
              <a:spcBef>
                <a:spcPct val="20000"/>
              </a:spcBef>
              <a:spcAft>
                <a:spcPct val="0"/>
              </a:spcAft>
            </a:pPr>
            <a:r>
              <a:rPr lang="en-US" altLang="ja-JP" sz="1200" dirty="0">
                <a:latin typeface="Meiryo UI" panose="020B0604030504040204" pitchFamily="50" charset="-128"/>
                <a:ea typeface="Meiryo UI" panose="020B0604030504040204" pitchFamily="50" charset="-128"/>
              </a:rPr>
              <a:t>(DevOps)</a:t>
            </a:r>
            <a:endParaRPr lang="ja-JP" altLang="en-US" sz="1200" dirty="0">
              <a:latin typeface="Meiryo UI" panose="020B0604030504040204" pitchFamily="50" charset="-128"/>
              <a:ea typeface="Meiryo UI" panose="020B0604030504040204" pitchFamily="50" charset="-128"/>
            </a:endParaRPr>
          </a:p>
        </p:txBody>
      </p:sp>
      <p:sp>
        <p:nvSpPr>
          <p:cNvPr id="30" name="AutoShape 147">
            <a:extLst>
              <a:ext uri="{FF2B5EF4-FFF2-40B4-BE49-F238E27FC236}">
                <a16:creationId xmlns:a16="http://schemas.microsoft.com/office/drawing/2014/main" id="{E7183A8E-C0F1-40A6-84B5-57E2DD472DD0}"/>
              </a:ext>
            </a:extLst>
          </p:cNvPr>
          <p:cNvSpPr>
            <a:spLocks noChangeArrowheads="1"/>
          </p:cNvSpPr>
          <p:nvPr/>
        </p:nvSpPr>
        <p:spPr bwMode="auto">
          <a:xfrm>
            <a:off x="2465263" y="2787698"/>
            <a:ext cx="3136462"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1" name="テキスト ボックス 30">
            <a:extLst>
              <a:ext uri="{FF2B5EF4-FFF2-40B4-BE49-F238E27FC236}">
                <a16:creationId xmlns:a16="http://schemas.microsoft.com/office/drawing/2014/main" id="{2C1EB1DF-FACF-4AB4-B03E-C93D00A813D8}"/>
              </a:ext>
            </a:extLst>
          </p:cNvPr>
          <p:cNvSpPr txBox="1"/>
          <p:nvPr/>
        </p:nvSpPr>
        <p:spPr bwMode="auto">
          <a:xfrm>
            <a:off x="2361648" y="2876035"/>
            <a:ext cx="2816691" cy="565146"/>
          </a:xfrm>
          <a:prstGeom prst="rect">
            <a:avLst/>
          </a:prstGeom>
          <a:noFill/>
          <a:ln w="9525">
            <a:noFill/>
            <a:miter lim="800000"/>
            <a:headEnd/>
            <a:tailEnd/>
          </a:ln>
        </p:spPr>
        <p:txBody>
          <a:bodyPr wrap="square" lIns="72000" tIns="36000" rIns="72000" bIns="36000"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システム統合化技術</a:t>
            </a:r>
          </a:p>
          <a:p>
            <a:endParaRPr kumimoji="1" lang="ja-JP" altLang="en-US" sz="1600" dirty="0" err="1">
              <a:solidFill>
                <a:prstClr val="black"/>
              </a:solidFill>
              <a:latin typeface="Meiryo UI" panose="020B0604030504040204" pitchFamily="50" charset="-128"/>
              <a:ea typeface="Meiryo UI" panose="020B0604030504040204" pitchFamily="50" charset="-128"/>
            </a:endParaRPr>
          </a:p>
        </p:txBody>
      </p:sp>
      <p:sp>
        <p:nvSpPr>
          <p:cNvPr id="32" name="正方形/長方形 31">
            <a:extLst>
              <a:ext uri="{FF2B5EF4-FFF2-40B4-BE49-F238E27FC236}">
                <a16:creationId xmlns:a16="http://schemas.microsoft.com/office/drawing/2014/main" id="{C0D4414E-C1AE-472A-A98D-19BC6B6CA0A4}"/>
              </a:ext>
            </a:extLst>
          </p:cNvPr>
          <p:cNvSpPr/>
          <p:nvPr/>
        </p:nvSpPr>
        <p:spPr>
          <a:xfrm>
            <a:off x="4157867" y="2614746"/>
            <a:ext cx="1350241" cy="800219"/>
          </a:xfrm>
          <a:prstGeom prst="rect">
            <a:avLst/>
          </a:prstGeom>
        </p:spPr>
        <p:txBody>
          <a:bodyPr wrap="none">
            <a:spAutoFit/>
          </a:bodyPr>
          <a:lstStyle/>
          <a:p>
            <a:pPr lvl="0" algn="ctr" fontAlgn="base">
              <a:spcBef>
                <a:spcPct val="0"/>
              </a:spcBef>
              <a:spcAft>
                <a:spcPct val="0"/>
              </a:spcAft>
              <a:defRPr/>
            </a:pPr>
            <a:r>
              <a:rPr lang="en-US" altLang="ja-JP" dirty="0">
                <a:solidFill>
                  <a:prstClr val="black"/>
                </a:solidFill>
                <a:latin typeface="Meiryo UI" panose="020B0604030504040204" pitchFamily="50" charset="-128"/>
                <a:ea typeface="Meiryo UI" panose="020B0604030504040204" pitchFamily="50" charset="-128"/>
              </a:rPr>
              <a:t> 2</a:t>
            </a:r>
            <a:r>
              <a:rPr lang="en-US" altLang="ja-JP" baseline="30000" dirty="0">
                <a:solidFill>
                  <a:prstClr val="black"/>
                </a:solidFill>
                <a:latin typeface="Meiryo UI" panose="020B0604030504040204" pitchFamily="50" charset="-128"/>
                <a:ea typeface="Meiryo UI" panose="020B0604030504040204" pitchFamily="50" charset="-128"/>
              </a:rPr>
              <a:t>nd</a:t>
            </a:r>
            <a:endParaRPr lang="en-US" altLang="ja-JP" dirty="0">
              <a:solidFill>
                <a:prstClr val="black"/>
              </a:solidFill>
              <a:latin typeface="Meiryo UI" panose="020B0604030504040204" pitchFamily="50" charset="-128"/>
              <a:ea typeface="Meiryo UI" panose="020B0604030504040204" pitchFamily="50" charset="-128"/>
            </a:endParaRPr>
          </a:p>
          <a:p>
            <a:pPr lvl="0" algn="ctr" fontAlgn="base">
              <a:spcBef>
                <a:spcPct val="0"/>
              </a:spcBef>
              <a:spcAft>
                <a:spcPct val="0"/>
              </a:spcAft>
              <a:defRPr/>
            </a:pPr>
            <a:r>
              <a:rPr lang="en-US" altLang="ja-JP" sz="1400" dirty="0">
                <a:solidFill>
                  <a:prstClr val="black"/>
                </a:solidFill>
                <a:latin typeface="Meiryo UI" panose="020B0604030504040204" pitchFamily="50" charset="-128"/>
                <a:ea typeface="Meiryo UI" panose="020B0604030504040204" pitchFamily="50" charset="-128"/>
              </a:rPr>
              <a:t>(ADAS</a:t>
            </a:r>
            <a:r>
              <a:rPr lang="ja-JP" altLang="en-US" sz="1400" dirty="0">
                <a:solidFill>
                  <a:prstClr val="black"/>
                </a:solidFill>
                <a:latin typeface="Meiryo UI" panose="020B0604030504040204" pitchFamily="50" charset="-128"/>
                <a:ea typeface="Meiryo UI" panose="020B0604030504040204" pitchFamily="50" charset="-128"/>
              </a:rPr>
              <a:t>、鉄道、</a:t>
            </a:r>
            <a:endParaRPr lang="en-US" altLang="ja-JP" sz="1400" dirty="0">
              <a:solidFill>
                <a:prstClr val="black"/>
              </a:solidFill>
              <a:latin typeface="Meiryo UI" panose="020B0604030504040204" pitchFamily="50" charset="-128"/>
              <a:ea typeface="Meiryo UI" panose="020B0604030504040204" pitchFamily="50" charset="-128"/>
            </a:endParaRPr>
          </a:p>
          <a:p>
            <a:pPr lvl="0" algn="ctr" fontAlgn="base">
              <a:spcBef>
                <a:spcPct val="0"/>
              </a:spcBef>
              <a:spcAft>
                <a:spcPct val="0"/>
              </a:spcAft>
              <a:defRPr/>
            </a:pPr>
            <a:r>
              <a:rPr lang="ja-JP" altLang="en-US" sz="1400" dirty="0">
                <a:solidFill>
                  <a:prstClr val="black"/>
                </a:solidFill>
                <a:latin typeface="Meiryo UI" panose="020B0604030504040204" pitchFamily="50" charset="-128"/>
                <a:ea typeface="Meiryo UI" panose="020B0604030504040204" pitchFamily="50" charset="-128"/>
              </a:rPr>
              <a:t>衛星向け</a:t>
            </a:r>
            <a:r>
              <a:rPr lang="en-US" altLang="ja-JP" sz="1400" dirty="0">
                <a:solidFill>
                  <a:prstClr val="black"/>
                </a:solidFill>
                <a:latin typeface="Meiryo UI" panose="020B0604030504040204" pitchFamily="50" charset="-128"/>
                <a:ea typeface="Meiryo UI" panose="020B0604030504040204" pitchFamily="50" charset="-128"/>
              </a:rPr>
              <a:t>)</a:t>
            </a:r>
            <a:endParaRPr lang="ja-JP" altLang="en-US" sz="1400" dirty="0">
              <a:solidFill>
                <a:prstClr val="black"/>
              </a:solidFill>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3BC98A3D-E383-42C9-8161-168B465E29E2}"/>
              </a:ext>
            </a:extLst>
          </p:cNvPr>
          <p:cNvSpPr txBox="1"/>
          <p:nvPr/>
        </p:nvSpPr>
        <p:spPr bwMode="auto">
          <a:xfrm>
            <a:off x="4138330" y="1608397"/>
            <a:ext cx="950114" cy="700567"/>
          </a:xfrm>
          <a:prstGeom prst="rect">
            <a:avLst/>
          </a:prstGeom>
          <a:noFill/>
          <a:ln w="9525">
            <a:noFill/>
            <a:miter lim="800000"/>
            <a:headEnd/>
            <a:tailEnd/>
          </a:ln>
        </p:spPr>
        <p:txBody>
          <a:bodyPr wrap="none" lIns="72000" tIns="36000" rIns="72000" bIns="36000" rtlCol="0">
            <a:spAutoFit/>
          </a:bodyPr>
          <a:lstStyle/>
          <a:p>
            <a:pPr algn="r"/>
            <a:r>
              <a:rPr kumimoji="1" lang="ja-JP" altLang="en-US" sz="1200" dirty="0">
                <a:solidFill>
                  <a:prstClr val="black"/>
                </a:solidFill>
                <a:latin typeface="Meiryo UI" panose="020B0604030504040204" pitchFamily="50" charset="-128"/>
                <a:ea typeface="Meiryo UI" panose="020B0604030504040204" pitchFamily="50" charset="-128"/>
              </a:rPr>
              <a:t>▲</a:t>
            </a:r>
            <a:endParaRPr kumimoji="1" lang="en-US" altLang="ja-JP" sz="1200" dirty="0">
              <a:solidFill>
                <a:prstClr val="black"/>
              </a:solidFill>
              <a:latin typeface="Meiryo UI" panose="020B0604030504040204" pitchFamily="50" charset="-128"/>
              <a:ea typeface="Meiryo UI" panose="020B0604030504040204" pitchFamily="50" charset="-128"/>
            </a:endParaRPr>
          </a:p>
          <a:p>
            <a:pPr lvl="0" algn="r" eaLnBrk="0" fontAlgn="base" hangingPunct="0">
              <a:spcBef>
                <a:spcPct val="20000"/>
              </a:spcBef>
              <a:spcAft>
                <a:spcPct val="0"/>
              </a:spcAft>
              <a:defRPr/>
            </a:pPr>
            <a:r>
              <a:rPr lang="en-US" altLang="ja-JP" sz="1200" dirty="0">
                <a:latin typeface="Meiryo UI" panose="020B0604030504040204" pitchFamily="50" charset="-128"/>
                <a:ea typeface="Meiryo UI" panose="020B0604030504040204" pitchFamily="50" charset="-128"/>
              </a:rPr>
              <a:t>5G(</a:t>
            </a:r>
            <a:r>
              <a:rPr lang="ja-JP" altLang="en-US" sz="1200" dirty="0">
                <a:latin typeface="Meiryo UI" panose="020B0604030504040204" pitchFamily="50" charset="-128"/>
                <a:ea typeface="Meiryo UI" panose="020B0604030504040204" pitchFamily="50" charset="-128"/>
              </a:rPr>
              <a:t>産業用</a:t>
            </a:r>
            <a:r>
              <a:rPr lang="en-US" altLang="ja-JP" sz="1200" dirty="0">
                <a:latin typeface="Meiryo UI" panose="020B0604030504040204" pitchFamily="50" charset="-128"/>
                <a:ea typeface="Meiryo UI" panose="020B0604030504040204" pitchFamily="50" charset="-128"/>
              </a:rPr>
              <a:t>)</a:t>
            </a:r>
          </a:p>
          <a:p>
            <a:pPr lvl="0" algn="r" eaLnBrk="0" fontAlgn="base" hangingPunct="0">
              <a:spcBef>
                <a:spcPct val="20000"/>
              </a:spcBef>
              <a:spcAft>
                <a:spcPct val="0"/>
              </a:spcAft>
              <a:defRPr/>
            </a:pPr>
            <a:r>
              <a:rPr lang="ja-JP" altLang="en-US" sz="1200" dirty="0">
                <a:latin typeface="Meiryo UI" panose="020B0604030504040204" pitchFamily="50" charset="-128"/>
                <a:ea typeface="Meiryo UI" panose="020B0604030504040204" pitchFamily="50" charset="-128"/>
              </a:rPr>
              <a:t>普及</a:t>
            </a:r>
            <a:endParaRPr lang="en-US" altLang="ja-JP" sz="12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D0E1BB26-9DE4-476F-8821-FEF5923CC65C}"/>
              </a:ext>
            </a:extLst>
          </p:cNvPr>
          <p:cNvSpPr txBox="1"/>
          <p:nvPr/>
        </p:nvSpPr>
        <p:spPr bwMode="auto">
          <a:xfrm>
            <a:off x="3284714" y="1602363"/>
            <a:ext cx="903691" cy="700567"/>
          </a:xfrm>
          <a:prstGeom prst="rect">
            <a:avLst/>
          </a:prstGeom>
          <a:noFill/>
          <a:ln w="9525">
            <a:noFill/>
            <a:miter lim="800000"/>
            <a:headEnd/>
            <a:tailEnd/>
          </a:ln>
        </p:spPr>
        <p:txBody>
          <a:bodyPr wrap="non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a:t>
            </a:r>
            <a:endParaRPr kumimoji="1" lang="en-US" altLang="ja-JP" sz="1200" dirty="0">
              <a:solidFill>
                <a:prstClr val="black"/>
              </a:solidFill>
              <a:latin typeface="Meiryo UI" panose="020B0604030504040204" pitchFamily="50" charset="-128"/>
              <a:ea typeface="Meiryo UI" panose="020B0604030504040204" pitchFamily="50" charset="-128"/>
            </a:endParaRPr>
          </a:p>
          <a:p>
            <a:pPr lvl="0" eaLnBrk="0" fontAlgn="base" hangingPunct="0">
              <a:spcBef>
                <a:spcPct val="20000"/>
              </a:spcBef>
              <a:spcAft>
                <a:spcPct val="0"/>
              </a:spcAft>
              <a:defRPr/>
            </a:pPr>
            <a:r>
              <a:rPr lang="en-US" altLang="ja-JP" sz="1200" dirty="0">
                <a:latin typeface="Meiryo UI" panose="020B0604030504040204" pitchFamily="50" charset="-128"/>
                <a:ea typeface="Meiryo UI" panose="020B0604030504040204" pitchFamily="50" charset="-128"/>
              </a:rPr>
              <a:t>ISO24089</a:t>
            </a:r>
          </a:p>
          <a:p>
            <a:pPr lvl="0" eaLnBrk="0" fontAlgn="base" hangingPunct="0">
              <a:spcBef>
                <a:spcPct val="20000"/>
              </a:spcBef>
              <a:spcAft>
                <a:spcPct val="0"/>
              </a:spcAft>
              <a:defRPr/>
            </a:pPr>
            <a:r>
              <a:rPr lang="ja-JP" altLang="en-US" sz="1200" dirty="0">
                <a:latin typeface="Meiryo UI" panose="020B0604030504040204" pitchFamily="50" charset="-128"/>
                <a:ea typeface="Meiryo UI" panose="020B0604030504040204" pitchFamily="50" charset="-128"/>
              </a:rPr>
              <a:t>発行</a:t>
            </a:r>
            <a:endParaRPr lang="en-US" altLang="ja-JP" sz="12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711E52A6-9BF4-495B-9BFA-11C3389E263A}"/>
              </a:ext>
            </a:extLst>
          </p:cNvPr>
          <p:cNvSpPr txBox="1"/>
          <p:nvPr/>
        </p:nvSpPr>
        <p:spPr bwMode="auto">
          <a:xfrm>
            <a:off x="1727436" y="1610491"/>
            <a:ext cx="583027" cy="700567"/>
          </a:xfrm>
          <a:prstGeom prst="rect">
            <a:avLst/>
          </a:prstGeom>
          <a:noFill/>
          <a:ln w="9525">
            <a:noFill/>
            <a:miter lim="800000"/>
            <a:headEnd/>
            <a:tailEnd/>
          </a:ln>
        </p:spPr>
        <p:txBody>
          <a:bodyPr wrap="none" lIns="72000" tIns="36000" rIns="72000" bIns="36000" rtlCol="0">
            <a:spAutoFit/>
          </a:bodyPr>
          <a:lstStyle/>
          <a:p>
            <a:pPr algn="r"/>
            <a:r>
              <a:rPr kumimoji="1" lang="ja-JP" altLang="en-US" sz="1200" dirty="0">
                <a:solidFill>
                  <a:prstClr val="black"/>
                </a:solidFill>
                <a:latin typeface="Meiryo UI" panose="020B0604030504040204" pitchFamily="50" charset="-128"/>
                <a:ea typeface="Meiryo UI" panose="020B0604030504040204" pitchFamily="50" charset="-128"/>
              </a:rPr>
              <a:t>▲</a:t>
            </a:r>
            <a:endParaRPr kumimoji="1" lang="en-US" altLang="ja-JP" sz="1200" dirty="0">
              <a:solidFill>
                <a:prstClr val="black"/>
              </a:solidFill>
              <a:latin typeface="Meiryo UI" panose="020B0604030504040204" pitchFamily="50" charset="-128"/>
              <a:ea typeface="Meiryo UI" panose="020B0604030504040204" pitchFamily="50" charset="-128"/>
            </a:endParaRPr>
          </a:p>
          <a:p>
            <a:pPr lvl="0" algn="r" eaLnBrk="0" fontAlgn="base" hangingPunct="0">
              <a:spcBef>
                <a:spcPct val="20000"/>
              </a:spcBef>
              <a:spcAft>
                <a:spcPct val="0"/>
              </a:spcAft>
              <a:defRPr/>
            </a:pPr>
            <a:r>
              <a:rPr lang="en-US" altLang="ja-JP" sz="1200" dirty="0">
                <a:latin typeface="Meiryo UI" panose="020B0604030504040204" pitchFamily="50" charset="-128"/>
                <a:ea typeface="Meiryo UI" panose="020B0604030504040204" pitchFamily="50" charset="-128"/>
              </a:rPr>
              <a:t>WP29</a:t>
            </a:r>
          </a:p>
          <a:p>
            <a:pPr lvl="0" algn="r" eaLnBrk="0" fontAlgn="base" hangingPunct="0">
              <a:spcBef>
                <a:spcPct val="20000"/>
              </a:spcBef>
              <a:spcAft>
                <a:spcPct val="0"/>
              </a:spcAft>
              <a:defRPr/>
            </a:pPr>
            <a:r>
              <a:rPr lang="ja-JP" altLang="en-US" sz="1200" dirty="0">
                <a:latin typeface="Meiryo UI" panose="020B0604030504040204" pitchFamily="50" charset="-128"/>
                <a:ea typeface="Meiryo UI" panose="020B0604030504040204" pitchFamily="50" charset="-128"/>
              </a:rPr>
              <a:t>施行</a:t>
            </a:r>
            <a:endParaRPr lang="en-US" altLang="ja-JP" sz="1200" dirty="0">
              <a:latin typeface="Meiryo UI" panose="020B0604030504040204" pitchFamily="50" charset="-128"/>
              <a:ea typeface="Meiryo UI" panose="020B0604030504040204" pitchFamily="50" charset="-128"/>
            </a:endParaRPr>
          </a:p>
        </p:txBody>
      </p:sp>
      <p:sp>
        <p:nvSpPr>
          <p:cNvPr id="36" name="AutoShape 147">
            <a:extLst>
              <a:ext uri="{FF2B5EF4-FFF2-40B4-BE49-F238E27FC236}">
                <a16:creationId xmlns:a16="http://schemas.microsoft.com/office/drawing/2014/main" id="{B7B3EE26-24BA-4054-B682-966A5033E856}"/>
              </a:ext>
            </a:extLst>
          </p:cNvPr>
          <p:cNvSpPr>
            <a:spLocks noChangeArrowheads="1"/>
          </p:cNvSpPr>
          <p:nvPr/>
        </p:nvSpPr>
        <p:spPr bwMode="auto">
          <a:xfrm>
            <a:off x="1643673" y="5900456"/>
            <a:ext cx="1582882"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MERCE</a:t>
            </a:r>
          </a:p>
          <a:p>
            <a:pPr lvl="0" algn="ctr" fontAlgn="base">
              <a:spcBef>
                <a:spcPct val="0"/>
              </a:spcBef>
              <a:spcAft>
                <a:spcPct val="0"/>
              </a:spcAf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SW</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形式検証）</a:t>
            </a:r>
          </a:p>
        </p:txBody>
      </p:sp>
      <p:sp>
        <p:nvSpPr>
          <p:cNvPr id="37" name="AutoShape 147">
            <a:extLst>
              <a:ext uri="{FF2B5EF4-FFF2-40B4-BE49-F238E27FC236}">
                <a16:creationId xmlns:a16="http://schemas.microsoft.com/office/drawing/2014/main" id="{B95563BE-2AF4-4A23-8EE6-2EAF6837F913}"/>
              </a:ext>
            </a:extLst>
          </p:cNvPr>
          <p:cNvSpPr>
            <a:spLocks noChangeArrowheads="1"/>
          </p:cNvSpPr>
          <p:nvPr/>
        </p:nvSpPr>
        <p:spPr bwMode="auto">
          <a:xfrm>
            <a:off x="5632351" y="5897286"/>
            <a:ext cx="3024159"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MERCE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FPU</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応用演算形式検証）</a:t>
            </a:r>
          </a:p>
        </p:txBody>
      </p:sp>
      <p:sp>
        <p:nvSpPr>
          <p:cNvPr id="38" name="AutoShape 147">
            <a:extLst>
              <a:ext uri="{FF2B5EF4-FFF2-40B4-BE49-F238E27FC236}">
                <a16:creationId xmlns:a16="http://schemas.microsoft.com/office/drawing/2014/main" id="{68801B02-434D-43DC-8C99-6A4178F34895}"/>
              </a:ext>
            </a:extLst>
          </p:cNvPr>
          <p:cNvSpPr>
            <a:spLocks noChangeArrowheads="1"/>
          </p:cNvSpPr>
          <p:nvPr/>
        </p:nvSpPr>
        <p:spPr bwMode="auto">
          <a:xfrm>
            <a:off x="3234017" y="5900456"/>
            <a:ext cx="2408901" cy="482600"/>
          </a:xfrm>
          <a:prstGeom prst="homePlate">
            <a:avLst>
              <a:gd name="adj" fmla="val 65660"/>
            </a:avLst>
          </a:prstGeom>
          <a:solidFill>
            <a:srgbClr val="92D050"/>
          </a:solidFill>
          <a:ln w="9525" algn="ctr">
            <a:solidFill>
              <a:schemeClr val="accent6">
                <a:lumMod val="40000"/>
                <a:lumOff val="60000"/>
              </a:schemeClr>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MERCE</a:t>
            </a:r>
          </a:p>
          <a:p>
            <a:pPr lvl="0" algn="ctr" fontAlgn="base">
              <a:spcBef>
                <a:spcPct val="0"/>
              </a:spcBef>
              <a:spcAft>
                <a:spcPct val="0"/>
              </a:spcAft>
              <a:defRPr/>
            </a:pPr>
            <a:r>
              <a:rPr lang="ja-JP" altLang="en-US" sz="1000" dirty="0">
                <a:solidFill>
                  <a:prstClr val="black"/>
                </a:solidFill>
                <a:latin typeface="Meiryo UI" panose="020B0604030504040204" pitchFamily="50" charset="-128"/>
                <a:ea typeface="Meiryo UI" panose="020B0604030504040204" pitchFamily="50" charset="-128"/>
              </a:rPr>
              <a:t>（</a:t>
            </a:r>
            <a:r>
              <a:rPr lang="en-US" altLang="ja-JP" sz="1000" dirty="0">
                <a:solidFill>
                  <a:prstClr val="black"/>
                </a:solidFill>
                <a:latin typeface="Meiryo UI" panose="020B0604030504040204" pitchFamily="50" charset="-128"/>
                <a:ea typeface="Meiryo UI" panose="020B0604030504040204" pitchFamily="50" charset="-128"/>
              </a:rPr>
              <a:t>FPU</a:t>
            </a:r>
            <a:r>
              <a:rPr lang="ja-JP" altLang="en-US" sz="1000" dirty="0">
                <a:solidFill>
                  <a:prstClr val="black"/>
                </a:solidFill>
                <a:latin typeface="Meiryo UI" panose="020B0604030504040204" pitchFamily="50" charset="-128"/>
                <a:ea typeface="Meiryo UI" panose="020B0604030504040204" pitchFamily="50" charset="-128"/>
              </a:rPr>
              <a:t>基本演算形式検証</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39" name="テキスト ボックス 38">
            <a:extLst>
              <a:ext uri="{FF2B5EF4-FFF2-40B4-BE49-F238E27FC236}">
                <a16:creationId xmlns:a16="http://schemas.microsoft.com/office/drawing/2014/main" id="{82CBB10D-2C0D-44C9-A5E6-C20341E54D6A}"/>
              </a:ext>
            </a:extLst>
          </p:cNvPr>
          <p:cNvSpPr txBox="1"/>
          <p:nvPr/>
        </p:nvSpPr>
        <p:spPr bwMode="auto">
          <a:xfrm>
            <a:off x="6346075" y="1608907"/>
            <a:ext cx="2729645" cy="257369"/>
          </a:xfrm>
          <a:prstGeom prst="rect">
            <a:avLst/>
          </a:prstGeom>
          <a:noFill/>
          <a:ln w="9525">
            <a:noFill/>
            <a:miter lim="800000"/>
            <a:headEnd/>
            <a:tailEnd/>
          </a:ln>
        </p:spPr>
        <p:txBody>
          <a:bodyPr wrap="squar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▲次世代鉄道</a:t>
            </a:r>
            <a:r>
              <a:rPr lang="ja-JP" altLang="en-US" sz="1200" dirty="0">
                <a:latin typeface="Meiryo UI" panose="020B0604030504040204" pitchFamily="50" charset="-128"/>
                <a:ea typeface="Meiryo UI" panose="020B0604030504040204" pitchFamily="50" charset="-128"/>
              </a:rPr>
              <a:t>車両制御（</a:t>
            </a:r>
            <a:r>
              <a:rPr lang="ja-JP" altLang="en-US" sz="1200" dirty="0">
                <a:solidFill>
                  <a:prstClr val="black"/>
                </a:solidFill>
                <a:latin typeface="Meiryo UI" panose="020B0604030504040204" pitchFamily="50" charset="-128"/>
                <a:ea typeface="Meiryo UI" panose="020B0604030504040204" pitchFamily="50" charset="-128"/>
              </a:rPr>
              <a:t>統合型）</a:t>
            </a:r>
            <a:endParaRPr lang="en-US" altLang="ja-JP" sz="12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6497D2E7-C1E2-480E-B96C-2D7B7CE7C3A0}"/>
              </a:ext>
            </a:extLst>
          </p:cNvPr>
          <p:cNvSpPr txBox="1"/>
          <p:nvPr/>
        </p:nvSpPr>
        <p:spPr bwMode="auto">
          <a:xfrm>
            <a:off x="2795077" y="3101245"/>
            <a:ext cx="1523325" cy="257369"/>
          </a:xfrm>
          <a:prstGeom prst="rect">
            <a:avLst/>
          </a:prstGeom>
          <a:noFill/>
          <a:ln w="9525">
            <a:noFill/>
            <a:miter lim="800000"/>
            <a:headEnd/>
            <a:tailEnd/>
          </a:ln>
        </p:spPr>
        <p:txBody>
          <a:bodyPr wrap="square" lIns="72000" tIns="36000" rIns="72000" bIns="36000"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(deploy, monitor)</a:t>
            </a:r>
            <a:endParaRPr lang="ja-JP" altLang="en-US" sz="1200" dirty="0">
              <a:solidFill>
                <a:prstClr val="black"/>
              </a:solidFill>
              <a:latin typeface="Meiryo UI" panose="020B0604030504040204" pitchFamily="50" charset="-128"/>
              <a:ea typeface="Meiryo UI" panose="020B0604030504040204" pitchFamily="50" charset="-128"/>
            </a:endParaRPr>
          </a:p>
        </p:txBody>
      </p:sp>
      <p:sp>
        <p:nvSpPr>
          <p:cNvPr id="41" name="吹き出し: 角を丸めた四角形 40">
            <a:extLst>
              <a:ext uri="{FF2B5EF4-FFF2-40B4-BE49-F238E27FC236}">
                <a16:creationId xmlns:a16="http://schemas.microsoft.com/office/drawing/2014/main" id="{BCE0538E-EF0C-4B56-856D-6914E1EE6AF0}"/>
              </a:ext>
            </a:extLst>
          </p:cNvPr>
          <p:cNvSpPr/>
          <p:nvPr/>
        </p:nvSpPr>
        <p:spPr bwMode="auto">
          <a:xfrm>
            <a:off x="1913023" y="2371805"/>
            <a:ext cx="1251078" cy="250723"/>
          </a:xfrm>
          <a:prstGeom prst="wedgeRoundRectCallout">
            <a:avLst>
              <a:gd name="adj1" fmla="val 26669"/>
              <a:gd name="adj2" fmla="val 138805"/>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r>
              <a:rPr lang="ja-JP" altLang="en-US" sz="1100" dirty="0"/>
              <a:t>受託（車本）</a:t>
            </a:r>
          </a:p>
        </p:txBody>
      </p:sp>
      <p:sp>
        <p:nvSpPr>
          <p:cNvPr id="42" name="吹き出し: 角を丸めた四角形 41">
            <a:extLst>
              <a:ext uri="{FF2B5EF4-FFF2-40B4-BE49-F238E27FC236}">
                <a16:creationId xmlns:a16="http://schemas.microsoft.com/office/drawing/2014/main" id="{EDE0E7E0-9E26-4297-92C4-53D405D0376D}"/>
              </a:ext>
            </a:extLst>
          </p:cNvPr>
          <p:cNvSpPr/>
          <p:nvPr/>
        </p:nvSpPr>
        <p:spPr bwMode="auto">
          <a:xfrm>
            <a:off x="1315091" y="5448899"/>
            <a:ext cx="2219219" cy="314280"/>
          </a:xfrm>
          <a:prstGeom prst="wedgeRoundRectCallout">
            <a:avLst>
              <a:gd name="adj1" fmla="val 18978"/>
              <a:gd name="adj2" fmla="val -118304"/>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900" dirty="0">
                <a:solidFill>
                  <a:schemeClr val="tx1"/>
                </a:solidFill>
                <a:latin typeface="Meiryo UI" pitchFamily="50" charset="-128"/>
                <a:ea typeface="Meiryo UI" pitchFamily="50" charset="-128"/>
                <a:cs typeface="Meiryo UI" pitchFamily="50" charset="-128"/>
              </a:rPr>
              <a:t>（一般基盤）組込</a:t>
            </a:r>
            <a:r>
              <a:rPr lang="ja-JP" altLang="en-US" sz="900" dirty="0">
                <a:solidFill>
                  <a:schemeClr val="tx1"/>
                </a:solidFill>
                <a:latin typeface="Meiryo UI" pitchFamily="50" charset="-128"/>
                <a:ea typeface="Meiryo UI" pitchFamily="50" charset="-128"/>
                <a:cs typeface="Meiryo UI" pitchFamily="50" charset="-128"/>
              </a:rPr>
              <a:t>プラットフォーム構築技術</a:t>
            </a:r>
            <a:endParaRPr kumimoji="1" lang="ja-JP" altLang="en-US" sz="900" dirty="0">
              <a:solidFill>
                <a:schemeClr val="tx1"/>
              </a:solidFill>
              <a:latin typeface="Meiryo UI" pitchFamily="50" charset="-128"/>
              <a:ea typeface="Meiryo UI" pitchFamily="50" charset="-128"/>
              <a:cs typeface="Meiryo UI" pitchFamily="50" charset="-128"/>
            </a:endParaRPr>
          </a:p>
        </p:txBody>
      </p:sp>
      <p:sp>
        <p:nvSpPr>
          <p:cNvPr id="43" name="正方形/長方形 42">
            <a:extLst>
              <a:ext uri="{FF2B5EF4-FFF2-40B4-BE49-F238E27FC236}">
                <a16:creationId xmlns:a16="http://schemas.microsoft.com/office/drawing/2014/main" id="{1794305A-5022-459B-929A-4A412C5FE1F9}"/>
              </a:ext>
            </a:extLst>
          </p:cNvPr>
          <p:cNvSpPr/>
          <p:nvPr/>
        </p:nvSpPr>
        <p:spPr bwMode="auto">
          <a:xfrm>
            <a:off x="2490708" y="2812585"/>
            <a:ext cx="712795" cy="426891"/>
          </a:xfrm>
          <a:prstGeom prst="rect">
            <a:avLst/>
          </a:prstGeom>
          <a:noFill/>
          <a:ln w="19050">
            <a:solidFill>
              <a:schemeClr val="tx1"/>
            </a:solidFill>
            <a:prstDash val="dash"/>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44" name="正方形/長方形 43">
            <a:extLst>
              <a:ext uri="{FF2B5EF4-FFF2-40B4-BE49-F238E27FC236}">
                <a16:creationId xmlns:a16="http://schemas.microsoft.com/office/drawing/2014/main" id="{6E2D76BD-B538-443F-A414-A04405ECF854}"/>
              </a:ext>
            </a:extLst>
          </p:cNvPr>
          <p:cNvSpPr/>
          <p:nvPr/>
        </p:nvSpPr>
        <p:spPr bwMode="auto">
          <a:xfrm>
            <a:off x="2493388" y="4981481"/>
            <a:ext cx="668257" cy="403039"/>
          </a:xfrm>
          <a:prstGeom prst="rect">
            <a:avLst/>
          </a:prstGeom>
          <a:noFill/>
          <a:ln w="19050">
            <a:solidFill>
              <a:schemeClr val="tx1"/>
            </a:solidFill>
            <a:prstDash val="dash"/>
            <a:miter lim="800000"/>
            <a:headEnd/>
            <a:tailEnd/>
          </a:ln>
        </p:spPr>
        <p:txBody>
          <a:bodyPr wrap="square" lIns="72000" tIns="36000" rIns="72000" bIns="36000" rtlCol="0" anchor="ctr">
            <a:noAutofit/>
          </a:bodyPr>
          <a:lstStyle/>
          <a:p>
            <a:pPr algn="ctr">
              <a:tabLst>
                <a:tab pos="360363" algn="l"/>
              </a:tabLst>
            </a:pPr>
            <a:endParaRPr kumimoji="1" lang="ja-JP" altLang="en-US" sz="1100" dirty="0">
              <a:latin typeface="Meiryo UI" pitchFamily="50" charset="-128"/>
              <a:ea typeface="Meiryo UI" pitchFamily="50" charset="-128"/>
              <a:cs typeface="Meiryo UI" pitchFamily="50" charset="-128"/>
            </a:endParaRPr>
          </a:p>
        </p:txBody>
      </p:sp>
      <p:sp>
        <p:nvSpPr>
          <p:cNvPr id="45" name="正方形/長方形 44">
            <a:extLst>
              <a:ext uri="{FF2B5EF4-FFF2-40B4-BE49-F238E27FC236}">
                <a16:creationId xmlns:a16="http://schemas.microsoft.com/office/drawing/2014/main" id="{8ADF8CDA-D17F-4F6C-B6EC-547261CF66C7}"/>
              </a:ext>
            </a:extLst>
          </p:cNvPr>
          <p:cNvSpPr/>
          <p:nvPr/>
        </p:nvSpPr>
        <p:spPr bwMode="auto">
          <a:xfrm>
            <a:off x="7451301" y="1991839"/>
            <a:ext cx="3573750"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ja-JP" altLang="en-US" sz="1600" dirty="0">
                <a:solidFill>
                  <a:srgbClr val="0000CC"/>
                </a:solidFill>
                <a:latin typeface="Meiryo UI" pitchFamily="50" charset="-128"/>
                <a:ea typeface="Meiryo UI" pitchFamily="50" charset="-128"/>
                <a:cs typeface="Meiryo UI" pitchFamily="50" charset="-128"/>
              </a:rPr>
              <a:t>空調機器関連の動向追記</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あれば</a:t>
            </a:r>
            <a:r>
              <a:rPr lang="en-US" altLang="ja-JP" sz="1600" dirty="0">
                <a:solidFill>
                  <a:srgbClr val="0000CC"/>
                </a:solidFill>
                <a:latin typeface="Meiryo UI" pitchFamily="50" charset="-128"/>
                <a:ea typeface="Meiryo UI" pitchFamily="50" charset="-128"/>
                <a:cs typeface="Meiryo UI" pitchFamily="50" charset="-128"/>
              </a:rPr>
              <a:t>)</a:t>
            </a:r>
          </a:p>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PF(</a:t>
            </a:r>
            <a:r>
              <a:rPr lang="ja-JP" altLang="en-US" sz="1600" dirty="0">
                <a:solidFill>
                  <a:srgbClr val="0000CC"/>
                </a:solidFill>
                <a:latin typeface="Meiryo UI" pitchFamily="50" charset="-128"/>
                <a:ea typeface="Meiryo UI" pitchFamily="50" charset="-128"/>
                <a:cs typeface="Meiryo UI" pitchFamily="50" charset="-128"/>
              </a:rPr>
              <a:t>ライフ</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のアイテムがどこに割当たる？</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27856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開発内容</a:t>
            </a:r>
            <a:r>
              <a:rPr lang="en-US" altLang="ja-JP" sz="2400" b="1" dirty="0"/>
              <a:t>(</a:t>
            </a:r>
            <a:r>
              <a:rPr lang="ja-JP" altLang="en-US" sz="2400" b="1" dirty="0"/>
              <a:t>最終成果イメージ</a:t>
            </a:r>
            <a:r>
              <a:rPr lang="en-US" altLang="ja-JP" sz="2400" b="1" dirty="0"/>
              <a:t>)</a:t>
            </a:r>
          </a:p>
        </p:txBody>
      </p:sp>
      <p:sp>
        <p:nvSpPr>
          <p:cNvPr id="11" name="四角形吹き出し 144">
            <a:extLst>
              <a:ext uri="{FF2B5EF4-FFF2-40B4-BE49-F238E27FC236}">
                <a16:creationId xmlns:a16="http://schemas.microsoft.com/office/drawing/2014/main" id="{AA98C9DF-2A27-4FB0-A359-5522505FE4BF}"/>
              </a:ext>
            </a:extLst>
          </p:cNvPr>
          <p:cNvSpPr/>
          <p:nvPr/>
        </p:nvSpPr>
        <p:spPr>
          <a:xfrm>
            <a:off x="-3342481" y="4524016"/>
            <a:ext cx="2882499" cy="1810806"/>
          </a:xfrm>
          <a:prstGeom prst="wedgeRectCallout">
            <a:avLst>
              <a:gd name="adj1" fmla="val 57202"/>
              <a:gd name="adj2" fmla="val 40109"/>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rgbClr val="FF0000"/>
                </a:solidFill>
                <a:latin typeface="Meiryo UI" panose="020B0604030504040204" pitchFamily="50" charset="-128"/>
                <a:ea typeface="Meiryo UI" panose="020B0604030504040204" pitchFamily="50" charset="-128"/>
              </a:rPr>
              <a:t>開発項目のうち、横断プロでの取組みがあれば、</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を付して注釈すること</a:t>
            </a:r>
            <a:endParaRPr lang="en-US" altLang="ja-JP" sz="1400" dirty="0">
              <a:solidFill>
                <a:srgbClr val="FF0000"/>
              </a:solidFill>
              <a:latin typeface="Meiryo UI" panose="020B0604030504040204" pitchFamily="50" charset="-128"/>
              <a:ea typeface="Meiryo UI" panose="020B0604030504040204" pitchFamily="50" charset="-128"/>
            </a:endParaRPr>
          </a:p>
          <a:p>
            <a:endParaRPr lang="en-US" altLang="ja-JP" sz="1100" dirty="0">
              <a:solidFill>
                <a:srgbClr val="FF0000"/>
              </a:solidFill>
              <a:latin typeface="Meiryo UI" panose="020B0604030504040204" pitchFamily="50" charset="-128"/>
              <a:ea typeface="Meiryo UI" panose="020B0604030504040204" pitchFamily="50" charset="-128"/>
            </a:endParaRPr>
          </a:p>
          <a:p>
            <a:r>
              <a:rPr lang="ja-JP" altLang="en-US" sz="1100" dirty="0">
                <a:solidFill>
                  <a:srgbClr val="FF0000"/>
                </a:solidFill>
                <a:latin typeface="Meiryo UI" panose="020B0604030504040204" pitchFamily="50" charset="-128"/>
                <a:ea typeface="Meiryo UI" panose="020B0604030504040204" pitchFamily="50" charset="-128"/>
              </a:rPr>
              <a:t>横断プロ分類</a:t>
            </a:r>
            <a:endParaRPr lang="en-US" altLang="ja-JP" sz="1100" dirty="0">
              <a:solidFill>
                <a:srgbClr val="FF0000"/>
              </a:solidFill>
              <a:latin typeface="Meiryo UI" panose="020B0604030504040204" pitchFamily="50" charset="-128"/>
              <a:ea typeface="Meiryo UI" panose="020B0604030504040204" pitchFamily="50" charset="-128"/>
            </a:endParaRPr>
          </a:p>
          <a:p>
            <a:r>
              <a:rPr lang="ja-JP" altLang="en-US" sz="1100" dirty="0">
                <a:solidFill>
                  <a:srgbClr val="FF0000"/>
                </a:solidFill>
                <a:latin typeface="Meiryo UI" panose="020B0604030504040204" pitchFamily="50" charset="-128"/>
                <a:ea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rPr>
              <a:t>AI</a:t>
            </a:r>
            <a:r>
              <a:rPr lang="ja-JP" altLang="en-US" sz="1100" dirty="0">
                <a:solidFill>
                  <a:srgbClr val="FF0000"/>
                </a:solidFill>
                <a:latin typeface="Meiryo UI" panose="020B0604030504040204" pitchFamily="50" charset="-128"/>
                <a:ea typeface="Meiryo UI" panose="020B0604030504040204" pitchFamily="50" charset="-128"/>
              </a:rPr>
              <a:t>プロ</a:t>
            </a:r>
            <a:endParaRPr lang="en-US" altLang="ja-JP" sz="1100" dirty="0">
              <a:solidFill>
                <a:srgbClr val="FF0000"/>
              </a:solidFill>
              <a:latin typeface="Meiryo UI" panose="020B0604030504040204" pitchFamily="50" charset="-128"/>
              <a:ea typeface="Meiryo UI" panose="020B0604030504040204" pitchFamily="50" charset="-128"/>
            </a:endParaRPr>
          </a:p>
          <a:p>
            <a:r>
              <a:rPr lang="ja-JP" altLang="en-US" sz="1100" dirty="0">
                <a:solidFill>
                  <a:srgbClr val="FF0000"/>
                </a:solidFill>
                <a:latin typeface="Meiryo UI" panose="020B0604030504040204" pitchFamily="50" charset="-128"/>
                <a:ea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rPr>
              <a:t>CN</a:t>
            </a:r>
            <a:r>
              <a:rPr lang="ja-JP" altLang="en-US" sz="1100" dirty="0">
                <a:solidFill>
                  <a:srgbClr val="FF0000"/>
                </a:solidFill>
                <a:latin typeface="Meiryo UI" panose="020B0604030504040204" pitchFamily="50" charset="-128"/>
                <a:ea typeface="Meiryo UI" panose="020B0604030504040204" pitchFamily="50" charset="-128"/>
              </a:rPr>
              <a:t>プロ</a:t>
            </a:r>
            <a:endParaRPr lang="en-US" altLang="ja-JP" sz="1100" dirty="0">
              <a:solidFill>
                <a:srgbClr val="FF0000"/>
              </a:solidFill>
              <a:latin typeface="Meiryo UI" panose="020B0604030504040204" pitchFamily="50" charset="-128"/>
              <a:ea typeface="Meiryo UI" panose="020B0604030504040204" pitchFamily="50" charset="-128"/>
            </a:endParaRPr>
          </a:p>
          <a:p>
            <a:r>
              <a:rPr lang="ja-JP" altLang="en-US" sz="1100" dirty="0">
                <a:solidFill>
                  <a:srgbClr val="FF0000"/>
                </a:solidFill>
                <a:latin typeface="Meiryo UI" panose="020B0604030504040204" pitchFamily="50" charset="-128"/>
                <a:ea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rPr>
              <a:t>MBD</a:t>
            </a:r>
            <a:r>
              <a:rPr lang="ja-JP" altLang="en-US" sz="1100" dirty="0">
                <a:solidFill>
                  <a:srgbClr val="FF0000"/>
                </a:solidFill>
                <a:latin typeface="Meiryo UI" panose="020B0604030504040204" pitchFamily="50" charset="-128"/>
                <a:ea typeface="Meiryo UI" panose="020B0604030504040204" pitchFamily="50" charset="-128"/>
              </a:rPr>
              <a:t>プロ</a:t>
            </a:r>
            <a:endParaRPr lang="en-US" altLang="ja-JP" sz="1100" dirty="0">
              <a:solidFill>
                <a:srgbClr val="FF0000"/>
              </a:solidFill>
              <a:latin typeface="Meiryo UI" panose="020B0604030504040204" pitchFamily="50" charset="-128"/>
              <a:ea typeface="Meiryo UI" panose="020B0604030504040204" pitchFamily="50" charset="-128"/>
            </a:endParaRPr>
          </a:p>
          <a:p>
            <a:r>
              <a:rPr lang="ja-JP" altLang="en-US" sz="1100" dirty="0">
                <a:solidFill>
                  <a:srgbClr val="FF0000"/>
                </a:solidFill>
                <a:latin typeface="Meiryo UI" panose="020B0604030504040204" pitchFamily="50" charset="-128"/>
                <a:ea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rPr>
              <a:t>SIST</a:t>
            </a:r>
            <a:r>
              <a:rPr lang="ja-JP" altLang="en-US" sz="1100" dirty="0">
                <a:solidFill>
                  <a:srgbClr val="FF0000"/>
                </a:solidFill>
                <a:latin typeface="Meiryo UI" panose="020B0604030504040204" pitchFamily="50" charset="-128"/>
                <a:ea typeface="Meiryo UI" panose="020B0604030504040204" pitchFamily="50" charset="-128"/>
              </a:rPr>
              <a:t>プロ</a:t>
            </a:r>
            <a:endParaRPr lang="en-US" altLang="ja-JP" sz="1100" dirty="0">
              <a:solidFill>
                <a:srgbClr val="FF0000"/>
              </a:solidFill>
              <a:latin typeface="Meiryo UI" panose="020B0604030504040204" pitchFamily="50" charset="-128"/>
              <a:ea typeface="Meiryo UI" panose="020B0604030504040204" pitchFamily="50" charset="-128"/>
            </a:endParaRPr>
          </a:p>
          <a:p>
            <a:r>
              <a:rPr lang="ja-JP" altLang="en-US" sz="1100" dirty="0">
                <a:solidFill>
                  <a:srgbClr val="FF0000"/>
                </a:solidFill>
                <a:latin typeface="Meiryo UI" panose="020B0604030504040204" pitchFamily="50" charset="-128"/>
                <a:ea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rPr>
              <a:t>XT</a:t>
            </a:r>
            <a:r>
              <a:rPr lang="ja-JP" altLang="en-US" sz="1100" dirty="0">
                <a:solidFill>
                  <a:srgbClr val="FF0000"/>
                </a:solidFill>
                <a:latin typeface="Meiryo UI" panose="020B0604030504040204" pitchFamily="50" charset="-128"/>
                <a:ea typeface="Meiryo UI" panose="020B0604030504040204" pitchFamily="50" charset="-128"/>
              </a:rPr>
              <a:t>プロ</a:t>
            </a:r>
            <a:endParaRPr lang="en-US" altLang="ja-JP" sz="1100" dirty="0">
              <a:solidFill>
                <a:srgbClr val="FF0000"/>
              </a:solidFill>
              <a:latin typeface="Meiryo UI" panose="020B0604030504040204" pitchFamily="50" charset="-128"/>
              <a:ea typeface="Meiryo UI" panose="020B0604030504040204" pitchFamily="50" charset="-128"/>
            </a:endParaRPr>
          </a:p>
          <a:p>
            <a:r>
              <a:rPr lang="ja-JP" altLang="en-US" sz="1100" dirty="0">
                <a:solidFill>
                  <a:srgbClr val="FF0000"/>
                </a:solidFill>
                <a:latin typeface="Meiryo UI" panose="020B0604030504040204" pitchFamily="50" charset="-128"/>
                <a:ea typeface="Meiryo UI" panose="020B0604030504040204" pitchFamily="50" charset="-128"/>
              </a:rPr>
              <a:t>・未来価値創造プロ</a:t>
            </a:r>
            <a:endParaRPr lang="en-US" altLang="ja-JP" sz="1100" dirty="0">
              <a:solidFill>
                <a:srgbClr val="FF0000"/>
              </a:solidFill>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0AB877D2-0ACA-4573-9368-735494DB159A}"/>
              </a:ext>
            </a:extLst>
          </p:cNvPr>
          <p:cNvSpPr txBox="1"/>
          <p:nvPr/>
        </p:nvSpPr>
        <p:spPr>
          <a:xfrm>
            <a:off x="-5372101" y="3113529"/>
            <a:ext cx="5086351" cy="630942"/>
          </a:xfrm>
          <a:prstGeom prst="rect">
            <a:avLst/>
          </a:prstGeom>
          <a:solidFill>
            <a:srgbClr val="FFFF99"/>
          </a:solidFill>
          <a:ln w="28575">
            <a:solidFill>
              <a:srgbClr val="FF0000"/>
            </a:solidFill>
          </a:ln>
        </p:spPr>
        <p:txBody>
          <a:bodyPr wrap="square" rtlCol="0">
            <a:spAutoFit/>
          </a:bodyPr>
          <a:lstStyle/>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技術、機能、仕様、コスト、目標値、目標値を達成する方法などを中心に記載。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14" name="四角形吹き出し 144">
            <a:extLst>
              <a:ext uri="{FF2B5EF4-FFF2-40B4-BE49-F238E27FC236}">
                <a16:creationId xmlns:a16="http://schemas.microsoft.com/office/drawing/2014/main" id="{3E33A088-F1D2-4D18-9719-C8EF3940C377}"/>
              </a:ext>
            </a:extLst>
          </p:cNvPr>
          <p:cNvSpPr/>
          <p:nvPr/>
        </p:nvSpPr>
        <p:spPr>
          <a:xfrm>
            <a:off x="-3168249" y="1321559"/>
            <a:ext cx="2882499" cy="961266"/>
          </a:xfrm>
          <a:prstGeom prst="wedgeRectCallout">
            <a:avLst>
              <a:gd name="adj1" fmla="val -90836"/>
              <a:gd name="adj2" fmla="val -18023"/>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1400" dirty="0">
                <a:solidFill>
                  <a:srgbClr val="FF0000"/>
                </a:solidFill>
                <a:latin typeface="Meiryo UI" panose="020B0604030504040204" pitchFamily="50" charset="-128"/>
                <a:ea typeface="Meiryo UI" panose="020B0604030504040204" pitchFamily="50" charset="-128"/>
              </a:rPr>
              <a:t>設定できる場合は目標値を定量的に設定のこと。</a:t>
            </a:r>
            <a:r>
              <a:rPr lang="en-US" altLang="ja-JP" sz="1400" dirty="0">
                <a:solidFill>
                  <a:srgbClr val="FF0000"/>
                </a:solidFill>
                <a:latin typeface="Meiryo UI" panose="020B0604030504040204" pitchFamily="50" charset="-128"/>
                <a:ea typeface="Meiryo UI" panose="020B0604030504040204" pitchFamily="50" charset="-128"/>
              </a:rPr>
              <a:t>p.10</a:t>
            </a:r>
            <a:r>
              <a:rPr lang="ja-JP" altLang="en-US" sz="1400" dirty="0">
                <a:solidFill>
                  <a:srgbClr val="FF0000"/>
                </a:solidFill>
                <a:latin typeface="Meiryo UI" panose="020B0604030504040204" pitchFamily="50" charset="-128"/>
                <a:ea typeface="Meiryo UI" panose="020B0604030504040204" pitchFamily="50" charset="-128"/>
              </a:rPr>
              <a:t>競争環境分析の競争軸に示した目標値と整合させること</a:t>
            </a:r>
            <a:endParaRPr lang="en-US" altLang="ja-JP" sz="1400" dirty="0">
              <a:solidFill>
                <a:srgbClr val="FF0000"/>
              </a:solidFill>
              <a:latin typeface="Meiryo UI" panose="020B0604030504040204" pitchFamily="50" charset="-128"/>
              <a:ea typeface="Meiryo UI" panose="020B0604030504040204" pitchFamily="50" charset="-128"/>
            </a:endParaRPr>
          </a:p>
          <a:p>
            <a:pPr algn="just"/>
            <a:endParaRPr lang="en-US" altLang="ja-JP" sz="1400" dirty="0">
              <a:solidFill>
                <a:srgbClr val="FF0000"/>
              </a:solidFill>
              <a:latin typeface="Meiryo UI" panose="020B0604030504040204" pitchFamily="50" charset="-128"/>
              <a:ea typeface="Meiryo UI" panose="020B0604030504040204" pitchFamily="50" charset="-128"/>
            </a:endParaRPr>
          </a:p>
          <a:p>
            <a:pPr algn="just"/>
            <a:endParaRPr lang="en-US" altLang="ja-JP" sz="1100" dirty="0">
              <a:solidFill>
                <a:srgbClr val="FF0000"/>
              </a:solidFill>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3FE69FCB-CC90-475B-A978-35287412AB08}"/>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7" name="テキスト ボックス 16">
            <a:extLst>
              <a:ext uri="{FF2B5EF4-FFF2-40B4-BE49-F238E27FC236}">
                <a16:creationId xmlns:a16="http://schemas.microsoft.com/office/drawing/2014/main" id="{FC92F757-EB2F-41EF-BC70-D96F07E97470}"/>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8" name="テキスト ボックス 17">
            <a:extLst>
              <a:ext uri="{FF2B5EF4-FFF2-40B4-BE49-F238E27FC236}">
                <a16:creationId xmlns:a16="http://schemas.microsoft.com/office/drawing/2014/main" id="{80B9C60E-2139-4385-A146-765E4ACC2E4F}"/>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9" name="円/楕円 22">
            <a:extLst>
              <a:ext uri="{FF2B5EF4-FFF2-40B4-BE49-F238E27FC236}">
                <a16:creationId xmlns:a16="http://schemas.microsoft.com/office/drawing/2014/main" id="{DD55EF27-2BC6-46AF-A034-A0572A00D70D}"/>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部門内</a:t>
            </a:r>
            <a:endParaRPr lang="en-US" altLang="ja-JP" b="1" dirty="0">
              <a:solidFill>
                <a:prstClr val="white"/>
              </a:solidFill>
              <a:latin typeface="Meiryo UI" panose="020B0604030504040204" pitchFamily="50" charset="-128"/>
              <a:ea typeface="Meiryo UI" panose="020B0604030504040204" pitchFamily="50" charset="-128"/>
            </a:endParaRPr>
          </a:p>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
        <p:nvSpPr>
          <p:cNvPr id="15" name="Text Box 25">
            <a:extLst>
              <a:ext uri="{FF2B5EF4-FFF2-40B4-BE49-F238E27FC236}">
                <a16:creationId xmlns:a16="http://schemas.microsoft.com/office/drawing/2014/main" id="{88635F9E-606E-49AD-BFB1-10ABDACBA7A4}"/>
              </a:ext>
            </a:extLst>
          </p:cNvPr>
          <p:cNvSpPr txBox="1">
            <a:spLocks noChangeArrowheads="1"/>
          </p:cNvSpPr>
          <p:nvPr/>
        </p:nvSpPr>
        <p:spPr bwMode="auto">
          <a:xfrm>
            <a:off x="108193" y="786053"/>
            <a:ext cx="4702059" cy="5720403"/>
          </a:xfrm>
          <a:prstGeom prst="rect">
            <a:avLst/>
          </a:prstGeom>
          <a:noFill/>
          <a:ln w="9525">
            <a:noFill/>
            <a:miter lim="800000"/>
            <a:headEnd/>
            <a:tailEnd/>
          </a:ln>
        </p:spPr>
        <p:txBody>
          <a:bodyPr wrap="square" lIns="72000" tIns="36000" rIns="72000" bIns="36000" anchor="t">
            <a:spAutoFit/>
          </a:bodyPr>
          <a:lstStyle/>
          <a:p>
            <a:pPr>
              <a:spcBef>
                <a:spcPts val="600"/>
              </a:spcBef>
            </a:pPr>
            <a:r>
              <a:rPr lang="en-US" altLang="ja-JP" sz="1600" dirty="0">
                <a:latin typeface="Meiryo UI" panose="020B0604030504040204" pitchFamily="50" charset="-128"/>
              </a:rPr>
              <a:t>DevOps</a:t>
            </a:r>
            <a:r>
              <a:rPr lang="ja-JP" altLang="en-US" sz="1600" dirty="0">
                <a:latin typeface="Meiryo UI" panose="020B0604030504040204" pitchFamily="50" charset="-128"/>
              </a:rPr>
              <a:t>を組込みシステムに導入するために不足している技術を開発</a:t>
            </a:r>
            <a:endParaRPr lang="en-US" altLang="ja-JP" sz="1600" u="sng" dirty="0">
              <a:latin typeface="Meiryo UI" panose="020B0604030504040204" pitchFamily="50" charset="-128"/>
              <a:ea typeface="Meiryo UI" panose="020B0604030504040204" pitchFamily="50" charset="-128"/>
            </a:endParaRPr>
          </a:p>
          <a:p>
            <a:pPr>
              <a:spcBef>
                <a:spcPts val="600"/>
              </a:spcBef>
            </a:pPr>
            <a:r>
              <a:rPr lang="en-US" altLang="ja-JP" sz="1600" u="sng" dirty="0">
                <a:latin typeface="Meiryo UI" panose="020B0604030504040204" pitchFamily="50" charset="-128"/>
                <a:ea typeface="Meiryo UI" panose="020B0604030504040204" pitchFamily="50" charset="-128"/>
              </a:rPr>
              <a:t>1.DevOps</a:t>
            </a:r>
            <a:r>
              <a:rPr lang="ja-JP" altLang="en-US" sz="1600" u="sng" dirty="0">
                <a:latin typeface="Meiryo UI" panose="020B0604030504040204" pitchFamily="50" charset="-128"/>
                <a:ea typeface="Meiryo UI" panose="020B0604030504040204" pitchFamily="50" charset="-128"/>
              </a:rPr>
              <a:t>テスト基盤技術</a:t>
            </a:r>
            <a:endParaRPr lang="en-US" altLang="ja-JP" sz="1600" u="sng" dirty="0">
              <a:latin typeface="Meiryo UI" panose="020B0604030504040204" pitchFamily="50" charset="-128"/>
              <a:ea typeface="Meiryo UI" panose="020B0604030504040204" pitchFamily="50" charset="-128"/>
            </a:endParaRPr>
          </a:p>
          <a:p>
            <a:pPr marL="444500" indent="-336550">
              <a:buFontTx/>
              <a:buAutoNum type="arabicParenBoth"/>
            </a:pPr>
            <a:r>
              <a:rPr lang="en-US" altLang="ja-JP" sz="1600" dirty="0" err="1">
                <a:latin typeface="Meiryo UI"/>
                <a:ea typeface="Meiryo UI"/>
              </a:rPr>
              <a:t>仮想</a:t>
            </a:r>
            <a:r>
              <a:rPr lang="ja-JP" altLang="en-US" sz="1600" dirty="0">
                <a:latin typeface="Meiryo UI"/>
                <a:ea typeface="Meiryo UI"/>
              </a:rPr>
              <a:t>実行</a:t>
            </a:r>
            <a:r>
              <a:rPr lang="en-US" altLang="ja-JP" sz="1600" dirty="0" err="1">
                <a:latin typeface="Meiryo UI"/>
                <a:ea typeface="Meiryo UI"/>
              </a:rPr>
              <a:t>環境</a:t>
            </a:r>
            <a:r>
              <a:rPr lang="ja-JP" altLang="en-US" sz="1600" dirty="0">
                <a:latin typeface="Meiryo UI"/>
                <a:ea typeface="Meiryo UI"/>
              </a:rPr>
              <a:t>：</a:t>
            </a:r>
            <a:r>
              <a:rPr lang="en-US" altLang="ja-JP" sz="1600" dirty="0" err="1">
                <a:latin typeface="Meiryo UI"/>
              </a:rPr>
              <a:t>クラウド上で</a:t>
            </a:r>
            <a:r>
              <a:rPr lang="ja-JP" altLang="en-US" sz="1600" dirty="0">
                <a:latin typeface="Meiryo UI"/>
                <a:ea typeface="Meiryo UI"/>
              </a:rPr>
              <a:t>実機を模した仮想実行環境を用いて試験を自動化することで、即時デプロイを実現。</a:t>
            </a:r>
            <a:endParaRPr lang="en-US" altLang="ja-JP" sz="1600" dirty="0">
              <a:latin typeface="Meiryo UI"/>
              <a:ea typeface="Meiryo UI"/>
            </a:endParaRPr>
          </a:p>
          <a:p>
            <a:pPr marL="444500" indent="-336550">
              <a:buFontTx/>
              <a:buAutoNum type="arabicParenBoth"/>
            </a:pPr>
            <a:r>
              <a:rPr lang="en-US" altLang="ja-JP" sz="1600" dirty="0">
                <a:latin typeface="Meiryo UI"/>
                <a:ea typeface="Meiryo UI"/>
              </a:rPr>
              <a:t>HW</a:t>
            </a:r>
            <a:r>
              <a:rPr lang="ja-JP" altLang="en-US" sz="1600" dirty="0">
                <a:latin typeface="Meiryo UI"/>
                <a:ea typeface="Meiryo UI"/>
              </a:rPr>
              <a:t>形式検証：</a:t>
            </a:r>
            <a:r>
              <a:rPr lang="ja-JP" altLang="en-US" sz="1600" dirty="0">
                <a:latin typeface="Meiryo UI"/>
              </a:rPr>
              <a:t>大規模回路へも適用可能な定理</a:t>
            </a:r>
            <a:r>
              <a:rPr lang="ja-JP" altLang="en-US" sz="1600" dirty="0">
                <a:latin typeface="Meiryo UI"/>
                <a:ea typeface="Meiryo UI"/>
              </a:rPr>
              <a:t>証明方式の形式検証で、テスト時間大幅短縮。</a:t>
            </a:r>
            <a:endParaRPr lang="ja-JP" altLang="en-US" sz="1600" dirty="0">
              <a:latin typeface="Meiryo UI" panose="020B0604030504040204" pitchFamily="50" charset="-128"/>
              <a:ea typeface="Meiryo UI" panose="020B0604030504040204" pitchFamily="50" charset="-128"/>
            </a:endParaRPr>
          </a:p>
          <a:p>
            <a:pPr>
              <a:spcBef>
                <a:spcPts val="600"/>
              </a:spcBef>
            </a:pPr>
            <a:r>
              <a:rPr lang="en-US" altLang="ja-JP" sz="1600" u="sng" dirty="0">
                <a:latin typeface="Meiryo UI" panose="020B0604030504040204" pitchFamily="50" charset="-128"/>
                <a:ea typeface="Meiryo UI" panose="020B0604030504040204" pitchFamily="50" charset="-128"/>
              </a:rPr>
              <a:t>2.OTA</a:t>
            </a:r>
            <a:r>
              <a:rPr lang="ja-JP" altLang="en-US" sz="1600" u="sng" dirty="0">
                <a:latin typeface="Meiryo UI" panose="020B0604030504040204" pitchFamily="50" charset="-128"/>
                <a:ea typeface="Meiryo UI" panose="020B0604030504040204" pitchFamily="50" charset="-128"/>
              </a:rPr>
              <a:t>ツールボックス技術</a:t>
            </a:r>
            <a:endParaRPr lang="en-US" altLang="ja-JP" sz="1600" dirty="0">
              <a:latin typeface="Meiryo UI" panose="020B0604030504040204" pitchFamily="50" charset="-128"/>
              <a:ea typeface="Meiryo UI" panose="020B0604030504040204" pitchFamily="50" charset="-128"/>
            </a:endParaRPr>
          </a:p>
          <a:p>
            <a:pPr marL="444500" indent="-336550">
              <a:buFontTx/>
              <a:buAutoNum type="arabicParenBoth"/>
            </a:pPr>
            <a:r>
              <a:rPr lang="en-US" altLang="ja-JP" sz="1600" dirty="0">
                <a:latin typeface="Meiryo UI" panose="020B0604030504040204" pitchFamily="50" charset="-128"/>
                <a:ea typeface="Meiryo UI" panose="020B0604030504040204" pitchFamily="50" charset="-128"/>
              </a:rPr>
              <a:t>OTA</a:t>
            </a:r>
            <a:r>
              <a:rPr lang="ja-JP" altLang="en-US" sz="1600" dirty="0">
                <a:latin typeface="Meiryo UI" panose="020B0604030504040204" pitchFamily="50" charset="-128"/>
                <a:ea typeface="Meiryo UI" panose="020B0604030504040204" pitchFamily="50" charset="-128"/>
              </a:rPr>
              <a:t>ライブラリ群：</a:t>
            </a:r>
            <a:r>
              <a:rPr lang="en-US" altLang="ja-JP" sz="1600" dirty="0">
                <a:latin typeface="Meiryo UI" panose="020B0604030504040204" pitchFamily="50" charset="-128"/>
                <a:ea typeface="Meiryo UI" panose="020B0604030504040204" pitchFamily="50" charset="-128"/>
              </a:rPr>
              <a:t>OTA</a:t>
            </a:r>
            <a:r>
              <a:rPr lang="ja-JP" altLang="en-US" sz="1600" dirty="0">
                <a:latin typeface="Meiryo UI" panose="020B0604030504040204" pitchFamily="50" charset="-128"/>
                <a:ea typeface="Meiryo UI" panose="020B0604030504040204" pitchFamily="50" charset="-128"/>
              </a:rPr>
              <a:t>に対する多様な製品要求（</a:t>
            </a:r>
            <a:r>
              <a:rPr lang="en-US" altLang="ja-JP" sz="1600" dirty="0">
                <a:latin typeface="Meiryo UI" panose="020B0604030504040204" pitchFamily="50" charset="-128"/>
                <a:ea typeface="Meiryo UI" panose="020B0604030504040204" pitchFamily="50" charset="-128"/>
              </a:rPr>
              <a:t>CPU,OS,</a:t>
            </a:r>
            <a:r>
              <a:rPr lang="ja-JP" altLang="en-US" sz="1600" dirty="0">
                <a:latin typeface="Meiryo UI" panose="020B0604030504040204" pitchFamily="50" charset="-128"/>
                <a:ea typeface="Meiryo UI" panose="020B0604030504040204" pitchFamily="50" charset="-128"/>
              </a:rPr>
              <a:t>通信インフラ</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サービス停止可否</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などの組合せに直ちに対応可能な</a:t>
            </a:r>
            <a:r>
              <a:rPr lang="en-US" altLang="ja-JP" sz="1600" dirty="0">
                <a:latin typeface="Meiryo UI" panose="020B0604030504040204" pitchFamily="50" charset="-128"/>
                <a:ea typeface="Meiryo UI" panose="020B0604030504040204" pitchFamily="50" charset="-128"/>
              </a:rPr>
              <a:t>OTA</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SW</a:t>
            </a:r>
            <a:r>
              <a:rPr lang="ja-JP" altLang="en-US" sz="1600" dirty="0">
                <a:latin typeface="Meiryo UI" panose="020B0604030504040204" pitchFamily="50" charset="-128"/>
                <a:ea typeface="Meiryo UI" panose="020B0604030504040204" pitchFamily="50" charset="-128"/>
              </a:rPr>
              <a:t>を開発。</a:t>
            </a:r>
            <a:endParaRPr lang="en-US" altLang="ja-JP" sz="1600" dirty="0">
              <a:latin typeface="Meiryo UI" panose="020B0604030504040204" pitchFamily="50" charset="-128"/>
              <a:ea typeface="Meiryo UI" panose="020B0604030504040204" pitchFamily="50" charset="-128"/>
            </a:endParaRPr>
          </a:p>
          <a:p>
            <a:pPr marL="444500" indent="-336550">
              <a:buFontTx/>
              <a:buAutoNum type="arabicParenBoth"/>
            </a:pPr>
            <a:r>
              <a:rPr lang="en-US" altLang="ja-JP" sz="1600" dirty="0">
                <a:latin typeface="Meiryo UI" panose="020B0604030504040204" pitchFamily="50" charset="-128"/>
                <a:ea typeface="Meiryo UI" panose="020B0604030504040204" pitchFamily="50" charset="-128"/>
              </a:rPr>
              <a:t>FPGA OTA</a:t>
            </a:r>
            <a:r>
              <a:rPr lang="ja-JP" altLang="en-US" sz="1600" dirty="0">
                <a:latin typeface="Meiryo UI" panose="020B0604030504040204" pitchFamily="50" charset="-128"/>
                <a:ea typeface="Meiryo UI" panose="020B0604030504040204" pitchFamily="50" charset="-128"/>
              </a:rPr>
              <a:t>技術：用途ごとにミドルウェアで内部構成を切替え可能な高信頼ハードウェア技術を開発。</a:t>
            </a:r>
            <a:endParaRPr lang="en-US" altLang="ja-JP" sz="1600" dirty="0">
              <a:latin typeface="Meiryo UI" panose="020B0604030504040204" pitchFamily="50" charset="-128"/>
              <a:ea typeface="Meiryo UI" panose="020B0604030504040204" pitchFamily="50" charset="-128"/>
            </a:endParaRPr>
          </a:p>
          <a:p>
            <a:pPr marL="444500" indent="-336550">
              <a:buFontTx/>
              <a:buAutoNum type="arabicParenBoth"/>
            </a:pPr>
            <a:r>
              <a:rPr lang="ja-JP" altLang="en-US" sz="1600" dirty="0">
                <a:latin typeface="Meiryo UI" panose="020B0604030504040204" pitchFamily="50" charset="-128"/>
                <a:ea typeface="Meiryo UI" panose="020B0604030504040204" pitchFamily="50" charset="-128"/>
              </a:rPr>
              <a:t>高信頼コントローラ向けアーキテクチャ構築技術：</a:t>
            </a:r>
            <a:endParaRPr lang="en-US" altLang="ja-JP" sz="1600" dirty="0">
              <a:latin typeface="Meiryo UI" panose="020B0604030504040204" pitchFamily="50" charset="-128"/>
              <a:ea typeface="Meiryo UI" panose="020B0604030504040204" pitchFamily="50" charset="-128"/>
            </a:endParaRPr>
          </a:p>
          <a:p>
            <a:pPr marL="452438"/>
            <a:r>
              <a:rPr lang="ja-JP" altLang="en-US" sz="1600" dirty="0"/>
              <a:t>複数</a:t>
            </a:r>
            <a:r>
              <a:rPr lang="en-US" altLang="ja-JP" sz="1600" dirty="0"/>
              <a:t>HW</a:t>
            </a:r>
            <a:r>
              <a:rPr lang="ja-JP" altLang="en-US" sz="1600" dirty="0"/>
              <a:t>上の</a:t>
            </a:r>
            <a:r>
              <a:rPr lang="en-US" altLang="ja-JP" sz="1600" dirty="0"/>
              <a:t>SW</a:t>
            </a:r>
            <a:r>
              <a:rPr lang="ja-JP" altLang="en-US" sz="1600" dirty="0"/>
              <a:t>を、高性能</a:t>
            </a:r>
            <a:r>
              <a:rPr lang="en-US" altLang="ja-JP" sz="1600" dirty="0"/>
              <a:t>CPU</a:t>
            </a:r>
            <a:r>
              <a:rPr lang="ja-JP" altLang="en-US" sz="1600" dirty="0"/>
              <a:t>に集約可能な高信頼コントローラアーキテクチャ構築技術を開発。</a:t>
            </a:r>
            <a:endParaRPr lang="ja-JP" altLang="en-US" sz="1400" dirty="0">
              <a:latin typeface="Meiryo UI" panose="020B0604030504040204" pitchFamily="50" charset="-128"/>
              <a:ea typeface="Meiryo UI" panose="020B0604030504040204" pitchFamily="50" charset="-128"/>
            </a:endParaRPr>
          </a:p>
          <a:p>
            <a:pPr>
              <a:spcBef>
                <a:spcPts val="600"/>
              </a:spcBef>
            </a:pPr>
            <a:r>
              <a:rPr lang="en-US" altLang="ja-JP" sz="1600" u="sng" dirty="0">
                <a:latin typeface="Meiryo UI" panose="020B0604030504040204" pitchFamily="50" charset="-128"/>
                <a:ea typeface="Meiryo UI" panose="020B0604030504040204" pitchFamily="50" charset="-128"/>
              </a:rPr>
              <a:t>3.</a:t>
            </a:r>
            <a:r>
              <a:rPr lang="ja-JP" altLang="en-US" sz="1600" u="sng" dirty="0">
                <a:latin typeface="Meiryo UI" panose="020B0604030504040204" pitchFamily="50" charset="-128"/>
                <a:ea typeface="Meiryo UI" panose="020B0604030504040204" pitchFamily="50" charset="-128"/>
              </a:rPr>
              <a:t>安定運用支援技術</a:t>
            </a:r>
            <a:endParaRPr lang="en-US" altLang="ja-JP" sz="1600" u="sng" dirty="0">
              <a:latin typeface="Meiryo UI" panose="020B0604030504040204" pitchFamily="50" charset="-128"/>
              <a:ea typeface="Meiryo UI" panose="020B0604030504040204" pitchFamily="50" charset="-128"/>
            </a:endParaRPr>
          </a:p>
          <a:p>
            <a:pPr marL="444500" indent="-336550">
              <a:buFontTx/>
              <a:buAutoNum type="arabicParenBoth"/>
            </a:pPr>
            <a:r>
              <a:rPr lang="ja-JP" altLang="en-US" sz="1600" dirty="0">
                <a:latin typeface="Meiryo UI" panose="020B0604030504040204" pitchFamily="50" charset="-128"/>
                <a:ea typeface="Meiryo UI" panose="020B0604030504040204" pitchFamily="50" charset="-128"/>
              </a:rPr>
              <a:t>不具合予防技術：</a:t>
            </a:r>
            <a:r>
              <a:rPr lang="en-US" altLang="ja-JP" sz="1600" dirty="0">
                <a:latin typeface="Meiryo UI" panose="020B0604030504040204" pitchFamily="50" charset="-128"/>
                <a:ea typeface="Meiryo UI" panose="020B0604030504040204" pitchFamily="50" charset="-128"/>
              </a:rPr>
              <a:t>Rust</a:t>
            </a:r>
            <a:r>
              <a:rPr lang="ja-JP" altLang="en-US" sz="1600" dirty="0">
                <a:latin typeface="Meiryo UI" panose="020B0604030504040204" pitchFamily="50" charset="-128"/>
                <a:ea typeface="Meiryo UI" panose="020B0604030504040204" pitchFamily="50" charset="-128"/>
              </a:rPr>
              <a:t>言語を用いたソフトウェア開発ガイドラインを策定し、支援ツールを開発。</a:t>
            </a:r>
            <a:endParaRPr lang="en-US" altLang="ja-JP" sz="1600" dirty="0">
              <a:latin typeface="Meiryo UI" panose="020B0604030504040204" pitchFamily="50" charset="-128"/>
              <a:ea typeface="Meiryo UI" panose="020B0604030504040204" pitchFamily="50" charset="-128"/>
            </a:endParaRPr>
          </a:p>
          <a:p>
            <a:pPr marL="444500" indent="-336550">
              <a:buFontTx/>
              <a:buAutoNum type="arabicParenBoth"/>
            </a:pPr>
            <a:r>
              <a:rPr lang="ja-JP" altLang="en-US" sz="1600" dirty="0">
                <a:latin typeface="Meiryo UI" panose="020B0604030504040204" pitchFamily="50" charset="-128"/>
                <a:ea typeface="Meiryo UI" panose="020B0604030504040204" pitchFamily="50" charset="-128"/>
              </a:rPr>
              <a:t>マイクロサービス見える化技術：マイクロサービス粒度の状態可視化機構を開発。</a:t>
            </a:r>
            <a:endParaRPr lang="en-US" altLang="ja-JP" sz="1600" dirty="0">
              <a:latin typeface="Meiryo UI" panose="020B0604030504040204" pitchFamily="50" charset="-128"/>
              <a:ea typeface="Meiryo UI" panose="020B0604030504040204" pitchFamily="50" charset="-128"/>
            </a:endParaRPr>
          </a:p>
        </p:txBody>
      </p:sp>
      <p:grpSp>
        <p:nvGrpSpPr>
          <p:cNvPr id="20" name="グループ化 19">
            <a:extLst>
              <a:ext uri="{FF2B5EF4-FFF2-40B4-BE49-F238E27FC236}">
                <a16:creationId xmlns:a16="http://schemas.microsoft.com/office/drawing/2014/main" id="{9D22321F-0BCB-4B74-87D4-D3AAEEF00490}"/>
              </a:ext>
            </a:extLst>
          </p:cNvPr>
          <p:cNvGrpSpPr/>
          <p:nvPr/>
        </p:nvGrpSpPr>
        <p:grpSpPr>
          <a:xfrm>
            <a:off x="5006442" y="1251555"/>
            <a:ext cx="4032641" cy="4950911"/>
            <a:chOff x="4746182" y="869888"/>
            <a:chExt cx="4292902" cy="5915668"/>
          </a:xfrm>
        </p:grpSpPr>
        <p:sp>
          <p:nvSpPr>
            <p:cNvPr id="21" name="正方形/長方形 20">
              <a:extLst>
                <a:ext uri="{FF2B5EF4-FFF2-40B4-BE49-F238E27FC236}">
                  <a16:creationId xmlns:a16="http://schemas.microsoft.com/office/drawing/2014/main" id="{6E707C95-CF13-48A7-B475-C28C3E3DB567}"/>
                </a:ext>
              </a:extLst>
            </p:cNvPr>
            <p:cNvSpPr/>
            <p:nvPr/>
          </p:nvSpPr>
          <p:spPr bwMode="auto">
            <a:xfrm>
              <a:off x="4746182" y="869888"/>
              <a:ext cx="4292902" cy="1536173"/>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200" u="sng" dirty="0">
                  <a:solidFill>
                    <a:schemeClr val="tx1"/>
                  </a:solidFill>
                  <a:latin typeface="Meiryo UI" panose="020B0604030504040204" pitchFamily="50" charset="-128"/>
                  <a:ea typeface="Meiryo UI" panose="020B0604030504040204" pitchFamily="50" charset="-128"/>
                </a:rPr>
                <a:t>1. DevOps</a:t>
              </a:r>
              <a:r>
                <a:rPr lang="ja-JP" altLang="en-US" sz="1200" u="sng" dirty="0">
                  <a:solidFill>
                    <a:schemeClr val="tx1"/>
                  </a:solidFill>
                  <a:latin typeface="Meiryo UI" panose="020B0604030504040204" pitchFamily="50" charset="-128"/>
                  <a:ea typeface="Meiryo UI" panose="020B0604030504040204" pitchFamily="50" charset="-128"/>
                </a:rPr>
                <a:t>テスト</a:t>
              </a:r>
              <a:r>
                <a:rPr kumimoji="1" lang="ja-JP" altLang="en-US" sz="1200" b="0"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rPr>
                <a:t>基盤技術</a:t>
              </a:r>
            </a:p>
          </p:txBody>
        </p:sp>
        <p:sp>
          <p:nvSpPr>
            <p:cNvPr id="22" name="正方形/長方形 21">
              <a:extLst>
                <a:ext uri="{FF2B5EF4-FFF2-40B4-BE49-F238E27FC236}">
                  <a16:creationId xmlns:a16="http://schemas.microsoft.com/office/drawing/2014/main" id="{2E415E18-E496-4DC2-ABEE-3CAA81471019}"/>
                </a:ext>
              </a:extLst>
            </p:cNvPr>
            <p:cNvSpPr/>
            <p:nvPr/>
          </p:nvSpPr>
          <p:spPr bwMode="auto">
            <a:xfrm>
              <a:off x="4757858" y="3924650"/>
              <a:ext cx="2164097" cy="2860376"/>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200" u="sng" dirty="0">
                  <a:solidFill>
                    <a:schemeClr val="tx1"/>
                  </a:solidFill>
                  <a:latin typeface="Meiryo UI" panose="020B0604030504040204" pitchFamily="50" charset="-128"/>
                  <a:ea typeface="Meiryo UI" panose="020B0604030504040204" pitchFamily="50" charset="-128"/>
                </a:rPr>
                <a:t>2. </a:t>
              </a:r>
              <a:r>
                <a:rPr kumimoji="1" lang="en-US" altLang="ja-JP" sz="1200" i="0" u="sng" strike="noStrike" cap="none" normalizeH="0" baseline="0" dirty="0">
                  <a:ln>
                    <a:noFill/>
                  </a:ln>
                  <a:effectLst/>
                  <a:latin typeface="Meiryo UI" panose="020B0604030504040204" pitchFamily="50" charset="-128"/>
                  <a:ea typeface="Meiryo UI" panose="020B0604030504040204" pitchFamily="50" charset="-128"/>
                </a:rPr>
                <a:t>OTA</a:t>
              </a:r>
              <a:r>
                <a:rPr kumimoji="1" lang="ja-JP" altLang="en-US" sz="1200" i="0" u="sng" strike="noStrike" cap="none" normalizeH="0" baseline="0" dirty="0">
                  <a:ln>
                    <a:noFill/>
                  </a:ln>
                  <a:effectLst/>
                  <a:latin typeface="Meiryo UI" panose="020B0604030504040204" pitchFamily="50" charset="-128"/>
                  <a:ea typeface="Meiryo UI" panose="020B0604030504040204" pitchFamily="50" charset="-128"/>
                </a:rPr>
                <a:t>ツールボックス</a:t>
              </a:r>
              <a:r>
                <a:rPr kumimoji="1" lang="ja-JP" altLang="en-US" sz="1200"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rPr>
                <a:t>技術</a:t>
              </a:r>
              <a:endParaRPr kumimoji="1" lang="ja-JP" altLang="en-US" sz="1200" b="0"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77016821-9196-4F01-ADE3-B328982BEC36}"/>
                </a:ext>
              </a:extLst>
            </p:cNvPr>
            <p:cNvSpPr/>
            <p:nvPr/>
          </p:nvSpPr>
          <p:spPr bwMode="auto">
            <a:xfrm>
              <a:off x="4845669" y="5327153"/>
              <a:ext cx="1976789" cy="567069"/>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050" dirty="0">
                <a:solidFill>
                  <a:srgbClr val="0000CC"/>
                </a:solidFill>
                <a:latin typeface="Meiryo UI" pitchFamily="50" charset="-128"/>
                <a:ea typeface="Meiryo UI" pitchFamily="50" charset="-128"/>
                <a:cs typeface="Meiryo UI" pitchFamily="50" charset="-128"/>
              </a:endParaRPr>
            </a:p>
          </p:txBody>
        </p:sp>
        <p:sp>
          <p:nvSpPr>
            <p:cNvPr id="24" name="正方形/長方形 23">
              <a:extLst>
                <a:ext uri="{FF2B5EF4-FFF2-40B4-BE49-F238E27FC236}">
                  <a16:creationId xmlns:a16="http://schemas.microsoft.com/office/drawing/2014/main" id="{E38DBC67-4F84-476F-A69C-D6604C331736}"/>
                </a:ext>
              </a:extLst>
            </p:cNvPr>
            <p:cNvSpPr/>
            <p:nvPr/>
          </p:nvSpPr>
          <p:spPr bwMode="auto">
            <a:xfrm>
              <a:off x="4825761" y="4230703"/>
              <a:ext cx="1299647" cy="42229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72000" tIns="36000" rIns="72000" bIns="36000" rtlCol="0" anchor="ctr">
              <a:noAutofit/>
            </a:bodyPr>
            <a:lstStyle/>
            <a:p>
              <a:pPr algn="ctr">
                <a:tabLst>
                  <a:tab pos="360363" algn="l"/>
                </a:tabLst>
              </a:pPr>
              <a:r>
                <a:rPr lang="en-US" altLang="ja-JP" sz="1200" dirty="0"/>
                <a:t>OTA</a:t>
              </a:r>
              <a:r>
                <a:rPr lang="ja-JP" altLang="en-US" sz="1200" dirty="0"/>
                <a:t>ライブラリ群</a:t>
              </a:r>
            </a:p>
          </p:txBody>
        </p:sp>
        <p:pic>
          <p:nvPicPr>
            <p:cNvPr id="25" name="図 24" descr="ダイアグラム&#10;&#10;自動的に生成された説明">
              <a:extLst>
                <a:ext uri="{FF2B5EF4-FFF2-40B4-BE49-F238E27FC236}">
                  <a16:creationId xmlns:a16="http://schemas.microsoft.com/office/drawing/2014/main" id="{C45DEF12-A88A-4C71-8E6F-A9E5E40C7D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18916" y="2378326"/>
              <a:ext cx="3071373" cy="1487945"/>
            </a:xfrm>
            <a:prstGeom prst="rect">
              <a:avLst/>
            </a:prstGeom>
          </p:spPr>
        </p:pic>
        <p:sp>
          <p:nvSpPr>
            <p:cNvPr id="26" name="正方形/長方形 25">
              <a:extLst>
                <a:ext uri="{FF2B5EF4-FFF2-40B4-BE49-F238E27FC236}">
                  <a16:creationId xmlns:a16="http://schemas.microsoft.com/office/drawing/2014/main" id="{DD0A8330-AF0C-4721-B8D8-532691F10120}"/>
                </a:ext>
              </a:extLst>
            </p:cNvPr>
            <p:cNvSpPr/>
            <p:nvPr/>
          </p:nvSpPr>
          <p:spPr bwMode="auto">
            <a:xfrm>
              <a:off x="6992631" y="3924648"/>
              <a:ext cx="1980548" cy="2860375"/>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altLang="ja-JP" sz="1200" u="sng" dirty="0">
                  <a:solidFill>
                    <a:schemeClr val="tx1"/>
                  </a:solidFill>
                  <a:latin typeface="Meiryo UI" panose="020B0604030504040204" pitchFamily="50" charset="-128"/>
                  <a:ea typeface="Meiryo UI" panose="020B0604030504040204" pitchFamily="50" charset="-128"/>
                </a:rPr>
                <a:t>3. </a:t>
              </a:r>
              <a:r>
                <a:rPr lang="ja-JP" altLang="en-US" sz="1200" u="sng" dirty="0">
                  <a:solidFill>
                    <a:schemeClr val="tx1"/>
                  </a:solidFill>
                  <a:latin typeface="Meiryo UI" panose="020B0604030504040204" pitchFamily="50" charset="-128"/>
                  <a:ea typeface="Meiryo UI" panose="020B0604030504040204" pitchFamily="50" charset="-128"/>
                </a:rPr>
                <a:t>安定</a:t>
              </a:r>
              <a:r>
                <a:rPr lang="ja-JP" altLang="en-US" sz="1200" b="0" u="sng" dirty="0">
                  <a:solidFill>
                    <a:schemeClr val="tx1"/>
                  </a:solidFill>
                  <a:latin typeface="Meiryo UI" panose="020B0604030504040204" pitchFamily="50" charset="-128"/>
                  <a:ea typeface="Meiryo UI" panose="020B0604030504040204" pitchFamily="50" charset="-128"/>
                </a:rPr>
                <a:t>運用支援</a:t>
              </a:r>
              <a:r>
                <a:rPr lang="ja-JP" altLang="en-US" sz="1200" u="sng" dirty="0">
                  <a:solidFill>
                    <a:schemeClr val="tx1"/>
                  </a:solidFill>
                  <a:latin typeface="Meiryo UI" panose="020B0604030504040204" pitchFamily="50" charset="-128"/>
                  <a:ea typeface="Meiryo UI" panose="020B0604030504040204" pitchFamily="50" charset="-128"/>
                </a:rPr>
                <a:t>技術</a:t>
              </a:r>
              <a:endParaRPr lang="ja-JP" altLang="en-US" sz="1200" b="0" u="sng" dirty="0">
                <a:solidFill>
                  <a:schemeClr val="tx1"/>
                </a:solidFill>
                <a:latin typeface="Meiryo UI" panose="020B0604030504040204" pitchFamily="50" charset="-128"/>
                <a:ea typeface="Meiryo UI" panose="020B0604030504040204" pitchFamily="50" charset="-128"/>
              </a:endParaRPr>
            </a:p>
          </p:txBody>
        </p:sp>
        <p:sp>
          <p:nvSpPr>
            <p:cNvPr id="27" name="楕円 26">
              <a:extLst>
                <a:ext uri="{FF2B5EF4-FFF2-40B4-BE49-F238E27FC236}">
                  <a16:creationId xmlns:a16="http://schemas.microsoft.com/office/drawing/2014/main" id="{CBED2B44-B02E-4B4A-AFF7-78BFA0E2DE1C}"/>
                </a:ext>
              </a:extLst>
            </p:cNvPr>
            <p:cNvSpPr/>
            <p:nvPr/>
          </p:nvSpPr>
          <p:spPr bwMode="auto">
            <a:xfrm>
              <a:off x="6921956" y="2387039"/>
              <a:ext cx="1407457" cy="730029"/>
            </a:xfrm>
            <a:prstGeom prst="ellipse">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28" name="楕円 27">
              <a:extLst>
                <a:ext uri="{FF2B5EF4-FFF2-40B4-BE49-F238E27FC236}">
                  <a16:creationId xmlns:a16="http://schemas.microsoft.com/office/drawing/2014/main" id="{E02D4BE8-C77E-40E2-A738-AE466D987804}"/>
                </a:ext>
              </a:extLst>
            </p:cNvPr>
            <p:cNvSpPr/>
            <p:nvPr/>
          </p:nvSpPr>
          <p:spPr bwMode="auto">
            <a:xfrm>
              <a:off x="7102505" y="2436713"/>
              <a:ext cx="1031702" cy="586748"/>
            </a:xfrm>
            <a:prstGeom prst="ellipse">
              <a:avLst/>
            </a:prstGeom>
            <a:noFill/>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29" name="楕円 28">
              <a:extLst>
                <a:ext uri="{FF2B5EF4-FFF2-40B4-BE49-F238E27FC236}">
                  <a16:creationId xmlns:a16="http://schemas.microsoft.com/office/drawing/2014/main" id="{9185D3D1-8C3A-4455-B720-8D990C40197A}"/>
                </a:ext>
              </a:extLst>
            </p:cNvPr>
            <p:cNvSpPr/>
            <p:nvPr/>
          </p:nvSpPr>
          <p:spPr bwMode="auto">
            <a:xfrm rot="19949611">
              <a:off x="7026522" y="3153441"/>
              <a:ext cx="1676473" cy="493171"/>
            </a:xfrm>
            <a:prstGeom prst="ellipse">
              <a:avLst/>
            </a:prstGeom>
            <a:noFill/>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30" name="楕円 29">
              <a:extLst>
                <a:ext uri="{FF2B5EF4-FFF2-40B4-BE49-F238E27FC236}">
                  <a16:creationId xmlns:a16="http://schemas.microsoft.com/office/drawing/2014/main" id="{96544DAB-6A1B-4CBC-9D79-F7682223761D}"/>
                </a:ext>
              </a:extLst>
            </p:cNvPr>
            <p:cNvSpPr/>
            <p:nvPr/>
          </p:nvSpPr>
          <p:spPr bwMode="auto">
            <a:xfrm>
              <a:off x="5919560" y="3470614"/>
              <a:ext cx="610378" cy="428797"/>
            </a:xfrm>
            <a:prstGeom prst="ellipse">
              <a:avLst/>
            </a:prstGeom>
            <a:noFill/>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cxnSp>
          <p:nvCxnSpPr>
            <p:cNvPr id="31" name="直線矢印コネクタ 30">
              <a:extLst>
                <a:ext uri="{FF2B5EF4-FFF2-40B4-BE49-F238E27FC236}">
                  <a16:creationId xmlns:a16="http://schemas.microsoft.com/office/drawing/2014/main" id="{D2499EAD-0CAB-4BE5-8112-68887F094F2B}"/>
                </a:ext>
              </a:extLst>
            </p:cNvPr>
            <p:cNvCxnSpPr>
              <a:cxnSpLocks/>
            </p:cNvCxnSpPr>
            <p:nvPr/>
          </p:nvCxnSpPr>
          <p:spPr>
            <a:xfrm flipH="1" flipV="1">
              <a:off x="5217481" y="2407664"/>
              <a:ext cx="899634" cy="10609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C6DEECDC-5B3F-473B-BE78-D82A64697FDE}"/>
                </a:ext>
              </a:extLst>
            </p:cNvPr>
            <p:cNvCxnSpPr>
              <a:cxnSpLocks/>
            </p:cNvCxnSpPr>
            <p:nvPr/>
          </p:nvCxnSpPr>
          <p:spPr>
            <a:xfrm flipH="1">
              <a:off x="6676105" y="2973787"/>
              <a:ext cx="688526" cy="9707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565A0559-75F8-44F2-97EF-8FD4B8DE640B}"/>
                </a:ext>
              </a:extLst>
            </p:cNvPr>
            <p:cNvCxnSpPr>
              <a:cxnSpLocks/>
              <a:stCxn id="29" idx="5"/>
            </p:cNvCxnSpPr>
            <p:nvPr/>
          </p:nvCxnSpPr>
          <p:spPr>
            <a:xfrm>
              <a:off x="8462224" y="3247416"/>
              <a:ext cx="297221" cy="6388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正方形/長方形 33">
              <a:extLst>
                <a:ext uri="{FF2B5EF4-FFF2-40B4-BE49-F238E27FC236}">
                  <a16:creationId xmlns:a16="http://schemas.microsoft.com/office/drawing/2014/main" id="{3F7EFD17-A645-4BDD-9120-B73A9AE40046}"/>
                </a:ext>
              </a:extLst>
            </p:cNvPr>
            <p:cNvSpPr/>
            <p:nvPr/>
          </p:nvSpPr>
          <p:spPr bwMode="auto">
            <a:xfrm>
              <a:off x="6006219" y="5625044"/>
              <a:ext cx="342900" cy="1981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35" name="正方形/長方形 34">
              <a:extLst>
                <a:ext uri="{FF2B5EF4-FFF2-40B4-BE49-F238E27FC236}">
                  <a16:creationId xmlns:a16="http://schemas.microsoft.com/office/drawing/2014/main" id="{33340E97-1BF6-4B53-9BEC-7EBC6813090C}"/>
                </a:ext>
              </a:extLst>
            </p:cNvPr>
            <p:cNvSpPr/>
            <p:nvPr/>
          </p:nvSpPr>
          <p:spPr bwMode="auto">
            <a:xfrm>
              <a:off x="5546304" y="5628217"/>
              <a:ext cx="342900" cy="1981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36" name="正方形/長方形 35">
              <a:extLst>
                <a:ext uri="{FF2B5EF4-FFF2-40B4-BE49-F238E27FC236}">
                  <a16:creationId xmlns:a16="http://schemas.microsoft.com/office/drawing/2014/main" id="{25B530A7-14A8-4D02-B437-4D809125A8EA}"/>
                </a:ext>
              </a:extLst>
            </p:cNvPr>
            <p:cNvSpPr/>
            <p:nvPr/>
          </p:nvSpPr>
          <p:spPr bwMode="auto">
            <a:xfrm>
              <a:off x="5074376" y="5648435"/>
              <a:ext cx="342900" cy="18545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37" name="正方形/長方形 36">
              <a:extLst>
                <a:ext uri="{FF2B5EF4-FFF2-40B4-BE49-F238E27FC236}">
                  <a16:creationId xmlns:a16="http://schemas.microsoft.com/office/drawing/2014/main" id="{FD181D39-C9C7-4FA0-9116-34DD676BBE11}"/>
                </a:ext>
              </a:extLst>
            </p:cNvPr>
            <p:cNvSpPr/>
            <p:nvPr/>
          </p:nvSpPr>
          <p:spPr bwMode="auto">
            <a:xfrm>
              <a:off x="5025080" y="5690413"/>
              <a:ext cx="864973" cy="271848"/>
            </a:xfrm>
            <a:prstGeom prst="rect">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38" name="正方形/長方形 37">
              <a:extLst>
                <a:ext uri="{FF2B5EF4-FFF2-40B4-BE49-F238E27FC236}">
                  <a16:creationId xmlns:a16="http://schemas.microsoft.com/office/drawing/2014/main" id="{A1DE29E2-4868-4872-944F-434C59E3C2E2}"/>
                </a:ext>
              </a:extLst>
            </p:cNvPr>
            <p:cNvSpPr/>
            <p:nvPr/>
          </p:nvSpPr>
          <p:spPr bwMode="auto">
            <a:xfrm>
              <a:off x="4845669" y="5947142"/>
              <a:ext cx="1998029" cy="52373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72000" tIns="36000" rIns="72000" bIns="36000" rtlCol="0" anchor="ctr">
              <a:noAutofit/>
            </a:bodyPr>
            <a:lstStyle/>
            <a:p>
              <a:pPr>
                <a:tabLst>
                  <a:tab pos="360363" algn="l"/>
                </a:tabLst>
              </a:pPr>
              <a:r>
                <a:rPr kumimoji="1" lang="ja-JP" altLang="en-US"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高信頼</a:t>
              </a:r>
              <a:endParaRPr kumimoji="1" lang="en-US" altLang="ja-JP"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endParaRPr>
            </a:p>
            <a:p>
              <a:pPr>
                <a:tabLst>
                  <a:tab pos="360363" algn="l"/>
                </a:tabLst>
              </a:pPr>
              <a:r>
                <a:rPr kumimoji="1" lang="ja-JP" altLang="en-US"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コントローラ</a:t>
              </a:r>
            </a:p>
          </p:txBody>
        </p:sp>
        <p:sp>
          <p:nvSpPr>
            <p:cNvPr id="39" name="正方形/長方形 38">
              <a:extLst>
                <a:ext uri="{FF2B5EF4-FFF2-40B4-BE49-F238E27FC236}">
                  <a16:creationId xmlns:a16="http://schemas.microsoft.com/office/drawing/2014/main" id="{3ADB8A11-7D3D-41A5-8DB2-5E029CC1BA51}"/>
                </a:ext>
              </a:extLst>
            </p:cNvPr>
            <p:cNvSpPr/>
            <p:nvPr/>
          </p:nvSpPr>
          <p:spPr bwMode="auto">
            <a:xfrm>
              <a:off x="6219753" y="6005908"/>
              <a:ext cx="561358" cy="41241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72000" tIns="36000" rIns="72000" bIns="36000" rtlCol="0" anchor="ctr">
              <a:noAutofit/>
            </a:bodyPr>
            <a:lstStyle/>
            <a:p>
              <a:pPr algn="ctr">
                <a:tabLst>
                  <a:tab pos="360363" algn="l"/>
                </a:tabLst>
              </a:pPr>
              <a:r>
                <a:rPr lang="en-US" altLang="ja-JP" sz="105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FPGA</a:t>
              </a:r>
            </a:p>
          </p:txBody>
        </p:sp>
        <p:sp>
          <p:nvSpPr>
            <p:cNvPr id="40" name="テキスト ボックス 39">
              <a:extLst>
                <a:ext uri="{FF2B5EF4-FFF2-40B4-BE49-F238E27FC236}">
                  <a16:creationId xmlns:a16="http://schemas.microsoft.com/office/drawing/2014/main" id="{54432CE2-EDF7-4969-8688-FE7591D0F6A7}"/>
                </a:ext>
              </a:extLst>
            </p:cNvPr>
            <p:cNvSpPr txBox="1"/>
            <p:nvPr/>
          </p:nvSpPr>
          <p:spPr bwMode="auto">
            <a:xfrm>
              <a:off x="4925443" y="5350981"/>
              <a:ext cx="1760226" cy="344297"/>
            </a:xfrm>
            <a:prstGeom prst="rect">
              <a:avLst/>
            </a:prstGeom>
            <a:noFill/>
            <a:ln w="9525">
              <a:noFill/>
              <a:miter lim="800000"/>
              <a:headEnd/>
              <a:tailEnd/>
            </a:ln>
          </p:spPr>
          <p:txBody>
            <a:bodyPr wrap="none" lIns="72000" tIns="36000" rIns="72000" bIns="36000" rtlCol="0">
              <a:spAutoFit/>
            </a:bodyPr>
            <a:lstStyle/>
            <a:p>
              <a:r>
                <a:rPr kumimoji="1" lang="en-US" altLang="ja-JP" sz="1400" dirty="0">
                  <a:solidFill>
                    <a:prstClr val="black"/>
                  </a:solidFill>
                  <a:latin typeface="Meiryo UI" panose="020B0604030504040204" pitchFamily="50" charset="-128"/>
                  <a:ea typeface="Meiryo UI" panose="020B0604030504040204" pitchFamily="50" charset="-128"/>
                </a:rPr>
                <a:t>OTA</a:t>
              </a:r>
              <a:r>
                <a:rPr kumimoji="1" lang="ja-JP" altLang="en-US" sz="1400" dirty="0">
                  <a:solidFill>
                    <a:prstClr val="black"/>
                  </a:solidFill>
                  <a:latin typeface="Meiryo UI" panose="020B0604030504040204" pitchFamily="50" charset="-128"/>
                  <a:ea typeface="Meiryo UI" panose="020B0604030504040204" pitchFamily="50" charset="-128"/>
                </a:rPr>
                <a:t>アップデート基盤</a:t>
              </a:r>
            </a:p>
          </p:txBody>
        </p:sp>
        <p:sp>
          <p:nvSpPr>
            <p:cNvPr id="41" name="正方形/長方形 40">
              <a:extLst>
                <a:ext uri="{FF2B5EF4-FFF2-40B4-BE49-F238E27FC236}">
                  <a16:creationId xmlns:a16="http://schemas.microsoft.com/office/drawing/2014/main" id="{72310646-F862-457C-AB80-8E50DAE73224}"/>
                </a:ext>
              </a:extLst>
            </p:cNvPr>
            <p:cNvSpPr/>
            <p:nvPr/>
          </p:nvSpPr>
          <p:spPr bwMode="auto">
            <a:xfrm>
              <a:off x="4845669" y="4805472"/>
              <a:ext cx="1998029" cy="44976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05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製品コード</a:t>
              </a:r>
            </a:p>
          </p:txBody>
        </p:sp>
        <p:cxnSp>
          <p:nvCxnSpPr>
            <p:cNvPr id="42" name="直線矢印コネクタ 41">
              <a:extLst>
                <a:ext uri="{FF2B5EF4-FFF2-40B4-BE49-F238E27FC236}">
                  <a16:creationId xmlns:a16="http://schemas.microsoft.com/office/drawing/2014/main" id="{0FDA8090-AB65-46A1-BCFA-57B7E17AAF7D}"/>
                </a:ext>
              </a:extLst>
            </p:cNvPr>
            <p:cNvCxnSpPr>
              <a:cxnSpLocks/>
            </p:cNvCxnSpPr>
            <p:nvPr/>
          </p:nvCxnSpPr>
          <p:spPr>
            <a:xfrm>
              <a:off x="5074376" y="4653000"/>
              <a:ext cx="0" cy="673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四角形: メモ 42">
              <a:extLst>
                <a:ext uri="{FF2B5EF4-FFF2-40B4-BE49-F238E27FC236}">
                  <a16:creationId xmlns:a16="http://schemas.microsoft.com/office/drawing/2014/main" id="{C7732208-C558-4CFD-B6CF-E4609371FDD5}"/>
                </a:ext>
              </a:extLst>
            </p:cNvPr>
            <p:cNvSpPr/>
            <p:nvPr/>
          </p:nvSpPr>
          <p:spPr bwMode="auto">
            <a:xfrm>
              <a:off x="6160746" y="4190841"/>
              <a:ext cx="620365" cy="527792"/>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更新</a:t>
              </a:r>
              <a:endParaRPr lang="en-US" altLang="ja-JP"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endParaRPr>
            </a:p>
            <a:p>
              <a:pPr algn="ctr">
                <a:tabLst>
                  <a:tab pos="360363" algn="l"/>
                </a:tabLst>
              </a:pPr>
              <a:r>
                <a:rPr kumimoji="1" lang="ja-JP" altLang="en-US"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コード</a:t>
              </a:r>
              <a:endParaRPr kumimoji="1" lang="en-US" altLang="ja-JP"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endParaRPr>
            </a:p>
          </p:txBody>
        </p:sp>
        <p:sp>
          <p:nvSpPr>
            <p:cNvPr id="44" name="矢印: 下 43">
              <a:extLst>
                <a:ext uri="{FF2B5EF4-FFF2-40B4-BE49-F238E27FC236}">
                  <a16:creationId xmlns:a16="http://schemas.microsoft.com/office/drawing/2014/main" id="{137D3774-42CB-47BF-A719-1FAD547B984E}"/>
                </a:ext>
              </a:extLst>
            </p:cNvPr>
            <p:cNvSpPr/>
            <p:nvPr/>
          </p:nvSpPr>
          <p:spPr bwMode="auto">
            <a:xfrm>
              <a:off x="6284064" y="4663264"/>
              <a:ext cx="254595" cy="289022"/>
            </a:xfrm>
            <a:prstGeom prst="down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45" name="矢印: 下 44">
              <a:extLst>
                <a:ext uri="{FF2B5EF4-FFF2-40B4-BE49-F238E27FC236}">
                  <a16:creationId xmlns:a16="http://schemas.microsoft.com/office/drawing/2014/main" id="{2928BF35-6818-41A7-A363-AC0F1A9B5656}"/>
                </a:ext>
              </a:extLst>
            </p:cNvPr>
            <p:cNvSpPr/>
            <p:nvPr/>
          </p:nvSpPr>
          <p:spPr bwMode="auto">
            <a:xfrm>
              <a:off x="6410577" y="5717359"/>
              <a:ext cx="254595" cy="289022"/>
            </a:xfrm>
            <a:prstGeom prst="down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46" name="四角形: メモ 45">
              <a:extLst>
                <a:ext uri="{FF2B5EF4-FFF2-40B4-BE49-F238E27FC236}">
                  <a16:creationId xmlns:a16="http://schemas.microsoft.com/office/drawing/2014/main" id="{66FE8338-10DC-455F-BEE3-64FC338A2FAD}"/>
                </a:ext>
              </a:extLst>
            </p:cNvPr>
            <p:cNvSpPr/>
            <p:nvPr/>
          </p:nvSpPr>
          <p:spPr bwMode="auto">
            <a:xfrm>
              <a:off x="7282249" y="4629665"/>
              <a:ext cx="1200039" cy="683740"/>
            </a:xfrm>
            <a:prstGeom prst="foldedCorner">
              <a:avLst/>
            </a:prstGeom>
            <a:no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400" dirty="0">
                <a:solidFill>
                  <a:srgbClr val="0000CC"/>
                </a:solidFill>
                <a:latin typeface="Meiryo UI" pitchFamily="50" charset="-128"/>
                <a:ea typeface="Meiryo UI" pitchFamily="50" charset="-128"/>
                <a:cs typeface="Meiryo UI" pitchFamily="50" charset="-128"/>
              </a:endParaRPr>
            </a:p>
          </p:txBody>
        </p:sp>
        <p:sp>
          <p:nvSpPr>
            <p:cNvPr id="47" name="正方形/長方形 46">
              <a:extLst>
                <a:ext uri="{FF2B5EF4-FFF2-40B4-BE49-F238E27FC236}">
                  <a16:creationId xmlns:a16="http://schemas.microsoft.com/office/drawing/2014/main" id="{4B0F4181-8020-4E7C-996A-6A6C4C0AF410}"/>
                </a:ext>
              </a:extLst>
            </p:cNvPr>
            <p:cNvSpPr/>
            <p:nvPr/>
          </p:nvSpPr>
          <p:spPr bwMode="auto">
            <a:xfrm>
              <a:off x="7128571" y="4680025"/>
              <a:ext cx="1829229" cy="544522"/>
            </a:xfrm>
            <a:prstGeom prst="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i="0"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不具合予防技術</a:t>
              </a:r>
              <a:endParaRPr kumimoji="1" lang="en-US" altLang="ja-JP" sz="1200" i="0"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Meiryo UI" panose="020B0604030504040204" pitchFamily="50" charset="-128"/>
                  <a:ea typeface="Meiryo UI" panose="020B0604030504040204" pitchFamily="50" charset="-128"/>
                </a:rPr>
                <a:t>（ガイドライン・ツール）</a:t>
              </a:r>
              <a:endParaRPr kumimoji="1" lang="en-US" altLang="ja-JP" sz="1200" i="0"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48" name="吹き出し: 角を丸めた四角形 47">
              <a:extLst>
                <a:ext uri="{FF2B5EF4-FFF2-40B4-BE49-F238E27FC236}">
                  <a16:creationId xmlns:a16="http://schemas.microsoft.com/office/drawing/2014/main" id="{C66C8768-CFE1-460A-8722-E6B6E88E82DD}"/>
                </a:ext>
              </a:extLst>
            </p:cNvPr>
            <p:cNvSpPr/>
            <p:nvPr/>
          </p:nvSpPr>
          <p:spPr bwMode="auto">
            <a:xfrm>
              <a:off x="7247620" y="4187270"/>
              <a:ext cx="1719280" cy="482366"/>
            </a:xfrm>
            <a:prstGeom prst="wedgeRoundRectCallou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200" dirty="0">
                  <a:ln w="0"/>
                  <a:solidFill>
                    <a:schemeClr val="tx1"/>
                  </a:solidFill>
                  <a:latin typeface="Meiryo UI" pitchFamily="50" charset="-128"/>
                  <a:ea typeface="Meiryo UI" pitchFamily="50" charset="-128"/>
                  <a:cs typeface="Meiryo UI" pitchFamily="50" charset="-128"/>
                </a:rPr>
                <a:t>主に</a:t>
              </a:r>
              <a:endParaRPr kumimoji="1" lang="en-US" altLang="ja-JP" sz="1200" dirty="0">
                <a:ln w="0"/>
                <a:solidFill>
                  <a:schemeClr val="tx1"/>
                </a:solidFill>
                <a:latin typeface="Meiryo UI" pitchFamily="50" charset="-128"/>
                <a:ea typeface="Meiryo UI" pitchFamily="50" charset="-128"/>
                <a:cs typeface="Meiryo UI" pitchFamily="50" charset="-128"/>
              </a:endParaRPr>
            </a:p>
            <a:p>
              <a:pPr algn="ctr">
                <a:tabLst>
                  <a:tab pos="360363" algn="l"/>
                </a:tabLst>
              </a:pPr>
              <a:r>
                <a:rPr kumimoji="1" lang="ja-JP" altLang="en-US" sz="1200" dirty="0">
                  <a:ln w="0"/>
                  <a:solidFill>
                    <a:schemeClr val="tx1"/>
                  </a:solidFill>
                  <a:latin typeface="Meiryo UI" pitchFamily="50" charset="-128"/>
                  <a:ea typeface="Meiryo UI" pitchFamily="50" charset="-128"/>
                  <a:cs typeface="Meiryo UI" pitchFamily="50" charset="-128"/>
                </a:rPr>
                <a:t>メモリリークを予防</a:t>
              </a:r>
            </a:p>
          </p:txBody>
        </p:sp>
        <p:sp>
          <p:nvSpPr>
            <p:cNvPr id="49" name="正方形/長方形 48">
              <a:extLst>
                <a:ext uri="{FF2B5EF4-FFF2-40B4-BE49-F238E27FC236}">
                  <a16:creationId xmlns:a16="http://schemas.microsoft.com/office/drawing/2014/main" id="{808EDA07-11B5-488F-958D-68E0181DDA9D}"/>
                </a:ext>
              </a:extLst>
            </p:cNvPr>
            <p:cNvSpPr/>
            <p:nvPr/>
          </p:nvSpPr>
          <p:spPr bwMode="auto">
            <a:xfrm>
              <a:off x="4828886" y="1811878"/>
              <a:ext cx="1177332" cy="38830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tabLst>
                  <a:tab pos="360363" algn="l"/>
                </a:tabLst>
              </a:pPr>
              <a:r>
                <a:rPr lang="ja-JP" altLang="en-US" sz="900" dirty="0">
                  <a:solidFill>
                    <a:schemeClr val="tx1"/>
                  </a:solidFill>
                  <a:latin typeface="Meiryo UI" pitchFamily="50" charset="-128"/>
                  <a:ea typeface="Meiryo UI" pitchFamily="50" charset="-128"/>
                  <a:cs typeface="Meiryo UI" pitchFamily="50" charset="-128"/>
                </a:rPr>
                <a:t>コンテナ</a:t>
              </a:r>
              <a:br>
                <a:rPr lang="en-US" altLang="ja-JP" sz="900" dirty="0">
                  <a:solidFill>
                    <a:schemeClr val="tx1"/>
                  </a:solidFill>
                  <a:latin typeface="Meiryo UI" pitchFamily="50" charset="-128"/>
                  <a:ea typeface="Meiryo UI" pitchFamily="50" charset="-128"/>
                  <a:cs typeface="Meiryo UI" pitchFamily="50" charset="-128"/>
                </a:rPr>
              </a:br>
              <a:r>
                <a:rPr lang="ja-JP" altLang="en-US" sz="900" dirty="0">
                  <a:solidFill>
                    <a:schemeClr val="tx1"/>
                  </a:solidFill>
                  <a:latin typeface="Meiryo UI" pitchFamily="50" charset="-128"/>
                  <a:ea typeface="Meiryo UI" pitchFamily="50" charset="-128"/>
                  <a:cs typeface="Meiryo UI" pitchFamily="50" charset="-128"/>
                </a:rPr>
                <a:t>（本番環境同等）</a:t>
              </a:r>
              <a:endParaRPr lang="en-US" altLang="ja-JP" sz="900" dirty="0">
                <a:solidFill>
                  <a:schemeClr val="tx1"/>
                </a:solidFill>
                <a:latin typeface="Meiryo UI" pitchFamily="50" charset="-128"/>
                <a:ea typeface="Meiryo UI" pitchFamily="50" charset="-128"/>
                <a:cs typeface="Meiryo UI" pitchFamily="50" charset="-128"/>
              </a:endParaRPr>
            </a:p>
          </p:txBody>
        </p:sp>
        <p:sp>
          <p:nvSpPr>
            <p:cNvPr id="50" name="正方形/長方形 49">
              <a:extLst>
                <a:ext uri="{FF2B5EF4-FFF2-40B4-BE49-F238E27FC236}">
                  <a16:creationId xmlns:a16="http://schemas.microsoft.com/office/drawing/2014/main" id="{0602BBA0-AC4F-4967-983F-A0A99FE6D5B8}"/>
                </a:ext>
              </a:extLst>
            </p:cNvPr>
            <p:cNvSpPr/>
            <p:nvPr/>
          </p:nvSpPr>
          <p:spPr bwMode="auto">
            <a:xfrm>
              <a:off x="6098733" y="1818891"/>
              <a:ext cx="1192511" cy="3687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72000" tIns="36000" rIns="72000" bIns="36000" rtlCol="0" anchor="ctr">
              <a:noAutofit/>
            </a:bodyPr>
            <a:lstStyle/>
            <a:p>
              <a:pPr algn="ctr">
                <a:tabLst>
                  <a:tab pos="360363" algn="l"/>
                </a:tabLst>
              </a:pPr>
              <a:r>
                <a:rPr kumimoji="1" lang="ja-JP" altLang="en-US" sz="900" dirty="0">
                  <a:solidFill>
                    <a:schemeClr val="tx1"/>
                  </a:solidFill>
                  <a:latin typeface="Meiryo UI" pitchFamily="50" charset="-128"/>
                  <a:ea typeface="Meiryo UI" pitchFamily="50" charset="-128"/>
                  <a:cs typeface="Meiryo UI" pitchFamily="50" charset="-128"/>
                </a:rPr>
                <a:t>仮想実行環境</a:t>
              </a:r>
              <a:endParaRPr kumimoji="1" lang="en-US" altLang="ja-JP" sz="900" dirty="0">
                <a:solidFill>
                  <a:schemeClr val="tx1"/>
                </a:solidFill>
                <a:latin typeface="Meiryo UI" pitchFamily="50" charset="-128"/>
                <a:ea typeface="Meiryo UI" pitchFamily="50" charset="-128"/>
                <a:cs typeface="Meiryo UI" pitchFamily="50" charset="-128"/>
              </a:endParaRPr>
            </a:p>
            <a:p>
              <a:pPr algn="ctr">
                <a:tabLst>
                  <a:tab pos="360363" algn="l"/>
                </a:tabLst>
              </a:pPr>
              <a:r>
                <a:rPr lang="ja-JP" altLang="en-US" sz="900" dirty="0">
                  <a:solidFill>
                    <a:schemeClr val="tx1"/>
                  </a:solidFill>
                  <a:latin typeface="Meiryo UI" pitchFamily="50" charset="-128"/>
                  <a:ea typeface="Meiryo UI" pitchFamily="50" charset="-128"/>
                  <a:cs typeface="Meiryo UI" pitchFamily="50" charset="-128"/>
                </a:rPr>
                <a:t>（本番環境同等）</a:t>
              </a:r>
              <a:endParaRPr kumimoji="1" lang="ja-JP" altLang="en-US" sz="900" dirty="0">
                <a:solidFill>
                  <a:schemeClr val="tx1"/>
                </a:solidFill>
                <a:latin typeface="Meiryo UI" pitchFamily="50" charset="-128"/>
                <a:ea typeface="Meiryo UI" pitchFamily="50" charset="-128"/>
                <a:cs typeface="Meiryo UI" pitchFamily="50" charset="-128"/>
              </a:endParaRPr>
            </a:p>
          </p:txBody>
        </p:sp>
        <p:sp>
          <p:nvSpPr>
            <p:cNvPr id="51" name="正方形/長方形 50">
              <a:extLst>
                <a:ext uri="{FF2B5EF4-FFF2-40B4-BE49-F238E27FC236}">
                  <a16:creationId xmlns:a16="http://schemas.microsoft.com/office/drawing/2014/main" id="{9F3B9A8E-B20D-4DEF-814D-7A9A48AF4287}"/>
                </a:ext>
              </a:extLst>
            </p:cNvPr>
            <p:cNvSpPr/>
            <p:nvPr/>
          </p:nvSpPr>
          <p:spPr bwMode="auto">
            <a:xfrm>
              <a:off x="4835478" y="1410101"/>
              <a:ext cx="1177331" cy="33373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050" dirty="0">
                  <a:solidFill>
                    <a:schemeClr val="tx1"/>
                  </a:solidFill>
                  <a:latin typeface="Meiryo UI" pitchFamily="50" charset="-128"/>
                  <a:ea typeface="Meiryo UI" pitchFamily="50" charset="-128"/>
                  <a:cs typeface="Meiryo UI" pitchFamily="50" charset="-128"/>
                </a:rPr>
                <a:t>試験対象</a:t>
              </a:r>
              <a:r>
                <a:rPr kumimoji="1" lang="en-US" altLang="ja-JP" sz="1050" dirty="0">
                  <a:solidFill>
                    <a:schemeClr val="tx1"/>
                  </a:solidFill>
                  <a:latin typeface="Meiryo UI" pitchFamily="50" charset="-128"/>
                  <a:ea typeface="Meiryo UI" pitchFamily="50" charset="-128"/>
                  <a:cs typeface="Meiryo UI" pitchFamily="50" charset="-128"/>
                </a:rPr>
                <a:t>SW</a:t>
              </a:r>
              <a:endParaRPr kumimoji="1" lang="ja-JP" altLang="en-US" sz="1050" dirty="0">
                <a:solidFill>
                  <a:schemeClr val="tx1"/>
                </a:solidFill>
                <a:latin typeface="Meiryo UI" pitchFamily="50" charset="-128"/>
                <a:ea typeface="Meiryo UI" pitchFamily="50" charset="-128"/>
                <a:cs typeface="Meiryo UI" pitchFamily="50" charset="-128"/>
              </a:endParaRPr>
            </a:p>
          </p:txBody>
        </p:sp>
        <p:sp>
          <p:nvSpPr>
            <p:cNvPr id="52" name="正方形/長方形 51">
              <a:extLst>
                <a:ext uri="{FF2B5EF4-FFF2-40B4-BE49-F238E27FC236}">
                  <a16:creationId xmlns:a16="http://schemas.microsoft.com/office/drawing/2014/main" id="{3DCCE242-5EF4-42A1-A283-4A8461C9B733}"/>
                </a:ext>
              </a:extLst>
            </p:cNvPr>
            <p:cNvSpPr/>
            <p:nvPr/>
          </p:nvSpPr>
          <p:spPr bwMode="auto">
            <a:xfrm>
              <a:off x="6104593" y="1408177"/>
              <a:ext cx="1193001" cy="35233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000" dirty="0">
                  <a:solidFill>
                    <a:schemeClr val="tx1"/>
                  </a:solidFill>
                  <a:latin typeface="Meiryo UI" pitchFamily="50" charset="-128"/>
                  <a:ea typeface="Meiryo UI" pitchFamily="50" charset="-128"/>
                  <a:cs typeface="Meiryo UI" pitchFamily="50" charset="-128"/>
                </a:rPr>
                <a:t>試験対象</a:t>
              </a:r>
              <a:r>
                <a:rPr kumimoji="1" lang="en-US" altLang="ja-JP" sz="1000" dirty="0">
                  <a:solidFill>
                    <a:schemeClr val="tx1"/>
                  </a:solidFill>
                  <a:latin typeface="Meiryo UI" pitchFamily="50" charset="-128"/>
                  <a:ea typeface="Meiryo UI" pitchFamily="50" charset="-128"/>
                  <a:cs typeface="Meiryo UI" pitchFamily="50" charset="-128"/>
                </a:rPr>
                <a:t>SW</a:t>
              </a:r>
              <a:endParaRPr kumimoji="1" lang="ja-JP" altLang="en-US" sz="1000" dirty="0">
                <a:solidFill>
                  <a:schemeClr val="tx1"/>
                </a:solidFill>
                <a:latin typeface="Meiryo UI" pitchFamily="50" charset="-128"/>
                <a:ea typeface="Meiryo UI" pitchFamily="50" charset="-128"/>
                <a:cs typeface="Meiryo UI" pitchFamily="50" charset="-128"/>
              </a:endParaRPr>
            </a:p>
          </p:txBody>
        </p:sp>
        <p:sp>
          <p:nvSpPr>
            <p:cNvPr id="53" name="テキスト ボックス 52">
              <a:extLst>
                <a:ext uri="{FF2B5EF4-FFF2-40B4-BE49-F238E27FC236}">
                  <a16:creationId xmlns:a16="http://schemas.microsoft.com/office/drawing/2014/main" id="{EFDEF9F6-BF3E-482A-9B6E-E6EC95856641}"/>
                </a:ext>
              </a:extLst>
            </p:cNvPr>
            <p:cNvSpPr txBox="1"/>
            <p:nvPr/>
          </p:nvSpPr>
          <p:spPr bwMode="auto">
            <a:xfrm>
              <a:off x="4806825" y="1127494"/>
              <a:ext cx="1071159" cy="289133"/>
            </a:xfrm>
            <a:prstGeom prst="rect">
              <a:avLst/>
            </a:prstGeom>
            <a:noFill/>
            <a:ln w="9525">
              <a:noFill/>
              <a:miter lim="800000"/>
              <a:headEnd/>
              <a:tailEnd/>
            </a:ln>
          </p:spPr>
          <p:txBody>
            <a:bodyPr wrap="none" lIns="72000" tIns="36000" rIns="72000" bIns="36000" rtlCol="0">
              <a:spAutoFit/>
            </a:bodyPr>
            <a:lstStyle/>
            <a:p>
              <a:r>
                <a:rPr kumimoji="1" lang="ja-JP" altLang="en-US" sz="1100" dirty="0">
                  <a:solidFill>
                    <a:prstClr val="black"/>
                  </a:solidFill>
                  <a:latin typeface="Meiryo UI" panose="020B0604030504040204" pitchFamily="50" charset="-128"/>
                  <a:ea typeface="Meiryo UI" panose="020B0604030504040204" pitchFamily="50" charset="-128"/>
                </a:rPr>
                <a:t>既存</a:t>
              </a:r>
              <a:r>
                <a:rPr kumimoji="1" lang="en-US" altLang="ja-JP" sz="1100" dirty="0">
                  <a:solidFill>
                    <a:prstClr val="black"/>
                  </a:solidFill>
                  <a:latin typeface="Meiryo UI" panose="020B0604030504040204" pitchFamily="50" charset="-128"/>
                  <a:ea typeface="Meiryo UI" panose="020B0604030504040204" pitchFamily="50" charset="-128"/>
                </a:rPr>
                <a:t>WEB</a:t>
              </a:r>
              <a:r>
                <a:rPr kumimoji="1" lang="ja-JP" altLang="en-US" sz="1100" dirty="0">
                  <a:solidFill>
                    <a:prstClr val="black"/>
                  </a:solidFill>
                  <a:latin typeface="Meiryo UI" panose="020B0604030504040204" pitchFamily="50" charset="-128"/>
                  <a:ea typeface="Meiryo UI" panose="020B0604030504040204" pitchFamily="50" charset="-128"/>
                </a:rPr>
                <a:t>向け</a:t>
              </a:r>
            </a:p>
          </p:txBody>
        </p:sp>
        <p:sp>
          <p:nvSpPr>
            <p:cNvPr id="54" name="テキスト ボックス 53">
              <a:extLst>
                <a:ext uri="{FF2B5EF4-FFF2-40B4-BE49-F238E27FC236}">
                  <a16:creationId xmlns:a16="http://schemas.microsoft.com/office/drawing/2014/main" id="{04719CCD-5870-4C6D-9F5E-EC0DCB6C7BDC}"/>
                </a:ext>
              </a:extLst>
            </p:cNvPr>
            <p:cNvSpPr txBox="1"/>
            <p:nvPr/>
          </p:nvSpPr>
          <p:spPr bwMode="auto">
            <a:xfrm>
              <a:off x="6080182" y="1127494"/>
              <a:ext cx="1311769" cy="289133"/>
            </a:xfrm>
            <a:prstGeom prst="rect">
              <a:avLst/>
            </a:prstGeom>
            <a:noFill/>
            <a:ln w="9525">
              <a:noFill/>
              <a:miter lim="800000"/>
              <a:headEnd/>
              <a:tailEnd/>
            </a:ln>
          </p:spPr>
          <p:txBody>
            <a:bodyPr wrap="none" lIns="72000" tIns="36000" rIns="72000" bIns="36000" rtlCol="0">
              <a:spAutoFit/>
            </a:bodyPr>
            <a:lstStyle/>
            <a:p>
              <a:r>
                <a:rPr kumimoji="1" lang="ja-JP" altLang="en-US" sz="1100" dirty="0">
                  <a:solidFill>
                    <a:prstClr val="black"/>
                  </a:solidFill>
                  <a:latin typeface="Meiryo UI" panose="020B0604030504040204" pitchFamily="50" charset="-128"/>
                  <a:ea typeface="Meiryo UI" panose="020B0604030504040204" pitchFamily="50" charset="-128"/>
                </a:rPr>
                <a:t>開発後組込み向け</a:t>
              </a:r>
            </a:p>
          </p:txBody>
        </p:sp>
        <p:cxnSp>
          <p:nvCxnSpPr>
            <p:cNvPr id="55" name="直線コネクタ 54">
              <a:extLst>
                <a:ext uri="{FF2B5EF4-FFF2-40B4-BE49-F238E27FC236}">
                  <a16:creationId xmlns:a16="http://schemas.microsoft.com/office/drawing/2014/main" id="{2FFAC2FF-216D-4939-87A5-C74DDAFC2D0F}"/>
                </a:ext>
              </a:extLst>
            </p:cNvPr>
            <p:cNvCxnSpPr>
              <a:cxnSpLocks/>
            </p:cNvCxnSpPr>
            <p:nvPr/>
          </p:nvCxnSpPr>
          <p:spPr>
            <a:xfrm>
              <a:off x="6049610" y="1340107"/>
              <a:ext cx="0" cy="831002"/>
            </a:xfrm>
            <a:prstGeom prst="line">
              <a:avLst/>
            </a:prstGeom>
          </p:spPr>
          <p:style>
            <a:lnRef idx="2">
              <a:schemeClr val="dk1"/>
            </a:lnRef>
            <a:fillRef idx="0">
              <a:schemeClr val="dk1"/>
            </a:fillRef>
            <a:effectRef idx="1">
              <a:schemeClr val="dk1"/>
            </a:effectRef>
            <a:fontRef idx="minor">
              <a:schemeClr val="tx1"/>
            </a:fontRef>
          </p:style>
        </p:cxnSp>
        <p:sp>
          <p:nvSpPr>
            <p:cNvPr id="56" name="テキスト ボックス 55">
              <a:extLst>
                <a:ext uri="{FF2B5EF4-FFF2-40B4-BE49-F238E27FC236}">
                  <a16:creationId xmlns:a16="http://schemas.microsoft.com/office/drawing/2014/main" id="{F9AF2861-6477-4F58-B9AA-2290CBC14FE3}"/>
                </a:ext>
              </a:extLst>
            </p:cNvPr>
            <p:cNvSpPr txBox="1"/>
            <p:nvPr/>
          </p:nvSpPr>
          <p:spPr bwMode="auto">
            <a:xfrm>
              <a:off x="5933060" y="3030956"/>
              <a:ext cx="537037" cy="344297"/>
            </a:xfrm>
            <a:prstGeom prst="rect">
              <a:avLst/>
            </a:prstGeom>
            <a:noFill/>
            <a:ln w="9525">
              <a:noFill/>
              <a:miter lim="800000"/>
              <a:headEnd/>
              <a:tailEnd/>
            </a:ln>
          </p:spPr>
          <p:txBody>
            <a:bodyPr wrap="none" lIns="72000" tIns="36000" rIns="72000" bIns="36000"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開発</a:t>
              </a:r>
              <a:endParaRPr kumimoji="1" lang="ja-JP" altLang="en-US" sz="1400" dirty="0">
                <a:solidFill>
                  <a:prstClr val="black"/>
                </a:solidFill>
                <a:latin typeface="Meiryo UI" panose="020B0604030504040204" pitchFamily="50" charset="-128"/>
                <a:ea typeface="Meiryo UI" panose="020B0604030504040204" pitchFamily="50" charset="-128"/>
              </a:endParaRPr>
            </a:p>
          </p:txBody>
        </p:sp>
        <p:sp>
          <p:nvSpPr>
            <p:cNvPr id="57" name="テキスト ボックス 56">
              <a:extLst>
                <a:ext uri="{FF2B5EF4-FFF2-40B4-BE49-F238E27FC236}">
                  <a16:creationId xmlns:a16="http://schemas.microsoft.com/office/drawing/2014/main" id="{DC263D23-B211-4A08-BD35-94F285FBDF04}"/>
                </a:ext>
              </a:extLst>
            </p:cNvPr>
            <p:cNvSpPr txBox="1"/>
            <p:nvPr/>
          </p:nvSpPr>
          <p:spPr bwMode="auto">
            <a:xfrm>
              <a:off x="7291246" y="2975347"/>
              <a:ext cx="537037" cy="344297"/>
            </a:xfrm>
            <a:prstGeom prst="rect">
              <a:avLst/>
            </a:prstGeom>
            <a:noFill/>
            <a:ln w="9525">
              <a:noFill/>
              <a:miter lim="800000"/>
              <a:headEnd/>
              <a:tailEnd/>
            </a:ln>
          </p:spPr>
          <p:txBody>
            <a:bodyPr wrap="none" lIns="72000" tIns="36000" rIns="72000" bIns="36000"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運用</a:t>
              </a:r>
              <a:endParaRPr kumimoji="1" lang="ja-JP" altLang="en-US" sz="1400" dirty="0">
                <a:solidFill>
                  <a:prstClr val="black"/>
                </a:solidFill>
                <a:latin typeface="Meiryo UI" panose="020B0604030504040204" pitchFamily="50" charset="-128"/>
                <a:ea typeface="Meiryo UI" panose="020B0604030504040204" pitchFamily="50" charset="-128"/>
              </a:endParaRPr>
            </a:p>
          </p:txBody>
        </p:sp>
        <p:grpSp>
          <p:nvGrpSpPr>
            <p:cNvPr id="58" name="グループ化 57">
              <a:extLst>
                <a:ext uri="{FF2B5EF4-FFF2-40B4-BE49-F238E27FC236}">
                  <a16:creationId xmlns:a16="http://schemas.microsoft.com/office/drawing/2014/main" id="{EF4AD60F-F80C-4FDB-96D9-B3EA1591C001}"/>
                </a:ext>
              </a:extLst>
            </p:cNvPr>
            <p:cNvGrpSpPr/>
            <p:nvPr/>
          </p:nvGrpSpPr>
          <p:grpSpPr>
            <a:xfrm>
              <a:off x="7454531" y="1815537"/>
              <a:ext cx="1294457" cy="377442"/>
              <a:chOff x="1139157" y="6294454"/>
              <a:chExt cx="1445743" cy="758368"/>
            </a:xfrm>
          </p:grpSpPr>
          <p:pic>
            <p:nvPicPr>
              <p:cNvPr id="73" name="図 72">
                <a:extLst>
                  <a:ext uri="{FF2B5EF4-FFF2-40B4-BE49-F238E27FC236}">
                    <a16:creationId xmlns:a16="http://schemas.microsoft.com/office/drawing/2014/main" id="{CF63990F-2C7A-4E9B-86E7-BB1932BD0512}"/>
                  </a:ext>
                </a:extLst>
              </p:cNvPr>
              <p:cNvPicPr>
                <a:picLocks noChangeAspect="1"/>
              </p:cNvPicPr>
              <p:nvPr/>
            </p:nvPicPr>
            <p:blipFill>
              <a:blip r:embed="rId4"/>
              <a:stretch>
                <a:fillRect/>
              </a:stretch>
            </p:blipFill>
            <p:spPr>
              <a:xfrm>
                <a:off x="1248614" y="6405511"/>
                <a:ext cx="445948" cy="477866"/>
              </a:xfrm>
              <a:prstGeom prst="rect">
                <a:avLst/>
              </a:prstGeom>
              <a:solidFill>
                <a:srgbClr val="CCFFCC"/>
              </a:solidFill>
            </p:spPr>
          </p:pic>
          <p:sp>
            <p:nvSpPr>
              <p:cNvPr id="74" name="正方形/長方形 73">
                <a:extLst>
                  <a:ext uri="{FF2B5EF4-FFF2-40B4-BE49-F238E27FC236}">
                    <a16:creationId xmlns:a16="http://schemas.microsoft.com/office/drawing/2014/main" id="{03DE071D-8F1B-4FF9-B126-CBC9955BBF9A}"/>
                  </a:ext>
                </a:extLst>
              </p:cNvPr>
              <p:cNvSpPr/>
              <p:nvPr/>
            </p:nvSpPr>
            <p:spPr bwMode="auto">
              <a:xfrm>
                <a:off x="1139157" y="6294454"/>
                <a:ext cx="1445743" cy="699980"/>
              </a:xfrm>
              <a:prstGeom prst="rect">
                <a:avLst/>
              </a:prstGeom>
              <a:gradFill flip="none" rotWithShape="1">
                <a:gsLst>
                  <a:gs pos="12000">
                    <a:srgbClr val="FFFFFF">
                      <a:alpha val="76000"/>
                    </a:srgbClr>
                  </a:gs>
                  <a:gs pos="0">
                    <a:schemeClr val="bg1">
                      <a:alpha val="40000"/>
                    </a:schemeClr>
                  </a:gs>
                  <a:gs pos="44000">
                    <a:srgbClr val="CCFFCC">
                      <a:alpha val="67000"/>
                    </a:srgbClr>
                  </a:gs>
                  <a:gs pos="100000">
                    <a:srgbClr val="CCFFCC">
                      <a:shade val="100000"/>
                      <a:satMod val="115000"/>
                      <a:alpha val="89000"/>
                    </a:srgbClr>
                  </a:gs>
                </a:gsLst>
                <a:path path="circle">
                  <a:fillToRect l="50000" t="50000" r="50000" b="50000"/>
                </a:path>
                <a:tileRect/>
              </a:gradFill>
              <a:ln w="9525">
                <a:solidFill>
                  <a:srgbClr val="00B050">
                    <a:alpha val="96000"/>
                  </a:srgbClr>
                </a:solidFill>
                <a:miter lim="800000"/>
                <a:headEnd/>
                <a:tailEnd/>
              </a:ln>
            </p:spPr>
            <p:txBody>
              <a:bodyPr wrap="square" lIns="72000" tIns="36000" rIns="72000" bIns="36000" rtlCol="0" anchor="ctr">
                <a:noAutofit/>
              </a:bodyPr>
              <a:lstStyle/>
              <a:p>
                <a:pPr algn="ctr">
                  <a:tabLst>
                    <a:tab pos="360363" algn="l"/>
                  </a:tabLst>
                </a:pPr>
                <a:endParaRPr kumimoji="1" lang="ja-JP" altLang="en-US" sz="600" dirty="0">
                  <a:latin typeface="Meiryo UI" pitchFamily="50" charset="-128"/>
                  <a:ea typeface="Meiryo UI" pitchFamily="50" charset="-128"/>
                  <a:cs typeface="Meiryo UI" pitchFamily="50" charset="-128"/>
                </a:endParaRPr>
              </a:p>
            </p:txBody>
          </p:sp>
          <p:sp>
            <p:nvSpPr>
              <p:cNvPr id="75" name="正方形/長方形 74">
                <a:extLst>
                  <a:ext uri="{FF2B5EF4-FFF2-40B4-BE49-F238E27FC236}">
                    <a16:creationId xmlns:a16="http://schemas.microsoft.com/office/drawing/2014/main" id="{DE905CAA-8B4E-4E88-98D9-5DD17AFEE4C0}"/>
                  </a:ext>
                </a:extLst>
              </p:cNvPr>
              <p:cNvSpPr/>
              <p:nvPr/>
            </p:nvSpPr>
            <p:spPr>
              <a:xfrm>
                <a:off x="1861552" y="6313924"/>
                <a:ext cx="646481" cy="738898"/>
              </a:xfrm>
              <a:prstGeom prst="rect">
                <a:avLst/>
              </a:prstGeom>
            </p:spPr>
            <p:txBody>
              <a:bodyPr wrap="none">
                <a:spAutoFit/>
              </a:bodyPr>
              <a:lstStyle/>
              <a:p>
                <a:pPr algn="ctr">
                  <a:tabLst>
                    <a:tab pos="360363" algn="l"/>
                  </a:tabLst>
                </a:pPr>
                <a:r>
                  <a:rPr lang="en-US" altLang="ja-JP" sz="700" dirty="0">
                    <a:latin typeface="Bahnschrift SemiBold" panose="020B0502040204020203" pitchFamily="34" charset="0"/>
                    <a:ea typeface="Meiryo UI" pitchFamily="50" charset="-128"/>
                    <a:cs typeface="Meiryo UI" pitchFamily="50" charset="-128"/>
                  </a:rPr>
                  <a:t>Coq</a:t>
                </a:r>
              </a:p>
              <a:p>
                <a:pPr algn="ctr">
                  <a:tabLst>
                    <a:tab pos="360363" algn="l"/>
                  </a:tabLst>
                </a:pPr>
                <a:r>
                  <a:rPr lang="ja-JP" altLang="en-US" sz="700" dirty="0">
                    <a:latin typeface="Meiryo UI" pitchFamily="50" charset="-128"/>
                    <a:ea typeface="Meiryo UI" pitchFamily="50" charset="-128"/>
                    <a:cs typeface="Meiryo UI" pitchFamily="50" charset="-128"/>
                  </a:rPr>
                  <a:t>形式検証</a:t>
                </a:r>
              </a:p>
            </p:txBody>
          </p:sp>
        </p:grpSp>
        <p:grpSp>
          <p:nvGrpSpPr>
            <p:cNvPr id="59" name="グループ化 58">
              <a:extLst>
                <a:ext uri="{FF2B5EF4-FFF2-40B4-BE49-F238E27FC236}">
                  <a16:creationId xmlns:a16="http://schemas.microsoft.com/office/drawing/2014/main" id="{98E9B654-A21D-4FC7-BABE-DBD725386601}"/>
                </a:ext>
              </a:extLst>
            </p:cNvPr>
            <p:cNvGrpSpPr/>
            <p:nvPr/>
          </p:nvGrpSpPr>
          <p:grpSpPr>
            <a:xfrm>
              <a:off x="7454532" y="1422389"/>
              <a:ext cx="1304914" cy="414988"/>
              <a:chOff x="7211841" y="1292177"/>
              <a:chExt cx="1117659" cy="437519"/>
            </a:xfrm>
          </p:grpSpPr>
          <p:sp>
            <p:nvSpPr>
              <p:cNvPr id="70" name="正方形/長方形 69">
                <a:extLst>
                  <a:ext uri="{FF2B5EF4-FFF2-40B4-BE49-F238E27FC236}">
                    <a16:creationId xmlns:a16="http://schemas.microsoft.com/office/drawing/2014/main" id="{4901B511-3B11-463B-801A-80BBFC21F846}"/>
                  </a:ext>
                </a:extLst>
              </p:cNvPr>
              <p:cNvSpPr/>
              <p:nvPr/>
            </p:nvSpPr>
            <p:spPr bwMode="auto">
              <a:xfrm>
                <a:off x="7211841" y="1292177"/>
                <a:ext cx="1117659" cy="355851"/>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r">
                  <a:tabLst>
                    <a:tab pos="360363" algn="l"/>
                  </a:tabLst>
                </a:pPr>
                <a:r>
                  <a:rPr kumimoji="1" lang="ja-JP" altLang="en-US" sz="700" dirty="0">
                    <a:solidFill>
                      <a:schemeClr val="tx1"/>
                    </a:solidFill>
                    <a:latin typeface="Meiryo UI" pitchFamily="50" charset="-128"/>
                    <a:ea typeface="Meiryo UI" pitchFamily="50" charset="-128"/>
                    <a:cs typeface="Meiryo UI" pitchFamily="50" charset="-128"/>
                  </a:rPr>
                  <a:t>　　　　</a:t>
                </a:r>
                <a:endParaRPr kumimoji="1" lang="en-US" altLang="ja-JP" sz="700" dirty="0">
                  <a:solidFill>
                    <a:schemeClr val="tx1"/>
                  </a:solidFill>
                  <a:latin typeface="Meiryo UI" pitchFamily="50" charset="-128"/>
                  <a:ea typeface="Meiryo UI" pitchFamily="50" charset="-128"/>
                  <a:cs typeface="Meiryo UI" pitchFamily="50" charset="-128"/>
                </a:endParaRPr>
              </a:p>
            </p:txBody>
          </p:sp>
          <p:pic>
            <p:nvPicPr>
              <p:cNvPr id="71" name="Picture 2" descr="半導体ができるまで│株式会社カイジョー">
                <a:extLst>
                  <a:ext uri="{FF2B5EF4-FFF2-40B4-BE49-F238E27FC236}">
                    <a16:creationId xmlns:a16="http://schemas.microsoft.com/office/drawing/2014/main" id="{69DD3D0D-C216-4ABF-9646-B35E27B66AB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2857" y="1351801"/>
                <a:ext cx="284581" cy="214729"/>
              </a:xfrm>
              <a:prstGeom prst="rect">
                <a:avLst/>
              </a:prstGeom>
              <a:noFill/>
              <a:extLst>
                <a:ext uri="{909E8E84-426E-40DD-AFC4-6F175D3DCCD1}">
                  <a14:hiddenFill xmlns:a14="http://schemas.microsoft.com/office/drawing/2010/main">
                    <a:solidFill>
                      <a:srgbClr val="FFFFFF"/>
                    </a:solidFill>
                  </a14:hiddenFill>
                </a:ext>
              </a:extLst>
            </p:spPr>
          </p:pic>
          <p:sp>
            <p:nvSpPr>
              <p:cNvPr id="72" name="正方形/長方形 71">
                <a:extLst>
                  <a:ext uri="{FF2B5EF4-FFF2-40B4-BE49-F238E27FC236}">
                    <a16:creationId xmlns:a16="http://schemas.microsoft.com/office/drawing/2014/main" id="{9534FD49-3E1E-49FC-BFB4-ACE837CA22A7}"/>
                  </a:ext>
                </a:extLst>
              </p:cNvPr>
              <p:cNvSpPr/>
              <p:nvPr/>
            </p:nvSpPr>
            <p:spPr>
              <a:xfrm>
                <a:off x="7566066" y="1303207"/>
                <a:ext cx="748921" cy="426489"/>
              </a:xfrm>
              <a:prstGeom prst="rect">
                <a:avLst/>
              </a:prstGeom>
            </p:spPr>
            <p:txBody>
              <a:bodyPr wrap="square">
                <a:spAutoFit/>
              </a:bodyPr>
              <a:lstStyle/>
              <a:p>
                <a:pPr algn="ctr">
                  <a:tabLst>
                    <a:tab pos="360363" algn="l"/>
                  </a:tabLst>
                </a:pPr>
                <a:r>
                  <a:rPr lang="ja-JP" altLang="en-US" sz="800" dirty="0">
                    <a:latin typeface="Meiryo UI" pitchFamily="50" charset="-128"/>
                    <a:ea typeface="Meiryo UI" pitchFamily="50" charset="-128"/>
                    <a:cs typeface="Meiryo UI" pitchFamily="50" charset="-128"/>
                  </a:rPr>
                  <a:t>試験対象</a:t>
                </a:r>
                <a:endParaRPr lang="en-US" altLang="ja-JP" sz="800" dirty="0">
                  <a:latin typeface="Meiryo UI" pitchFamily="50" charset="-128"/>
                  <a:ea typeface="Meiryo UI" pitchFamily="50" charset="-128"/>
                  <a:cs typeface="Meiryo UI" pitchFamily="50" charset="-128"/>
                </a:endParaRPr>
              </a:p>
              <a:p>
                <a:pPr algn="ctr">
                  <a:tabLst>
                    <a:tab pos="360363" algn="l"/>
                  </a:tabLst>
                </a:pPr>
                <a:r>
                  <a:rPr lang="en-US" altLang="ja-JP" sz="800" dirty="0">
                    <a:latin typeface="Meiryo UI" pitchFamily="50" charset="-128"/>
                    <a:ea typeface="Meiryo UI" pitchFamily="50" charset="-128"/>
                    <a:cs typeface="Meiryo UI" pitchFamily="50" charset="-128"/>
                  </a:rPr>
                  <a:t>HW</a:t>
                </a:r>
                <a:endParaRPr lang="ja-JP" altLang="en-US" sz="800" dirty="0"/>
              </a:p>
            </p:txBody>
          </p:sp>
        </p:grpSp>
        <p:sp>
          <p:nvSpPr>
            <p:cNvPr id="60" name="雲 59">
              <a:extLst>
                <a:ext uri="{FF2B5EF4-FFF2-40B4-BE49-F238E27FC236}">
                  <a16:creationId xmlns:a16="http://schemas.microsoft.com/office/drawing/2014/main" id="{4ADA662E-B112-422C-A8E2-5C7AF816381B}"/>
                </a:ext>
              </a:extLst>
            </p:cNvPr>
            <p:cNvSpPr/>
            <p:nvPr/>
          </p:nvSpPr>
          <p:spPr bwMode="auto">
            <a:xfrm>
              <a:off x="4845668" y="2218528"/>
              <a:ext cx="4022535" cy="259447"/>
            </a:xfrm>
            <a:prstGeom prst="cloud">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r>
                <a:rPr kumimoji="1" lang="ja-JP" altLang="en-US" sz="110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クラウド計算機</a:t>
              </a:r>
            </a:p>
          </p:txBody>
        </p:sp>
        <p:sp>
          <p:nvSpPr>
            <p:cNvPr id="61" name="テキスト ボックス 60">
              <a:extLst>
                <a:ext uri="{FF2B5EF4-FFF2-40B4-BE49-F238E27FC236}">
                  <a16:creationId xmlns:a16="http://schemas.microsoft.com/office/drawing/2014/main" id="{7291FC30-EDE8-4862-9644-5BEE9BCEC4CB}"/>
                </a:ext>
              </a:extLst>
            </p:cNvPr>
            <p:cNvSpPr txBox="1"/>
            <p:nvPr/>
          </p:nvSpPr>
          <p:spPr bwMode="auto">
            <a:xfrm>
              <a:off x="5450980" y="6496423"/>
              <a:ext cx="755464" cy="289133"/>
            </a:xfrm>
            <a:prstGeom prst="rect">
              <a:avLst/>
            </a:prstGeom>
            <a:noFill/>
            <a:ln w="9525">
              <a:noFill/>
              <a:miter lim="800000"/>
              <a:headEnd/>
              <a:tailEnd/>
            </a:ln>
          </p:spPr>
          <p:txBody>
            <a:bodyPr wrap="none" lIns="72000" tIns="36000" rIns="72000" bIns="36000" rtlCol="0">
              <a:spAutoFit/>
            </a:bodyPr>
            <a:lstStyle/>
            <a:p>
              <a:r>
                <a:rPr lang="ja-JP" altLang="en-US" sz="1100" dirty="0">
                  <a:solidFill>
                    <a:prstClr val="black"/>
                  </a:solidFill>
                  <a:latin typeface="Meiryo UI" panose="020B0604030504040204" pitchFamily="50" charset="-128"/>
                  <a:ea typeface="Meiryo UI" panose="020B0604030504040204" pitchFamily="50" charset="-128"/>
                </a:rPr>
                <a:t>本番環境</a:t>
              </a:r>
              <a:endParaRPr kumimoji="1" lang="ja-JP" altLang="en-US" sz="1100" dirty="0">
                <a:solidFill>
                  <a:prstClr val="black"/>
                </a:solidFill>
                <a:latin typeface="Meiryo UI" panose="020B0604030504040204" pitchFamily="50" charset="-128"/>
                <a:ea typeface="Meiryo UI" panose="020B0604030504040204" pitchFamily="50" charset="-128"/>
              </a:endParaRPr>
            </a:p>
          </p:txBody>
        </p:sp>
        <p:pic>
          <p:nvPicPr>
            <p:cNvPr id="62" name="図 61">
              <a:extLst>
                <a:ext uri="{FF2B5EF4-FFF2-40B4-BE49-F238E27FC236}">
                  <a16:creationId xmlns:a16="http://schemas.microsoft.com/office/drawing/2014/main" id="{228A4D7C-229C-40EF-8AA7-51CBC09B54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155195" y="6114255"/>
              <a:ext cx="550458" cy="415682"/>
            </a:xfrm>
            <a:prstGeom prst="rect">
              <a:avLst/>
            </a:prstGeom>
          </p:spPr>
        </p:pic>
        <p:sp>
          <p:nvSpPr>
            <p:cNvPr id="63" name="正方形/長方形 62">
              <a:extLst>
                <a:ext uri="{FF2B5EF4-FFF2-40B4-BE49-F238E27FC236}">
                  <a16:creationId xmlns:a16="http://schemas.microsoft.com/office/drawing/2014/main" id="{11452D85-4439-4D25-876D-C1BF8D069469}"/>
                </a:ext>
              </a:extLst>
            </p:cNvPr>
            <p:cNvSpPr/>
            <p:nvPr/>
          </p:nvSpPr>
          <p:spPr>
            <a:xfrm>
              <a:off x="7113557" y="5325763"/>
              <a:ext cx="1829229" cy="55162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60363" algn="l"/>
                </a:tabLst>
              </a:pPr>
              <a:r>
                <a:rPr lang="ja-JP" altLang="en-US" sz="1200" dirty="0">
                  <a:solidFill>
                    <a:schemeClr val="tx1"/>
                  </a:solidFill>
                  <a:latin typeface="Meiryo UI" pitchFamily="50" charset="-128"/>
                  <a:ea typeface="Meiryo UI" pitchFamily="50" charset="-128"/>
                  <a:cs typeface="Meiryo UI" pitchFamily="50" charset="-128"/>
                </a:rPr>
                <a:t>マイクロサービス粒度の</a:t>
              </a:r>
              <a:endParaRPr lang="en-US" altLang="ja-JP" sz="1200" dirty="0">
                <a:solidFill>
                  <a:schemeClr val="tx1"/>
                </a:solidFill>
                <a:latin typeface="Meiryo UI" pitchFamily="50" charset="-128"/>
                <a:ea typeface="Meiryo UI" pitchFamily="50" charset="-128"/>
                <a:cs typeface="Meiryo UI" pitchFamily="50" charset="-128"/>
              </a:endParaRPr>
            </a:p>
            <a:p>
              <a:pPr algn="ctr">
                <a:tabLst>
                  <a:tab pos="360363" algn="l"/>
                </a:tabLst>
              </a:pPr>
              <a:r>
                <a:rPr lang="ja-JP" altLang="en-US" sz="1200" dirty="0">
                  <a:solidFill>
                    <a:schemeClr val="tx1"/>
                  </a:solidFill>
                  <a:latin typeface="Meiryo UI" pitchFamily="50" charset="-128"/>
                  <a:ea typeface="Meiryo UI" pitchFamily="50" charset="-128"/>
                  <a:cs typeface="Meiryo UI" pitchFamily="50" charset="-128"/>
                </a:rPr>
                <a:t>状態可視化機構</a:t>
              </a:r>
            </a:p>
          </p:txBody>
        </p:sp>
        <p:pic>
          <p:nvPicPr>
            <p:cNvPr id="64" name="図 63" descr="アイコン&#10;&#10;自動的に生成された説明">
              <a:extLst>
                <a:ext uri="{FF2B5EF4-FFF2-40B4-BE49-F238E27FC236}">
                  <a16:creationId xmlns:a16="http://schemas.microsoft.com/office/drawing/2014/main" id="{94EF2F04-2896-4081-A351-404DAAE6977F}"/>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426758" y="6003885"/>
              <a:ext cx="760959" cy="686647"/>
            </a:xfrm>
            <a:prstGeom prst="rect">
              <a:avLst/>
            </a:prstGeom>
          </p:spPr>
        </p:pic>
        <p:sp>
          <p:nvSpPr>
            <p:cNvPr id="65" name="矢印: 右 64">
              <a:extLst>
                <a:ext uri="{FF2B5EF4-FFF2-40B4-BE49-F238E27FC236}">
                  <a16:creationId xmlns:a16="http://schemas.microsoft.com/office/drawing/2014/main" id="{5F0D7CCA-E4E8-4477-AD1B-38000E03475B}"/>
                </a:ext>
              </a:extLst>
            </p:cNvPr>
            <p:cNvSpPr/>
            <p:nvPr/>
          </p:nvSpPr>
          <p:spPr bwMode="auto">
            <a:xfrm>
              <a:off x="6718919" y="5928847"/>
              <a:ext cx="683338" cy="560015"/>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900" dirty="0">
                <a:latin typeface="Meiryo UI" pitchFamily="50" charset="-128"/>
                <a:ea typeface="Meiryo UI" pitchFamily="50" charset="-128"/>
                <a:cs typeface="Meiryo UI" pitchFamily="50" charset="-128"/>
              </a:endParaRPr>
            </a:p>
          </p:txBody>
        </p:sp>
        <p:sp>
          <p:nvSpPr>
            <p:cNvPr id="66" name="正方形/長方形 65">
              <a:extLst>
                <a:ext uri="{FF2B5EF4-FFF2-40B4-BE49-F238E27FC236}">
                  <a16:creationId xmlns:a16="http://schemas.microsoft.com/office/drawing/2014/main" id="{9A8830E0-F0B1-447B-93F1-CD4DAACDECF1}"/>
                </a:ext>
              </a:extLst>
            </p:cNvPr>
            <p:cNvSpPr/>
            <p:nvPr/>
          </p:nvSpPr>
          <p:spPr bwMode="auto">
            <a:xfrm>
              <a:off x="5607326" y="6013362"/>
              <a:ext cx="561358" cy="40495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72000" tIns="36000" rIns="72000" bIns="36000" rtlCol="0" anchor="ctr">
              <a:noAutofit/>
            </a:bodyPr>
            <a:lstStyle/>
            <a:p>
              <a:pPr algn="ctr">
                <a:tabLst>
                  <a:tab pos="360363" algn="l"/>
                </a:tabLst>
              </a:pPr>
              <a:r>
                <a:rPr lang="en-US" altLang="ja-JP" sz="1050" dirty="0">
                  <a:ln w="0"/>
                  <a:solidFill>
                    <a:schemeClr val="tx1"/>
                  </a:solidFill>
                  <a:effectLst>
                    <a:outerShdw blurRad="38100" dist="19050" dir="2700000" algn="tl" rotWithShape="0">
                      <a:schemeClr val="dk1">
                        <a:alpha val="40000"/>
                      </a:schemeClr>
                    </a:outerShdw>
                  </a:effectLst>
                  <a:latin typeface="Meiryo UI" pitchFamily="50" charset="-128"/>
                  <a:ea typeface="Meiryo UI" pitchFamily="50" charset="-128"/>
                  <a:cs typeface="Meiryo UI" pitchFamily="50" charset="-128"/>
                </a:rPr>
                <a:t>CPU</a:t>
              </a:r>
            </a:p>
          </p:txBody>
        </p:sp>
        <p:sp>
          <p:nvSpPr>
            <p:cNvPr id="67" name="テキスト ボックス 66">
              <a:extLst>
                <a:ext uri="{FF2B5EF4-FFF2-40B4-BE49-F238E27FC236}">
                  <a16:creationId xmlns:a16="http://schemas.microsoft.com/office/drawing/2014/main" id="{C4430EC9-D4AC-4CF6-A1BF-5ECDB3275F0C}"/>
                </a:ext>
              </a:extLst>
            </p:cNvPr>
            <p:cNvSpPr txBox="1"/>
            <p:nvPr/>
          </p:nvSpPr>
          <p:spPr bwMode="auto">
            <a:xfrm>
              <a:off x="6712897" y="6089840"/>
              <a:ext cx="760959" cy="289133"/>
            </a:xfrm>
            <a:prstGeom prst="rect">
              <a:avLst/>
            </a:prstGeom>
            <a:noFill/>
            <a:ln w="9525">
              <a:noFill/>
              <a:miter lim="800000"/>
              <a:headEnd/>
              <a:tailEnd/>
            </a:ln>
          </p:spPr>
          <p:txBody>
            <a:bodyPr wrap="square" lIns="72000" tIns="36000" rIns="72000" bIns="36000" rtlCol="0">
              <a:spAutoFit/>
            </a:bodyPr>
            <a:lstStyle/>
            <a:p>
              <a:r>
                <a:rPr kumimoji="1" lang="ja-JP" altLang="en-US" sz="1100" dirty="0">
                  <a:solidFill>
                    <a:prstClr val="black"/>
                  </a:solidFill>
                  <a:latin typeface="Meiryo UI" panose="020B0604030504040204" pitchFamily="50" charset="-128"/>
                  <a:ea typeface="Meiryo UI" panose="020B0604030504040204" pitchFamily="50" charset="-128"/>
                </a:rPr>
                <a:t>可視化</a:t>
              </a:r>
            </a:p>
          </p:txBody>
        </p:sp>
        <p:sp>
          <p:nvSpPr>
            <p:cNvPr id="68" name="矢印: 右 67">
              <a:extLst>
                <a:ext uri="{FF2B5EF4-FFF2-40B4-BE49-F238E27FC236}">
                  <a16:creationId xmlns:a16="http://schemas.microsoft.com/office/drawing/2014/main" id="{78084F2E-510F-4E5C-8D54-9604F1D27AD2}"/>
                </a:ext>
              </a:extLst>
            </p:cNvPr>
            <p:cNvSpPr/>
            <p:nvPr/>
          </p:nvSpPr>
          <p:spPr bwMode="auto">
            <a:xfrm flipH="1">
              <a:off x="6537912" y="4922274"/>
              <a:ext cx="698909" cy="560015"/>
            </a:xfrm>
            <a:prstGeom prst="rightArrow">
              <a:avLst/>
            </a:prstGeom>
            <a:ln>
              <a:headEnd/>
              <a:tailEnd/>
            </a:ln>
          </p:spPr>
          <p:style>
            <a:lnRef idx="2">
              <a:schemeClr val="dk1"/>
            </a:lnRef>
            <a:fillRef idx="1">
              <a:schemeClr val="lt1"/>
            </a:fillRef>
            <a:effectRef idx="0">
              <a:schemeClr val="dk1"/>
            </a:effectRef>
            <a:fontRef idx="minor">
              <a:schemeClr val="dk1"/>
            </a:fontRef>
          </p:style>
          <p:txBody>
            <a:bodyPr wrap="square" lIns="72000" tIns="36000" rIns="72000" bIns="36000" rtlCol="0" anchor="ctr">
              <a:noAutofit/>
            </a:bodyPr>
            <a:lstStyle/>
            <a:p>
              <a:pPr algn="ctr">
                <a:tabLst>
                  <a:tab pos="360363" algn="l"/>
                </a:tabLst>
              </a:pPr>
              <a:endParaRPr kumimoji="1" lang="ja-JP" altLang="en-US" sz="900" dirty="0">
                <a:latin typeface="Meiryo UI" pitchFamily="50" charset="-128"/>
                <a:ea typeface="Meiryo UI" pitchFamily="50" charset="-128"/>
                <a:cs typeface="Meiryo UI" pitchFamily="50" charset="-128"/>
              </a:endParaRPr>
            </a:p>
          </p:txBody>
        </p:sp>
        <p:sp>
          <p:nvSpPr>
            <p:cNvPr id="69" name="テキスト ボックス 68">
              <a:extLst>
                <a:ext uri="{FF2B5EF4-FFF2-40B4-BE49-F238E27FC236}">
                  <a16:creationId xmlns:a16="http://schemas.microsoft.com/office/drawing/2014/main" id="{A6619FBB-757D-4B29-A25B-99C3A14D3520}"/>
                </a:ext>
              </a:extLst>
            </p:cNvPr>
            <p:cNvSpPr txBox="1"/>
            <p:nvPr/>
          </p:nvSpPr>
          <p:spPr bwMode="auto">
            <a:xfrm>
              <a:off x="6681046" y="5050790"/>
              <a:ext cx="555775" cy="307521"/>
            </a:xfrm>
            <a:prstGeom prst="rect">
              <a:avLst/>
            </a:prstGeom>
            <a:noFill/>
            <a:ln w="9525">
              <a:noFill/>
              <a:miter lim="800000"/>
              <a:headEnd/>
              <a:tailEnd/>
            </a:ln>
          </p:spPr>
          <p:txBody>
            <a:bodyPr wrap="squar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適用</a:t>
              </a:r>
            </a:p>
          </p:txBody>
        </p:sp>
      </p:grpSp>
      <p:sp>
        <p:nvSpPr>
          <p:cNvPr id="76" name="正方形/長方形 75">
            <a:extLst>
              <a:ext uri="{FF2B5EF4-FFF2-40B4-BE49-F238E27FC236}">
                <a16:creationId xmlns:a16="http://schemas.microsoft.com/office/drawing/2014/main" id="{D7755105-AAAB-4127-BD15-D5EFBCB30724}"/>
              </a:ext>
            </a:extLst>
          </p:cNvPr>
          <p:cNvSpPr/>
          <p:nvPr/>
        </p:nvSpPr>
        <p:spPr bwMode="auto">
          <a:xfrm>
            <a:off x="-2434960" y="2089242"/>
            <a:ext cx="2578339" cy="6904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p>
            <a:pPr>
              <a:tabLst>
                <a:tab pos="360363" algn="l"/>
              </a:tabLst>
            </a:pPr>
            <a:r>
              <a:rPr lang="en-US" altLang="ja-JP" sz="1600" dirty="0">
                <a:solidFill>
                  <a:srgbClr val="0000CC"/>
                </a:solidFill>
                <a:latin typeface="Meiryo UI" pitchFamily="50" charset="-128"/>
                <a:ea typeface="Meiryo UI" pitchFamily="50" charset="-128"/>
                <a:cs typeface="Meiryo UI" pitchFamily="50" charset="-128"/>
              </a:rPr>
              <a:t>PF(</a:t>
            </a:r>
            <a:r>
              <a:rPr lang="ja-JP" altLang="en-US" sz="1600" dirty="0">
                <a:solidFill>
                  <a:srgbClr val="0000CC"/>
                </a:solidFill>
                <a:latin typeface="Meiryo UI" pitchFamily="50" charset="-128"/>
                <a:ea typeface="Meiryo UI" pitchFamily="50" charset="-128"/>
                <a:cs typeface="Meiryo UI" pitchFamily="50" charset="-128"/>
              </a:rPr>
              <a:t>ライフ</a:t>
            </a:r>
            <a:r>
              <a:rPr lang="en-US" altLang="ja-JP" sz="1600" dirty="0">
                <a:solidFill>
                  <a:srgbClr val="0000CC"/>
                </a:solidFill>
                <a:latin typeface="Meiryo UI" pitchFamily="50" charset="-128"/>
                <a:ea typeface="Meiryo UI" pitchFamily="50" charset="-128"/>
                <a:cs typeface="Meiryo UI" pitchFamily="50" charset="-128"/>
              </a:rPr>
              <a:t>)</a:t>
            </a:r>
            <a:r>
              <a:rPr lang="ja-JP" altLang="en-US" sz="1600" dirty="0">
                <a:solidFill>
                  <a:srgbClr val="0000CC"/>
                </a:solidFill>
                <a:latin typeface="Meiryo UI" pitchFamily="50" charset="-128"/>
                <a:ea typeface="Meiryo UI" pitchFamily="50" charset="-128"/>
                <a:cs typeface="Meiryo UI" pitchFamily="50" charset="-128"/>
              </a:rPr>
              <a:t>の開発内容を追記</a:t>
            </a:r>
            <a:endParaRPr lang="en-US" altLang="ja-JP"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15980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開発スケジュール</a:t>
            </a:r>
            <a:r>
              <a:rPr lang="en-US" altLang="ja-JP" sz="2400" b="1" dirty="0"/>
              <a:t>(22</a:t>
            </a:r>
            <a:r>
              <a:rPr lang="ja-JP" altLang="en-US" sz="2400" b="1" dirty="0"/>
              <a:t>計画書から</a:t>
            </a:r>
            <a:r>
              <a:rPr lang="en-US" altLang="ja-JP" sz="2400" b="1" dirty="0"/>
              <a:t>)</a:t>
            </a:r>
          </a:p>
        </p:txBody>
      </p:sp>
      <p:sp>
        <p:nvSpPr>
          <p:cNvPr id="4" name="テキスト ボックス 4"/>
          <p:cNvSpPr txBox="1"/>
          <p:nvPr/>
        </p:nvSpPr>
        <p:spPr>
          <a:xfrm>
            <a:off x="-6323204" y="1758688"/>
            <a:ext cx="6142393" cy="3028073"/>
          </a:xfrm>
          <a:prstGeom prst="rect">
            <a:avLst/>
          </a:prstGeom>
          <a:solidFill>
            <a:srgbClr val="FFFF99"/>
          </a:solidFill>
          <a:ln w="28575">
            <a:solidFill>
              <a:srgbClr val="FF0000"/>
            </a:solidFill>
          </a:ln>
        </p:spPr>
        <p:txBody>
          <a:bodyPr wrap="square" rtlCol="0">
            <a:spAutoFit/>
          </a:bodyPr>
          <a:lstStyle>
            <a:defPPr>
              <a:defRPr lang="ja-JP"/>
            </a:defPPr>
            <a:lvl1pPr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kumimoji="1"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kumimoji="1"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kumimoji="1"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kumimoji="1" sz="2400" kern="1200">
                <a:solidFill>
                  <a:schemeClr val="tx1"/>
                </a:solidFill>
                <a:latin typeface="Times New Roman" pitchFamily="18" charset="0"/>
                <a:ea typeface="ＭＳ Ｐゴシック" charset="-128"/>
                <a:cs typeface="+mn-cs"/>
              </a:defRPr>
            </a:lvl9pPr>
          </a:lstStyle>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・継続は</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22</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年度から記載し、新規は</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23</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年度から記載。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・開発期間分のスケジュールを記載（</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3</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年開発の場合は、</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3</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年分を記載）</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・▼印を用い、マイルストーンを記入</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機器、システムのプロト等</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・成果の出る時期に★をつけ、成果物</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特許、広報、社外発表、論文</a:t>
            </a:r>
            <a:r>
              <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を記載する。</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・開発初年度から記載すること。ただし、プロジェクト開始前の活動内容があれば、前年度から記載してもよい。</a:t>
            </a: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・継続案件は開発期間を修正し、審議時点の進捗をイナズマ線で記載</a:t>
            </a:r>
          </a:p>
          <a:p>
            <a:pPr>
              <a:lnSpc>
                <a:spcPts val="2100"/>
              </a:lnSpc>
            </a:pPr>
            <a:r>
              <a:rPr lang="ja-JP" altLang="en-US" sz="1600" dirty="0">
                <a:solidFill>
                  <a:srgbClr val="FF0000"/>
                </a:solidFill>
                <a:latin typeface="Meiryo UI" panose="020B0604030504040204" pitchFamily="50" charset="-128"/>
                <a:ea typeface="Meiryo UI" panose="020B0604030504040204" pitchFamily="50" charset="-128"/>
                <a:cs typeface="メイリオ" pitchFamily="50" charset="-128"/>
              </a:rPr>
              <a:t>・社外連携活動は、独立した矢印にすると共に、成果を取り込む時期があれば矢印で表記。</a:t>
            </a:r>
          </a:p>
          <a:p>
            <a:pPr>
              <a:lnSpc>
                <a:spcPts val="2100"/>
              </a:lnSpc>
            </a:pPr>
            <a:endParaRPr lang="en-US" altLang="ja-JP" sz="1600" dirty="0">
              <a:solidFill>
                <a:srgbClr val="FF0000"/>
              </a:solidFill>
              <a:latin typeface="Meiryo UI" panose="020B0604030504040204" pitchFamily="50" charset="-128"/>
              <a:ea typeface="Meiryo UI" panose="020B0604030504040204" pitchFamily="50" charset="-128"/>
              <a:cs typeface="メイリオ" pitchFamily="50" charset="-128"/>
            </a:endParaRPr>
          </a:p>
        </p:txBody>
      </p:sp>
      <p:sp>
        <p:nvSpPr>
          <p:cNvPr id="10" name="テキスト ボックス 9">
            <a:extLst>
              <a:ext uri="{FF2B5EF4-FFF2-40B4-BE49-F238E27FC236}">
                <a16:creationId xmlns:a16="http://schemas.microsoft.com/office/drawing/2014/main" id="{04215CB0-D108-4DD0-BB47-353736263BA3}"/>
              </a:ext>
            </a:extLst>
          </p:cNvPr>
          <p:cNvSpPr txBox="1"/>
          <p:nvPr/>
        </p:nvSpPr>
        <p:spPr>
          <a:xfrm>
            <a:off x="9864834" y="141565"/>
            <a:ext cx="432000" cy="432000"/>
          </a:xfrm>
          <a:prstGeom prst="ellipse">
            <a:avLst/>
          </a:prstGeom>
          <a:noFill/>
          <a:ln>
            <a:solidFill>
              <a:srgbClr val="FF0000"/>
            </a:solidFill>
          </a:ln>
        </p:spPr>
        <p:txBody>
          <a:bodyPr wrap="none" rtlCol="0" anchor="ctr">
            <a:spAutoFit/>
          </a:bodyPr>
          <a:lstStyle/>
          <a:p>
            <a:pPr algn="ctr"/>
            <a:r>
              <a:rPr kumimoji="1" lang="ja-JP" altLang="en-US" dirty="0">
                <a:solidFill>
                  <a:srgbClr val="FF0000"/>
                </a:solidFill>
                <a:latin typeface="Meiryo UI" panose="020B0604030504040204" pitchFamily="50" charset="-128"/>
                <a:ea typeface="Meiryo UI" panose="020B0604030504040204" pitchFamily="50" charset="-128"/>
              </a:rPr>
              <a:t>秘</a:t>
            </a:r>
          </a:p>
        </p:txBody>
      </p:sp>
      <p:sp>
        <p:nvSpPr>
          <p:cNvPr id="11" name="テキスト ボックス 10">
            <a:extLst>
              <a:ext uri="{FF2B5EF4-FFF2-40B4-BE49-F238E27FC236}">
                <a16:creationId xmlns:a16="http://schemas.microsoft.com/office/drawing/2014/main" id="{639D4EA7-1D08-4B43-9E85-12F8F89809DF}"/>
              </a:ext>
            </a:extLst>
          </p:cNvPr>
          <p:cNvSpPr txBox="1"/>
          <p:nvPr/>
        </p:nvSpPr>
        <p:spPr bwMode="auto">
          <a:xfrm>
            <a:off x="8133268" y="262596"/>
            <a:ext cx="856735" cy="318924"/>
          </a:xfrm>
          <a:prstGeom prst="rect">
            <a:avLst/>
          </a:prstGeom>
          <a:noFill/>
          <a:ln w="9525">
            <a:solidFill>
              <a:srgbClr val="FF0000"/>
            </a:solidFill>
            <a:miter lim="800000"/>
            <a:headEnd/>
            <a:tailEnd/>
          </a:ln>
        </p:spPr>
        <p:txBody>
          <a:bodyPr wrap="square" lIns="72000" tIns="36000" rIns="72000" bIns="36000" rtlCol="0">
            <a:spAutoFit/>
          </a:bodyPr>
          <a:lstStyle/>
          <a:p>
            <a:pPr algn="ctr"/>
            <a:r>
              <a:rPr kumimoji="1" lang="ja-JP" altLang="en-US" sz="1600" dirty="0">
                <a:solidFill>
                  <a:srgbClr val="FF0000"/>
                </a:solidFill>
                <a:latin typeface="Meiryo UI" panose="020B0604030504040204" pitchFamily="50" charset="-128"/>
                <a:ea typeface="Meiryo UI" panose="020B0604030504040204" pitchFamily="50" charset="-128"/>
              </a:rPr>
              <a:t>社外秘</a:t>
            </a:r>
          </a:p>
        </p:txBody>
      </p:sp>
      <p:sp>
        <p:nvSpPr>
          <p:cNvPr id="12" name="テキスト ボックス 11">
            <a:extLst>
              <a:ext uri="{FF2B5EF4-FFF2-40B4-BE49-F238E27FC236}">
                <a16:creationId xmlns:a16="http://schemas.microsoft.com/office/drawing/2014/main" id="{29FB47CB-8C39-44AC-9221-E97DCE5F51D9}"/>
              </a:ext>
            </a:extLst>
          </p:cNvPr>
          <p:cNvSpPr txBox="1"/>
          <p:nvPr/>
        </p:nvSpPr>
        <p:spPr bwMode="auto">
          <a:xfrm>
            <a:off x="9144000" y="383443"/>
            <a:ext cx="1441667" cy="488201"/>
          </a:xfrm>
          <a:prstGeom prst="rect">
            <a:avLst/>
          </a:prstGeom>
          <a:noFill/>
          <a:ln w="9525">
            <a:noFill/>
            <a:miter lim="800000"/>
            <a:headEnd/>
            <a:tailEnd/>
          </a:ln>
        </p:spPr>
        <p:txBody>
          <a:bodyPr wrap="square" lIns="72000" tIns="36000" rIns="72000" bIns="36000" rtlCol="0">
            <a:spAutoFit/>
          </a:bodyPr>
          <a:lstStyle/>
          <a:p>
            <a:pPr marL="542925" indent="-542925"/>
            <a:r>
              <a:rPr kumimoji="1" lang="ja-JP" altLang="en-US" sz="900" dirty="0">
                <a:solidFill>
                  <a:srgbClr val="FF0000"/>
                </a:solidFill>
                <a:latin typeface="Meiryo UI" panose="020B0604030504040204" pitchFamily="50" charset="-128"/>
                <a:ea typeface="Meiryo UI" panose="020B0604030504040204" pitchFamily="50" charset="-128"/>
              </a:rPr>
              <a:t>開示範囲：</a:t>
            </a:r>
            <a:endParaRPr kumimoji="1" lang="en-US" altLang="ja-JP" sz="900" dirty="0">
              <a:solidFill>
                <a:srgbClr val="FF0000"/>
              </a:solidFill>
              <a:latin typeface="Meiryo UI" panose="020B0604030504040204" pitchFamily="50" charset="-128"/>
              <a:ea typeface="Meiryo UI" panose="020B0604030504040204" pitchFamily="50" charset="-128"/>
            </a:endParaRPr>
          </a:p>
          <a:p>
            <a:r>
              <a:rPr kumimoji="1" lang="ja-JP" altLang="en-US" sz="900" dirty="0">
                <a:solidFill>
                  <a:srgbClr val="FF0000"/>
                </a:solidFill>
                <a:latin typeface="Meiryo UI" panose="020B0604030504040204" pitchFamily="50" charset="-128"/>
                <a:ea typeface="Meiryo UI" panose="020B0604030504040204" pitchFamily="50" charset="-128"/>
              </a:rPr>
              <a:t>発本</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発業、各研セ戦略部門、</a:t>
            </a:r>
            <a:r>
              <a:rPr lang="ja-JP" altLang="en-US" sz="900" dirty="0">
                <a:solidFill>
                  <a:srgbClr val="FF0000"/>
                </a:solidFill>
                <a:latin typeface="Meiryo UI" panose="020B0604030504040204" pitchFamily="50" charset="-128"/>
                <a:ea typeface="Meiryo UI" panose="020B0604030504040204" pitchFamily="50" charset="-128"/>
              </a:rPr>
              <a:t>開発関係者、</a:t>
            </a:r>
            <a:r>
              <a:rPr lang="en-US" altLang="ja-JP" sz="900" dirty="0">
                <a:solidFill>
                  <a:srgbClr val="FF0000"/>
                </a:solidFill>
                <a:latin typeface="Meiryo UI" panose="020B0604030504040204" pitchFamily="50" charset="-128"/>
                <a:ea typeface="Meiryo UI" panose="020B0604030504040204" pitchFamily="50" charset="-128"/>
              </a:rPr>
              <a:t>GR</a:t>
            </a:r>
            <a:r>
              <a:rPr lang="ja-JP" altLang="en-US" sz="900" dirty="0">
                <a:solidFill>
                  <a:srgbClr val="FF0000"/>
                </a:solidFill>
                <a:latin typeface="Meiryo UI" panose="020B0604030504040204" pitchFamily="50" charset="-128"/>
                <a:ea typeface="Meiryo UI" panose="020B0604030504040204" pitchFamily="50" charset="-128"/>
              </a:rPr>
              <a:t>以上</a:t>
            </a:r>
            <a:r>
              <a:rPr lang="en-US" altLang="ja-JP" sz="900" dirty="0">
                <a:solidFill>
                  <a:srgbClr val="FF0000"/>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p:txBody>
      </p:sp>
      <p:sp>
        <p:nvSpPr>
          <p:cNvPr id="15" name="円/楕円 22">
            <a:extLst>
              <a:ext uri="{FF2B5EF4-FFF2-40B4-BE49-F238E27FC236}">
                <a16:creationId xmlns:a16="http://schemas.microsoft.com/office/drawing/2014/main" id="{DE5E1F4B-9AF2-4720-A39B-E00296CF3875}"/>
              </a:ext>
            </a:extLst>
          </p:cNvPr>
          <p:cNvSpPr/>
          <p:nvPr/>
        </p:nvSpPr>
        <p:spPr>
          <a:xfrm>
            <a:off x="9252284" y="-734425"/>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b="1" dirty="0">
                <a:solidFill>
                  <a:prstClr val="white"/>
                </a:solidFill>
                <a:latin typeface="Meiryo UI" panose="020B0604030504040204" pitchFamily="50" charset="-128"/>
                <a:ea typeface="Meiryo UI" panose="020B0604030504040204" pitchFamily="50" charset="-128"/>
              </a:rPr>
              <a:t>部門内</a:t>
            </a:r>
            <a:endParaRPr lang="en-US" altLang="ja-JP" b="1" dirty="0">
              <a:solidFill>
                <a:prstClr val="white"/>
              </a:solidFill>
              <a:latin typeface="Meiryo UI" panose="020B0604030504040204" pitchFamily="50" charset="-128"/>
              <a:ea typeface="Meiryo UI" panose="020B0604030504040204" pitchFamily="50" charset="-128"/>
            </a:endParaRPr>
          </a:p>
          <a:p>
            <a:pPr algn="ctr"/>
            <a:r>
              <a:rPr lang="ja-JP" altLang="en-US" b="1" dirty="0">
                <a:solidFill>
                  <a:prstClr val="white"/>
                </a:solidFill>
                <a:latin typeface="Meiryo UI" panose="020B0604030504040204" pitchFamily="50" charset="-128"/>
                <a:ea typeface="Meiryo UI" panose="020B0604030504040204" pitchFamily="50" charset="-128"/>
              </a:rPr>
              <a:t>必須</a:t>
            </a:r>
          </a:p>
        </p:txBody>
      </p:sp>
      <p:sp>
        <p:nvSpPr>
          <p:cNvPr id="13" name="右矢印 19">
            <a:extLst>
              <a:ext uri="{FF2B5EF4-FFF2-40B4-BE49-F238E27FC236}">
                <a16:creationId xmlns:a16="http://schemas.microsoft.com/office/drawing/2014/main" id="{11455E96-A65D-4B01-9CF8-54ABA68A13F3}"/>
              </a:ext>
            </a:extLst>
          </p:cNvPr>
          <p:cNvSpPr>
            <a:spLocks noChangeArrowheads="1"/>
          </p:cNvSpPr>
          <p:nvPr/>
        </p:nvSpPr>
        <p:spPr bwMode="auto">
          <a:xfrm>
            <a:off x="7884734" y="3342838"/>
            <a:ext cx="1111948"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graphicFrame>
        <p:nvGraphicFramePr>
          <p:cNvPr id="16" name="Group 3">
            <a:extLst>
              <a:ext uri="{FF2B5EF4-FFF2-40B4-BE49-F238E27FC236}">
                <a16:creationId xmlns:a16="http://schemas.microsoft.com/office/drawing/2014/main" id="{FCBF19AE-58DB-4244-AB3B-27A8D895B2D7}"/>
              </a:ext>
            </a:extLst>
          </p:cNvPr>
          <p:cNvGraphicFramePr>
            <a:graphicFrameLocks noGrp="1"/>
          </p:cNvGraphicFramePr>
          <p:nvPr>
            <p:extLst>
              <p:ext uri="{D42A27DB-BD31-4B8C-83A1-F6EECF244321}">
                <p14:modId xmlns:p14="http://schemas.microsoft.com/office/powerpoint/2010/main" val="2421328998"/>
              </p:ext>
            </p:extLst>
          </p:nvPr>
        </p:nvGraphicFramePr>
        <p:xfrm>
          <a:off x="176645" y="840260"/>
          <a:ext cx="8856000" cy="5881816"/>
        </p:xfrm>
        <a:graphic>
          <a:graphicData uri="http://schemas.openxmlformats.org/drawingml/2006/table">
            <a:tbl>
              <a:tblPr/>
              <a:tblGrid>
                <a:gridCol w="2410036">
                  <a:extLst>
                    <a:ext uri="{9D8B030D-6E8A-4147-A177-3AD203B41FA5}">
                      <a16:colId xmlns:a16="http://schemas.microsoft.com/office/drawing/2014/main" val="20000"/>
                    </a:ext>
                  </a:extLst>
                </a:gridCol>
                <a:gridCol w="2136394">
                  <a:extLst>
                    <a:ext uri="{9D8B030D-6E8A-4147-A177-3AD203B41FA5}">
                      <a16:colId xmlns:a16="http://schemas.microsoft.com/office/drawing/2014/main" val="20001"/>
                    </a:ext>
                  </a:extLst>
                </a:gridCol>
                <a:gridCol w="2083242">
                  <a:extLst>
                    <a:ext uri="{9D8B030D-6E8A-4147-A177-3AD203B41FA5}">
                      <a16:colId xmlns:a16="http://schemas.microsoft.com/office/drawing/2014/main" val="20002"/>
                    </a:ext>
                  </a:extLst>
                </a:gridCol>
                <a:gridCol w="2226328">
                  <a:extLst>
                    <a:ext uri="{9D8B030D-6E8A-4147-A177-3AD203B41FA5}">
                      <a16:colId xmlns:a16="http://schemas.microsoft.com/office/drawing/2014/main" val="76889655"/>
                    </a:ext>
                  </a:extLst>
                </a:gridCol>
              </a:tblGrid>
              <a:tr h="6767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開発項目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上期</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下期</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23</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24</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69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1.(1)</a:t>
                      </a:r>
                      <a:r>
                        <a:rPr lang="en-US" altLang="ja-JP" sz="1600" dirty="0" err="1">
                          <a:latin typeface="Meiryo UI"/>
                          <a:ea typeface="+mn-ea"/>
                        </a:rPr>
                        <a:t>仮想</a:t>
                      </a:r>
                      <a:r>
                        <a:rPr lang="ja-JP" altLang="en-US" sz="1600" dirty="0">
                          <a:latin typeface="Meiryo UI"/>
                          <a:ea typeface="+mn-ea"/>
                        </a:rPr>
                        <a:t>実行</a:t>
                      </a:r>
                      <a:r>
                        <a:rPr lang="en-US" altLang="ja-JP" sz="1600" dirty="0" err="1">
                          <a:latin typeface="Meiryo UI"/>
                          <a:ea typeface="+mn-ea"/>
                        </a:rPr>
                        <a:t>環境</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6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1.(2)</a:t>
                      </a:r>
                      <a:r>
                        <a:rPr kumimoji="1" lang="en-US" altLang="ja-JP" sz="1600" b="0" i="0" u="none" strike="noStrike" cap="none" normalizeH="0" baseline="0" dirty="0">
                          <a:ln>
                            <a:noFill/>
                          </a:ln>
                          <a:solidFill>
                            <a:schemeClr val="tx1"/>
                          </a:solidFill>
                          <a:effectLst/>
                          <a:latin typeface="Meiryo UI"/>
                          <a:ea typeface="+mn-ea"/>
                        </a:rPr>
                        <a:t>HW</a:t>
                      </a:r>
                      <a:r>
                        <a:rPr kumimoji="1" lang="ja-JP" altLang="en-US" sz="1600" b="0" i="0" u="none" strike="noStrike" cap="none" normalizeH="0" baseline="0" dirty="0">
                          <a:ln>
                            <a:noFill/>
                          </a:ln>
                          <a:solidFill>
                            <a:schemeClr val="tx1"/>
                          </a:solidFill>
                          <a:effectLst/>
                          <a:latin typeface="Meiryo UI"/>
                          <a:ea typeface="+mn-ea"/>
                        </a:rPr>
                        <a:t>形式検証</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5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2.(1)</a:t>
                      </a:r>
                      <a:r>
                        <a:rPr lang="en-US" altLang="ja-JP" sz="1600" dirty="0">
                          <a:solidFill>
                            <a:prstClr val="black"/>
                          </a:solidFill>
                          <a:latin typeface="Meiryo UI" panose="020B0604030504040204" pitchFamily="50" charset="-128"/>
                          <a:ea typeface="Meiryo UI" panose="020B0604030504040204" pitchFamily="50" charset="-128"/>
                        </a:rPr>
                        <a:t>OTA</a:t>
                      </a:r>
                      <a:r>
                        <a:rPr lang="ja-JP" altLang="en-US" sz="1600" dirty="0">
                          <a:solidFill>
                            <a:prstClr val="black"/>
                          </a:solidFill>
                          <a:latin typeface="Meiryo UI" panose="020B0604030504040204" pitchFamily="50" charset="-128"/>
                          <a:ea typeface="Meiryo UI" panose="020B0604030504040204" pitchFamily="50" charset="-128"/>
                        </a:rPr>
                        <a:t>ライブラリ群</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538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2.(2)FPGA OTA</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技術</a:t>
                      </a:r>
                      <a:endParaRPr lang="en-US" altLang="ja-JP" sz="1600" dirty="0">
                        <a:solidFill>
                          <a:prstClr val="black"/>
                        </a:solidFill>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770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2.(3)</a:t>
                      </a:r>
                      <a:r>
                        <a:rPr lang="ja-JP" altLang="en-US" sz="1600" dirty="0">
                          <a:solidFill>
                            <a:prstClr val="black"/>
                          </a:solidFill>
                          <a:latin typeface="Meiryo UI" panose="020B0604030504040204" pitchFamily="50" charset="-128"/>
                          <a:ea typeface="Meiryo UI" panose="020B0604030504040204" pitchFamily="50" charset="-128"/>
                        </a:rPr>
                        <a:t>高信頼コントローラ向けアーキテクチャ構築技術</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678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3.(1)</a:t>
                      </a:r>
                      <a:r>
                        <a:rPr lang="ja-JP" altLang="en-US" sz="1600" dirty="0">
                          <a:solidFill>
                            <a:prstClr val="black"/>
                          </a:solidFill>
                          <a:latin typeface="Meiryo UI" panose="020B0604030504040204" pitchFamily="50" charset="-128"/>
                          <a:ea typeface="Meiryo UI" panose="020B0604030504040204" pitchFamily="50" charset="-128"/>
                        </a:rPr>
                        <a:t>不具合予防技術</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7678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3.(2)</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マイクロサービス見える化技術</a:t>
                      </a: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9813089"/>
                  </a:ext>
                </a:extLst>
              </a:tr>
            </a:tbl>
          </a:graphicData>
        </a:graphic>
      </p:graphicFrame>
      <p:sp>
        <p:nvSpPr>
          <p:cNvPr id="17" name="右矢印 19">
            <a:extLst>
              <a:ext uri="{FF2B5EF4-FFF2-40B4-BE49-F238E27FC236}">
                <a16:creationId xmlns:a16="http://schemas.microsoft.com/office/drawing/2014/main" id="{68D2C2D4-B6F8-47AF-95D9-4DD837DFA6E3}"/>
              </a:ext>
            </a:extLst>
          </p:cNvPr>
          <p:cNvSpPr>
            <a:spLocks noChangeArrowheads="1"/>
          </p:cNvSpPr>
          <p:nvPr/>
        </p:nvSpPr>
        <p:spPr bwMode="auto">
          <a:xfrm>
            <a:off x="6862533" y="1816802"/>
            <a:ext cx="1074726"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18" name="右矢印 19">
            <a:extLst>
              <a:ext uri="{FF2B5EF4-FFF2-40B4-BE49-F238E27FC236}">
                <a16:creationId xmlns:a16="http://schemas.microsoft.com/office/drawing/2014/main" id="{F17F7A13-68B9-4F6A-B727-A6D1270C1A87}"/>
              </a:ext>
            </a:extLst>
          </p:cNvPr>
          <p:cNvSpPr>
            <a:spLocks noChangeArrowheads="1"/>
          </p:cNvSpPr>
          <p:nvPr/>
        </p:nvSpPr>
        <p:spPr bwMode="auto">
          <a:xfrm>
            <a:off x="4744229" y="4109962"/>
            <a:ext cx="2041529"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19" name="右矢印 19">
            <a:extLst>
              <a:ext uri="{FF2B5EF4-FFF2-40B4-BE49-F238E27FC236}">
                <a16:creationId xmlns:a16="http://schemas.microsoft.com/office/drawing/2014/main" id="{2535BB83-7B88-4675-B74D-8C5FD484FA20}"/>
              </a:ext>
            </a:extLst>
          </p:cNvPr>
          <p:cNvSpPr>
            <a:spLocks noChangeArrowheads="1"/>
          </p:cNvSpPr>
          <p:nvPr/>
        </p:nvSpPr>
        <p:spPr bwMode="auto">
          <a:xfrm>
            <a:off x="6821721" y="4109872"/>
            <a:ext cx="1099005"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20" name="右矢印 19">
            <a:extLst>
              <a:ext uri="{FF2B5EF4-FFF2-40B4-BE49-F238E27FC236}">
                <a16:creationId xmlns:a16="http://schemas.microsoft.com/office/drawing/2014/main" id="{1E92DEFE-539D-4170-BB0F-D428915E067A}"/>
              </a:ext>
            </a:extLst>
          </p:cNvPr>
          <p:cNvSpPr>
            <a:spLocks noChangeArrowheads="1"/>
          </p:cNvSpPr>
          <p:nvPr/>
        </p:nvSpPr>
        <p:spPr bwMode="auto">
          <a:xfrm>
            <a:off x="7944015" y="4113180"/>
            <a:ext cx="1052667"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21" name="右矢印 19">
            <a:extLst>
              <a:ext uri="{FF2B5EF4-FFF2-40B4-BE49-F238E27FC236}">
                <a16:creationId xmlns:a16="http://schemas.microsoft.com/office/drawing/2014/main" id="{76FB31AD-0B26-4F08-8484-878797F5625E}"/>
              </a:ext>
            </a:extLst>
          </p:cNvPr>
          <p:cNvSpPr>
            <a:spLocks noChangeArrowheads="1"/>
          </p:cNvSpPr>
          <p:nvPr/>
        </p:nvSpPr>
        <p:spPr bwMode="auto">
          <a:xfrm>
            <a:off x="4710428" y="4865795"/>
            <a:ext cx="2032118"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22" name="右矢印 19">
            <a:extLst>
              <a:ext uri="{FF2B5EF4-FFF2-40B4-BE49-F238E27FC236}">
                <a16:creationId xmlns:a16="http://schemas.microsoft.com/office/drawing/2014/main" id="{DA25F01F-7960-4B7D-B18F-190E3B564F78}"/>
              </a:ext>
            </a:extLst>
          </p:cNvPr>
          <p:cNvSpPr>
            <a:spLocks noChangeArrowheads="1"/>
          </p:cNvSpPr>
          <p:nvPr/>
        </p:nvSpPr>
        <p:spPr bwMode="auto">
          <a:xfrm>
            <a:off x="6804391" y="4875976"/>
            <a:ext cx="1183121"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23" name="右矢印 19">
            <a:extLst>
              <a:ext uri="{FF2B5EF4-FFF2-40B4-BE49-F238E27FC236}">
                <a16:creationId xmlns:a16="http://schemas.microsoft.com/office/drawing/2014/main" id="{565D4BC8-F9DA-4E49-9726-2B4E8256222B}"/>
              </a:ext>
            </a:extLst>
          </p:cNvPr>
          <p:cNvSpPr>
            <a:spLocks noChangeArrowheads="1"/>
          </p:cNvSpPr>
          <p:nvPr/>
        </p:nvSpPr>
        <p:spPr bwMode="auto">
          <a:xfrm>
            <a:off x="7981225" y="4861774"/>
            <a:ext cx="1034525"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24" name="右矢印 19">
            <a:extLst>
              <a:ext uri="{FF2B5EF4-FFF2-40B4-BE49-F238E27FC236}">
                <a16:creationId xmlns:a16="http://schemas.microsoft.com/office/drawing/2014/main" id="{7FF11381-0575-4BD9-8B0B-2E0B582EA0EB}"/>
              </a:ext>
            </a:extLst>
          </p:cNvPr>
          <p:cNvSpPr>
            <a:spLocks noChangeArrowheads="1"/>
          </p:cNvSpPr>
          <p:nvPr/>
        </p:nvSpPr>
        <p:spPr bwMode="auto">
          <a:xfrm>
            <a:off x="2602717" y="5618534"/>
            <a:ext cx="2093482"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dirty="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25" name="右矢印 19">
            <a:extLst>
              <a:ext uri="{FF2B5EF4-FFF2-40B4-BE49-F238E27FC236}">
                <a16:creationId xmlns:a16="http://schemas.microsoft.com/office/drawing/2014/main" id="{86644A8C-7D1C-482A-956C-B0CE1881E162}"/>
              </a:ext>
            </a:extLst>
          </p:cNvPr>
          <p:cNvSpPr>
            <a:spLocks noChangeArrowheads="1"/>
          </p:cNvSpPr>
          <p:nvPr/>
        </p:nvSpPr>
        <p:spPr bwMode="auto">
          <a:xfrm>
            <a:off x="6821720" y="5618151"/>
            <a:ext cx="1175853"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26" name="右矢印 19">
            <a:extLst>
              <a:ext uri="{FF2B5EF4-FFF2-40B4-BE49-F238E27FC236}">
                <a16:creationId xmlns:a16="http://schemas.microsoft.com/office/drawing/2014/main" id="{B5EAD9FF-0BFD-400A-A51E-CC060E257832}"/>
              </a:ext>
            </a:extLst>
          </p:cNvPr>
          <p:cNvSpPr>
            <a:spLocks noChangeArrowheads="1"/>
          </p:cNvSpPr>
          <p:nvPr/>
        </p:nvSpPr>
        <p:spPr bwMode="auto">
          <a:xfrm>
            <a:off x="7997627" y="5602632"/>
            <a:ext cx="1018123"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27" name="右矢印 19">
            <a:extLst>
              <a:ext uri="{FF2B5EF4-FFF2-40B4-BE49-F238E27FC236}">
                <a16:creationId xmlns:a16="http://schemas.microsoft.com/office/drawing/2014/main" id="{73443F3B-3F87-4735-89AE-7D0C2F910F68}"/>
              </a:ext>
            </a:extLst>
          </p:cNvPr>
          <p:cNvSpPr>
            <a:spLocks noChangeArrowheads="1"/>
          </p:cNvSpPr>
          <p:nvPr/>
        </p:nvSpPr>
        <p:spPr bwMode="auto">
          <a:xfrm>
            <a:off x="2600078" y="6290122"/>
            <a:ext cx="2071836"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28" name="右矢印 19">
            <a:extLst>
              <a:ext uri="{FF2B5EF4-FFF2-40B4-BE49-F238E27FC236}">
                <a16:creationId xmlns:a16="http://schemas.microsoft.com/office/drawing/2014/main" id="{2B093C98-6290-48B6-B027-9D3C837F5A73}"/>
              </a:ext>
            </a:extLst>
          </p:cNvPr>
          <p:cNvSpPr>
            <a:spLocks noChangeArrowheads="1"/>
          </p:cNvSpPr>
          <p:nvPr/>
        </p:nvSpPr>
        <p:spPr bwMode="auto">
          <a:xfrm>
            <a:off x="6826520" y="6290391"/>
            <a:ext cx="1171054"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29" name="テキスト ボックス 28">
            <a:extLst>
              <a:ext uri="{FF2B5EF4-FFF2-40B4-BE49-F238E27FC236}">
                <a16:creationId xmlns:a16="http://schemas.microsoft.com/office/drawing/2014/main" id="{EA9AC2E2-9928-4704-8CF8-D44D4768BA61}"/>
              </a:ext>
            </a:extLst>
          </p:cNvPr>
          <p:cNvSpPr txBox="1"/>
          <p:nvPr/>
        </p:nvSpPr>
        <p:spPr bwMode="auto">
          <a:xfrm>
            <a:off x="7786387" y="1493714"/>
            <a:ext cx="1019043" cy="442035"/>
          </a:xfrm>
          <a:prstGeom prst="rect">
            <a:avLst/>
          </a:prstGeom>
          <a:noFill/>
          <a:ln w="9525">
            <a:noFill/>
            <a:miter lim="800000"/>
            <a:headEnd/>
            <a:tailEnd/>
          </a:ln>
        </p:spPr>
        <p:txBody>
          <a:bodyPr wrap="none" lIns="72000" tIns="36000" rIns="72000" bIns="36000"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CI</a:t>
            </a:r>
            <a:r>
              <a:rPr lang="ja-JP" altLang="en-US" sz="1200" dirty="0">
                <a:solidFill>
                  <a:prstClr val="black"/>
                </a:solidFill>
                <a:latin typeface="Meiryo UI" panose="020B0604030504040204" pitchFamily="50" charset="-128"/>
                <a:ea typeface="Meiryo UI" panose="020B0604030504040204" pitchFamily="50" charset="-128"/>
              </a:rPr>
              <a:t>ツール連携</a:t>
            </a:r>
            <a:endParaRPr lang="en-US" altLang="ja-JP" sz="1200" dirty="0">
              <a:solidFill>
                <a:prstClr val="black"/>
              </a:solidFill>
              <a:latin typeface="Meiryo UI" panose="020B0604030504040204" pitchFamily="50" charset="-128"/>
              <a:ea typeface="Meiryo UI" panose="020B0604030504040204" pitchFamily="50" charset="-128"/>
            </a:endParaRPr>
          </a:p>
          <a:p>
            <a:r>
              <a:rPr lang="ja-JP" altLang="en-US" sz="1200" dirty="0">
                <a:solidFill>
                  <a:prstClr val="black"/>
                </a:solidFill>
                <a:latin typeface="Meiryo UI" panose="020B0604030504040204" pitchFamily="50" charset="-128"/>
                <a:ea typeface="Meiryo UI" panose="020B0604030504040204" pitchFamily="50" charset="-128"/>
              </a:rPr>
              <a:t>ツール</a:t>
            </a:r>
            <a:r>
              <a:rPr lang="ja-JP" altLang="en-US" sz="1200" dirty="0">
                <a:latin typeface="Meiryo UI" panose="020B0604030504040204" pitchFamily="50" charset="-128"/>
                <a:ea typeface="Meiryo UI" panose="020B0604030504040204" pitchFamily="50" charset="-128"/>
              </a:rPr>
              <a:t>開発</a:t>
            </a:r>
            <a:endParaRPr kumimoji="1" lang="ja-JP" altLang="en-US" sz="1200" dirty="0">
              <a:latin typeface="Meiryo UI" panose="020B0604030504040204" pitchFamily="50" charset="-128"/>
              <a:ea typeface="Meiryo UI" panose="020B0604030504040204" pitchFamily="50" charset="-128"/>
            </a:endParaRPr>
          </a:p>
        </p:txBody>
      </p:sp>
      <p:sp>
        <p:nvSpPr>
          <p:cNvPr id="30" name="右矢印 19">
            <a:extLst>
              <a:ext uri="{FF2B5EF4-FFF2-40B4-BE49-F238E27FC236}">
                <a16:creationId xmlns:a16="http://schemas.microsoft.com/office/drawing/2014/main" id="{CA7E01E6-E6DE-42A3-BA7C-EA89FF6BFB67}"/>
              </a:ext>
            </a:extLst>
          </p:cNvPr>
          <p:cNvSpPr>
            <a:spLocks noChangeArrowheads="1"/>
          </p:cNvSpPr>
          <p:nvPr/>
        </p:nvSpPr>
        <p:spPr bwMode="auto">
          <a:xfrm>
            <a:off x="2602717" y="3341954"/>
            <a:ext cx="1043997"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dirty="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31" name="右矢印 19">
            <a:extLst>
              <a:ext uri="{FF2B5EF4-FFF2-40B4-BE49-F238E27FC236}">
                <a16:creationId xmlns:a16="http://schemas.microsoft.com/office/drawing/2014/main" id="{520D9E76-6817-44D4-AD1A-F227F772C26E}"/>
              </a:ext>
            </a:extLst>
          </p:cNvPr>
          <p:cNvSpPr>
            <a:spLocks noChangeArrowheads="1"/>
          </p:cNvSpPr>
          <p:nvPr/>
        </p:nvSpPr>
        <p:spPr bwMode="auto">
          <a:xfrm>
            <a:off x="6825749" y="3350174"/>
            <a:ext cx="1058985"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32" name="テキスト ボックス 31">
            <a:extLst>
              <a:ext uri="{FF2B5EF4-FFF2-40B4-BE49-F238E27FC236}">
                <a16:creationId xmlns:a16="http://schemas.microsoft.com/office/drawing/2014/main" id="{F1D9A741-06E9-4CA0-9CC6-C16F6ABEE4A5}"/>
              </a:ext>
            </a:extLst>
          </p:cNvPr>
          <p:cNvSpPr txBox="1"/>
          <p:nvPr/>
        </p:nvSpPr>
        <p:spPr bwMode="auto">
          <a:xfrm>
            <a:off x="7885753" y="2996709"/>
            <a:ext cx="1084399" cy="626701"/>
          </a:xfrm>
          <a:prstGeom prst="rect">
            <a:avLst/>
          </a:prstGeom>
          <a:noFill/>
          <a:ln w="9525">
            <a:noFill/>
            <a:miter lim="800000"/>
            <a:headEnd/>
            <a:tailEnd/>
          </a:ln>
        </p:spPr>
        <p:txBody>
          <a:bodyPr wrap="squar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宇宙向け</a:t>
            </a:r>
            <a:endParaRPr lang="en-US" altLang="ja-JP" sz="1200" dirty="0">
              <a:solidFill>
                <a:prstClr val="black"/>
              </a:solidFill>
              <a:latin typeface="Meiryo UI" panose="020B0604030504040204" pitchFamily="50" charset="-128"/>
              <a:ea typeface="Meiryo UI" panose="020B0604030504040204" pitchFamily="50" charset="-128"/>
            </a:endParaRPr>
          </a:p>
          <a:p>
            <a:r>
              <a:rPr lang="ja-JP" altLang="en-US" sz="1200" dirty="0">
                <a:solidFill>
                  <a:prstClr val="black"/>
                </a:solidFill>
                <a:latin typeface="Meiryo UI" panose="020B0604030504040204" pitchFamily="50" charset="-128"/>
                <a:ea typeface="Meiryo UI" panose="020B0604030504040204" pitchFamily="50" charset="-128"/>
              </a:rPr>
              <a:t>ライブラリ</a:t>
            </a:r>
            <a:endParaRPr lang="en-US" altLang="ja-JP" sz="1200" dirty="0">
              <a:solidFill>
                <a:prstClr val="black"/>
              </a:solidFill>
              <a:latin typeface="Meiryo UI" panose="020B0604030504040204" pitchFamily="50" charset="-128"/>
              <a:ea typeface="Meiryo UI" panose="020B0604030504040204" pitchFamily="50" charset="-128"/>
            </a:endParaRPr>
          </a:p>
          <a:p>
            <a:r>
              <a:rPr lang="ja-JP" altLang="en-US" sz="1200" dirty="0">
                <a:solidFill>
                  <a:prstClr val="black"/>
                </a:solidFill>
                <a:latin typeface="Meiryo UI" panose="020B0604030504040204" pitchFamily="50" charset="-128"/>
                <a:ea typeface="Meiryo UI" panose="020B0604030504040204" pitchFamily="50" charset="-128"/>
              </a:rPr>
              <a:t>開発</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4C95E143-1FDB-4232-B717-1FAA8F6AE2AD}"/>
              </a:ext>
            </a:extLst>
          </p:cNvPr>
          <p:cNvSpPr txBox="1"/>
          <p:nvPr/>
        </p:nvSpPr>
        <p:spPr bwMode="auto">
          <a:xfrm>
            <a:off x="6773488" y="2999475"/>
            <a:ext cx="672795" cy="626701"/>
          </a:xfrm>
          <a:prstGeom prst="rect">
            <a:avLst/>
          </a:prstGeom>
          <a:noFill/>
          <a:ln w="9525">
            <a:noFill/>
            <a:miter lim="800000"/>
            <a:headEnd/>
            <a:tailEnd/>
          </a:ln>
        </p:spPr>
        <p:txBody>
          <a:bodyPr wrap="none" lIns="72000" tIns="36000" rIns="72000" bIns="36000"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FA</a:t>
            </a:r>
            <a:r>
              <a:rPr kumimoji="1" lang="ja-JP" altLang="en-US" sz="1200" dirty="0">
                <a:solidFill>
                  <a:prstClr val="black"/>
                </a:solidFill>
                <a:latin typeface="Meiryo UI" panose="020B0604030504040204" pitchFamily="50" charset="-128"/>
                <a:ea typeface="Meiryo UI" panose="020B0604030504040204" pitchFamily="50" charset="-128"/>
              </a:rPr>
              <a:t>向け</a:t>
            </a:r>
            <a:endParaRPr kumimoji="1" lang="en-US" altLang="ja-JP" sz="1200" dirty="0">
              <a:solidFill>
                <a:prstClr val="black"/>
              </a:solidFill>
              <a:latin typeface="Meiryo UI" panose="020B0604030504040204" pitchFamily="50" charset="-128"/>
              <a:ea typeface="Meiryo UI" panose="020B0604030504040204" pitchFamily="50" charset="-128"/>
            </a:endParaRPr>
          </a:p>
          <a:p>
            <a:r>
              <a:rPr kumimoji="1" lang="ja-JP" altLang="en-US" sz="1200" dirty="0">
                <a:solidFill>
                  <a:prstClr val="black"/>
                </a:solidFill>
                <a:latin typeface="Meiryo UI" panose="020B0604030504040204" pitchFamily="50" charset="-128"/>
                <a:ea typeface="Meiryo UI" panose="020B0604030504040204" pitchFamily="50" charset="-128"/>
              </a:rPr>
              <a:t>ライブラリ</a:t>
            </a:r>
            <a:endParaRPr kumimoji="1" lang="en-US" altLang="ja-JP" sz="1200" dirty="0">
              <a:solidFill>
                <a:prstClr val="black"/>
              </a:solidFill>
              <a:latin typeface="Meiryo UI" panose="020B0604030504040204" pitchFamily="50" charset="-128"/>
              <a:ea typeface="Meiryo UI" panose="020B0604030504040204" pitchFamily="50" charset="-128"/>
            </a:endParaRPr>
          </a:p>
          <a:p>
            <a:r>
              <a:rPr kumimoji="1" lang="ja-JP" altLang="en-US" sz="1200" dirty="0">
                <a:solidFill>
                  <a:prstClr val="black"/>
                </a:solidFill>
                <a:latin typeface="Meiryo UI" panose="020B0604030504040204" pitchFamily="50" charset="-128"/>
                <a:ea typeface="Meiryo UI" panose="020B0604030504040204" pitchFamily="50" charset="-128"/>
              </a:rPr>
              <a:t>開発</a:t>
            </a:r>
          </a:p>
        </p:txBody>
      </p:sp>
      <p:sp>
        <p:nvSpPr>
          <p:cNvPr id="34" name="右矢印 19">
            <a:extLst>
              <a:ext uri="{FF2B5EF4-FFF2-40B4-BE49-F238E27FC236}">
                <a16:creationId xmlns:a16="http://schemas.microsoft.com/office/drawing/2014/main" id="{56E7F028-7F34-4B4B-B12A-B77E75400066}"/>
              </a:ext>
            </a:extLst>
          </p:cNvPr>
          <p:cNvSpPr>
            <a:spLocks noChangeArrowheads="1"/>
          </p:cNvSpPr>
          <p:nvPr/>
        </p:nvSpPr>
        <p:spPr bwMode="auto">
          <a:xfrm>
            <a:off x="4719884" y="5626162"/>
            <a:ext cx="2099795"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35" name="テキスト ボックス 34">
            <a:extLst>
              <a:ext uri="{FF2B5EF4-FFF2-40B4-BE49-F238E27FC236}">
                <a16:creationId xmlns:a16="http://schemas.microsoft.com/office/drawing/2014/main" id="{F3538A25-1303-4969-BBE7-8A9CFD5D1FC4}"/>
              </a:ext>
            </a:extLst>
          </p:cNvPr>
          <p:cNvSpPr txBox="1"/>
          <p:nvPr/>
        </p:nvSpPr>
        <p:spPr bwMode="auto">
          <a:xfrm>
            <a:off x="4704147" y="3876861"/>
            <a:ext cx="1313493" cy="257369"/>
          </a:xfrm>
          <a:prstGeom prst="rect">
            <a:avLst/>
          </a:prstGeom>
          <a:noFill/>
          <a:ln w="9525">
            <a:noFill/>
            <a:miter lim="800000"/>
            <a:headEnd/>
            <a:tailEnd/>
          </a:ln>
        </p:spPr>
        <p:txBody>
          <a:bodyPr wrap="squar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アーキテクチャ設計</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34D89012-A3C8-4AE9-AD11-77590E35C5E6}"/>
              </a:ext>
            </a:extLst>
          </p:cNvPr>
          <p:cNvSpPr txBox="1"/>
          <p:nvPr/>
        </p:nvSpPr>
        <p:spPr bwMode="auto">
          <a:xfrm>
            <a:off x="6825748" y="3796748"/>
            <a:ext cx="706457" cy="442035"/>
          </a:xfrm>
          <a:prstGeom prst="rect">
            <a:avLst/>
          </a:prstGeom>
          <a:noFill/>
          <a:ln w="9525">
            <a:noFill/>
            <a:miter lim="800000"/>
            <a:headEnd/>
            <a:tailEnd/>
          </a:ln>
        </p:spPr>
        <p:txBody>
          <a:bodyPr wrap="none" lIns="72000" tIns="36000" rIns="72000" bIns="36000"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M</a:t>
            </a:r>
            <a:r>
              <a:rPr lang="ja-JP" altLang="en-US" sz="1200" dirty="0">
                <a:solidFill>
                  <a:prstClr val="black"/>
                </a:solidFill>
                <a:latin typeface="Meiryo UI" panose="020B0604030504040204" pitchFamily="50" charset="-128"/>
                <a:ea typeface="Meiryo UI" panose="020B0604030504040204" pitchFamily="50" charset="-128"/>
              </a:rPr>
              <a:t>社向け</a:t>
            </a:r>
            <a:endParaRPr lang="en-US" altLang="ja-JP" sz="1200" dirty="0">
              <a:solidFill>
                <a:prstClr val="black"/>
              </a:solidFill>
              <a:latin typeface="Meiryo UI" panose="020B0604030504040204" pitchFamily="50" charset="-128"/>
              <a:ea typeface="Meiryo UI" panose="020B0604030504040204" pitchFamily="50" charset="-128"/>
            </a:endParaRPr>
          </a:p>
          <a:p>
            <a:r>
              <a:rPr lang="en-US" altLang="ja-JP" sz="1200" dirty="0">
                <a:solidFill>
                  <a:prstClr val="black"/>
                </a:solidFill>
                <a:latin typeface="Meiryo UI" panose="020B0604030504040204" pitchFamily="50" charset="-128"/>
                <a:ea typeface="Meiryo UI" panose="020B0604030504040204" pitchFamily="50" charset="-128"/>
              </a:rPr>
              <a:t>FPGA</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95602BC9-C1FB-4FD7-B4C8-8477B5CB468E}"/>
              </a:ext>
            </a:extLst>
          </p:cNvPr>
          <p:cNvSpPr txBox="1"/>
          <p:nvPr/>
        </p:nvSpPr>
        <p:spPr bwMode="auto">
          <a:xfrm>
            <a:off x="7916337" y="3796233"/>
            <a:ext cx="684015" cy="411257"/>
          </a:xfrm>
          <a:prstGeom prst="rect">
            <a:avLst/>
          </a:prstGeom>
          <a:noFill/>
          <a:ln w="9525">
            <a:noFill/>
            <a:miter lim="800000"/>
            <a:headEnd/>
            <a:tailEnd/>
          </a:ln>
        </p:spPr>
        <p:txBody>
          <a:bodyPr wrap="none" lIns="72000" tIns="36000" rIns="72000" bIns="36000" rtlCol="0">
            <a:spAutoFit/>
          </a:bodyPr>
          <a:lstStyle/>
          <a:p>
            <a:r>
              <a:rPr lang="ja-JP" altLang="en-US" sz="1100" dirty="0">
                <a:solidFill>
                  <a:prstClr val="black"/>
                </a:solidFill>
                <a:latin typeface="Meiryo UI" panose="020B0604030504040204" pitchFamily="50" charset="-128"/>
                <a:ea typeface="Meiryo UI" panose="020B0604030504040204" pitchFamily="50" charset="-128"/>
              </a:rPr>
              <a:t>Ｘ社向け</a:t>
            </a:r>
            <a:endParaRPr lang="en-US" altLang="ja-JP" sz="1100" dirty="0">
              <a:solidFill>
                <a:prstClr val="black"/>
              </a:solidFill>
              <a:latin typeface="Meiryo UI" panose="020B0604030504040204" pitchFamily="50" charset="-128"/>
              <a:ea typeface="Meiryo UI" panose="020B0604030504040204" pitchFamily="50" charset="-128"/>
            </a:endParaRPr>
          </a:p>
          <a:p>
            <a:r>
              <a:rPr lang="en-US" altLang="ja-JP" sz="1100" dirty="0">
                <a:solidFill>
                  <a:prstClr val="black"/>
                </a:solidFill>
                <a:latin typeface="Meiryo UI" panose="020B0604030504040204" pitchFamily="50" charset="-128"/>
                <a:ea typeface="Meiryo UI" panose="020B0604030504040204" pitchFamily="50" charset="-128"/>
              </a:rPr>
              <a:t>FPGA</a:t>
            </a:r>
            <a:endParaRPr kumimoji="1" lang="ja-JP" altLang="en-US" sz="1100" dirty="0">
              <a:solidFill>
                <a:prstClr val="black"/>
              </a:solidFill>
              <a:latin typeface="Meiryo UI" panose="020B0604030504040204" pitchFamily="50" charset="-128"/>
              <a:ea typeface="Meiryo UI" panose="020B0604030504040204" pitchFamily="50" charset="-128"/>
            </a:endParaRPr>
          </a:p>
        </p:txBody>
      </p:sp>
      <p:sp>
        <p:nvSpPr>
          <p:cNvPr id="38" name="右矢印 19">
            <a:extLst>
              <a:ext uri="{FF2B5EF4-FFF2-40B4-BE49-F238E27FC236}">
                <a16:creationId xmlns:a16="http://schemas.microsoft.com/office/drawing/2014/main" id="{A2CEDCC9-1DDB-4F88-9E8D-8198609D2606}"/>
              </a:ext>
            </a:extLst>
          </p:cNvPr>
          <p:cNvSpPr>
            <a:spLocks noChangeArrowheads="1"/>
          </p:cNvSpPr>
          <p:nvPr/>
        </p:nvSpPr>
        <p:spPr bwMode="auto">
          <a:xfrm>
            <a:off x="2600967" y="2536566"/>
            <a:ext cx="2117167"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39" name="右矢印 19">
            <a:extLst>
              <a:ext uri="{FF2B5EF4-FFF2-40B4-BE49-F238E27FC236}">
                <a16:creationId xmlns:a16="http://schemas.microsoft.com/office/drawing/2014/main" id="{614DC9C8-29E5-48D9-8EF8-88E4CEA2477C}"/>
              </a:ext>
            </a:extLst>
          </p:cNvPr>
          <p:cNvSpPr>
            <a:spLocks noChangeArrowheads="1"/>
          </p:cNvSpPr>
          <p:nvPr/>
        </p:nvSpPr>
        <p:spPr bwMode="auto">
          <a:xfrm>
            <a:off x="6804390" y="2557116"/>
            <a:ext cx="1111947"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40" name="右矢印 19">
            <a:extLst>
              <a:ext uri="{FF2B5EF4-FFF2-40B4-BE49-F238E27FC236}">
                <a16:creationId xmlns:a16="http://schemas.microsoft.com/office/drawing/2014/main" id="{DC5692EE-0A8E-41C2-8B83-7E82EEDF3CCB}"/>
              </a:ext>
            </a:extLst>
          </p:cNvPr>
          <p:cNvSpPr>
            <a:spLocks noChangeArrowheads="1"/>
          </p:cNvSpPr>
          <p:nvPr/>
        </p:nvSpPr>
        <p:spPr bwMode="auto">
          <a:xfrm>
            <a:off x="7944014" y="2550938"/>
            <a:ext cx="1039395"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41" name="テキスト ボックス 40">
            <a:extLst>
              <a:ext uri="{FF2B5EF4-FFF2-40B4-BE49-F238E27FC236}">
                <a16:creationId xmlns:a16="http://schemas.microsoft.com/office/drawing/2014/main" id="{A7F5C70F-5E6A-42D4-8B22-2079B1851AEE}"/>
              </a:ext>
            </a:extLst>
          </p:cNvPr>
          <p:cNvSpPr txBox="1"/>
          <p:nvPr/>
        </p:nvSpPr>
        <p:spPr bwMode="auto">
          <a:xfrm>
            <a:off x="2622500" y="2260031"/>
            <a:ext cx="1472421" cy="442035"/>
          </a:xfrm>
          <a:prstGeom prst="rect">
            <a:avLst/>
          </a:prstGeom>
          <a:noFill/>
          <a:ln w="9525">
            <a:noFill/>
            <a:miter lim="800000"/>
            <a:headEnd/>
            <a:tailEnd/>
          </a:ln>
        </p:spPr>
        <p:txBody>
          <a:bodyPr wrap="square" lIns="72000" tIns="36000" rIns="72000" bIns="36000"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FPU</a:t>
            </a:r>
            <a:r>
              <a:rPr lang="ja-JP" altLang="en-US" sz="1200" dirty="0">
                <a:solidFill>
                  <a:prstClr val="black"/>
                </a:solidFill>
                <a:latin typeface="Meiryo UI" panose="020B0604030504040204" pitchFamily="50" charset="-128"/>
                <a:ea typeface="Meiryo UI" panose="020B0604030504040204" pitchFamily="50" charset="-128"/>
              </a:rPr>
              <a:t>形式検証</a:t>
            </a:r>
            <a:endParaRPr lang="en-US" altLang="ja-JP" sz="1200" dirty="0">
              <a:solidFill>
                <a:prstClr val="black"/>
              </a:solidFill>
              <a:latin typeface="Meiryo UI" panose="020B0604030504040204" pitchFamily="50" charset="-128"/>
              <a:ea typeface="Meiryo UI" panose="020B0604030504040204" pitchFamily="50" charset="-128"/>
            </a:endParaRPr>
          </a:p>
          <a:p>
            <a:r>
              <a:rPr kumimoji="1" lang="ja-JP" altLang="en-US" sz="1200" dirty="0">
                <a:solidFill>
                  <a:prstClr val="black"/>
                </a:solidFill>
                <a:latin typeface="Meiryo UI" panose="020B0604030504040204" pitchFamily="50" charset="-128"/>
                <a:ea typeface="Meiryo UI" panose="020B0604030504040204" pitchFamily="50" charset="-128"/>
              </a:rPr>
              <a:t>フィージビリティスタディ</a:t>
            </a:r>
          </a:p>
        </p:txBody>
      </p:sp>
      <p:sp>
        <p:nvSpPr>
          <p:cNvPr id="42" name="テキスト ボックス 41">
            <a:extLst>
              <a:ext uri="{FF2B5EF4-FFF2-40B4-BE49-F238E27FC236}">
                <a16:creationId xmlns:a16="http://schemas.microsoft.com/office/drawing/2014/main" id="{B0D6BACF-0BAE-477D-B32D-EC1B665EAA62}"/>
              </a:ext>
            </a:extLst>
          </p:cNvPr>
          <p:cNvSpPr txBox="1"/>
          <p:nvPr/>
        </p:nvSpPr>
        <p:spPr bwMode="auto">
          <a:xfrm>
            <a:off x="7884734" y="2227441"/>
            <a:ext cx="1230237" cy="442035"/>
          </a:xfrm>
          <a:prstGeom prst="rect">
            <a:avLst/>
          </a:prstGeom>
          <a:noFill/>
          <a:ln w="9525">
            <a:noFill/>
            <a:miter lim="800000"/>
            <a:headEnd/>
            <a:tailEnd/>
          </a:ln>
        </p:spPr>
        <p:txBody>
          <a:bodyPr wrap="square" lIns="72000" tIns="36000" rIns="72000" bIns="36000" rtlCol="0">
            <a:spAutoFit/>
          </a:bodyPr>
          <a:lstStyle/>
          <a:p>
            <a:r>
              <a:rPr lang="en-US" altLang="ja-JP" sz="1200" dirty="0">
                <a:latin typeface="Meiryo UI" panose="020B0604030504040204" pitchFamily="50" charset="-128"/>
                <a:ea typeface="Meiryo UI" panose="020B0604030504040204" pitchFamily="50" charset="-128"/>
              </a:rPr>
              <a:t>FPU</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RTL</a:t>
            </a:r>
            <a:r>
              <a:rPr lang="ja-JP" altLang="en-US" sz="1200" dirty="0">
                <a:latin typeface="Meiryo UI" panose="020B0604030504040204" pitchFamily="50" charset="-128"/>
                <a:ea typeface="Meiryo UI" panose="020B0604030504040204" pitchFamily="50" charset="-128"/>
              </a:rPr>
              <a:t>生成ツール開発</a:t>
            </a:r>
          </a:p>
        </p:txBody>
      </p:sp>
      <p:sp>
        <p:nvSpPr>
          <p:cNvPr id="43" name="テキスト ボックス 42">
            <a:extLst>
              <a:ext uri="{FF2B5EF4-FFF2-40B4-BE49-F238E27FC236}">
                <a16:creationId xmlns:a16="http://schemas.microsoft.com/office/drawing/2014/main" id="{24088F5E-7220-4BDF-BC14-B44056848971}"/>
              </a:ext>
            </a:extLst>
          </p:cNvPr>
          <p:cNvSpPr txBox="1"/>
          <p:nvPr/>
        </p:nvSpPr>
        <p:spPr bwMode="auto">
          <a:xfrm>
            <a:off x="2613685" y="3021001"/>
            <a:ext cx="760959" cy="442035"/>
          </a:xfrm>
          <a:prstGeom prst="rect">
            <a:avLst/>
          </a:prstGeom>
          <a:noFill/>
          <a:ln w="9525">
            <a:noFill/>
            <a:miter lim="800000"/>
            <a:headEnd/>
            <a:tailEnd/>
          </a:ln>
        </p:spPr>
        <p:txBody>
          <a:bodyPr wrap="non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分野別</a:t>
            </a:r>
            <a:endParaRPr lang="en-US" altLang="ja-JP" sz="1200" dirty="0">
              <a:solidFill>
                <a:prstClr val="black"/>
              </a:solidFill>
              <a:latin typeface="Meiryo UI" panose="020B0604030504040204" pitchFamily="50" charset="-128"/>
              <a:ea typeface="Meiryo UI" panose="020B0604030504040204" pitchFamily="50" charset="-128"/>
            </a:endParaRPr>
          </a:p>
          <a:p>
            <a:r>
              <a:rPr lang="ja-JP" altLang="en-US" sz="1200" dirty="0">
                <a:solidFill>
                  <a:prstClr val="black"/>
                </a:solidFill>
                <a:latin typeface="Meiryo UI" panose="020B0604030504040204" pitchFamily="50" charset="-128"/>
                <a:ea typeface="Meiryo UI" panose="020B0604030504040204" pitchFamily="50" charset="-128"/>
              </a:rPr>
              <a:t>要求分析</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C387D965-5463-4753-ACD1-0F6A858293EB}"/>
              </a:ext>
            </a:extLst>
          </p:cNvPr>
          <p:cNvSpPr txBox="1"/>
          <p:nvPr/>
        </p:nvSpPr>
        <p:spPr bwMode="auto">
          <a:xfrm>
            <a:off x="2578206" y="4651402"/>
            <a:ext cx="1196976" cy="257369"/>
          </a:xfrm>
          <a:prstGeom prst="rect">
            <a:avLst/>
          </a:prstGeom>
          <a:noFill/>
          <a:ln w="9525">
            <a:noFill/>
            <a:miter lim="800000"/>
            <a:headEnd/>
            <a:tailEnd/>
          </a:ln>
        </p:spPr>
        <p:txBody>
          <a:bodyPr wrap="non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分野別</a:t>
            </a:r>
            <a:r>
              <a:rPr kumimoji="1" lang="en-US" altLang="ja-JP" sz="1200" dirty="0">
                <a:solidFill>
                  <a:prstClr val="black"/>
                </a:solidFill>
                <a:latin typeface="Meiryo UI" panose="020B0604030504040204" pitchFamily="50" charset="-128"/>
                <a:ea typeface="Meiryo UI" panose="020B0604030504040204" pitchFamily="50" charset="-128"/>
              </a:rPr>
              <a:t>MW</a:t>
            </a:r>
            <a:r>
              <a:rPr kumimoji="1" lang="ja-JP" altLang="en-US" sz="1200" dirty="0">
                <a:solidFill>
                  <a:prstClr val="black"/>
                </a:solidFill>
                <a:latin typeface="Meiryo UI" panose="020B0604030504040204" pitchFamily="50" charset="-128"/>
                <a:ea typeface="Meiryo UI" panose="020B0604030504040204" pitchFamily="50" charset="-128"/>
              </a:rPr>
              <a:t>調査</a:t>
            </a:r>
          </a:p>
        </p:txBody>
      </p:sp>
      <p:sp>
        <p:nvSpPr>
          <p:cNvPr id="45" name="テキスト ボックス 44">
            <a:extLst>
              <a:ext uri="{FF2B5EF4-FFF2-40B4-BE49-F238E27FC236}">
                <a16:creationId xmlns:a16="http://schemas.microsoft.com/office/drawing/2014/main" id="{722B049E-7387-431B-A0B1-B0DF0B2946A2}"/>
              </a:ext>
            </a:extLst>
          </p:cNvPr>
          <p:cNvSpPr txBox="1"/>
          <p:nvPr/>
        </p:nvSpPr>
        <p:spPr bwMode="auto">
          <a:xfrm>
            <a:off x="6851224" y="4574072"/>
            <a:ext cx="1351554" cy="442035"/>
          </a:xfrm>
          <a:prstGeom prst="rect">
            <a:avLst/>
          </a:prstGeom>
          <a:noFill/>
          <a:ln w="9525">
            <a:noFill/>
            <a:miter lim="800000"/>
            <a:headEnd/>
            <a:tailEnd/>
          </a:ln>
        </p:spPr>
        <p:txBody>
          <a:bodyPr wrap="squar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共通アーキ</a:t>
            </a:r>
            <a:endParaRPr kumimoji="1" lang="en-US" altLang="ja-JP" sz="1200" dirty="0">
              <a:solidFill>
                <a:prstClr val="black"/>
              </a:solidFill>
              <a:latin typeface="Meiryo UI" panose="020B0604030504040204" pitchFamily="50" charset="-128"/>
              <a:ea typeface="Meiryo UI" panose="020B0604030504040204" pitchFamily="50" charset="-128"/>
            </a:endParaRPr>
          </a:p>
          <a:p>
            <a:r>
              <a:rPr kumimoji="1" lang="ja-JP" altLang="en-US" sz="1200" dirty="0">
                <a:solidFill>
                  <a:prstClr val="black"/>
                </a:solidFill>
                <a:latin typeface="Meiryo UI" panose="020B0604030504040204" pitchFamily="50" charset="-128"/>
                <a:ea typeface="Meiryo UI" panose="020B0604030504040204" pitchFamily="50" charset="-128"/>
              </a:rPr>
              <a:t>パターン作成</a:t>
            </a:r>
          </a:p>
        </p:txBody>
      </p:sp>
      <p:sp>
        <p:nvSpPr>
          <p:cNvPr id="46" name="テキスト ボックス 45">
            <a:extLst>
              <a:ext uri="{FF2B5EF4-FFF2-40B4-BE49-F238E27FC236}">
                <a16:creationId xmlns:a16="http://schemas.microsoft.com/office/drawing/2014/main" id="{203274C8-C494-4448-85DF-5A181126562B}"/>
              </a:ext>
            </a:extLst>
          </p:cNvPr>
          <p:cNvSpPr txBox="1"/>
          <p:nvPr/>
        </p:nvSpPr>
        <p:spPr bwMode="auto">
          <a:xfrm>
            <a:off x="7900852" y="4606363"/>
            <a:ext cx="948215" cy="442035"/>
          </a:xfrm>
          <a:prstGeom prst="rect">
            <a:avLst/>
          </a:prstGeom>
          <a:noFill/>
          <a:ln w="9525">
            <a:noFill/>
            <a:miter lim="800000"/>
            <a:headEnd/>
            <a:tailEnd/>
          </a:ln>
        </p:spPr>
        <p:txBody>
          <a:bodyPr wrap="squar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分野向け</a:t>
            </a:r>
            <a:endParaRPr kumimoji="1" lang="en-US" altLang="ja-JP" sz="1200" dirty="0">
              <a:solidFill>
                <a:prstClr val="black"/>
              </a:solidFill>
              <a:latin typeface="Meiryo UI" panose="020B0604030504040204" pitchFamily="50" charset="-128"/>
              <a:ea typeface="Meiryo UI" panose="020B0604030504040204" pitchFamily="50" charset="-128"/>
            </a:endParaRPr>
          </a:p>
          <a:p>
            <a:r>
              <a:rPr kumimoji="1" lang="ja-JP" altLang="en-US" sz="1200" dirty="0">
                <a:solidFill>
                  <a:prstClr val="black"/>
                </a:solidFill>
                <a:latin typeface="Meiryo UI" panose="020B0604030504040204" pitchFamily="50" charset="-128"/>
                <a:ea typeface="Meiryo UI" panose="020B0604030504040204" pitchFamily="50" charset="-128"/>
              </a:rPr>
              <a:t>アーキ</a:t>
            </a:r>
            <a:r>
              <a:rPr lang="ja-JP" altLang="en-US" sz="1200" dirty="0">
                <a:solidFill>
                  <a:prstClr val="black"/>
                </a:solidFill>
                <a:latin typeface="Meiryo UI" panose="020B0604030504040204" pitchFamily="50" charset="-128"/>
                <a:ea typeface="Meiryo UI" panose="020B0604030504040204" pitchFamily="50" charset="-128"/>
              </a:rPr>
              <a:t>開発</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47" name="右矢印 19">
            <a:extLst>
              <a:ext uri="{FF2B5EF4-FFF2-40B4-BE49-F238E27FC236}">
                <a16:creationId xmlns:a16="http://schemas.microsoft.com/office/drawing/2014/main" id="{CA9BA96C-8917-4817-BDFF-14CCCDC2F0F2}"/>
              </a:ext>
            </a:extLst>
          </p:cNvPr>
          <p:cNvSpPr>
            <a:spLocks noChangeArrowheads="1"/>
          </p:cNvSpPr>
          <p:nvPr/>
        </p:nvSpPr>
        <p:spPr bwMode="auto">
          <a:xfrm>
            <a:off x="2602717" y="4865795"/>
            <a:ext cx="2071835"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48" name="テキスト ボックス 47">
            <a:extLst>
              <a:ext uri="{FF2B5EF4-FFF2-40B4-BE49-F238E27FC236}">
                <a16:creationId xmlns:a16="http://schemas.microsoft.com/office/drawing/2014/main" id="{1A352D73-7C46-47D8-94F1-7FFDE876ABBE}"/>
              </a:ext>
            </a:extLst>
          </p:cNvPr>
          <p:cNvSpPr txBox="1"/>
          <p:nvPr/>
        </p:nvSpPr>
        <p:spPr bwMode="auto">
          <a:xfrm>
            <a:off x="4710404" y="4627876"/>
            <a:ext cx="1222624" cy="257369"/>
          </a:xfrm>
          <a:prstGeom prst="rect">
            <a:avLst/>
          </a:prstGeom>
          <a:noFill/>
          <a:ln w="9525">
            <a:noFill/>
            <a:miter lim="800000"/>
            <a:headEnd/>
            <a:tailEnd/>
          </a:ln>
        </p:spPr>
        <p:txBody>
          <a:bodyPr wrap="non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仮想化方式</a:t>
            </a:r>
            <a:r>
              <a:rPr lang="ja-JP" altLang="en-US" sz="1200" dirty="0">
                <a:solidFill>
                  <a:prstClr val="black"/>
                </a:solidFill>
                <a:latin typeface="Meiryo UI" panose="020B0604030504040204" pitchFamily="50" charset="-128"/>
                <a:ea typeface="Meiryo UI" panose="020B0604030504040204" pitchFamily="50" charset="-128"/>
              </a:rPr>
              <a:t>分析</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49" name="右矢印 19">
            <a:extLst>
              <a:ext uri="{FF2B5EF4-FFF2-40B4-BE49-F238E27FC236}">
                <a16:creationId xmlns:a16="http://schemas.microsoft.com/office/drawing/2014/main" id="{80F8F3E6-5DD6-4340-8C52-C49CFA1D8252}"/>
              </a:ext>
            </a:extLst>
          </p:cNvPr>
          <p:cNvSpPr>
            <a:spLocks noChangeArrowheads="1"/>
          </p:cNvSpPr>
          <p:nvPr/>
        </p:nvSpPr>
        <p:spPr bwMode="auto">
          <a:xfrm>
            <a:off x="2600078" y="4101228"/>
            <a:ext cx="2119806"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50" name="テキスト ボックス 49">
            <a:extLst>
              <a:ext uri="{FF2B5EF4-FFF2-40B4-BE49-F238E27FC236}">
                <a16:creationId xmlns:a16="http://schemas.microsoft.com/office/drawing/2014/main" id="{60A09FA0-D298-457A-B118-55BC86E8A239}"/>
              </a:ext>
            </a:extLst>
          </p:cNvPr>
          <p:cNvSpPr txBox="1"/>
          <p:nvPr/>
        </p:nvSpPr>
        <p:spPr bwMode="auto">
          <a:xfrm>
            <a:off x="2575598" y="3900830"/>
            <a:ext cx="1822296" cy="257369"/>
          </a:xfrm>
          <a:prstGeom prst="rect">
            <a:avLst/>
          </a:prstGeom>
          <a:noFill/>
          <a:ln w="9525">
            <a:noFill/>
            <a:miter lim="800000"/>
            <a:headEnd/>
            <a:tailEnd/>
          </a:ln>
        </p:spPr>
        <p:txBody>
          <a:bodyPr wrap="squar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技術調査要求分析</a:t>
            </a:r>
          </a:p>
        </p:txBody>
      </p:sp>
      <p:sp>
        <p:nvSpPr>
          <p:cNvPr id="51" name="テキスト ボックス 50">
            <a:extLst>
              <a:ext uri="{FF2B5EF4-FFF2-40B4-BE49-F238E27FC236}">
                <a16:creationId xmlns:a16="http://schemas.microsoft.com/office/drawing/2014/main" id="{87A7B208-7920-43DC-8940-9831688728E8}"/>
              </a:ext>
            </a:extLst>
          </p:cNvPr>
          <p:cNvSpPr txBox="1"/>
          <p:nvPr/>
        </p:nvSpPr>
        <p:spPr bwMode="auto">
          <a:xfrm>
            <a:off x="2622501" y="5422904"/>
            <a:ext cx="787633" cy="257369"/>
          </a:xfrm>
          <a:prstGeom prst="rect">
            <a:avLst/>
          </a:prstGeom>
          <a:noFill/>
          <a:ln w="9525">
            <a:noFill/>
            <a:miter lim="800000"/>
            <a:headEnd/>
            <a:tailEnd/>
          </a:ln>
        </p:spPr>
        <p:txBody>
          <a:bodyPr wrap="none" lIns="72000" tIns="36000" rIns="72000" bIns="36000" rtlCol="0">
            <a:spAutoFit/>
          </a:bodyPr>
          <a:lstStyle/>
          <a:p>
            <a:r>
              <a:rPr kumimoji="1" lang="en-US" altLang="ja-JP" sz="1200" dirty="0">
                <a:solidFill>
                  <a:prstClr val="black"/>
                </a:solidFill>
                <a:latin typeface="Meiryo UI" panose="020B0604030504040204" pitchFamily="50" charset="-128"/>
                <a:ea typeface="Meiryo UI" panose="020B0604030504040204" pitchFamily="50" charset="-128"/>
              </a:rPr>
              <a:t>Rust</a:t>
            </a:r>
            <a:r>
              <a:rPr kumimoji="1" lang="ja-JP" altLang="en-US" sz="1200" dirty="0">
                <a:solidFill>
                  <a:prstClr val="black"/>
                </a:solidFill>
                <a:latin typeface="Meiryo UI" panose="020B0604030504040204" pitchFamily="50" charset="-128"/>
                <a:ea typeface="Meiryo UI" panose="020B0604030504040204" pitchFamily="50" charset="-128"/>
              </a:rPr>
              <a:t>調査</a:t>
            </a:r>
          </a:p>
        </p:txBody>
      </p:sp>
      <p:sp>
        <p:nvSpPr>
          <p:cNvPr id="52" name="テキスト ボックス 51">
            <a:extLst>
              <a:ext uri="{FF2B5EF4-FFF2-40B4-BE49-F238E27FC236}">
                <a16:creationId xmlns:a16="http://schemas.microsoft.com/office/drawing/2014/main" id="{76A04674-B258-4BD4-BF88-8787D58A5F50}"/>
              </a:ext>
            </a:extLst>
          </p:cNvPr>
          <p:cNvSpPr txBox="1"/>
          <p:nvPr/>
        </p:nvSpPr>
        <p:spPr bwMode="auto">
          <a:xfrm>
            <a:off x="4737798" y="5406999"/>
            <a:ext cx="1104002" cy="257369"/>
          </a:xfrm>
          <a:prstGeom prst="rect">
            <a:avLst/>
          </a:prstGeom>
          <a:noFill/>
          <a:ln w="9525">
            <a:noFill/>
            <a:miter lim="800000"/>
            <a:headEnd/>
            <a:tailEnd/>
          </a:ln>
        </p:spPr>
        <p:txBody>
          <a:bodyPr wrap="non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基本ガイド作成</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1B016064-C1BF-4DCA-AE21-9873ABD7B837}"/>
              </a:ext>
            </a:extLst>
          </p:cNvPr>
          <p:cNvSpPr txBox="1"/>
          <p:nvPr/>
        </p:nvSpPr>
        <p:spPr bwMode="auto">
          <a:xfrm>
            <a:off x="6843223" y="5361870"/>
            <a:ext cx="1798414" cy="442035"/>
          </a:xfrm>
          <a:prstGeom prst="rect">
            <a:avLst/>
          </a:prstGeom>
          <a:noFill/>
          <a:ln w="9525">
            <a:noFill/>
            <a:miter lim="800000"/>
            <a:headEnd/>
            <a:tailEnd/>
          </a:ln>
        </p:spPr>
        <p:txBody>
          <a:bodyPr wrap="squar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対象範囲拡大・</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ガイドライン拡充</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649187F5-1148-4F7B-B8C5-3B05EE434257}"/>
              </a:ext>
            </a:extLst>
          </p:cNvPr>
          <p:cNvSpPr txBox="1"/>
          <p:nvPr/>
        </p:nvSpPr>
        <p:spPr bwMode="auto">
          <a:xfrm>
            <a:off x="7911589" y="5350300"/>
            <a:ext cx="1009969" cy="442035"/>
          </a:xfrm>
          <a:prstGeom prst="rect">
            <a:avLst/>
          </a:prstGeom>
          <a:noFill/>
          <a:ln w="9525">
            <a:noFill/>
            <a:miter lim="800000"/>
            <a:headEnd/>
            <a:tailEnd/>
          </a:ln>
        </p:spPr>
        <p:txBody>
          <a:bodyPr wrap="squar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開発支援</a:t>
            </a:r>
            <a:endParaRPr kumimoji="1" lang="en-US" altLang="ja-JP" sz="1200" dirty="0">
              <a:solidFill>
                <a:prstClr val="black"/>
              </a:solidFill>
              <a:latin typeface="Meiryo UI" panose="020B0604030504040204" pitchFamily="50" charset="-128"/>
              <a:ea typeface="Meiryo UI" panose="020B0604030504040204" pitchFamily="50" charset="-128"/>
            </a:endParaRPr>
          </a:p>
          <a:p>
            <a:r>
              <a:rPr kumimoji="1" lang="ja-JP" altLang="en-US" sz="1200" dirty="0">
                <a:solidFill>
                  <a:prstClr val="black"/>
                </a:solidFill>
                <a:latin typeface="Meiryo UI" panose="020B0604030504040204" pitchFamily="50" charset="-128"/>
                <a:ea typeface="Meiryo UI" panose="020B0604030504040204" pitchFamily="50" charset="-128"/>
              </a:rPr>
              <a:t>ツール化</a:t>
            </a:r>
          </a:p>
        </p:txBody>
      </p:sp>
      <p:sp>
        <p:nvSpPr>
          <p:cNvPr id="55" name="テキスト ボックス 26">
            <a:extLst>
              <a:ext uri="{FF2B5EF4-FFF2-40B4-BE49-F238E27FC236}">
                <a16:creationId xmlns:a16="http://schemas.microsoft.com/office/drawing/2014/main" id="{0AB09CD4-F15F-4B86-90AD-697D9852FEBD}"/>
              </a:ext>
            </a:extLst>
          </p:cNvPr>
          <p:cNvSpPr txBox="1">
            <a:spLocks noChangeArrowheads="1"/>
          </p:cNvSpPr>
          <p:nvPr/>
        </p:nvSpPr>
        <p:spPr bwMode="gray">
          <a:xfrm>
            <a:off x="5871911" y="4957320"/>
            <a:ext cx="998312" cy="415498"/>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研報★</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defTabSz="914400" rtl="0" eaLnBrk="1" fontAlgn="base" latinLnBrk="0" hangingPunct="1">
              <a:lnSpc>
                <a:spcPct val="100000"/>
              </a:lnSpc>
              <a:spcBef>
                <a:spcPct val="0"/>
              </a:spcBef>
              <a:spcAft>
                <a:spcPct val="0"/>
              </a:spcAft>
              <a:buClrTx/>
              <a:buSzTx/>
              <a:buFontTx/>
              <a:buNone/>
              <a:tabLst/>
              <a:defRPr/>
            </a:pPr>
            <a:r>
              <a:rPr lang="en-US" altLang="ja-JP" sz="1050" dirty="0">
                <a:solidFill>
                  <a:srgbClr val="000000"/>
                </a:solidFill>
                <a:latin typeface="Meiryo UI" panose="020B0604030504040204" pitchFamily="50" charset="-128"/>
                <a:ea typeface="Meiryo UI" panose="020B0604030504040204" pitchFamily="50" charset="-128"/>
              </a:rPr>
              <a:t>(</a:t>
            </a:r>
            <a:r>
              <a:rPr lang="ja-JP" altLang="en-US" sz="1050" dirty="0">
                <a:solidFill>
                  <a:srgbClr val="000000"/>
                </a:solidFill>
                <a:latin typeface="Meiryo UI" panose="020B0604030504040204" pitchFamily="50" charset="-128"/>
                <a:ea typeface="Meiryo UI" panose="020B0604030504040204" pitchFamily="50" charset="-128"/>
              </a:rPr>
              <a:t>仮想化方式</a:t>
            </a:r>
            <a:r>
              <a:rPr lang="en-US" altLang="ja-JP" sz="1050" dirty="0">
                <a:solidFill>
                  <a:srgbClr val="000000"/>
                </a:solidFill>
                <a:latin typeface="Meiryo UI" panose="020B0604030504040204" pitchFamily="50" charset="-128"/>
                <a:ea typeface="Meiryo UI" panose="020B0604030504040204" pitchFamily="50" charset="-128"/>
              </a:rPr>
              <a:t>)</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6" name="右矢印 19">
            <a:extLst>
              <a:ext uri="{FF2B5EF4-FFF2-40B4-BE49-F238E27FC236}">
                <a16:creationId xmlns:a16="http://schemas.microsoft.com/office/drawing/2014/main" id="{DF8EB579-362B-444B-BE60-042C0709DD89}"/>
              </a:ext>
            </a:extLst>
          </p:cNvPr>
          <p:cNvSpPr>
            <a:spLocks noChangeArrowheads="1"/>
          </p:cNvSpPr>
          <p:nvPr/>
        </p:nvSpPr>
        <p:spPr bwMode="auto">
          <a:xfrm>
            <a:off x="4733805" y="6291571"/>
            <a:ext cx="2075819"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57" name="テキスト ボックス 26">
            <a:extLst>
              <a:ext uri="{FF2B5EF4-FFF2-40B4-BE49-F238E27FC236}">
                <a16:creationId xmlns:a16="http://schemas.microsoft.com/office/drawing/2014/main" id="{B651BC86-9ED3-4237-9FFA-F4A95E9E1B24}"/>
              </a:ext>
            </a:extLst>
          </p:cNvPr>
          <p:cNvSpPr txBox="1">
            <a:spLocks noChangeArrowheads="1"/>
          </p:cNvSpPr>
          <p:nvPr/>
        </p:nvSpPr>
        <p:spPr bwMode="gray">
          <a:xfrm>
            <a:off x="8151009" y="4243812"/>
            <a:ext cx="1003946" cy="415498"/>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sz="1050" dirty="0">
                <a:solidFill>
                  <a:srgbClr val="000000"/>
                </a:solidFill>
                <a:latin typeface="Meiryo UI" panose="020B0604030504040204" pitchFamily="50" charset="-128"/>
                <a:ea typeface="Meiryo UI" panose="020B0604030504040204" pitchFamily="50" charset="-128"/>
              </a:rPr>
              <a:t>学会発表★</a:t>
            </a:r>
            <a:endParaRPr lang="en-US" altLang="ja-JP" sz="1050" dirty="0">
              <a:solidFill>
                <a:srgbClr val="000000"/>
              </a:solidFill>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sz="1050" dirty="0">
                <a:solidFill>
                  <a:srgbClr val="000000"/>
                </a:solidFill>
                <a:latin typeface="Meiryo UI" panose="020B0604030504040204" pitchFamily="50" charset="-128"/>
                <a:ea typeface="Meiryo UI" panose="020B0604030504040204" pitchFamily="50" charset="-128"/>
              </a:rPr>
              <a:t>(</a:t>
            </a:r>
            <a:r>
              <a:rPr lang="ja-JP" altLang="en-US" sz="1050" dirty="0">
                <a:solidFill>
                  <a:srgbClr val="000000"/>
                </a:solidFill>
                <a:latin typeface="Meiryo UI" panose="020B0604030504040204" pitchFamily="50" charset="-128"/>
                <a:ea typeface="Meiryo UI" panose="020B0604030504040204" pitchFamily="50" charset="-128"/>
              </a:rPr>
              <a:t>宇科連</a:t>
            </a:r>
            <a:r>
              <a:rPr lang="en-US" altLang="ja-JP" sz="1050" dirty="0">
                <a:solidFill>
                  <a:srgbClr val="000000"/>
                </a:solidFill>
                <a:latin typeface="Meiryo UI" panose="020B0604030504040204" pitchFamily="50" charset="-128"/>
                <a:ea typeface="Meiryo UI" panose="020B0604030504040204" pitchFamily="50" charset="-128"/>
              </a:rPr>
              <a:t>)</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8" name="テキスト ボックス 26">
            <a:extLst>
              <a:ext uri="{FF2B5EF4-FFF2-40B4-BE49-F238E27FC236}">
                <a16:creationId xmlns:a16="http://schemas.microsoft.com/office/drawing/2014/main" id="{C0582370-9F38-40AA-B161-4B479B89ADC4}"/>
              </a:ext>
            </a:extLst>
          </p:cNvPr>
          <p:cNvSpPr txBox="1">
            <a:spLocks noChangeArrowheads="1"/>
          </p:cNvSpPr>
          <p:nvPr/>
        </p:nvSpPr>
        <p:spPr bwMode="gray">
          <a:xfrm>
            <a:off x="8424749" y="6531296"/>
            <a:ext cx="967436" cy="253916"/>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特許★</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9" name="テキスト ボックス 26">
            <a:extLst>
              <a:ext uri="{FF2B5EF4-FFF2-40B4-BE49-F238E27FC236}">
                <a16:creationId xmlns:a16="http://schemas.microsoft.com/office/drawing/2014/main" id="{F878456D-5292-4238-8F6D-6F6DDC828D30}"/>
              </a:ext>
            </a:extLst>
          </p:cNvPr>
          <p:cNvSpPr txBox="1">
            <a:spLocks noChangeArrowheads="1"/>
          </p:cNvSpPr>
          <p:nvPr/>
        </p:nvSpPr>
        <p:spPr bwMode="gray">
          <a:xfrm>
            <a:off x="5694771" y="4182527"/>
            <a:ext cx="1272804" cy="415498"/>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技メモ★</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sz="1050" dirty="0">
                <a:solidFill>
                  <a:srgbClr val="000000"/>
                </a:solidFill>
                <a:latin typeface="Meiryo UI" panose="020B0604030504040204" pitchFamily="50" charset="-128"/>
                <a:ea typeface="Meiryo UI" panose="020B0604030504040204" pitchFamily="50" charset="-128"/>
              </a:rPr>
              <a:t>(</a:t>
            </a:r>
            <a:r>
              <a:rPr lang="ja-JP" altLang="en-US" sz="1050" dirty="0">
                <a:solidFill>
                  <a:srgbClr val="000000"/>
                </a:solidFill>
                <a:latin typeface="Meiryo UI" panose="020B0604030504040204" pitchFamily="50" charset="-128"/>
                <a:ea typeface="Meiryo UI" panose="020B0604030504040204" pitchFamily="50" charset="-128"/>
              </a:rPr>
              <a:t>アーキ検討書</a:t>
            </a:r>
            <a:r>
              <a:rPr lang="en-US" altLang="ja-JP" sz="1050" dirty="0">
                <a:solidFill>
                  <a:srgbClr val="000000"/>
                </a:solidFill>
                <a:latin typeface="Meiryo UI" panose="020B0604030504040204" pitchFamily="50" charset="-128"/>
                <a:ea typeface="Meiryo UI" panose="020B0604030504040204" pitchFamily="50" charset="-128"/>
              </a:rPr>
              <a:t>)</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0" name="右矢印 19">
            <a:extLst>
              <a:ext uri="{FF2B5EF4-FFF2-40B4-BE49-F238E27FC236}">
                <a16:creationId xmlns:a16="http://schemas.microsoft.com/office/drawing/2014/main" id="{823CE25A-42DA-4713-A349-08B44BBACC54}"/>
              </a:ext>
            </a:extLst>
          </p:cNvPr>
          <p:cNvSpPr>
            <a:spLocks noChangeArrowheads="1"/>
          </p:cNvSpPr>
          <p:nvPr/>
        </p:nvSpPr>
        <p:spPr bwMode="auto">
          <a:xfrm>
            <a:off x="4743448" y="1836736"/>
            <a:ext cx="2028086"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dirty="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61" name="右矢印 19">
            <a:extLst>
              <a:ext uri="{FF2B5EF4-FFF2-40B4-BE49-F238E27FC236}">
                <a16:creationId xmlns:a16="http://schemas.microsoft.com/office/drawing/2014/main" id="{D710BD24-38D5-4C44-8F78-2A1D96D4D6D1}"/>
              </a:ext>
            </a:extLst>
          </p:cNvPr>
          <p:cNvSpPr>
            <a:spLocks noChangeArrowheads="1"/>
          </p:cNvSpPr>
          <p:nvPr/>
        </p:nvSpPr>
        <p:spPr bwMode="auto">
          <a:xfrm>
            <a:off x="3674928" y="3344186"/>
            <a:ext cx="1064876"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dirty="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62" name="テキスト ボックス 61">
            <a:extLst>
              <a:ext uri="{FF2B5EF4-FFF2-40B4-BE49-F238E27FC236}">
                <a16:creationId xmlns:a16="http://schemas.microsoft.com/office/drawing/2014/main" id="{808FF996-D940-45CC-889B-AC30F4FF2C43}"/>
              </a:ext>
            </a:extLst>
          </p:cNvPr>
          <p:cNvSpPr txBox="1"/>
          <p:nvPr/>
        </p:nvSpPr>
        <p:spPr bwMode="auto">
          <a:xfrm>
            <a:off x="3550116" y="2987691"/>
            <a:ext cx="810653" cy="442035"/>
          </a:xfrm>
          <a:prstGeom prst="rect">
            <a:avLst/>
          </a:prstGeom>
          <a:noFill/>
          <a:ln w="9525">
            <a:noFill/>
            <a:miter lim="800000"/>
            <a:headEnd/>
            <a:tailEnd/>
          </a:ln>
        </p:spPr>
        <p:txBody>
          <a:bodyPr wrap="none" lIns="72000" tIns="36000" rIns="72000" bIns="36000" rtlCol="0">
            <a:spAutoFit/>
          </a:bodyPr>
          <a:lstStyle/>
          <a:p>
            <a:r>
              <a:rPr kumimoji="1" lang="ja-JP" altLang="en-US" sz="1200" dirty="0">
                <a:solidFill>
                  <a:prstClr val="black"/>
                </a:solidFill>
                <a:latin typeface="Meiryo UI" panose="020B0604030504040204" pitchFamily="50" charset="-128"/>
                <a:ea typeface="Meiryo UI" panose="020B0604030504040204" pitchFamily="50" charset="-128"/>
              </a:rPr>
              <a:t>既存</a:t>
            </a:r>
            <a:r>
              <a:rPr kumimoji="1" lang="en-US" altLang="ja-JP" sz="1200" dirty="0">
                <a:solidFill>
                  <a:prstClr val="black"/>
                </a:solidFill>
                <a:latin typeface="Meiryo UI" panose="020B0604030504040204" pitchFamily="50" charset="-128"/>
                <a:ea typeface="Meiryo UI" panose="020B0604030504040204" pitchFamily="50" charset="-128"/>
              </a:rPr>
              <a:t>SW</a:t>
            </a:r>
            <a:r>
              <a:rPr kumimoji="1" lang="ja-JP" altLang="en-US" sz="1200" dirty="0">
                <a:solidFill>
                  <a:prstClr val="black"/>
                </a:solidFill>
                <a:latin typeface="Meiryo UI" panose="020B0604030504040204" pitchFamily="50" charset="-128"/>
                <a:ea typeface="Meiryo UI" panose="020B0604030504040204" pitchFamily="50" charset="-128"/>
              </a:rPr>
              <a:t>ラ</a:t>
            </a:r>
            <a:endParaRPr kumimoji="1" lang="en-US" altLang="ja-JP" sz="1200" dirty="0">
              <a:solidFill>
                <a:prstClr val="black"/>
              </a:solidFill>
              <a:latin typeface="Meiryo UI" panose="020B0604030504040204" pitchFamily="50" charset="-128"/>
              <a:ea typeface="Meiryo UI" panose="020B0604030504040204" pitchFamily="50" charset="-128"/>
            </a:endParaRPr>
          </a:p>
          <a:p>
            <a:r>
              <a:rPr kumimoji="1" lang="ja-JP" altLang="en-US" sz="1200" dirty="0">
                <a:solidFill>
                  <a:prstClr val="black"/>
                </a:solidFill>
                <a:latin typeface="Meiryo UI" panose="020B0604030504040204" pitchFamily="50" charset="-128"/>
                <a:ea typeface="Meiryo UI" panose="020B0604030504040204" pitchFamily="50" charset="-128"/>
              </a:rPr>
              <a:t>イブラリ化</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51E12954-6EAB-4774-861B-A71BCBAB74D5}"/>
              </a:ext>
            </a:extLst>
          </p:cNvPr>
          <p:cNvSpPr txBox="1"/>
          <p:nvPr/>
        </p:nvSpPr>
        <p:spPr bwMode="auto">
          <a:xfrm>
            <a:off x="4721204" y="1595062"/>
            <a:ext cx="1511165" cy="257369"/>
          </a:xfrm>
          <a:prstGeom prst="rect">
            <a:avLst/>
          </a:prstGeom>
          <a:noFill/>
          <a:ln w="9525">
            <a:noFill/>
            <a:miter lim="800000"/>
            <a:headEnd/>
            <a:tailEnd/>
          </a:ln>
        </p:spPr>
        <p:txBody>
          <a:bodyPr wrap="none" lIns="72000" tIns="36000" rIns="72000" bIns="36000" rtlCol="0">
            <a:spAutoFit/>
          </a:bodyPr>
          <a:lstStyle/>
          <a:p>
            <a:r>
              <a:rPr kumimoji="1" lang="en-US" altLang="ja-JP" sz="1200" dirty="0">
                <a:solidFill>
                  <a:prstClr val="black"/>
                </a:solidFill>
                <a:latin typeface="Meiryo UI" panose="020B0604030504040204" pitchFamily="50" charset="-128"/>
                <a:ea typeface="Meiryo UI" panose="020B0604030504040204" pitchFamily="50" charset="-128"/>
              </a:rPr>
              <a:t>CPU</a:t>
            </a:r>
            <a:r>
              <a:rPr kumimoji="1" lang="ja-JP" altLang="en-US" sz="1200" dirty="0">
                <a:solidFill>
                  <a:prstClr val="black"/>
                </a:solidFill>
                <a:latin typeface="Meiryo UI" panose="020B0604030504040204" pitchFamily="50" charset="-128"/>
                <a:ea typeface="Meiryo UI" panose="020B0604030504040204" pitchFamily="50" charset="-128"/>
              </a:rPr>
              <a:t>・周辺モデル開発</a:t>
            </a:r>
          </a:p>
        </p:txBody>
      </p:sp>
      <p:sp>
        <p:nvSpPr>
          <p:cNvPr id="64" name="テキスト ボックス 26">
            <a:extLst>
              <a:ext uri="{FF2B5EF4-FFF2-40B4-BE49-F238E27FC236}">
                <a16:creationId xmlns:a16="http://schemas.microsoft.com/office/drawing/2014/main" id="{7AD240E6-E49F-45B7-BF6C-4AA973521727}"/>
              </a:ext>
            </a:extLst>
          </p:cNvPr>
          <p:cNvSpPr txBox="1">
            <a:spLocks noChangeArrowheads="1"/>
          </p:cNvSpPr>
          <p:nvPr/>
        </p:nvSpPr>
        <p:spPr bwMode="gray">
          <a:xfrm>
            <a:off x="7342386" y="3400789"/>
            <a:ext cx="1761687" cy="430887"/>
          </a:xfrm>
          <a:prstGeom prst="rect">
            <a:avLst/>
          </a:prstGeom>
          <a:noFill/>
          <a:ln w="9525">
            <a:noFill/>
            <a:miter lim="800000"/>
            <a:headEnd/>
            <a:tailEnd/>
          </a:ln>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ja-JP" altLang="en-US" sz="1050" dirty="0">
                <a:solidFill>
                  <a:srgbClr val="000000"/>
                </a:solidFill>
                <a:latin typeface="Meiryo UI" panose="020B0604030504040204" pitchFamily="50" charset="-128"/>
                <a:ea typeface="Meiryo UI" panose="020B0604030504040204" pitchFamily="50" charset="-128"/>
              </a:rPr>
              <a:t>学会発表★</a:t>
            </a:r>
            <a:endParaRPr lang="en-US" altLang="ja-JP" sz="1050" dirty="0">
              <a:solidFill>
                <a:srgbClr val="000000"/>
              </a:solidFill>
              <a:latin typeface="Meiryo UI" panose="020B0604030504040204" pitchFamily="50" charset="-128"/>
              <a:ea typeface="Meiryo UI" panose="020B0604030504040204" pitchFamily="50" charset="-128"/>
            </a:endParaRPr>
          </a:p>
          <a:p>
            <a:pPr marL="0" marR="0" lvl="0" indent="0" algn="r" defTabSz="914400" rtl="0" eaLnBrk="1" fontAlgn="base" latinLnBrk="0" hangingPunct="1">
              <a:lnSpc>
                <a:spcPct val="100000"/>
              </a:lnSpc>
              <a:spcBef>
                <a:spcPct val="0"/>
              </a:spcBef>
              <a:spcAft>
                <a:spcPct val="0"/>
              </a:spcAft>
              <a:buClrTx/>
              <a:buSzTx/>
              <a:buFontTx/>
              <a:buNone/>
              <a:tabLst/>
              <a:defRPr/>
            </a:pPr>
            <a:r>
              <a:rPr lang="en-US" altLang="ja-JP" sz="1050" dirty="0">
                <a:solidFill>
                  <a:srgbClr val="000000"/>
                </a:solidFill>
                <a:latin typeface="Meiryo UI" panose="020B0604030504040204" pitchFamily="50" charset="-128"/>
                <a:ea typeface="Meiryo UI" panose="020B0604030504040204" pitchFamily="50" charset="-128"/>
              </a:rPr>
              <a:t>(</a:t>
            </a:r>
            <a:r>
              <a:rPr lang="ja-JP" altLang="en-US" sz="1050" dirty="0">
                <a:solidFill>
                  <a:srgbClr val="000000"/>
                </a:solidFill>
                <a:latin typeface="Meiryo UI" panose="020B0604030504040204" pitchFamily="50" charset="-128"/>
                <a:ea typeface="Meiryo UI" panose="020B0604030504040204" pitchFamily="50" charset="-128"/>
              </a:rPr>
              <a:t>情報処理学会</a:t>
            </a:r>
            <a:r>
              <a:rPr lang="en-US" altLang="ja-JP" sz="1050" dirty="0">
                <a:solidFill>
                  <a:srgbClr val="000000"/>
                </a:solidFill>
                <a:latin typeface="Meiryo UI" panose="020B0604030504040204" pitchFamily="50" charset="-128"/>
                <a:ea typeface="Meiryo UI" panose="020B0604030504040204" pitchFamily="50" charset="-128"/>
              </a:rPr>
              <a:t>)</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5" name="テキスト ボックス 26">
            <a:extLst>
              <a:ext uri="{FF2B5EF4-FFF2-40B4-BE49-F238E27FC236}">
                <a16:creationId xmlns:a16="http://schemas.microsoft.com/office/drawing/2014/main" id="{588E93FC-5331-4A86-9EEE-34A8F5064FFC}"/>
              </a:ext>
            </a:extLst>
          </p:cNvPr>
          <p:cNvSpPr txBox="1">
            <a:spLocks noChangeArrowheads="1"/>
          </p:cNvSpPr>
          <p:nvPr/>
        </p:nvSpPr>
        <p:spPr bwMode="gray">
          <a:xfrm>
            <a:off x="7342386" y="3511415"/>
            <a:ext cx="967436" cy="253916"/>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特許★</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6" name="右矢印 19">
            <a:extLst>
              <a:ext uri="{FF2B5EF4-FFF2-40B4-BE49-F238E27FC236}">
                <a16:creationId xmlns:a16="http://schemas.microsoft.com/office/drawing/2014/main" id="{5A016882-6A15-49D4-A276-0A9AEB36FBBA}"/>
              </a:ext>
            </a:extLst>
          </p:cNvPr>
          <p:cNvSpPr>
            <a:spLocks noChangeArrowheads="1"/>
          </p:cNvSpPr>
          <p:nvPr/>
        </p:nvSpPr>
        <p:spPr bwMode="auto">
          <a:xfrm>
            <a:off x="4725254" y="2537376"/>
            <a:ext cx="2094425"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67" name="テキスト ボックス 26">
            <a:extLst>
              <a:ext uri="{FF2B5EF4-FFF2-40B4-BE49-F238E27FC236}">
                <a16:creationId xmlns:a16="http://schemas.microsoft.com/office/drawing/2014/main" id="{78A5F667-2C0F-4E33-BEB9-BA1327508BB3}"/>
              </a:ext>
            </a:extLst>
          </p:cNvPr>
          <p:cNvSpPr txBox="1">
            <a:spLocks noChangeArrowheads="1"/>
          </p:cNvSpPr>
          <p:nvPr/>
        </p:nvSpPr>
        <p:spPr bwMode="gray">
          <a:xfrm>
            <a:off x="7037482" y="2769822"/>
            <a:ext cx="1116817" cy="253916"/>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sz="1050" dirty="0">
                <a:solidFill>
                  <a:srgbClr val="000000"/>
                </a:solidFill>
                <a:latin typeface="Meiryo UI" panose="020B0604030504040204" pitchFamily="50" charset="-128"/>
                <a:ea typeface="Meiryo UI" panose="020B0604030504040204" pitchFamily="50" charset="-128"/>
              </a:rPr>
              <a:t>学会発表★</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8" name="テキスト ボックス 26">
            <a:extLst>
              <a:ext uri="{FF2B5EF4-FFF2-40B4-BE49-F238E27FC236}">
                <a16:creationId xmlns:a16="http://schemas.microsoft.com/office/drawing/2014/main" id="{67A0F777-DF43-4B7D-8BA8-AAD7DBED54B0}"/>
              </a:ext>
            </a:extLst>
          </p:cNvPr>
          <p:cNvSpPr txBox="1">
            <a:spLocks noChangeArrowheads="1"/>
          </p:cNvSpPr>
          <p:nvPr/>
        </p:nvSpPr>
        <p:spPr bwMode="gray">
          <a:xfrm>
            <a:off x="8124427" y="2787050"/>
            <a:ext cx="1116817" cy="253916"/>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sz="1050" dirty="0">
                <a:solidFill>
                  <a:srgbClr val="000000"/>
                </a:solidFill>
                <a:latin typeface="Meiryo UI" panose="020B0604030504040204" pitchFamily="50" charset="-128"/>
                <a:ea typeface="Meiryo UI" panose="020B0604030504040204" pitchFamily="50" charset="-128"/>
              </a:rPr>
              <a:t>学会発表★</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9" name="テキスト ボックス 68">
            <a:extLst>
              <a:ext uri="{FF2B5EF4-FFF2-40B4-BE49-F238E27FC236}">
                <a16:creationId xmlns:a16="http://schemas.microsoft.com/office/drawing/2014/main" id="{380270B1-E9A7-4A52-AC12-B6C7C5265558}"/>
              </a:ext>
            </a:extLst>
          </p:cNvPr>
          <p:cNvSpPr txBox="1"/>
          <p:nvPr/>
        </p:nvSpPr>
        <p:spPr bwMode="auto">
          <a:xfrm>
            <a:off x="4703381" y="2235680"/>
            <a:ext cx="1111947" cy="442035"/>
          </a:xfrm>
          <a:prstGeom prst="rect">
            <a:avLst/>
          </a:prstGeom>
          <a:noFill/>
          <a:ln w="9525">
            <a:noFill/>
            <a:miter lim="800000"/>
            <a:headEnd/>
            <a:tailEnd/>
          </a:ln>
        </p:spPr>
        <p:txBody>
          <a:bodyPr wrap="square" lIns="72000" tIns="36000" rIns="72000" bIns="36000"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FPU</a:t>
            </a:r>
            <a:r>
              <a:rPr lang="ja-JP" altLang="en-US" sz="1200" dirty="0">
                <a:solidFill>
                  <a:prstClr val="black"/>
                </a:solidFill>
                <a:latin typeface="Meiryo UI" panose="020B0604030504040204" pitchFamily="50" charset="-128"/>
                <a:ea typeface="Meiryo UI" panose="020B0604030504040204" pitchFamily="50" charset="-128"/>
              </a:rPr>
              <a:t>形式検証</a:t>
            </a:r>
            <a:endParaRPr lang="en-US" altLang="ja-JP" sz="1200" dirty="0">
              <a:solidFill>
                <a:prstClr val="black"/>
              </a:solidFill>
              <a:latin typeface="Meiryo UI" panose="020B0604030504040204" pitchFamily="50" charset="-128"/>
              <a:ea typeface="Meiryo UI" panose="020B0604030504040204" pitchFamily="50" charset="-128"/>
            </a:endParaRPr>
          </a:p>
          <a:p>
            <a:r>
              <a:rPr lang="ja-JP" altLang="en-US" sz="1200" dirty="0">
                <a:solidFill>
                  <a:prstClr val="black"/>
                </a:solidFill>
                <a:latin typeface="Meiryo UI" panose="020B0604030504040204" pitchFamily="50" charset="-128"/>
                <a:ea typeface="Meiryo UI" panose="020B0604030504040204" pitchFamily="50" charset="-128"/>
              </a:rPr>
              <a:t>理論作成</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70" name="テキスト ボックス 69">
            <a:extLst>
              <a:ext uri="{FF2B5EF4-FFF2-40B4-BE49-F238E27FC236}">
                <a16:creationId xmlns:a16="http://schemas.microsoft.com/office/drawing/2014/main" id="{66F66BFD-A72E-4997-A801-87D44624632D}"/>
              </a:ext>
            </a:extLst>
          </p:cNvPr>
          <p:cNvSpPr txBox="1"/>
          <p:nvPr/>
        </p:nvSpPr>
        <p:spPr bwMode="auto">
          <a:xfrm>
            <a:off x="6752856" y="2225018"/>
            <a:ext cx="1198915" cy="442035"/>
          </a:xfrm>
          <a:prstGeom prst="rect">
            <a:avLst/>
          </a:prstGeom>
          <a:noFill/>
          <a:ln w="9525">
            <a:noFill/>
            <a:miter lim="800000"/>
            <a:headEnd/>
            <a:tailEnd/>
          </a:ln>
        </p:spPr>
        <p:txBody>
          <a:bodyPr wrap="square" lIns="72000" tIns="36000" rIns="72000" bIns="36000"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FPU</a:t>
            </a:r>
            <a:r>
              <a:rPr lang="ja-JP" altLang="en-US" sz="1200" dirty="0">
                <a:solidFill>
                  <a:prstClr val="black"/>
                </a:solidFill>
                <a:latin typeface="Meiryo UI" panose="020B0604030504040204" pitchFamily="50" charset="-128"/>
                <a:ea typeface="Meiryo UI" panose="020B0604030504040204" pitchFamily="50" charset="-128"/>
              </a:rPr>
              <a:t>形式検証ツール開発</a:t>
            </a:r>
          </a:p>
        </p:txBody>
      </p:sp>
      <p:sp>
        <p:nvSpPr>
          <p:cNvPr id="71" name="テキスト ボックス 26">
            <a:extLst>
              <a:ext uri="{FF2B5EF4-FFF2-40B4-BE49-F238E27FC236}">
                <a16:creationId xmlns:a16="http://schemas.microsoft.com/office/drawing/2014/main" id="{CEDD4373-6255-4204-A318-267003C2D583}"/>
              </a:ext>
            </a:extLst>
          </p:cNvPr>
          <p:cNvSpPr txBox="1">
            <a:spLocks noChangeArrowheads="1"/>
          </p:cNvSpPr>
          <p:nvPr/>
        </p:nvSpPr>
        <p:spPr bwMode="gray">
          <a:xfrm>
            <a:off x="6311491" y="1535718"/>
            <a:ext cx="681182" cy="415498"/>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モデル</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endParaRPr>
          </a:p>
        </p:txBody>
      </p:sp>
      <p:sp>
        <p:nvSpPr>
          <p:cNvPr id="72" name="テキスト ボックス 26">
            <a:extLst>
              <a:ext uri="{FF2B5EF4-FFF2-40B4-BE49-F238E27FC236}">
                <a16:creationId xmlns:a16="http://schemas.microsoft.com/office/drawing/2014/main" id="{96020471-157A-4A2A-83C7-B7BCDAA2D5F3}"/>
              </a:ext>
            </a:extLst>
          </p:cNvPr>
          <p:cNvSpPr txBox="1">
            <a:spLocks noChangeArrowheads="1"/>
          </p:cNvSpPr>
          <p:nvPr/>
        </p:nvSpPr>
        <p:spPr bwMode="gray">
          <a:xfrm>
            <a:off x="5574611" y="2602924"/>
            <a:ext cx="1390982" cy="415498"/>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　　　　　　技メモ★</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sz="1050" dirty="0">
                <a:latin typeface="Meiryo UI" panose="020B0604030504040204" pitchFamily="50" charset="-128"/>
                <a:ea typeface="Meiryo UI" panose="020B0604030504040204" pitchFamily="50" charset="-128"/>
              </a:rPr>
              <a:t>(MERCE</a:t>
            </a:r>
            <a:r>
              <a:rPr lang="ja-JP" altLang="en-US" sz="1050" dirty="0">
                <a:latin typeface="Meiryo UI" panose="020B0604030504040204" pitchFamily="50" charset="-128"/>
                <a:ea typeface="Meiryo UI" panose="020B0604030504040204" pitchFamily="50" charset="-128"/>
              </a:rPr>
              <a:t>レポート</a:t>
            </a:r>
            <a:r>
              <a:rPr lang="en-US" altLang="ja-JP" sz="1050" dirty="0">
                <a:latin typeface="Meiryo UI" panose="020B0604030504040204" pitchFamily="50" charset="-128"/>
                <a:ea typeface="Meiryo UI" panose="020B0604030504040204" pitchFamily="50" charset="-128"/>
              </a:rPr>
              <a:t>)</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endParaRPr>
          </a:p>
        </p:txBody>
      </p:sp>
      <p:sp>
        <p:nvSpPr>
          <p:cNvPr id="73" name="テキスト ボックス 26">
            <a:extLst>
              <a:ext uri="{FF2B5EF4-FFF2-40B4-BE49-F238E27FC236}">
                <a16:creationId xmlns:a16="http://schemas.microsoft.com/office/drawing/2014/main" id="{C24180F4-FFCC-4AFF-96B7-C104A5623271}"/>
              </a:ext>
            </a:extLst>
          </p:cNvPr>
          <p:cNvSpPr txBox="1">
            <a:spLocks noChangeArrowheads="1"/>
          </p:cNvSpPr>
          <p:nvPr/>
        </p:nvSpPr>
        <p:spPr bwMode="gray">
          <a:xfrm>
            <a:off x="7398015" y="2987691"/>
            <a:ext cx="604701" cy="415498"/>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ライ▼</a:t>
            </a:r>
            <a:endParaRPr lang="en-US" altLang="ja-JP" sz="1050" dirty="0">
              <a:latin typeface="Meiryo UI" panose="020B0604030504040204" pitchFamily="50" charset="-128"/>
              <a:ea typeface="Meiryo UI" panose="020B0604030504040204" pitchFamily="50" charset="-128"/>
            </a:endParaRPr>
          </a:p>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ブラリ</a:t>
            </a:r>
            <a:endParaRPr lang="en-US" altLang="ja-JP" sz="1050" dirty="0">
              <a:latin typeface="Meiryo UI" panose="020B0604030504040204" pitchFamily="50" charset="-128"/>
              <a:ea typeface="Meiryo UI" panose="020B0604030504040204" pitchFamily="50" charset="-128"/>
            </a:endParaRPr>
          </a:p>
        </p:txBody>
      </p:sp>
      <p:sp>
        <p:nvSpPr>
          <p:cNvPr id="74" name="テキスト ボックス 26">
            <a:extLst>
              <a:ext uri="{FF2B5EF4-FFF2-40B4-BE49-F238E27FC236}">
                <a16:creationId xmlns:a16="http://schemas.microsoft.com/office/drawing/2014/main" id="{72135F80-B68F-4E64-8F0D-A024FE0135A2}"/>
              </a:ext>
            </a:extLst>
          </p:cNvPr>
          <p:cNvSpPr txBox="1">
            <a:spLocks noChangeArrowheads="1"/>
          </p:cNvSpPr>
          <p:nvPr/>
        </p:nvSpPr>
        <p:spPr bwMode="gray">
          <a:xfrm>
            <a:off x="8545064" y="2991192"/>
            <a:ext cx="604701" cy="415498"/>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ライ▼</a:t>
            </a:r>
            <a:endParaRPr lang="en-US" altLang="ja-JP" sz="1050" dirty="0">
              <a:latin typeface="Meiryo UI" panose="020B0604030504040204" pitchFamily="50" charset="-128"/>
              <a:ea typeface="Meiryo UI" panose="020B0604030504040204" pitchFamily="50" charset="-128"/>
            </a:endParaRPr>
          </a:p>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ブラリ</a:t>
            </a:r>
            <a:endParaRPr lang="en-US" altLang="ja-JP" sz="1050" dirty="0">
              <a:latin typeface="Meiryo UI" panose="020B0604030504040204" pitchFamily="50" charset="-128"/>
              <a:ea typeface="Meiryo UI" panose="020B0604030504040204" pitchFamily="50" charset="-128"/>
            </a:endParaRPr>
          </a:p>
        </p:txBody>
      </p:sp>
      <p:sp>
        <p:nvSpPr>
          <p:cNvPr id="75" name="テキスト ボックス 26">
            <a:extLst>
              <a:ext uri="{FF2B5EF4-FFF2-40B4-BE49-F238E27FC236}">
                <a16:creationId xmlns:a16="http://schemas.microsoft.com/office/drawing/2014/main" id="{21241351-707D-4216-AA16-BE816B22AA80}"/>
              </a:ext>
            </a:extLst>
          </p:cNvPr>
          <p:cNvSpPr txBox="1">
            <a:spLocks noChangeArrowheads="1"/>
          </p:cNvSpPr>
          <p:nvPr/>
        </p:nvSpPr>
        <p:spPr bwMode="gray">
          <a:xfrm>
            <a:off x="7271432" y="3892188"/>
            <a:ext cx="841803" cy="415498"/>
          </a:xfrm>
          <a:prstGeom prst="rect">
            <a:avLst/>
          </a:prstGeom>
          <a:noFill/>
          <a:ln w="9525">
            <a:noFill/>
            <a:miter lim="800000"/>
            <a:headEnd/>
            <a:tailEnd/>
          </a:ln>
        </p:spPr>
        <p:txBody>
          <a:bodyPr wrap="square">
            <a:spAutoFit/>
          </a:bodyPr>
          <a:lstStyle/>
          <a:p>
            <a:pPr fontAlgn="base">
              <a:spcBef>
                <a:spcPct val="0"/>
              </a:spcBef>
              <a:spcAft>
                <a:spcPct val="0"/>
              </a:spcAft>
              <a:defRPr/>
            </a:pPr>
            <a:r>
              <a:rPr lang="en-US" altLang="ja-JP" sz="1050" dirty="0">
                <a:latin typeface="Meiryo UI" panose="020B0604030504040204" pitchFamily="50" charset="-128"/>
                <a:ea typeface="Meiryo UI" panose="020B0604030504040204" pitchFamily="50" charset="-128"/>
              </a:rPr>
              <a:t>update</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ツール</a:t>
            </a:r>
            <a:endParaRPr lang="en-US" altLang="ja-JP" sz="1050" dirty="0">
              <a:latin typeface="Meiryo UI" panose="020B0604030504040204" pitchFamily="50" charset="-128"/>
              <a:ea typeface="Meiryo UI" panose="020B0604030504040204" pitchFamily="50" charset="-128"/>
            </a:endParaRPr>
          </a:p>
        </p:txBody>
      </p:sp>
      <p:sp>
        <p:nvSpPr>
          <p:cNvPr id="76" name="テキスト ボックス 26">
            <a:extLst>
              <a:ext uri="{FF2B5EF4-FFF2-40B4-BE49-F238E27FC236}">
                <a16:creationId xmlns:a16="http://schemas.microsoft.com/office/drawing/2014/main" id="{27556A59-3ECC-41AE-ACD6-DAF08A4A59C1}"/>
              </a:ext>
            </a:extLst>
          </p:cNvPr>
          <p:cNvSpPr txBox="1">
            <a:spLocks noChangeArrowheads="1"/>
          </p:cNvSpPr>
          <p:nvPr/>
        </p:nvSpPr>
        <p:spPr bwMode="gray">
          <a:xfrm>
            <a:off x="8339313" y="3887674"/>
            <a:ext cx="841803" cy="415498"/>
          </a:xfrm>
          <a:prstGeom prst="rect">
            <a:avLst/>
          </a:prstGeom>
          <a:noFill/>
          <a:ln w="9525">
            <a:noFill/>
            <a:miter lim="800000"/>
            <a:headEnd/>
            <a:tailEnd/>
          </a:ln>
        </p:spPr>
        <p:txBody>
          <a:bodyPr wrap="square">
            <a:spAutoFit/>
          </a:bodyPr>
          <a:lstStyle/>
          <a:p>
            <a:pPr fontAlgn="base">
              <a:spcBef>
                <a:spcPct val="0"/>
              </a:spcBef>
              <a:spcAft>
                <a:spcPct val="0"/>
              </a:spcAft>
              <a:defRPr/>
            </a:pPr>
            <a:r>
              <a:rPr lang="en-US" altLang="ja-JP" sz="1050" dirty="0">
                <a:latin typeface="Meiryo UI" panose="020B0604030504040204" pitchFamily="50" charset="-128"/>
                <a:ea typeface="Meiryo UI" panose="020B0604030504040204" pitchFamily="50" charset="-128"/>
              </a:rPr>
              <a:t>update</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ツール</a:t>
            </a:r>
            <a:endParaRPr lang="en-US" altLang="ja-JP" sz="1050" dirty="0">
              <a:latin typeface="Meiryo UI" panose="020B0604030504040204" pitchFamily="50" charset="-128"/>
              <a:ea typeface="Meiryo UI" panose="020B0604030504040204" pitchFamily="50" charset="-128"/>
            </a:endParaRPr>
          </a:p>
        </p:txBody>
      </p:sp>
      <p:sp>
        <p:nvSpPr>
          <p:cNvPr id="77" name="右矢印 19">
            <a:extLst>
              <a:ext uri="{FF2B5EF4-FFF2-40B4-BE49-F238E27FC236}">
                <a16:creationId xmlns:a16="http://schemas.microsoft.com/office/drawing/2014/main" id="{4E9241EB-4085-41D1-BFC5-19B86745AB71}"/>
              </a:ext>
            </a:extLst>
          </p:cNvPr>
          <p:cNvSpPr>
            <a:spLocks noChangeArrowheads="1"/>
          </p:cNvSpPr>
          <p:nvPr/>
        </p:nvSpPr>
        <p:spPr bwMode="auto">
          <a:xfrm>
            <a:off x="8022757" y="6286519"/>
            <a:ext cx="1018123"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78" name="テキスト ボックス 26">
            <a:extLst>
              <a:ext uri="{FF2B5EF4-FFF2-40B4-BE49-F238E27FC236}">
                <a16:creationId xmlns:a16="http://schemas.microsoft.com/office/drawing/2014/main" id="{2C3D0E03-E0D0-4968-809C-5A8163EFF886}"/>
              </a:ext>
            </a:extLst>
          </p:cNvPr>
          <p:cNvSpPr txBox="1">
            <a:spLocks noChangeArrowheads="1"/>
          </p:cNvSpPr>
          <p:nvPr/>
        </p:nvSpPr>
        <p:spPr bwMode="gray">
          <a:xfrm>
            <a:off x="5850035" y="5661109"/>
            <a:ext cx="1023277" cy="415498"/>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　　　技メモ★</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基本ガイド</a:t>
            </a:r>
            <a:r>
              <a:rPr lang="en-US" altLang="ja-JP" sz="1050" dirty="0">
                <a:latin typeface="Meiryo UI" panose="020B0604030504040204" pitchFamily="50" charset="-128"/>
                <a:ea typeface="Meiryo UI" panose="020B0604030504040204" pitchFamily="50" charset="-128"/>
              </a:rPr>
              <a:t>)</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endParaRPr>
          </a:p>
        </p:txBody>
      </p:sp>
      <p:sp>
        <p:nvSpPr>
          <p:cNvPr id="79" name="テキスト ボックス 26">
            <a:extLst>
              <a:ext uri="{FF2B5EF4-FFF2-40B4-BE49-F238E27FC236}">
                <a16:creationId xmlns:a16="http://schemas.microsoft.com/office/drawing/2014/main" id="{6A413736-201D-41F9-898D-BDF16D3068F6}"/>
              </a:ext>
            </a:extLst>
          </p:cNvPr>
          <p:cNvSpPr txBox="1">
            <a:spLocks noChangeArrowheads="1"/>
          </p:cNvSpPr>
          <p:nvPr/>
        </p:nvSpPr>
        <p:spPr bwMode="gray">
          <a:xfrm>
            <a:off x="8484647" y="5507143"/>
            <a:ext cx="687925" cy="253916"/>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ツール▼</a:t>
            </a:r>
            <a:endParaRPr lang="en-US" altLang="ja-JP" sz="1050" dirty="0">
              <a:latin typeface="Meiryo UI" panose="020B0604030504040204" pitchFamily="50" charset="-128"/>
              <a:ea typeface="Meiryo UI" panose="020B0604030504040204" pitchFamily="50" charset="-128"/>
            </a:endParaRPr>
          </a:p>
        </p:txBody>
      </p:sp>
      <p:sp>
        <p:nvSpPr>
          <p:cNvPr id="80" name="テキスト ボックス 26">
            <a:extLst>
              <a:ext uri="{FF2B5EF4-FFF2-40B4-BE49-F238E27FC236}">
                <a16:creationId xmlns:a16="http://schemas.microsoft.com/office/drawing/2014/main" id="{B1102A09-889B-4D09-8597-E71E6A67F056}"/>
              </a:ext>
            </a:extLst>
          </p:cNvPr>
          <p:cNvSpPr txBox="1">
            <a:spLocks noChangeArrowheads="1"/>
          </p:cNvSpPr>
          <p:nvPr/>
        </p:nvSpPr>
        <p:spPr bwMode="gray">
          <a:xfrm>
            <a:off x="8251805" y="4962058"/>
            <a:ext cx="848197" cy="253916"/>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ja-JP" sz="1050" dirty="0">
                <a:latin typeface="Meiryo UI" panose="020B0604030504040204" pitchFamily="50" charset="-128"/>
                <a:ea typeface="Meiryo UI" panose="020B0604030504040204" pitchFamily="50" charset="-128"/>
              </a:rPr>
              <a:t>MW</a:t>
            </a:r>
            <a:r>
              <a:rPr lang="ja-JP" altLang="en-US" sz="1050" dirty="0">
                <a:latin typeface="Meiryo UI" panose="020B0604030504040204" pitchFamily="50" charset="-128"/>
                <a:ea typeface="Meiryo UI" panose="020B0604030504040204" pitchFamily="50" charset="-128"/>
              </a:rPr>
              <a:t>試作▼</a:t>
            </a:r>
            <a:endParaRPr lang="en-US" altLang="ja-JP" sz="1050" dirty="0">
              <a:latin typeface="Meiryo UI" panose="020B0604030504040204" pitchFamily="50" charset="-128"/>
              <a:ea typeface="Meiryo UI" panose="020B0604030504040204" pitchFamily="50" charset="-128"/>
            </a:endParaRPr>
          </a:p>
        </p:txBody>
      </p:sp>
      <p:sp>
        <p:nvSpPr>
          <p:cNvPr id="81" name="テキスト ボックス 26">
            <a:extLst>
              <a:ext uri="{FF2B5EF4-FFF2-40B4-BE49-F238E27FC236}">
                <a16:creationId xmlns:a16="http://schemas.microsoft.com/office/drawing/2014/main" id="{EBC2817E-1933-4EDB-A444-B63A817C8C5F}"/>
              </a:ext>
            </a:extLst>
          </p:cNvPr>
          <p:cNvSpPr txBox="1">
            <a:spLocks noChangeArrowheads="1"/>
          </p:cNvSpPr>
          <p:nvPr/>
        </p:nvSpPr>
        <p:spPr bwMode="gray">
          <a:xfrm>
            <a:off x="7101150" y="5669491"/>
            <a:ext cx="1023277" cy="415498"/>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　　　技メモ★</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ガイド第</a:t>
            </a:r>
            <a:r>
              <a:rPr lang="en-US" altLang="ja-JP" sz="1050" dirty="0">
                <a:latin typeface="Meiryo UI" panose="020B0604030504040204" pitchFamily="50" charset="-128"/>
                <a:ea typeface="Meiryo UI" panose="020B0604030504040204" pitchFamily="50" charset="-128"/>
              </a:rPr>
              <a:t>2</a:t>
            </a:r>
            <a:r>
              <a:rPr lang="ja-JP" altLang="en-US" sz="1050" dirty="0">
                <a:latin typeface="Meiryo UI" panose="020B0604030504040204" pitchFamily="50" charset="-128"/>
                <a:ea typeface="Meiryo UI" panose="020B0604030504040204" pitchFamily="50" charset="-128"/>
              </a:rPr>
              <a:t>版</a:t>
            </a:r>
            <a:r>
              <a:rPr lang="en-US" altLang="ja-JP" sz="1050" dirty="0">
                <a:latin typeface="Meiryo UI" panose="020B0604030504040204" pitchFamily="50" charset="-128"/>
                <a:ea typeface="Meiryo UI" panose="020B0604030504040204" pitchFamily="50" charset="-128"/>
              </a:rPr>
              <a:t>)</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endParaRPr>
          </a:p>
        </p:txBody>
      </p:sp>
      <p:sp>
        <p:nvSpPr>
          <p:cNvPr id="82" name="テキスト ボックス 26">
            <a:extLst>
              <a:ext uri="{FF2B5EF4-FFF2-40B4-BE49-F238E27FC236}">
                <a16:creationId xmlns:a16="http://schemas.microsoft.com/office/drawing/2014/main" id="{44BD7C27-0CCA-456D-ACBF-1EC3B469BEFA}"/>
              </a:ext>
            </a:extLst>
          </p:cNvPr>
          <p:cNvSpPr txBox="1">
            <a:spLocks noChangeArrowheads="1"/>
          </p:cNvSpPr>
          <p:nvPr/>
        </p:nvSpPr>
        <p:spPr bwMode="gray">
          <a:xfrm>
            <a:off x="6984024" y="4978020"/>
            <a:ext cx="1097945" cy="415498"/>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cs typeface="+mn-cs"/>
              </a:rPr>
              <a:t>　　　　　研報★</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defTabSz="914400" rtl="0" eaLnBrk="1" fontAlgn="base" latinLnBrk="0" hangingPunct="1">
              <a:lnSpc>
                <a:spcPct val="100000"/>
              </a:lnSpc>
              <a:spcBef>
                <a:spcPct val="0"/>
              </a:spcBef>
              <a:spcAft>
                <a:spcPct val="0"/>
              </a:spcAft>
              <a:buClrTx/>
              <a:buSzTx/>
              <a:buFontTx/>
              <a:buNone/>
              <a:tabLst/>
              <a:defRPr/>
            </a:pP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アーキパターン</a:t>
            </a:r>
            <a:r>
              <a:rPr lang="en-US" altLang="ja-JP" sz="1050" dirty="0">
                <a:latin typeface="Meiryo UI" panose="020B0604030504040204" pitchFamily="50" charset="-128"/>
                <a:ea typeface="Meiryo UI" panose="020B0604030504040204" pitchFamily="50" charset="-128"/>
              </a:rPr>
              <a:t>)</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endParaRPr>
          </a:p>
        </p:txBody>
      </p:sp>
      <p:sp>
        <p:nvSpPr>
          <p:cNvPr id="83" name="テキスト ボックス 26">
            <a:extLst>
              <a:ext uri="{FF2B5EF4-FFF2-40B4-BE49-F238E27FC236}">
                <a16:creationId xmlns:a16="http://schemas.microsoft.com/office/drawing/2014/main" id="{0D13579A-A4CD-4C16-A60F-B4C537C94448}"/>
              </a:ext>
            </a:extLst>
          </p:cNvPr>
          <p:cNvSpPr txBox="1">
            <a:spLocks noChangeArrowheads="1"/>
          </p:cNvSpPr>
          <p:nvPr/>
        </p:nvSpPr>
        <p:spPr bwMode="gray">
          <a:xfrm>
            <a:off x="7367191" y="2566948"/>
            <a:ext cx="681182" cy="253916"/>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ツール▼</a:t>
            </a:r>
            <a:endParaRPr lang="en-US" altLang="ja-JP" sz="1050" dirty="0">
              <a:latin typeface="Meiryo UI" panose="020B0604030504040204" pitchFamily="50" charset="-128"/>
              <a:ea typeface="Meiryo UI" panose="020B0604030504040204" pitchFamily="50" charset="-128"/>
            </a:endParaRPr>
          </a:p>
        </p:txBody>
      </p:sp>
      <p:sp>
        <p:nvSpPr>
          <p:cNvPr id="84" name="テキスト ボックス 26">
            <a:extLst>
              <a:ext uri="{FF2B5EF4-FFF2-40B4-BE49-F238E27FC236}">
                <a16:creationId xmlns:a16="http://schemas.microsoft.com/office/drawing/2014/main" id="{A9999BD0-9901-459C-A321-EEA63CC9AC01}"/>
              </a:ext>
            </a:extLst>
          </p:cNvPr>
          <p:cNvSpPr txBox="1">
            <a:spLocks noChangeArrowheads="1"/>
          </p:cNvSpPr>
          <p:nvPr/>
        </p:nvSpPr>
        <p:spPr bwMode="gray">
          <a:xfrm>
            <a:off x="8449971" y="2548763"/>
            <a:ext cx="681182" cy="253916"/>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ツール▼</a:t>
            </a:r>
            <a:endParaRPr lang="en-US" altLang="ja-JP" sz="1050" dirty="0">
              <a:latin typeface="Meiryo UI" panose="020B0604030504040204" pitchFamily="50" charset="-128"/>
              <a:ea typeface="Meiryo UI" panose="020B0604030504040204" pitchFamily="50" charset="-128"/>
            </a:endParaRPr>
          </a:p>
        </p:txBody>
      </p:sp>
      <p:sp>
        <p:nvSpPr>
          <p:cNvPr id="85" name="テキスト ボックス 84">
            <a:extLst>
              <a:ext uri="{FF2B5EF4-FFF2-40B4-BE49-F238E27FC236}">
                <a16:creationId xmlns:a16="http://schemas.microsoft.com/office/drawing/2014/main" id="{DC3C68A7-BDBE-4C20-B0EC-07EE79191877}"/>
              </a:ext>
            </a:extLst>
          </p:cNvPr>
          <p:cNvSpPr txBox="1"/>
          <p:nvPr/>
        </p:nvSpPr>
        <p:spPr bwMode="auto">
          <a:xfrm>
            <a:off x="2642652" y="6116739"/>
            <a:ext cx="1452270" cy="257369"/>
          </a:xfrm>
          <a:prstGeom prst="rect">
            <a:avLst/>
          </a:prstGeom>
          <a:noFill/>
          <a:ln w="9525">
            <a:noFill/>
            <a:miter lim="800000"/>
            <a:headEnd/>
            <a:tailEnd/>
          </a:ln>
        </p:spPr>
        <p:txBody>
          <a:bodyPr wrap="squar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技術調査要求分析</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86" name="テキスト ボックス 85">
            <a:extLst>
              <a:ext uri="{FF2B5EF4-FFF2-40B4-BE49-F238E27FC236}">
                <a16:creationId xmlns:a16="http://schemas.microsoft.com/office/drawing/2014/main" id="{5A3A1E79-CFAA-4589-BBBF-400793F3D497}"/>
              </a:ext>
            </a:extLst>
          </p:cNvPr>
          <p:cNvSpPr txBox="1"/>
          <p:nvPr/>
        </p:nvSpPr>
        <p:spPr bwMode="auto">
          <a:xfrm>
            <a:off x="4743447" y="6136788"/>
            <a:ext cx="1452270" cy="257369"/>
          </a:xfrm>
          <a:prstGeom prst="rect">
            <a:avLst/>
          </a:prstGeom>
          <a:noFill/>
          <a:ln w="9525">
            <a:noFill/>
            <a:miter lim="800000"/>
            <a:headEnd/>
            <a:tailEnd/>
          </a:ln>
        </p:spPr>
        <p:txBody>
          <a:bodyPr wrap="squar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見える化要件定義</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87" name="テキスト ボックス 86">
            <a:extLst>
              <a:ext uri="{FF2B5EF4-FFF2-40B4-BE49-F238E27FC236}">
                <a16:creationId xmlns:a16="http://schemas.microsoft.com/office/drawing/2014/main" id="{C0C870F4-DEDB-472C-8673-ECAFC46CB1ED}"/>
              </a:ext>
            </a:extLst>
          </p:cNvPr>
          <p:cNvSpPr txBox="1"/>
          <p:nvPr/>
        </p:nvSpPr>
        <p:spPr bwMode="auto">
          <a:xfrm>
            <a:off x="6807062" y="6128796"/>
            <a:ext cx="1198915" cy="442035"/>
          </a:xfrm>
          <a:prstGeom prst="rect">
            <a:avLst/>
          </a:prstGeom>
          <a:noFill/>
          <a:ln w="9525">
            <a:noFill/>
            <a:miter lim="800000"/>
            <a:headEnd/>
            <a:tailEnd/>
          </a:ln>
        </p:spPr>
        <p:txBody>
          <a:bodyPr wrap="squar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見える化ツール</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試作１</a:t>
            </a:r>
          </a:p>
        </p:txBody>
      </p:sp>
      <p:sp>
        <p:nvSpPr>
          <p:cNvPr id="88" name="テキスト ボックス 87">
            <a:extLst>
              <a:ext uri="{FF2B5EF4-FFF2-40B4-BE49-F238E27FC236}">
                <a16:creationId xmlns:a16="http://schemas.microsoft.com/office/drawing/2014/main" id="{38C69977-DEE9-4AC7-9C0A-38B81159A9CA}"/>
              </a:ext>
            </a:extLst>
          </p:cNvPr>
          <p:cNvSpPr txBox="1"/>
          <p:nvPr/>
        </p:nvSpPr>
        <p:spPr bwMode="auto">
          <a:xfrm>
            <a:off x="7969247" y="6122865"/>
            <a:ext cx="1198915" cy="442035"/>
          </a:xfrm>
          <a:prstGeom prst="rect">
            <a:avLst/>
          </a:prstGeom>
          <a:noFill/>
          <a:ln w="9525">
            <a:noFill/>
            <a:miter lim="800000"/>
            <a:headEnd/>
            <a:tailEnd/>
          </a:ln>
        </p:spPr>
        <p:txBody>
          <a:bodyPr wrap="squar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クラウドでの検証</a:t>
            </a:r>
            <a:endParaRPr lang="en-US" altLang="ja-JP" sz="1200" dirty="0">
              <a:solidFill>
                <a:prstClr val="black"/>
              </a:solidFill>
              <a:latin typeface="Meiryo UI" panose="020B0604030504040204" pitchFamily="50" charset="-128"/>
              <a:ea typeface="Meiryo UI" panose="020B0604030504040204" pitchFamily="50" charset="-128"/>
            </a:endParaRPr>
          </a:p>
          <a:p>
            <a:r>
              <a:rPr lang="ja-JP" altLang="en-US" sz="1200" dirty="0">
                <a:solidFill>
                  <a:prstClr val="black"/>
                </a:solidFill>
                <a:latin typeface="Meiryo UI" panose="020B0604030504040204" pitchFamily="50" charset="-128"/>
                <a:ea typeface="Meiryo UI" panose="020B0604030504040204" pitchFamily="50" charset="-128"/>
              </a:rPr>
              <a:t>試作２</a:t>
            </a:r>
          </a:p>
        </p:txBody>
      </p:sp>
      <p:sp>
        <p:nvSpPr>
          <p:cNvPr id="89" name="テキスト ボックス 26">
            <a:extLst>
              <a:ext uri="{FF2B5EF4-FFF2-40B4-BE49-F238E27FC236}">
                <a16:creationId xmlns:a16="http://schemas.microsoft.com/office/drawing/2014/main" id="{9DB25B84-39B0-425B-8356-90534AE4111A}"/>
              </a:ext>
            </a:extLst>
          </p:cNvPr>
          <p:cNvSpPr txBox="1">
            <a:spLocks noChangeArrowheads="1"/>
          </p:cNvSpPr>
          <p:nvPr/>
        </p:nvSpPr>
        <p:spPr bwMode="gray">
          <a:xfrm>
            <a:off x="5874393" y="6362051"/>
            <a:ext cx="1023277" cy="415498"/>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　　　技メモ★</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要件定義書</a:t>
            </a:r>
            <a:r>
              <a:rPr lang="en-US" altLang="ja-JP" sz="1050" dirty="0">
                <a:latin typeface="Meiryo UI" panose="020B0604030504040204" pitchFamily="50" charset="-128"/>
                <a:ea typeface="Meiryo UI" panose="020B0604030504040204" pitchFamily="50" charset="-128"/>
              </a:rPr>
              <a:t>)</a:t>
            </a:r>
            <a:endParaRPr kumimoji="1" lang="en-US" altLang="ja-JP" sz="1050" b="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endParaRPr>
          </a:p>
        </p:txBody>
      </p:sp>
      <p:sp>
        <p:nvSpPr>
          <p:cNvPr id="90" name="テキスト ボックス 26">
            <a:extLst>
              <a:ext uri="{FF2B5EF4-FFF2-40B4-BE49-F238E27FC236}">
                <a16:creationId xmlns:a16="http://schemas.microsoft.com/office/drawing/2014/main" id="{F5A1003E-3309-45F0-A5CA-BCE17E4A7458}"/>
              </a:ext>
            </a:extLst>
          </p:cNvPr>
          <p:cNvSpPr txBox="1">
            <a:spLocks noChangeArrowheads="1"/>
          </p:cNvSpPr>
          <p:nvPr/>
        </p:nvSpPr>
        <p:spPr bwMode="gray">
          <a:xfrm>
            <a:off x="8324375" y="5989781"/>
            <a:ext cx="848197" cy="253916"/>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ja-JP" sz="1050" dirty="0">
                <a:latin typeface="Meiryo UI" panose="020B0604030504040204" pitchFamily="50" charset="-128"/>
                <a:ea typeface="Meiryo UI" panose="020B0604030504040204" pitchFamily="50" charset="-128"/>
              </a:rPr>
              <a:t>SW</a:t>
            </a:r>
            <a:r>
              <a:rPr lang="ja-JP" altLang="en-US" sz="1050" dirty="0">
                <a:latin typeface="Meiryo UI" panose="020B0604030504040204" pitchFamily="50" charset="-128"/>
                <a:ea typeface="Meiryo UI" panose="020B0604030504040204" pitchFamily="50" charset="-128"/>
              </a:rPr>
              <a:t>試作▼</a:t>
            </a:r>
            <a:endParaRPr lang="en-US" altLang="ja-JP" sz="1050" dirty="0">
              <a:latin typeface="Meiryo UI" panose="020B0604030504040204" pitchFamily="50" charset="-128"/>
              <a:ea typeface="Meiryo UI" panose="020B0604030504040204" pitchFamily="50" charset="-128"/>
            </a:endParaRPr>
          </a:p>
        </p:txBody>
      </p:sp>
      <p:sp>
        <p:nvSpPr>
          <p:cNvPr id="91" name="テキスト ボックス 26">
            <a:extLst>
              <a:ext uri="{FF2B5EF4-FFF2-40B4-BE49-F238E27FC236}">
                <a16:creationId xmlns:a16="http://schemas.microsoft.com/office/drawing/2014/main" id="{27845CCC-A91B-4563-964A-93FB7F1346C2}"/>
              </a:ext>
            </a:extLst>
          </p:cNvPr>
          <p:cNvSpPr txBox="1">
            <a:spLocks noChangeArrowheads="1"/>
          </p:cNvSpPr>
          <p:nvPr/>
        </p:nvSpPr>
        <p:spPr bwMode="gray">
          <a:xfrm>
            <a:off x="7492686" y="4333588"/>
            <a:ext cx="967436" cy="253916"/>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特許★</a:t>
            </a:r>
            <a:endPar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2" name="右矢印 19">
            <a:extLst>
              <a:ext uri="{FF2B5EF4-FFF2-40B4-BE49-F238E27FC236}">
                <a16:creationId xmlns:a16="http://schemas.microsoft.com/office/drawing/2014/main" id="{FDD46A5A-29AD-481E-8EC8-09507346018A}"/>
              </a:ext>
            </a:extLst>
          </p:cNvPr>
          <p:cNvSpPr>
            <a:spLocks noChangeArrowheads="1"/>
          </p:cNvSpPr>
          <p:nvPr/>
        </p:nvSpPr>
        <p:spPr bwMode="auto">
          <a:xfrm>
            <a:off x="7940404" y="1815491"/>
            <a:ext cx="1074726" cy="377118"/>
          </a:xfrm>
          <a:prstGeom prst="rightArrow">
            <a:avLst>
              <a:gd name="adj1" fmla="val 50000"/>
              <a:gd name="adj2" fmla="val 50053"/>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200" b="0" i="0" u="none" strike="noStrike" kern="1200" cap="none" spc="0" normalizeH="0" baseline="0" noProof="0">
              <a:ln>
                <a:noFill/>
              </a:ln>
              <a:solidFill>
                <a:srgbClr val="000099"/>
              </a:solidFill>
              <a:effectLst/>
              <a:uLnTx/>
              <a:uFillTx/>
              <a:latin typeface="Meiryo UI" panose="020B0604030504040204" pitchFamily="50" charset="-128"/>
              <a:ea typeface="Meiryo UI" panose="020B0604030504040204" pitchFamily="50" charset="-128"/>
              <a:cs typeface="+mn-cs"/>
            </a:endParaRPr>
          </a:p>
        </p:txBody>
      </p:sp>
      <p:sp>
        <p:nvSpPr>
          <p:cNvPr id="93" name="テキスト ボックス 92">
            <a:extLst>
              <a:ext uri="{FF2B5EF4-FFF2-40B4-BE49-F238E27FC236}">
                <a16:creationId xmlns:a16="http://schemas.microsoft.com/office/drawing/2014/main" id="{2E696F55-F827-41D6-8257-4EA389BFF844}"/>
              </a:ext>
            </a:extLst>
          </p:cNvPr>
          <p:cNvSpPr txBox="1"/>
          <p:nvPr/>
        </p:nvSpPr>
        <p:spPr bwMode="auto">
          <a:xfrm>
            <a:off x="6778319" y="1503120"/>
            <a:ext cx="817065" cy="442035"/>
          </a:xfrm>
          <a:prstGeom prst="rect">
            <a:avLst/>
          </a:prstGeom>
          <a:noFill/>
          <a:ln w="9525">
            <a:noFill/>
            <a:miter lim="800000"/>
            <a:headEnd/>
            <a:tailEnd/>
          </a:ln>
        </p:spPr>
        <p:txBody>
          <a:bodyPr wrap="none" lIns="72000" tIns="36000" rIns="72000" bIns="36000"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試験実行</a:t>
            </a:r>
            <a:endParaRPr lang="en-US" altLang="ja-JP" sz="1200" dirty="0">
              <a:solidFill>
                <a:prstClr val="black"/>
              </a:solidFill>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ツール開発</a:t>
            </a:r>
            <a:endParaRPr kumimoji="1" lang="ja-JP" altLang="en-US" sz="1200" dirty="0">
              <a:latin typeface="Meiryo UI" panose="020B0604030504040204" pitchFamily="50" charset="-128"/>
              <a:ea typeface="Meiryo UI" panose="020B0604030504040204" pitchFamily="50" charset="-128"/>
            </a:endParaRPr>
          </a:p>
        </p:txBody>
      </p:sp>
      <p:sp>
        <p:nvSpPr>
          <p:cNvPr id="94" name="テキスト ボックス 26">
            <a:extLst>
              <a:ext uri="{FF2B5EF4-FFF2-40B4-BE49-F238E27FC236}">
                <a16:creationId xmlns:a16="http://schemas.microsoft.com/office/drawing/2014/main" id="{2CEF95FD-BF4D-4C42-9E23-79F82A741D68}"/>
              </a:ext>
            </a:extLst>
          </p:cNvPr>
          <p:cNvSpPr txBox="1">
            <a:spLocks noChangeArrowheads="1"/>
          </p:cNvSpPr>
          <p:nvPr/>
        </p:nvSpPr>
        <p:spPr bwMode="gray">
          <a:xfrm>
            <a:off x="8453773" y="1818221"/>
            <a:ext cx="643610" cy="253916"/>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ツール▼</a:t>
            </a:r>
            <a:endParaRPr lang="en-US" altLang="ja-JP" sz="1050" dirty="0">
              <a:latin typeface="Meiryo UI" panose="020B0604030504040204" pitchFamily="50" charset="-128"/>
              <a:ea typeface="Meiryo UI" panose="020B0604030504040204" pitchFamily="50" charset="-128"/>
            </a:endParaRPr>
          </a:p>
        </p:txBody>
      </p:sp>
      <p:sp>
        <p:nvSpPr>
          <p:cNvPr id="95" name="テキスト ボックス 26">
            <a:extLst>
              <a:ext uri="{FF2B5EF4-FFF2-40B4-BE49-F238E27FC236}">
                <a16:creationId xmlns:a16="http://schemas.microsoft.com/office/drawing/2014/main" id="{AF36FD1B-7E22-44EC-BA4D-7BF1D0226F89}"/>
              </a:ext>
            </a:extLst>
          </p:cNvPr>
          <p:cNvSpPr txBox="1">
            <a:spLocks noChangeArrowheads="1"/>
          </p:cNvSpPr>
          <p:nvPr/>
        </p:nvSpPr>
        <p:spPr bwMode="gray">
          <a:xfrm>
            <a:off x="7367885" y="1844950"/>
            <a:ext cx="643610" cy="253916"/>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ツール▼</a:t>
            </a:r>
            <a:endParaRPr lang="en-US" altLang="ja-JP" sz="1050" dirty="0">
              <a:latin typeface="Meiryo UI" panose="020B0604030504040204" pitchFamily="50" charset="-128"/>
              <a:ea typeface="Meiryo UI" panose="020B0604030504040204" pitchFamily="50" charset="-128"/>
            </a:endParaRPr>
          </a:p>
        </p:txBody>
      </p:sp>
      <p:sp>
        <p:nvSpPr>
          <p:cNvPr id="96" name="テキスト ボックス 26">
            <a:extLst>
              <a:ext uri="{FF2B5EF4-FFF2-40B4-BE49-F238E27FC236}">
                <a16:creationId xmlns:a16="http://schemas.microsoft.com/office/drawing/2014/main" id="{01EFCD1D-A160-4BF5-91C3-D7AD8AC6AD96}"/>
              </a:ext>
            </a:extLst>
          </p:cNvPr>
          <p:cNvSpPr txBox="1">
            <a:spLocks noChangeArrowheads="1"/>
          </p:cNvSpPr>
          <p:nvPr/>
        </p:nvSpPr>
        <p:spPr bwMode="gray">
          <a:xfrm>
            <a:off x="4255419" y="3000405"/>
            <a:ext cx="604701" cy="415498"/>
          </a:xfrm>
          <a:prstGeom prst="rect">
            <a:avLst/>
          </a:prstGeom>
          <a:noFill/>
          <a:ln w="9525">
            <a:noFill/>
            <a:miter lim="800000"/>
            <a:headEnd/>
            <a:tailEnd/>
          </a:ln>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ライ▼</a:t>
            </a:r>
            <a:endParaRPr lang="en-US" altLang="ja-JP" sz="1050" dirty="0">
              <a:latin typeface="Meiryo UI" panose="020B0604030504040204" pitchFamily="50" charset="-128"/>
              <a:ea typeface="Meiryo UI" panose="020B0604030504040204" pitchFamily="50" charset="-128"/>
            </a:endParaRPr>
          </a:p>
          <a:p>
            <a:pPr marL="0" marR="0" lvl="0" indent="0" defTabSz="914400" rtl="0" eaLnBrk="1" fontAlgn="base" latinLnBrk="0" hangingPunct="1">
              <a:lnSpc>
                <a:spcPct val="100000"/>
              </a:lnSpc>
              <a:spcBef>
                <a:spcPct val="0"/>
              </a:spcBef>
              <a:spcAft>
                <a:spcPct val="0"/>
              </a:spcAft>
              <a:buClrTx/>
              <a:buSzTx/>
              <a:buFontTx/>
              <a:buNone/>
              <a:tabLst/>
              <a:defRPr/>
            </a:pPr>
            <a:r>
              <a:rPr lang="ja-JP" altLang="en-US" sz="1050" dirty="0">
                <a:latin typeface="Meiryo UI" panose="020B0604030504040204" pitchFamily="50" charset="-128"/>
                <a:ea typeface="Meiryo UI" panose="020B0604030504040204" pitchFamily="50" charset="-128"/>
              </a:rPr>
              <a:t>ブラリ</a:t>
            </a:r>
            <a:endParaRPr lang="en-US" altLang="ja-JP" sz="1050" dirty="0">
              <a:latin typeface="Meiryo UI" panose="020B0604030504040204" pitchFamily="50" charset="-128"/>
              <a:ea typeface="Meiryo UI" panose="020B0604030504040204" pitchFamily="50" charset="-128"/>
            </a:endParaRPr>
          </a:p>
        </p:txBody>
      </p:sp>
      <p:sp>
        <p:nvSpPr>
          <p:cNvPr id="97" name="テキスト ボックス 96">
            <a:extLst>
              <a:ext uri="{FF2B5EF4-FFF2-40B4-BE49-F238E27FC236}">
                <a16:creationId xmlns:a16="http://schemas.microsoft.com/office/drawing/2014/main" id="{3900CC17-2CE0-48D7-BFC0-B4BA654DBD38}"/>
              </a:ext>
            </a:extLst>
          </p:cNvPr>
          <p:cNvSpPr txBox="1"/>
          <p:nvPr/>
        </p:nvSpPr>
        <p:spPr bwMode="auto">
          <a:xfrm>
            <a:off x="6017640" y="93089"/>
            <a:ext cx="3004732" cy="80973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72000" tIns="36000" rIns="72000" bIns="36000" rtlCol="0" anchor="ctr">
            <a:noAutofit/>
          </a:bodyPr>
          <a:lstStyle>
            <a:defPPr>
              <a:defRPr lang="ja-JP"/>
            </a:defPPr>
            <a:lvl1pPr>
              <a:tabLst>
                <a:tab pos="360363" algn="l"/>
              </a:tabLst>
              <a:defRPr sz="1600">
                <a:solidFill>
                  <a:srgbClr val="0000CC"/>
                </a:solidFill>
                <a:latin typeface="Meiryo UI" pitchFamily="50" charset="-128"/>
                <a:ea typeface="Meiryo UI" pitchFamily="50" charset="-128"/>
                <a:cs typeface="Meiryo UI" pitchFamily="50"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ja-JP" altLang="en-US" dirty="0"/>
              <a:t>・これを参考に次スライド作成</a:t>
            </a:r>
            <a:endParaRPr lang="en-US" altLang="ja-JP" dirty="0"/>
          </a:p>
        </p:txBody>
      </p:sp>
    </p:spTree>
    <p:extLst>
      <p:ext uri="{BB962C8B-B14F-4D97-AF65-F5344CB8AC3E}">
        <p14:creationId xmlns:p14="http://schemas.microsoft.com/office/powerpoint/2010/main" val="39744048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spPr>
      <a:bodyPr wrap="square" lIns="72000" tIns="36000" rIns="72000" bIns="36000">
        <a:noAutofit/>
      </a:bodyPr>
      <a:lstStyle>
        <a:defPPr>
          <a:tabLst>
            <a:tab pos="360363" algn="l"/>
          </a:tabLst>
          <a:defRPr sz="1600" dirty="0">
            <a:solidFill>
              <a:srgbClr val="0000CC"/>
            </a:solidFill>
            <a:latin typeface="Meiryo UI" pitchFamily="50" charset="-128"/>
            <a:ea typeface="Meiryo UI" pitchFamily="50" charset="-128"/>
            <a:cs typeface="Meiryo UI" pitchFamily="50" charset="-128"/>
          </a:defRPr>
        </a:defPPr>
      </a:lstStyle>
    </a:spDef>
    <a:txDef>
      <a:spPr bwMode="auto">
        <a:noFill/>
        <a:ln w="9525">
          <a:noFill/>
          <a:miter lim="800000"/>
          <a:headEnd/>
          <a:tailEnd/>
        </a:ln>
      </a:spPr>
      <a:bodyPr wrap="square" lIns="72000" tIns="36000" rIns="72000" bIns="36000" rtlCol="0">
        <a:spAutoFit/>
      </a:bodyPr>
      <a:lstStyle>
        <a:defPPr>
          <a:defRPr kumimoji="1" sz="1600" dirty="0" err="1" smtClean="0">
            <a:solidFill>
              <a:prstClr val="black"/>
            </a:solidFill>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ひな型.pptx" id="{055319C2-69DA-4E51-A559-744191BF070A}" vid="{025FF0E2-827C-40E8-A909-73AC82B0DDF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7783349C068BF746A04F2C8533C629FF" ma:contentTypeVersion="4" ma:contentTypeDescription="新しいドキュメントを作成します。" ma:contentTypeScope="" ma:versionID="d905f2de567ad8275d4b7bde5207b9bc">
  <xsd:schema xmlns:xsd="http://www.w3.org/2001/XMLSchema" xmlns:xs="http://www.w3.org/2001/XMLSchema" xmlns:p="http://schemas.microsoft.com/office/2006/metadata/properties" xmlns:ns2="0261758e-5804-494b-b354-83d703ab2144" xmlns:ns3="cb9a557c-f11f-4b27-9d78-8db852efe291" targetNamespace="http://schemas.microsoft.com/office/2006/metadata/properties" ma:root="true" ma:fieldsID="c825854ca4455dd6fc26bcb9d35fc9cc" ns2:_="" ns3:_="">
    <xsd:import namespace="0261758e-5804-494b-b354-83d703ab2144"/>
    <xsd:import namespace="cb9a557c-f11f-4b27-9d78-8db852efe2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61758e-5804-494b-b354-83d703ab21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9a557c-f11f-4b27-9d78-8db852efe291"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91597F-C513-4DE9-BA55-48D1E8FA3A6B}">
  <ds:schemaRefs>
    <ds:schemaRef ds:uri="cb9a557c-f11f-4b27-9d78-8db852efe291"/>
    <ds:schemaRef ds:uri="http://purl.org/dc/terms/"/>
    <ds:schemaRef ds:uri="http://purl.org/dc/dcmitype/"/>
    <ds:schemaRef ds:uri="0261758e-5804-494b-b354-83d703ab2144"/>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70035BE-FD82-48FD-8B39-EDF539E02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61758e-5804-494b-b354-83d703ab2144"/>
    <ds:schemaRef ds:uri="cb9a557c-f11f-4b27-9d78-8db852efe2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356560-3815-4DAE-968E-78DFB0647A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ひな型</Template>
  <TotalTime>7641</TotalTime>
  <Words>9041</Words>
  <Application>Microsoft Office PowerPoint</Application>
  <PresentationFormat>On-screen Show (4:3)</PresentationFormat>
  <Paragraphs>1369</Paragraphs>
  <Slides>31</Slides>
  <Notes>12</Notes>
  <HiddenSlides>2</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​​テーマ</vt:lpstr>
      <vt:lpstr>プロジェクト名称：組込みDevOps基盤技術開発(継続)</vt:lpstr>
      <vt:lpstr>PowerPoint Presentation</vt:lpstr>
      <vt:lpstr>PowerPoint Presentation</vt:lpstr>
      <vt:lpstr>PowerPoint Presentation</vt:lpstr>
      <vt:lpstr>PowerPoint Presentation</vt:lpstr>
      <vt:lpstr>開発内容とロードマップ（一件一葉）</vt:lpstr>
      <vt:lpstr>PowerPoint Presentation</vt:lpstr>
      <vt:lpstr>PowerPoint Presentation</vt:lpstr>
      <vt:lpstr>PowerPoint Presentation</vt:lpstr>
      <vt:lpstr>PowerPoint Presentation</vt:lpstr>
      <vt:lpstr>進捗</vt:lpstr>
      <vt:lpstr>PowerPoint Presentation</vt:lpstr>
      <vt:lpstr>PowerPoint Presentation</vt:lpstr>
      <vt:lpstr>PowerPoint Presentation</vt:lpstr>
      <vt:lpstr>PowerPoint Presentation</vt:lpstr>
      <vt:lpstr>PowerPoint Presentation</vt:lpstr>
      <vt:lpstr>PowerPoint Presentation</vt:lpstr>
      <vt:lpstr>開発比率</vt:lpstr>
      <vt:lpstr>変更履歴</vt:lpstr>
      <vt:lpstr>PowerPoint Presentation</vt:lpstr>
      <vt:lpstr>補足1-1.(1)仮想実行環境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三菱電機株式会社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発業・企画資料の様式標準</dc:title>
  <dc:creator>白附 晶英(発本 発業・企画)</dc:creator>
  <cp:lastModifiedBy>Higuchi Akihiko/樋口 昭彦(MELCO/先端総研 システム（ＢＰ）)</cp:lastModifiedBy>
  <cp:revision>649</cp:revision>
  <dcterms:created xsi:type="dcterms:W3CDTF">2018-12-25T06:20:37Z</dcterms:created>
  <dcterms:modified xsi:type="dcterms:W3CDTF">2022-12-06T04:04:44Z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0x0101007783349C068BF746A04F2C8533C629FF</vt:lpwstr>
  </property>
  <property fmtid="{D5CDD505-2E9C-101B-9397-08002B2CF9AE}" pid="3" name="_dlc_DocIdItemGuid">
    <vt:lpwstr>7cdfcd01-a7b5-46d7-a43f-ae6058896c09</vt:lpwstr>
  </property>
  <property fmtid="{D5CDD505-2E9C-101B-9397-08002B2CF9AE}" pid="4" name="AuthorIds_UIVersion_2048">
    <vt:lpwstr>23</vt:lpwstr>
  </property>
</Properties>
</file>