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8" r:id="rId3"/>
    <p:sldId id="257" r:id="rId4"/>
    <p:sldId id="269" r:id="rId5"/>
    <p:sldId id="259" r:id="rId6"/>
    <p:sldId id="260" r:id="rId7"/>
    <p:sldId id="261" r:id="rId8"/>
    <p:sldId id="267" r:id="rId9"/>
    <p:sldId id="270" r:id="rId10"/>
    <p:sldId id="262" r:id="rId11"/>
    <p:sldId id="263" r:id="rId12"/>
    <p:sldId id="264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carmen.zagrean\Desktop\SOFTWARE%20TESTING\DY%20FASHION\5.%20PPT\excel.xlsx" TargetMode="Externa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>
                <a:latin typeface="Verdana" panose="020B0604030504040204" pitchFamily="34" charset="0"/>
                <a:ea typeface="Verdana" panose="020B0604030504040204" pitchFamily="34" charset="0"/>
              </a:rPr>
              <a:t>Test Cases Results</a:t>
            </a:r>
          </a:p>
        </c:rich>
      </c:tx>
      <c:layout>
        <c:manualLayout>
          <c:xMode val="edge"/>
          <c:yMode val="edge"/>
          <c:x val="3.4827177703265544E-2"/>
          <c:y val="1.57047526291239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99-4F21-9676-CE5A404D990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499-4F21-9676-CE5A404D9902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499-4F21-9676-CE5A404D9902}"/>
              </c:ext>
            </c:extLst>
          </c:dPt>
          <c:dLbls>
            <c:dLbl>
              <c:idx val="0"/>
              <c:layout>
                <c:manualLayout>
                  <c:x val="-1.5749144193439733E-2"/>
                  <c:y val="4.08321962246364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99-4F21-9676-CE5A404D9902}"/>
                </c:ext>
              </c:extLst>
            </c:dLbl>
            <c:dLbl>
              <c:idx val="1"/>
              <c:layout>
                <c:manualLayout>
                  <c:x val="-1.9141749263367727E-2"/>
                  <c:y val="-2.0908622479680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99-4F21-9676-CE5A404D9902}"/>
                </c:ext>
              </c:extLst>
            </c:dLbl>
            <c:dLbl>
              <c:idx val="2"/>
              <c:layout>
                <c:manualLayout>
                  <c:x val="0.12019257856697532"/>
                  <c:y val="-2.83255821092538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99-4F21-9676-CE5A404D99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Sheet1!$A$9:$A$11</c:f>
              <c:strCache>
                <c:ptCount val="3"/>
                <c:pt idx="0">
                  <c:v>Passed</c:v>
                </c:pt>
                <c:pt idx="1">
                  <c:v>Failed</c:v>
                </c:pt>
                <c:pt idx="2">
                  <c:v>Blocked</c:v>
                </c:pt>
              </c:strCache>
            </c:strRef>
          </c:cat>
          <c:val>
            <c:numRef>
              <c:f>Sheet1!$B$9:$B$11</c:f>
              <c:numCache>
                <c:formatCode>0.00%</c:formatCode>
                <c:ptCount val="3"/>
                <c:pt idx="0">
                  <c:v>0.73799999999999999</c:v>
                </c:pt>
                <c:pt idx="1">
                  <c:v>0.22800000000000001</c:v>
                </c:pt>
                <c:pt idx="2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499-4F21-9676-CE5A404D9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65191507838882"/>
          <c:y val="0.87637141584152201"/>
          <c:w val="0.65718191982604968"/>
          <c:h val="0.11034585303372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Sheet1!$A$40:$A$42</cx:f>
        <cx:lvl ptCount="3">
          <cx:pt idx="0">Major</cx:pt>
          <cx:pt idx="1">Normal</cx:pt>
          <cx:pt idx="2">Minor</cx:pt>
        </cx:lvl>
      </cx:strDim>
      <cx:numDim type="val">
        <cx:f>Sheet1!$B$40:$B$42</cx:f>
        <cx:lvl ptCount="3" formatCode="0.00%">
          <cx:pt idx="0">0.66669999999999996</cx:pt>
          <cx:pt idx="1">0.22220000000000001</cx:pt>
          <cx:pt idx="2">0.1111</cx:pt>
        </cx:lvl>
      </cx:numDim>
    </cx:data>
  </cx:chartData>
  <cx:chart>
    <cx:title pos="t" align="ctr" overlay="0">
      <cx:tx>
        <cx:txData>
          <cx:v>Bugs Severity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800"/>
          </a:pPr>
          <a:r>
            <a:rPr lang="en-US" sz="28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Verdana" panose="020B0604030504040204" pitchFamily="34" charset="0"/>
              <a:ea typeface="Verdana" panose="020B0604030504040204" pitchFamily="34" charset="0"/>
            </a:rPr>
            <a:t>Bugs Severity</a:t>
          </a:r>
        </a:p>
      </cx:txPr>
    </cx:title>
    <cx:plotArea>
      <cx:plotAreaRegion>
        <cx:series layoutId="funnel" uniqueId="{E90B34AA-2DE9-47C8-A798-59E0C8657776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800" b="1" i="0" u="none" strike="noStrike" baseline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150000006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 sz="14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1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0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26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57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65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19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01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7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25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5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3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5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04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0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80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EC7DD-F34B-4F48-B575-A92AAA58F3C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02390F-AEDC-433F-A293-7D1B0A06B8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49974" TargetMode="External"/><Relationship Id="rId13" Type="http://schemas.openxmlformats.org/officeDocument/2006/relationships/hyperlink" Target="https://bugs.scoalainformala.ro/view.php?id=49980" TargetMode="External"/><Relationship Id="rId18" Type="http://schemas.openxmlformats.org/officeDocument/2006/relationships/hyperlink" Target="https://bugs.scoalainformala.ro/view.php?id=49985" TargetMode="External"/><Relationship Id="rId3" Type="http://schemas.openxmlformats.org/officeDocument/2006/relationships/hyperlink" Target="https://bugs.scoalainformala.ro/view.php?id=49968" TargetMode="External"/><Relationship Id="rId21" Type="http://schemas.openxmlformats.org/officeDocument/2006/relationships/hyperlink" Target="https://bugs.scoalainformala.ro/view.php?id=49988" TargetMode="External"/><Relationship Id="rId7" Type="http://schemas.openxmlformats.org/officeDocument/2006/relationships/hyperlink" Target="https://bugs.scoalainformala.ro/view.php?id=49973" TargetMode="External"/><Relationship Id="rId12" Type="http://schemas.openxmlformats.org/officeDocument/2006/relationships/hyperlink" Target="https://bugs.scoalainformala.ro/view.php?id=49979" TargetMode="External"/><Relationship Id="rId17" Type="http://schemas.openxmlformats.org/officeDocument/2006/relationships/hyperlink" Target="https://bugs.scoalainformala.ro/view.php?id=49984" TargetMode="External"/><Relationship Id="rId2" Type="http://schemas.openxmlformats.org/officeDocument/2006/relationships/hyperlink" Target="https://bugs.scoalainformala.ro/view.php?id=49966" TargetMode="External"/><Relationship Id="rId16" Type="http://schemas.openxmlformats.org/officeDocument/2006/relationships/hyperlink" Target="https://bugs.scoalainformala.ro/view.php?id=49983" TargetMode="External"/><Relationship Id="rId20" Type="http://schemas.openxmlformats.org/officeDocument/2006/relationships/hyperlink" Target="https://bugs.scoalainformala.ro/view.php?id=499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49972" TargetMode="External"/><Relationship Id="rId11" Type="http://schemas.openxmlformats.org/officeDocument/2006/relationships/hyperlink" Target="https://bugs.scoalainformala.ro/view.php?id=49978" TargetMode="External"/><Relationship Id="rId5" Type="http://schemas.openxmlformats.org/officeDocument/2006/relationships/hyperlink" Target="https://bugs.scoalainformala.ro/view.php?id=49970" TargetMode="External"/><Relationship Id="rId15" Type="http://schemas.openxmlformats.org/officeDocument/2006/relationships/hyperlink" Target="https://bugs.scoalainformala.ro/view.php?id=49982" TargetMode="External"/><Relationship Id="rId23" Type="http://schemas.openxmlformats.org/officeDocument/2006/relationships/image" Target="../media/image12.png"/><Relationship Id="rId10" Type="http://schemas.openxmlformats.org/officeDocument/2006/relationships/hyperlink" Target="https://bugs.scoalainformala.ro/view.php?id=49977" TargetMode="External"/><Relationship Id="rId19" Type="http://schemas.openxmlformats.org/officeDocument/2006/relationships/hyperlink" Target="https://bugs.scoalainformala.ro/view.php?id=49986" TargetMode="External"/><Relationship Id="rId4" Type="http://schemas.openxmlformats.org/officeDocument/2006/relationships/hyperlink" Target="https://bugs.scoalainformala.ro/view.php?id=49969" TargetMode="External"/><Relationship Id="rId9" Type="http://schemas.openxmlformats.org/officeDocument/2006/relationships/hyperlink" Target="https://bugs.scoalainformala.ro/view.php?id=49976" TargetMode="External"/><Relationship Id="rId14" Type="http://schemas.openxmlformats.org/officeDocument/2006/relationships/hyperlink" Target="https://bugs.scoalainformala.ro/view.php?id=49981" TargetMode="External"/><Relationship Id="rId22" Type="http://schemas.openxmlformats.org/officeDocument/2006/relationships/hyperlink" Target="https://bugs.scoalainformala.ro/view.php?id=49989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49996" TargetMode="External"/><Relationship Id="rId13" Type="http://schemas.openxmlformats.org/officeDocument/2006/relationships/hyperlink" Target="https://bugs.scoalainformala.ro/view.php?id=50001" TargetMode="External"/><Relationship Id="rId18" Type="http://schemas.openxmlformats.org/officeDocument/2006/relationships/hyperlink" Target="https://bugs.scoalainformala.ro/view.php?id=50006" TargetMode="External"/><Relationship Id="rId3" Type="http://schemas.openxmlformats.org/officeDocument/2006/relationships/hyperlink" Target="https://bugs.scoalainformala.ro/view.php?id=49991" TargetMode="External"/><Relationship Id="rId7" Type="http://schemas.openxmlformats.org/officeDocument/2006/relationships/hyperlink" Target="https://bugs.scoalainformala.ro/view.php?id=49995" TargetMode="External"/><Relationship Id="rId12" Type="http://schemas.openxmlformats.org/officeDocument/2006/relationships/hyperlink" Target="https://bugs.scoalainformala.ro/view.php?id=50000" TargetMode="External"/><Relationship Id="rId17" Type="http://schemas.openxmlformats.org/officeDocument/2006/relationships/hyperlink" Target="https://bugs.scoalainformala.ro/view.php?id=50005" TargetMode="External"/><Relationship Id="rId2" Type="http://schemas.openxmlformats.org/officeDocument/2006/relationships/hyperlink" Target="https://bugs.scoalainformala.ro/view.php?id=49990" TargetMode="External"/><Relationship Id="rId16" Type="http://schemas.openxmlformats.org/officeDocument/2006/relationships/hyperlink" Target="https://bugs.scoalainformala.ro/view.php?id=50004" TargetMode="External"/><Relationship Id="rId20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49994" TargetMode="External"/><Relationship Id="rId11" Type="http://schemas.openxmlformats.org/officeDocument/2006/relationships/hyperlink" Target="https://bugs.scoalainformala.ro/view.php?id=49999" TargetMode="External"/><Relationship Id="rId5" Type="http://schemas.openxmlformats.org/officeDocument/2006/relationships/hyperlink" Target="https://bugs.scoalainformala.ro/view.php?id=49993" TargetMode="External"/><Relationship Id="rId15" Type="http://schemas.openxmlformats.org/officeDocument/2006/relationships/hyperlink" Target="https://bugs.scoalainformala.ro/view.php?id=50003" TargetMode="External"/><Relationship Id="rId10" Type="http://schemas.openxmlformats.org/officeDocument/2006/relationships/hyperlink" Target="https://bugs.scoalainformala.ro/view.php?id=49998" TargetMode="External"/><Relationship Id="rId19" Type="http://schemas.openxmlformats.org/officeDocument/2006/relationships/hyperlink" Target="https://bugs.scoalainformala.ro/view.php?id=50007" TargetMode="External"/><Relationship Id="rId4" Type="http://schemas.openxmlformats.org/officeDocument/2006/relationships/hyperlink" Target="https://bugs.scoalainformala.ro/view.php?id=49992" TargetMode="External"/><Relationship Id="rId9" Type="http://schemas.openxmlformats.org/officeDocument/2006/relationships/hyperlink" Target="https://bugs.scoalainformala.ro/view.php?id=49997" TargetMode="External"/><Relationship Id="rId14" Type="http://schemas.openxmlformats.org/officeDocument/2006/relationships/hyperlink" Target="https://bugs.scoalainformala.ro/view.php?id=50002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hyperlink" Target="https://bugs.scoalainformala.ro/view.php?id=50009" TargetMode="External"/><Relationship Id="rId7" Type="http://schemas.openxmlformats.org/officeDocument/2006/relationships/hyperlink" Target="https://bugs.scoalainformala.ro/view.php?id=50013" TargetMode="External"/><Relationship Id="rId2" Type="http://schemas.openxmlformats.org/officeDocument/2006/relationships/hyperlink" Target="https://bugs.scoalainformala.ro/view.php?id=500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50012" TargetMode="External"/><Relationship Id="rId5" Type="http://schemas.openxmlformats.org/officeDocument/2006/relationships/hyperlink" Target="https://bugs.scoalainformala.ro/view.php?id=50011" TargetMode="External"/><Relationship Id="rId4" Type="http://schemas.openxmlformats.org/officeDocument/2006/relationships/hyperlink" Target="https://bugs.scoalainformala.ro/view.php?id=5001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hyperlink" Target="http://www.trusted.r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#RANGE!A1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BBD9-7A3E-45E9-9880-3AC025B9D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82639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GB" dirty="0"/>
              <a:t>Testing online shop www.dyfashion.ro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FB193-2658-4C30-8F28-17F891FC0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6569" y="4050630"/>
            <a:ext cx="9448800" cy="850233"/>
          </a:xfrm>
        </p:spPr>
        <p:txBody>
          <a:bodyPr>
            <a:noAutofit/>
          </a:bodyPr>
          <a:lstStyle/>
          <a:p>
            <a:r>
              <a:rPr lang="en-GB" sz="2800" dirty="0"/>
              <a:t>By Carmen </a:t>
            </a:r>
            <a:r>
              <a:rPr lang="en-GB" sz="2800" dirty="0" err="1"/>
              <a:t>Andreea</a:t>
            </a:r>
            <a:r>
              <a:rPr lang="en-GB" sz="2800" dirty="0"/>
              <a:t> Z</a:t>
            </a:r>
            <a:r>
              <a:rPr lang="ro-RO" sz="2800" dirty="0" err="1"/>
              <a:t>ăgrean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6185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FF65-7CB2-44F4-83B4-B297C098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" y="148644"/>
            <a:ext cx="9209834" cy="1781755"/>
          </a:xfrm>
        </p:spPr>
        <p:txBody>
          <a:bodyPr/>
          <a:lstStyle/>
          <a:p>
            <a:r>
              <a:rPr lang="en-GB" dirty="0"/>
              <a:t>New bugs: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52BD40-4CB6-4D10-8856-74090A2C0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88295"/>
              </p:ext>
            </p:extLst>
          </p:nvPr>
        </p:nvGraphicFramePr>
        <p:xfrm>
          <a:off x="1620253" y="1122947"/>
          <a:ext cx="5702968" cy="5586408"/>
        </p:xfrm>
        <a:graphic>
          <a:graphicData uri="http://schemas.openxmlformats.org/drawingml/2006/table">
            <a:tbl>
              <a:tblPr firstRow="1" firstCol="1" bandRow="1"/>
              <a:tblGrid>
                <a:gridCol w="932615">
                  <a:extLst>
                    <a:ext uri="{9D8B030D-6E8A-4147-A177-3AD203B41FA5}">
                      <a16:colId xmlns:a16="http://schemas.microsoft.com/office/drawing/2014/main" val="296426775"/>
                    </a:ext>
                  </a:extLst>
                </a:gridCol>
                <a:gridCol w="3895037">
                  <a:extLst>
                    <a:ext uri="{9D8B030D-6E8A-4147-A177-3AD203B41FA5}">
                      <a16:colId xmlns:a16="http://schemas.microsoft.com/office/drawing/2014/main" val="1164350772"/>
                    </a:ext>
                  </a:extLst>
                </a:gridCol>
                <a:gridCol w="875316">
                  <a:extLst>
                    <a:ext uri="{9D8B030D-6E8A-4147-A177-3AD203B41FA5}">
                      <a16:colId xmlns:a16="http://schemas.microsoft.com/office/drawing/2014/main" val="2422386578"/>
                    </a:ext>
                  </a:extLst>
                </a:gridCol>
              </a:tblGrid>
              <a:tr h="1807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Defect ID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Defect summary</a:t>
                      </a:r>
                      <a:endParaRPr lang="en-GB" sz="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Severity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66210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2"/>
                        </a:rPr>
                      </a:b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2"/>
                        </a:rPr>
                        <a:t>0049966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Footer Menu: duplicate information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Minor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91249"/>
                  </a:ext>
                </a:extLst>
              </a:tr>
              <a:tr h="370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3"/>
                        </a:rPr>
                        <a:t>0049968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Add comment: empty fields are not updated to the warning message</a:t>
                      </a:r>
                      <a:endParaRPr lang="en-GB" sz="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15958"/>
                  </a:ext>
                </a:extLst>
              </a:tr>
              <a:tr h="1807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4"/>
                        </a:rPr>
                        <a:t>0049969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Spelling error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Minor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393192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5"/>
                        </a:rPr>
                        <a:t>0049970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My account: Name Field – no character limit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450977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6"/>
                        </a:rPr>
                        <a:t>0049972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My account: “Prenume” Field – no character limit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56684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7"/>
                        </a:rPr>
                        <a:t>0049973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My account: “Email” Field – accepts a letter for username</a:t>
                      </a:r>
                      <a:endParaRPr lang="en-GB" sz="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707317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8"/>
                        </a:rPr>
                        <a:t>0049974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My account: “Email” Field – accepts a number for username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076452"/>
                  </a:ext>
                </a:extLst>
              </a:tr>
              <a:tr h="1807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9"/>
                        </a:rPr>
                        <a:t>0049976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My account: “Email” Field – accepts a number for domain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731600"/>
                  </a:ext>
                </a:extLst>
              </a:tr>
              <a:tr h="370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0"/>
                        </a:rPr>
                      </a:b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0"/>
                        </a:rPr>
                        <a:t>0049977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My account: “Email” Field – accepts no limit numeric input for username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01113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1"/>
                        </a:rPr>
                      </a:b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1"/>
                        </a:rPr>
                        <a:t>0049978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My account: “Email” Field – accepts a letter for domain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214350"/>
                  </a:ext>
                </a:extLst>
              </a:tr>
              <a:tr h="1807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2"/>
                        </a:rPr>
                        <a:t>0049979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Back in stock: no confirmation message for valid input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328389"/>
                  </a:ext>
                </a:extLst>
              </a:tr>
              <a:tr h="370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3"/>
                        </a:rPr>
                        <a:t>0049980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Back in stock: “Email” Field – accepts only numeric input for username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87620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4"/>
                        </a:rPr>
                        <a:t>0049981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Back in stock: phone field - accepts special characters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396392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5"/>
                        </a:rPr>
                        <a:t>0049982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Back in stock: phone field - accepts letters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867944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6"/>
                        </a:rPr>
                      </a:b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6"/>
                        </a:rPr>
                        <a:t>0049983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Back in stock: phone field - accepts only a number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792118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7"/>
                        </a:rPr>
                        <a:t>0049984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Back in stock: phone field - no limit for numbers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858455"/>
                  </a:ext>
                </a:extLst>
              </a:tr>
              <a:tr h="370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8"/>
                        </a:rPr>
                        <a:t>0049985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Leave a comment section – Internal Server Error (500) for valid input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964140"/>
                  </a:ext>
                </a:extLst>
              </a:tr>
              <a:tr h="20804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9"/>
                        </a:rPr>
                        <a:t>0049986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Leave a comment section – double review – Internal Server Error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922454"/>
                  </a:ext>
                </a:extLst>
              </a:tr>
              <a:tr h="1807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20"/>
                        </a:rPr>
                        <a:t>0049987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Search bar – word written in english – no error message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90557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21"/>
                        </a:rPr>
                        <a:t>0049988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Seen recently – update with delay for more than 7 products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53545"/>
                  </a:ext>
                </a:extLst>
              </a:tr>
              <a:tr h="244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22"/>
                        </a:rPr>
                      </a:b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22"/>
                        </a:rPr>
                        <a:t>0049989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Favorites – move an item from fav to cart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23" marR="368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717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0163111-1F29-465E-95E8-7C1B8FF085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59" y="125579"/>
            <a:ext cx="1804820" cy="18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A9B2-2308-4B4D-84E7-E49E3421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1930400"/>
          </a:xfrm>
        </p:spPr>
        <p:txBody>
          <a:bodyPr/>
          <a:lstStyle/>
          <a:p>
            <a:r>
              <a:rPr lang="en-GB" dirty="0"/>
              <a:t>New bugs: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A2F454-2EC6-402A-842D-8F475D3D5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238336"/>
              </p:ext>
            </p:extLst>
          </p:nvPr>
        </p:nvGraphicFramePr>
        <p:xfrm>
          <a:off x="1285868" y="965200"/>
          <a:ext cx="5887452" cy="5528195"/>
        </p:xfrm>
        <a:graphic>
          <a:graphicData uri="http://schemas.openxmlformats.org/drawingml/2006/table">
            <a:tbl>
              <a:tblPr firstRow="1" firstCol="1" bandRow="1"/>
              <a:tblGrid>
                <a:gridCol w="962783">
                  <a:extLst>
                    <a:ext uri="{9D8B030D-6E8A-4147-A177-3AD203B41FA5}">
                      <a16:colId xmlns:a16="http://schemas.microsoft.com/office/drawing/2014/main" val="1492208455"/>
                    </a:ext>
                  </a:extLst>
                </a:gridCol>
                <a:gridCol w="4021036">
                  <a:extLst>
                    <a:ext uri="{9D8B030D-6E8A-4147-A177-3AD203B41FA5}">
                      <a16:colId xmlns:a16="http://schemas.microsoft.com/office/drawing/2014/main" val="184011152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1969533536"/>
                    </a:ext>
                  </a:extLst>
                </a:gridCol>
              </a:tblGrid>
              <a:tr h="17482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2"/>
                        </a:rPr>
                        <a:t>0049990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Favorites – no limit for adding products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861211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3"/>
                        </a:rPr>
                        <a:t>0049991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Favorites – wrong display for more than 99 products in fav icon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354808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4"/>
                        </a:rPr>
                        <a:t>0049992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Favorites – no limit for leaving the products in this section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031510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5"/>
                        </a:rPr>
                        <a:t>0049993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Newsletter: Email field accepts only numeric input for username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741218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6"/>
                        </a:rPr>
                        <a:t>0049994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Newsletter: Email field accepts only a letter input for username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67801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7"/>
                        </a:rPr>
                        <a:t>0049995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Newsletter: Email field accepts only a number input for username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159643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8"/>
                        </a:rPr>
                      </a:b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8"/>
                        </a:rPr>
                        <a:t>0049996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Newsletter: Email field accepts only a letter input for domain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91833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9"/>
                        </a:rPr>
                        <a:t>0049997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Newsletter: Email field accepts only a number input for domain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77237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0"/>
                        </a:rPr>
                        <a:t>0049998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Newsletter: Email field accepts no limit letters input for username</a:t>
                      </a:r>
                      <a:endParaRPr lang="en-GB" sz="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0378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1"/>
                        </a:rPr>
                        <a:t>0049999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Update cart: after deleting the products the cart is not updated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14718"/>
                  </a:ext>
                </a:extLst>
              </a:tr>
              <a:tr h="220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2"/>
                        </a:rPr>
                      </a:b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2"/>
                        </a:rPr>
                        <a:t>0050000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Cart: no limit for adding products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169423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3"/>
                        </a:rPr>
                        <a:t>0050001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Cart – wrong display for more than 99 products in cart’s icon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406676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4"/>
                        </a:rPr>
                        <a:t>0050002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Finish the order as a guest – numeric input for first and last name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76507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5"/>
                        </a:rPr>
                        <a:t>0050003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Finish the order as a guest – no formatting for phone field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239000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6"/>
                        </a:rPr>
                        <a:t>0050004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Finish the order as a guest – no formatting for address field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958606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7"/>
                        </a:rPr>
                        <a:t>0050005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Finish the order as a guest – address field accepts special characters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252358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8"/>
                        </a:rPr>
                        <a:t>0050006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Finish the order as a guest - address field accepts data without a number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50207"/>
                  </a:ext>
                </a:extLst>
              </a:tr>
              <a:tr h="31393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19"/>
                        </a:rPr>
                        <a:t>0050007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Finish the order as a guest - address field without character limit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800" b="1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37" marR="426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1862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9C2FBE-BA86-4D17-BA6F-49881AC44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97446"/>
              </p:ext>
            </p:extLst>
          </p:nvPr>
        </p:nvGraphicFramePr>
        <p:xfrm>
          <a:off x="1285868" y="801243"/>
          <a:ext cx="5887452" cy="163957"/>
        </p:xfrm>
        <a:graphic>
          <a:graphicData uri="http://schemas.openxmlformats.org/drawingml/2006/table">
            <a:tbl>
              <a:tblPr firstRow="1" firstCol="1" bandRow="1"/>
              <a:tblGrid>
                <a:gridCol w="962783">
                  <a:extLst>
                    <a:ext uri="{9D8B030D-6E8A-4147-A177-3AD203B41FA5}">
                      <a16:colId xmlns:a16="http://schemas.microsoft.com/office/drawing/2014/main" val="2433091303"/>
                    </a:ext>
                  </a:extLst>
                </a:gridCol>
                <a:gridCol w="4021036">
                  <a:extLst>
                    <a:ext uri="{9D8B030D-6E8A-4147-A177-3AD203B41FA5}">
                      <a16:colId xmlns:a16="http://schemas.microsoft.com/office/drawing/2014/main" val="3923880897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1770991414"/>
                    </a:ext>
                  </a:extLst>
                </a:gridCol>
              </a:tblGrid>
              <a:tr h="9203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Defect ID</a:t>
                      </a:r>
                      <a:endParaRPr lang="en-GB" sz="8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Defect summary</a:t>
                      </a:r>
                      <a:endParaRPr lang="en-GB" sz="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Severity</a:t>
                      </a:r>
                      <a:endParaRPr lang="en-GB" sz="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5139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2C7828C-C14B-47BF-B286-1459C6988F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836">
            <a:off x="7873413" y="2318082"/>
            <a:ext cx="1661862" cy="17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7C2A-92BB-460D-8D48-0822E069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bugs: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DF0203-C884-4D1B-A064-D4B63204A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82331"/>
              </p:ext>
            </p:extLst>
          </p:nvPr>
        </p:nvGraphicFramePr>
        <p:xfrm>
          <a:off x="3332591" y="1777334"/>
          <a:ext cx="5941411" cy="2281018"/>
        </p:xfrm>
        <a:graphic>
          <a:graphicData uri="http://schemas.openxmlformats.org/drawingml/2006/table">
            <a:tbl>
              <a:tblPr firstRow="1" firstCol="1" bandRow="1"/>
              <a:tblGrid>
                <a:gridCol w="971607">
                  <a:extLst>
                    <a:ext uri="{9D8B030D-6E8A-4147-A177-3AD203B41FA5}">
                      <a16:colId xmlns:a16="http://schemas.microsoft.com/office/drawing/2014/main" val="1209059752"/>
                    </a:ext>
                  </a:extLst>
                </a:gridCol>
                <a:gridCol w="4057890">
                  <a:extLst>
                    <a:ext uri="{9D8B030D-6E8A-4147-A177-3AD203B41FA5}">
                      <a16:colId xmlns:a16="http://schemas.microsoft.com/office/drawing/2014/main" val="725857510"/>
                    </a:ext>
                  </a:extLst>
                </a:gridCol>
                <a:gridCol w="911914">
                  <a:extLst>
                    <a:ext uri="{9D8B030D-6E8A-4147-A177-3AD203B41FA5}">
                      <a16:colId xmlns:a16="http://schemas.microsoft.com/office/drawing/2014/main" val="440267025"/>
                    </a:ext>
                  </a:extLst>
                </a:gridCol>
              </a:tblGrid>
              <a:tr h="387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10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2"/>
                        </a:rPr>
                      </a:br>
                      <a:r>
                        <a:rPr lang="en-GB" sz="10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2"/>
                        </a:rPr>
                        <a:t>0050008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Finish the order as a guest – invalid, but accepted data for all fields</a:t>
                      </a:r>
                      <a:endParaRPr lang="en-GB" sz="1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007901"/>
                  </a:ext>
                </a:extLst>
              </a:tr>
              <a:tr h="387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10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3"/>
                        </a:rPr>
                      </a:br>
                      <a:r>
                        <a:rPr lang="en-GB" sz="10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3"/>
                        </a:rPr>
                        <a:t>0050009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External links – GPeC image with no connection to the webpage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Minor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010316"/>
                  </a:ext>
                </a:extLst>
              </a:tr>
              <a:tr h="38775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4"/>
                        </a:rPr>
                        <a:t>0050010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Add to cart using the same account, but 2 different browsers (Chrome – Mozilla)</a:t>
                      </a:r>
                      <a:endParaRPr lang="en-GB" sz="1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46638"/>
                  </a:ext>
                </a:extLst>
              </a:tr>
              <a:tr h="387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10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5"/>
                        </a:rPr>
                      </a:br>
                      <a:r>
                        <a:rPr lang="en-GB" sz="10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5"/>
                        </a:rPr>
                        <a:t>0050011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Add to cart using the same account, but 2 different browsers (Chrome – Edge)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21414"/>
                  </a:ext>
                </a:extLst>
              </a:tr>
              <a:tr h="387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GB" sz="10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6"/>
                        </a:rPr>
                      </a:br>
                      <a:r>
                        <a:rPr lang="en-GB" sz="1000" b="1" u="sng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6"/>
                        </a:rPr>
                        <a:t>0050012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Internal link pages – text with hyperlink, next to text without hyperlinks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Minor</a:t>
                      </a:r>
                      <a:endParaRPr lang="en-GB" sz="1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959857"/>
                  </a:ext>
                </a:extLst>
              </a:tr>
              <a:tr h="3422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000" b="1" u="sng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  <a:hlinkClick r:id="rId7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 u="sng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hlinkClick r:id="rId7"/>
                        </a:rPr>
                        <a:t>0050013</a:t>
                      </a:r>
                      <a:endParaRPr lang="en-GB" sz="1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Different display with error for empty search bar</a:t>
                      </a:r>
                      <a:endParaRPr lang="en-GB" sz="1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Minor</a:t>
                      </a:r>
                      <a:endParaRPr lang="en-GB" sz="1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701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40C64F-B09E-452E-9CD6-CA1C67849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46866"/>
              </p:ext>
            </p:extLst>
          </p:nvPr>
        </p:nvGraphicFramePr>
        <p:xfrm>
          <a:off x="3332942" y="1459834"/>
          <a:ext cx="5941060" cy="317500"/>
        </p:xfrm>
        <a:graphic>
          <a:graphicData uri="http://schemas.openxmlformats.org/drawingml/2006/table">
            <a:tbl>
              <a:tblPr firstRow="1" firstCol="1" bandRow="1"/>
              <a:tblGrid>
                <a:gridCol w="971550">
                  <a:extLst>
                    <a:ext uri="{9D8B030D-6E8A-4147-A177-3AD203B41FA5}">
                      <a16:colId xmlns:a16="http://schemas.microsoft.com/office/drawing/2014/main" val="1342781459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1349339626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63455342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Defect ID</a:t>
                      </a:r>
                      <a:endParaRPr lang="en-GB" sz="10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Defect summary</a:t>
                      </a:r>
                      <a:endParaRPr lang="en-GB" sz="1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Severity</a:t>
                      </a:r>
                      <a:endParaRPr lang="en-GB" sz="1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051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86EAB67-9C62-4239-A0F7-BE7F4543F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" y="2761557"/>
            <a:ext cx="2623746" cy="25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2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7D86E811-201D-4805-B586-98EE28CCF4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05756026"/>
                  </p:ext>
                </p:extLst>
              </p:nvPr>
            </p:nvGraphicFramePr>
            <p:xfrm>
              <a:off x="740228" y="413657"/>
              <a:ext cx="7870373" cy="55442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7D86E811-201D-4805-B586-98EE28CCF4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228" y="413657"/>
                <a:ext cx="7870373" cy="55442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97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67F7-9088-4916-9A88-1979C9D0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358"/>
            <a:ext cx="8596668" cy="794084"/>
          </a:xfrm>
        </p:spPr>
        <p:txBody>
          <a:bodyPr/>
          <a:lstStyle/>
          <a:p>
            <a:r>
              <a:rPr lang="en-GB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D728-1CF7-4E2F-A174-594C3303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1299"/>
            <a:ext cx="8596668" cy="3761122"/>
          </a:xfrm>
        </p:spPr>
        <p:txBody>
          <a:bodyPr>
            <a:normAutofit/>
          </a:bodyPr>
          <a:lstStyle/>
          <a:p>
            <a:r>
              <a:rPr lang="en-US" dirty="0"/>
              <a:t>149 test cases were run with the following status: 110 passed, 34 failed, 5 blocked;</a:t>
            </a:r>
          </a:p>
          <a:p>
            <a:r>
              <a:rPr lang="en-GB" dirty="0"/>
              <a:t>92,97% of the steps executed have the status passed;</a:t>
            </a:r>
          </a:p>
          <a:p>
            <a:r>
              <a:rPr lang="en-US" dirty="0"/>
              <a:t> 45 bugs were opened with the following Severity: 5 minor, 10 normal, 30 major;</a:t>
            </a:r>
            <a:endParaRPr lang="en-GB" dirty="0"/>
          </a:p>
          <a:p>
            <a:r>
              <a:rPr lang="en-US" dirty="0"/>
              <a:t>Most of the fields are not formatted according to valid inputs. The server is getting too busy and the other pages will take longer time to load. Internal Server Error – status 500 it is a common message for this site;</a:t>
            </a:r>
            <a:endParaRPr lang="en-GB" dirty="0"/>
          </a:p>
          <a:p>
            <a:r>
              <a:rPr lang="en-US" dirty="0"/>
              <a:t>The fields required to fill in to create an account are too permissive and the server’s memory is full of invalid information;</a:t>
            </a:r>
            <a:endParaRPr lang="en-GB" dirty="0"/>
          </a:p>
          <a:p>
            <a:r>
              <a:rPr lang="en-US" dirty="0"/>
              <a:t>The fake orders also cause memory loading problems;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1E415-409D-49CA-BFBF-17B0F7409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41" y="4917657"/>
            <a:ext cx="3103162" cy="1634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CFD95-E7B4-4303-9B9F-DE029F36F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86" y="95501"/>
            <a:ext cx="1680116" cy="5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6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C3F-A6FE-465C-B1AE-7E56AB46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058"/>
            <a:ext cx="8596668" cy="1088572"/>
          </a:xfrm>
        </p:spPr>
        <p:txBody>
          <a:bodyPr/>
          <a:lstStyle/>
          <a:p>
            <a:r>
              <a:rPr lang="en-GB" dirty="0">
                <a:solidFill>
                  <a:srgbClr val="90C226"/>
                </a:solidFill>
              </a:rPr>
              <a:t>Lessons learned: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B28CE-D12D-4E81-905A-40F4B7DD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631"/>
            <a:ext cx="8596668" cy="4767732"/>
          </a:xfrm>
        </p:spPr>
        <p:txBody>
          <a:bodyPr/>
          <a:lstStyle/>
          <a:p>
            <a:r>
              <a:rPr lang="en-GB" dirty="0"/>
              <a:t>It is difficult to test a web page without having the requirements;</a:t>
            </a:r>
          </a:p>
          <a:p>
            <a:r>
              <a:rPr lang="en-GB" dirty="0"/>
              <a:t>The more test cases we run increases chances to detect bugs;</a:t>
            </a:r>
          </a:p>
          <a:p>
            <a:r>
              <a:rPr lang="en-GB" dirty="0"/>
              <a:t>Mind Mapping is the first step in a project because it helps to organize and find the main features to be tested;</a:t>
            </a:r>
          </a:p>
          <a:p>
            <a:r>
              <a:rPr lang="en-GB" dirty="0"/>
              <a:t>To run the test cases it is necessary to manage the time because some tests can take a long time (example: leave a product for 1 week in the cart);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312B1-5F39-4DBD-89CB-CDEA16F5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91" y="3874169"/>
            <a:ext cx="2619319" cy="2350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A515F-28CA-484E-862D-ED950D6ED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60" y="3874169"/>
            <a:ext cx="3065030" cy="23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9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EC81F-9FE2-48F5-A260-480B7357B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8" y="810125"/>
            <a:ext cx="8986680" cy="5470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2DA90-70FB-475C-8963-B730BB50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88232"/>
            <a:ext cx="9073476" cy="1842168"/>
          </a:xfrm>
        </p:spPr>
        <p:txBody>
          <a:bodyPr/>
          <a:lstStyle/>
          <a:p>
            <a:r>
              <a:rPr lang="en-GB" dirty="0"/>
              <a:t>www.dyfashion.ro</a:t>
            </a:r>
          </a:p>
        </p:txBody>
      </p:sp>
    </p:spTree>
    <p:extLst>
      <p:ext uri="{BB962C8B-B14F-4D97-AF65-F5344CB8AC3E}">
        <p14:creationId xmlns:p14="http://schemas.microsoft.com/office/powerpoint/2010/main" val="325396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187-522E-4D66-91E7-46337684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Dy Fashion: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3E45-A486-4CD3-B6F6-663C4BC4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9937"/>
            <a:ext cx="8596668" cy="454142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Women’s online store for clothes, shoes, </a:t>
            </a:r>
            <a:r>
              <a:rPr lang="en-GB" dirty="0" err="1"/>
              <a:t>jewelry</a:t>
            </a:r>
            <a:r>
              <a:rPr lang="en-GB" dirty="0"/>
              <a:t> and bags;</a:t>
            </a:r>
          </a:p>
          <a:p>
            <a:r>
              <a:rPr lang="en-GB" dirty="0"/>
              <a:t>On the market since 2012;</a:t>
            </a:r>
          </a:p>
          <a:p>
            <a:r>
              <a:rPr lang="en-GB" dirty="0"/>
              <a:t>Over 20000 items with sizes from S to 6XL;</a:t>
            </a:r>
          </a:p>
          <a:p>
            <a:r>
              <a:rPr lang="en-GB" dirty="0"/>
              <a:t>30 employees;</a:t>
            </a:r>
          </a:p>
          <a:p>
            <a:r>
              <a:rPr lang="en-GB" dirty="0"/>
              <a:t>New weekly collections;</a:t>
            </a:r>
          </a:p>
          <a:p>
            <a:r>
              <a:rPr lang="en-GB" dirty="0"/>
              <a:t>Community with over 200000 customers;</a:t>
            </a:r>
          </a:p>
          <a:p>
            <a:r>
              <a:rPr lang="en-GB" dirty="0"/>
              <a:t>Trusted online store according – </a:t>
            </a:r>
            <a:r>
              <a:rPr lang="en-GB" dirty="0">
                <a:hlinkClick r:id="rId2"/>
              </a:rPr>
              <a:t>www.trusted.ro</a:t>
            </a:r>
            <a:r>
              <a:rPr lang="en-GB" dirty="0"/>
              <a:t>;</a:t>
            </a:r>
          </a:p>
          <a:p>
            <a:r>
              <a:rPr lang="en-GB" dirty="0"/>
              <a:t>According to site’s information, the connection is secure (https) and the certificate is valid until 16</a:t>
            </a:r>
            <a:r>
              <a:rPr lang="en-GB" baseline="30000" dirty="0"/>
              <a:t>th</a:t>
            </a:r>
            <a:r>
              <a:rPr lang="en-GB" dirty="0"/>
              <a:t> September 2023;</a:t>
            </a:r>
          </a:p>
          <a:p>
            <a:r>
              <a:rPr lang="en-GB" dirty="0"/>
              <a:t>Customers can create an account, subscribe to newsletter, add item to favourite section, add item to cart, finish an order by paying online with </a:t>
            </a:r>
            <a:r>
              <a:rPr lang="en-GB" dirty="0" err="1"/>
              <a:t>PayU</a:t>
            </a:r>
            <a:r>
              <a:rPr lang="en-GB" dirty="0"/>
              <a:t> platform, or cash at delivery, choose the delivery company or the </a:t>
            </a:r>
            <a:r>
              <a:rPr lang="en-GB" dirty="0" err="1"/>
              <a:t>easyBox</a:t>
            </a:r>
            <a:r>
              <a:rPr lang="en-GB" dirty="0"/>
              <a:t>, return the product, they have a fidelity program etc;</a:t>
            </a:r>
          </a:p>
          <a:p>
            <a:r>
              <a:rPr lang="en-GB" dirty="0"/>
              <a:t>The target customers are Romanian women, the language is Romanian.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006C4-2F15-4295-B03A-7D598F152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2" y="128331"/>
            <a:ext cx="2926364" cy="9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2EC46-0E05-4EA8-AA42-B7D99347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7" y="64167"/>
            <a:ext cx="8791074" cy="65094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976C14-36D4-4DF9-89B5-3A21B14D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" y="-80211"/>
            <a:ext cx="9217855" cy="2010611"/>
          </a:xfrm>
        </p:spPr>
        <p:txBody>
          <a:bodyPr/>
          <a:lstStyle/>
          <a:p>
            <a:r>
              <a:rPr lang="en-GB" dirty="0"/>
              <a:t>Mind Map</a:t>
            </a:r>
          </a:p>
        </p:txBody>
      </p:sp>
    </p:spTree>
    <p:extLst>
      <p:ext uri="{BB962C8B-B14F-4D97-AF65-F5344CB8AC3E}">
        <p14:creationId xmlns:p14="http://schemas.microsoft.com/office/powerpoint/2010/main" val="25919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98C6-B956-4667-9606-A752089F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89D3-A32F-4500-80C2-1518B2D8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GB" sz="3200" dirty="0" err="1"/>
              <a:t>TestLink</a:t>
            </a:r>
            <a:endParaRPr lang="en-GB" sz="3200" dirty="0"/>
          </a:p>
          <a:p>
            <a:pPr>
              <a:buAutoNum type="arabicPeriod"/>
            </a:pPr>
            <a:r>
              <a:rPr lang="en-GB" sz="3200" dirty="0"/>
              <a:t>Mantis Bug Tracker</a:t>
            </a:r>
          </a:p>
          <a:p>
            <a:pPr>
              <a:buAutoNum type="arabicPeriod"/>
            </a:pPr>
            <a:r>
              <a:rPr lang="en-GB" sz="3200" dirty="0"/>
              <a:t>X </a:t>
            </a:r>
            <a:r>
              <a:rPr lang="en-GB" sz="3200" dirty="0" err="1"/>
              <a:t>MindMap</a:t>
            </a:r>
            <a:endParaRPr lang="en-GB" sz="3200" dirty="0"/>
          </a:p>
          <a:p>
            <a:pPr>
              <a:buAutoNum type="arabicPeriod"/>
            </a:pPr>
            <a:r>
              <a:rPr lang="en-GB" sz="3200" dirty="0" err="1"/>
              <a:t>Semrush</a:t>
            </a:r>
            <a:endParaRPr lang="en-GB" sz="3200" dirty="0"/>
          </a:p>
          <a:p>
            <a:pPr>
              <a:buAutoNum type="arabicPeriod"/>
            </a:pPr>
            <a:r>
              <a:rPr lang="en-GB" sz="3200" dirty="0"/>
              <a:t>Excel</a:t>
            </a:r>
          </a:p>
          <a:p>
            <a:pPr>
              <a:buAutoNum type="arabicPeriod"/>
            </a:pPr>
            <a:r>
              <a:rPr lang="en-GB" sz="3200" dirty="0"/>
              <a:t>Inspect from Google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D5C9D-A95D-4D0F-8F25-D1155D478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84" y="69850"/>
            <a:ext cx="2841118" cy="899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B4194-84D2-455A-A099-DC74C283C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46" y="1463398"/>
            <a:ext cx="223837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134280-A183-4266-97FB-B603D5379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17" y="1859362"/>
            <a:ext cx="2310565" cy="922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B6D6EE-4F98-4459-AD0B-425163375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4" y="3615767"/>
            <a:ext cx="2399542" cy="831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4C8768-65F8-4D7C-9B78-FC264B581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43" y="2727121"/>
            <a:ext cx="1914802" cy="10770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39C60B-9EF9-469E-80FF-8233E7279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40" y="3945793"/>
            <a:ext cx="1313401" cy="1304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5447D4-65EF-454F-92EB-7E52A157D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81" y="5449671"/>
            <a:ext cx="2282206" cy="114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9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0EB7-1579-4034-8C37-A6763D07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types performed: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9591F-3630-4E64-A0A9-E295371366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Exploratory Testing; </a:t>
            </a:r>
          </a:p>
          <a:p>
            <a:r>
              <a:rPr lang="en-GB" sz="2400" dirty="0"/>
              <a:t>Smoke Testing; </a:t>
            </a:r>
          </a:p>
          <a:p>
            <a:r>
              <a:rPr lang="en-GB" sz="2400" dirty="0"/>
              <a:t>Ad-hoc Testing; </a:t>
            </a:r>
          </a:p>
          <a:p>
            <a:r>
              <a:rPr lang="en-GB" sz="2400" dirty="0"/>
              <a:t>Compatibility Testing; </a:t>
            </a:r>
          </a:p>
          <a:p>
            <a:r>
              <a:rPr lang="en-GB" sz="2400" dirty="0"/>
              <a:t>Accessibility Testing;</a:t>
            </a:r>
          </a:p>
          <a:p>
            <a:r>
              <a:rPr lang="en-GB" sz="2400" dirty="0"/>
              <a:t>UI Testing;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1D00-CCB1-4F0A-B6AD-3DA6073F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01517"/>
            <a:ext cx="4184035" cy="3939846"/>
          </a:xfrm>
        </p:spPr>
        <p:txBody>
          <a:bodyPr>
            <a:normAutofit/>
          </a:bodyPr>
          <a:lstStyle/>
          <a:p>
            <a:r>
              <a:rPr lang="en-GB" sz="2400" dirty="0"/>
              <a:t>Positive  Testing;</a:t>
            </a:r>
          </a:p>
          <a:p>
            <a:r>
              <a:rPr lang="en-GB" sz="2400" dirty="0"/>
              <a:t>Negative Testing; </a:t>
            </a:r>
          </a:p>
          <a:p>
            <a:r>
              <a:rPr lang="en-GB" sz="2400" dirty="0"/>
              <a:t>Performance Testing; </a:t>
            </a:r>
          </a:p>
          <a:p>
            <a:r>
              <a:rPr lang="en-GB" sz="2400" dirty="0"/>
              <a:t>Security Testing;</a:t>
            </a:r>
          </a:p>
          <a:p>
            <a:r>
              <a:rPr lang="en-GB" sz="2400" dirty="0"/>
              <a:t>Usability Testing; </a:t>
            </a:r>
          </a:p>
          <a:p>
            <a:r>
              <a:rPr lang="en-GB" sz="2400" dirty="0"/>
              <a:t>End-to-End Testing.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19C50-5D14-491D-AC4F-C89B274F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98" y="6113635"/>
            <a:ext cx="2358899" cy="746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6BDB7A-AA66-4B0B-AA33-30B4FF01D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86" y="167774"/>
            <a:ext cx="2908616" cy="14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8B7E-2866-450A-91D4-CB74A25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Executed test cases &amp; Results: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B4BFE0-D732-49D7-AAC0-0E76FE2B1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517825"/>
              </p:ext>
            </p:extLst>
          </p:nvPr>
        </p:nvGraphicFramePr>
        <p:xfrm>
          <a:off x="2085474" y="1478662"/>
          <a:ext cx="4973053" cy="4769738"/>
        </p:xfrm>
        <a:graphic>
          <a:graphicData uri="http://schemas.openxmlformats.org/drawingml/2006/table">
            <a:tbl>
              <a:tblPr firstRow="1" firstCol="1" bandRow="1"/>
              <a:tblGrid>
                <a:gridCol w="1284857">
                  <a:extLst>
                    <a:ext uri="{9D8B030D-6E8A-4147-A177-3AD203B41FA5}">
                      <a16:colId xmlns:a16="http://schemas.microsoft.com/office/drawing/2014/main" val="3960944606"/>
                    </a:ext>
                  </a:extLst>
                </a:gridCol>
                <a:gridCol w="1008828">
                  <a:extLst>
                    <a:ext uri="{9D8B030D-6E8A-4147-A177-3AD203B41FA5}">
                      <a16:colId xmlns:a16="http://schemas.microsoft.com/office/drawing/2014/main" val="1298803034"/>
                    </a:ext>
                  </a:extLst>
                </a:gridCol>
                <a:gridCol w="483995">
                  <a:extLst>
                    <a:ext uri="{9D8B030D-6E8A-4147-A177-3AD203B41FA5}">
                      <a16:colId xmlns:a16="http://schemas.microsoft.com/office/drawing/2014/main" val="3147329864"/>
                    </a:ext>
                  </a:extLst>
                </a:gridCol>
                <a:gridCol w="620119">
                  <a:extLst>
                    <a:ext uri="{9D8B030D-6E8A-4147-A177-3AD203B41FA5}">
                      <a16:colId xmlns:a16="http://schemas.microsoft.com/office/drawing/2014/main" val="2482847197"/>
                    </a:ext>
                  </a:extLst>
                </a:gridCol>
                <a:gridCol w="741118">
                  <a:extLst>
                    <a:ext uri="{9D8B030D-6E8A-4147-A177-3AD203B41FA5}">
                      <a16:colId xmlns:a16="http://schemas.microsoft.com/office/drawing/2014/main" val="2289074179"/>
                    </a:ext>
                  </a:extLst>
                </a:gridCol>
                <a:gridCol w="834136">
                  <a:extLst>
                    <a:ext uri="{9D8B030D-6E8A-4147-A177-3AD203B41FA5}">
                      <a16:colId xmlns:a16="http://schemas.microsoft.com/office/drawing/2014/main" val="2115995230"/>
                    </a:ext>
                  </a:extLst>
                </a:gridCol>
              </a:tblGrid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Functionality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Pass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Failed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Blocked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Run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09938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1.My account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00618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2.Products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972679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3.Search bar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34616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4.Seen recently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435177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5.Favorites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13964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6.Newsletter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08836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7.Cart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884404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8.Delivery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778484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9.Payment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899946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10.Links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99319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11.Connectivity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886136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12.Compatibility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83632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 Accesibility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36661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14.Performance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07041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15.Security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055409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16.User interface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742379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17.Total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77" marR="46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01949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A6063E5-13D5-43FA-80A5-278CD2074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07" y="13536"/>
            <a:ext cx="1882806" cy="5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F2B624-4F49-4D32-8748-705CBBCF1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182305"/>
              </p:ext>
            </p:extLst>
          </p:nvPr>
        </p:nvGraphicFramePr>
        <p:xfrm>
          <a:off x="936171" y="478971"/>
          <a:ext cx="7249886" cy="5736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30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AA2E-554D-4478-902E-DB1BEF05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" y="216568"/>
            <a:ext cx="9217855" cy="1034716"/>
          </a:xfrm>
        </p:spPr>
        <p:txBody>
          <a:bodyPr/>
          <a:lstStyle/>
          <a:p>
            <a:r>
              <a:rPr lang="en-GB" dirty="0"/>
              <a:t>Executed Test Steps &amp; Results: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EA2181-DE18-449D-A04A-87545340C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57301"/>
              </p:ext>
            </p:extLst>
          </p:nvPr>
        </p:nvGraphicFramePr>
        <p:xfrm>
          <a:off x="420660" y="1612231"/>
          <a:ext cx="8124059" cy="4391069"/>
        </p:xfrm>
        <a:graphic>
          <a:graphicData uri="http://schemas.openxmlformats.org/drawingml/2006/table">
            <a:tbl>
              <a:tblPr/>
              <a:tblGrid>
                <a:gridCol w="1870934">
                  <a:extLst>
                    <a:ext uri="{9D8B030D-6E8A-4147-A177-3AD203B41FA5}">
                      <a16:colId xmlns:a16="http://schemas.microsoft.com/office/drawing/2014/main" val="465134808"/>
                    </a:ext>
                  </a:extLst>
                </a:gridCol>
                <a:gridCol w="1200600">
                  <a:extLst>
                    <a:ext uri="{9D8B030D-6E8A-4147-A177-3AD203B41FA5}">
                      <a16:colId xmlns:a16="http://schemas.microsoft.com/office/drawing/2014/main" val="1857458626"/>
                    </a:ext>
                  </a:extLst>
                </a:gridCol>
                <a:gridCol w="1010505">
                  <a:extLst>
                    <a:ext uri="{9D8B030D-6E8A-4147-A177-3AD203B41FA5}">
                      <a16:colId xmlns:a16="http://schemas.microsoft.com/office/drawing/2014/main" val="1216073832"/>
                    </a:ext>
                  </a:extLst>
                </a:gridCol>
                <a:gridCol w="1010505">
                  <a:extLst>
                    <a:ext uri="{9D8B030D-6E8A-4147-A177-3AD203B41FA5}">
                      <a16:colId xmlns:a16="http://schemas.microsoft.com/office/drawing/2014/main" val="3404739263"/>
                    </a:ext>
                  </a:extLst>
                </a:gridCol>
                <a:gridCol w="1010505">
                  <a:extLst>
                    <a:ext uri="{9D8B030D-6E8A-4147-A177-3AD203B41FA5}">
                      <a16:colId xmlns:a16="http://schemas.microsoft.com/office/drawing/2014/main" val="1399691833"/>
                    </a:ext>
                  </a:extLst>
                </a:gridCol>
                <a:gridCol w="1010505">
                  <a:extLst>
                    <a:ext uri="{9D8B030D-6E8A-4147-A177-3AD203B41FA5}">
                      <a16:colId xmlns:a16="http://schemas.microsoft.com/office/drawing/2014/main" val="1943195506"/>
                    </a:ext>
                  </a:extLst>
                </a:gridCol>
                <a:gridCol w="1010505">
                  <a:extLst>
                    <a:ext uri="{9D8B030D-6E8A-4147-A177-3AD203B41FA5}">
                      <a16:colId xmlns:a16="http://schemas.microsoft.com/office/drawing/2014/main" val="1706586132"/>
                    </a:ext>
                  </a:extLst>
                </a:gridCol>
              </a:tblGrid>
              <a:tr h="27430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 overview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62149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Pass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 of tests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Blocked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Not tested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86780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Contul</a:t>
                      </a:r>
                      <a:r>
                        <a:rPr lang="en-GB" sz="12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Meu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95.76%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574684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Produse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88.71%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110540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Bara de </a:t>
                      </a:r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cautare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92.86%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070144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Vazute</a:t>
                      </a:r>
                      <a:r>
                        <a:rPr lang="en-GB" sz="12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recent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88.89%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608425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 </a:t>
                      </a:r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favorite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77.78%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005994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Newsletter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71.43%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95067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Cos </a:t>
                      </a:r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Cumpărături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89.89%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944180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Livrare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958466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954366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Legături</a:t>
                      </a:r>
                      <a:r>
                        <a:rPr lang="en-GB" sz="12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externe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97.62%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67966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Conectivitate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497820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Compatibilitati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805756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Accesibilitate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02469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Performanta</a:t>
                      </a:r>
                      <a:endParaRPr lang="en-GB" sz="12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899987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643288"/>
                  </a:ext>
                </a:extLst>
              </a:tr>
              <a:tr h="2248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 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sng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093744"/>
                  </a:ext>
                </a:extLst>
              </a:tr>
              <a:tr h="28480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92.97%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031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8C410E3-81C9-4A7E-B741-508F1A82C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67" y="5391150"/>
            <a:ext cx="2607733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93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1253</Words>
  <Application>Microsoft Office PowerPoint</Application>
  <PresentationFormat>Widescreen</PresentationFormat>
  <Paragraphs>457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Testing online shop www.dyfashion.ro</vt:lpstr>
      <vt:lpstr>www.dyfashion.ro</vt:lpstr>
      <vt:lpstr>About Dy Fashion:</vt:lpstr>
      <vt:lpstr>Mind Map</vt:lpstr>
      <vt:lpstr>Tools used:</vt:lpstr>
      <vt:lpstr>Testing types performed:</vt:lpstr>
      <vt:lpstr>Executed test cases &amp; Results: </vt:lpstr>
      <vt:lpstr>PowerPoint Presentation</vt:lpstr>
      <vt:lpstr>Executed Test Steps &amp; Results:</vt:lpstr>
      <vt:lpstr>New bugs:</vt:lpstr>
      <vt:lpstr>New bugs:</vt:lpstr>
      <vt:lpstr>New bugs:</vt:lpstr>
      <vt:lpstr>PowerPoint Presentation</vt:lpstr>
      <vt:lpstr>Conclusions:</vt:lpstr>
      <vt:lpstr>Lessons learned: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Zagrean</dc:creator>
  <cp:lastModifiedBy>Carmen Zagrean</cp:lastModifiedBy>
  <cp:revision>49</cp:revision>
  <dcterms:created xsi:type="dcterms:W3CDTF">2023-05-03T08:00:17Z</dcterms:created>
  <dcterms:modified xsi:type="dcterms:W3CDTF">2023-05-04T09:27:52Z</dcterms:modified>
</cp:coreProperties>
</file>