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3" r:id="rId4"/>
  </p:sldMasterIdLst>
  <p:notesMasterIdLst>
    <p:notesMasterId r:id="rId59"/>
  </p:notesMasterIdLst>
  <p:sldIdLst>
    <p:sldId id="370" r:id="rId5"/>
    <p:sldId id="371" r:id="rId6"/>
    <p:sldId id="372" r:id="rId7"/>
    <p:sldId id="373" r:id="rId8"/>
    <p:sldId id="436" r:id="rId9"/>
    <p:sldId id="437" r:id="rId10"/>
    <p:sldId id="438" r:id="rId11"/>
    <p:sldId id="439" r:id="rId12"/>
    <p:sldId id="441" r:id="rId13"/>
    <p:sldId id="440" r:id="rId14"/>
    <p:sldId id="464" r:id="rId15"/>
    <p:sldId id="442" r:id="rId16"/>
    <p:sldId id="443" r:id="rId17"/>
    <p:sldId id="444" r:id="rId18"/>
    <p:sldId id="445" r:id="rId19"/>
    <p:sldId id="447" r:id="rId20"/>
    <p:sldId id="446" r:id="rId21"/>
    <p:sldId id="448" r:id="rId22"/>
    <p:sldId id="449" r:id="rId23"/>
    <p:sldId id="423" r:id="rId24"/>
    <p:sldId id="451" r:id="rId25"/>
    <p:sldId id="452" r:id="rId26"/>
    <p:sldId id="453" r:id="rId27"/>
    <p:sldId id="454" r:id="rId28"/>
    <p:sldId id="455" r:id="rId29"/>
    <p:sldId id="456" r:id="rId30"/>
    <p:sldId id="457" r:id="rId31"/>
    <p:sldId id="458" r:id="rId32"/>
    <p:sldId id="459" r:id="rId33"/>
    <p:sldId id="460" r:id="rId34"/>
    <p:sldId id="461" r:id="rId35"/>
    <p:sldId id="462" r:id="rId36"/>
    <p:sldId id="463" r:id="rId37"/>
    <p:sldId id="374" r:id="rId38"/>
    <p:sldId id="375" r:id="rId39"/>
    <p:sldId id="376" r:id="rId40"/>
    <p:sldId id="377" r:id="rId41"/>
    <p:sldId id="378" r:id="rId42"/>
    <p:sldId id="379" r:id="rId43"/>
    <p:sldId id="380" r:id="rId44"/>
    <p:sldId id="381" r:id="rId45"/>
    <p:sldId id="382" r:id="rId46"/>
    <p:sldId id="383" r:id="rId47"/>
    <p:sldId id="384" r:id="rId48"/>
    <p:sldId id="385" r:id="rId49"/>
    <p:sldId id="386" r:id="rId50"/>
    <p:sldId id="387" r:id="rId51"/>
    <p:sldId id="388" r:id="rId52"/>
    <p:sldId id="465" r:id="rId53"/>
    <p:sldId id="389" r:id="rId54"/>
    <p:sldId id="390" r:id="rId55"/>
    <p:sldId id="391" r:id="rId56"/>
    <p:sldId id="392" r:id="rId57"/>
    <p:sldId id="393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on baruch" initials="ab" lastIdx="5" clrIdx="0">
    <p:extLst>
      <p:ext uri="{19B8F6BF-5375-455C-9EA6-DF929625EA0E}">
        <p15:presenceInfo xmlns:p15="http://schemas.microsoft.com/office/powerpoint/2012/main" userId="S::barucha@post.bgu.ac.il::6c7e3cdb-863d-4611-876f-1f2a2d132585" providerId="AD"/>
      </p:ext>
    </p:extLst>
  </p:cmAuthor>
  <p:cmAuthor id="2" name="NUC" initials="N" lastIdx="12" clrIdx="1">
    <p:extLst>
      <p:ext uri="{19B8F6BF-5375-455C-9EA6-DF929625EA0E}">
        <p15:presenceInfo xmlns:p15="http://schemas.microsoft.com/office/powerpoint/2012/main" userId="NU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2383DF-8656-4322-923C-DE6204ACE8D4}" v="46" dt="2022-05-15T16:06:54.1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84966" autoAdjust="0"/>
  </p:normalViewPr>
  <p:slideViewPr>
    <p:cSldViewPr snapToGrid="0">
      <p:cViewPr varScale="1">
        <p:scale>
          <a:sx n="108" d="100"/>
          <a:sy n="108" d="100"/>
        </p:scale>
        <p:origin x="19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commentAuthors" Target="commentAuthors.xml"/><Relationship Id="rId65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ish ofir" userId="S::yaishof_post.bgu.ac.il#ext#@bgu365.onmicrosoft.com::19073f50-9bd0-421f-8658-a8e8867e7c2f" providerId="AD" clId="Web-{622383DF-8656-4322-923C-DE6204ACE8D4}"/>
    <pc:docChg chg="modSld">
      <pc:chgData name="yaish ofir" userId="S::yaishof_post.bgu.ac.il#ext#@bgu365.onmicrosoft.com::19073f50-9bd0-421f-8658-a8e8867e7c2f" providerId="AD" clId="Web-{622383DF-8656-4322-923C-DE6204ACE8D4}" dt="2022-05-15T16:06:54.158" v="42" actId="1076"/>
      <pc:docMkLst>
        <pc:docMk/>
      </pc:docMkLst>
      <pc:sldChg chg="modSp">
        <pc:chgData name="yaish ofir" userId="S::yaishof_post.bgu.ac.il#ext#@bgu365.onmicrosoft.com::19073f50-9bd0-421f-8658-a8e8867e7c2f" providerId="AD" clId="Web-{622383DF-8656-4322-923C-DE6204ACE8D4}" dt="2022-05-15T16:03:45.576" v="7" actId="20577"/>
        <pc:sldMkLst>
          <pc:docMk/>
          <pc:sldMk cId="1702649106" sldId="374"/>
        </pc:sldMkLst>
        <pc:spChg chg="mod">
          <ac:chgData name="yaish ofir" userId="S::yaishof_post.bgu.ac.il#ext#@bgu365.onmicrosoft.com::19073f50-9bd0-421f-8658-a8e8867e7c2f" providerId="AD" clId="Web-{622383DF-8656-4322-923C-DE6204ACE8D4}" dt="2022-05-15T16:03:45.576" v="7" actId="20577"/>
          <ac:spMkLst>
            <pc:docMk/>
            <pc:sldMk cId="1702649106" sldId="374"/>
            <ac:spMk id="460" creationId="{00000000-0000-0000-0000-000000000000}"/>
          </ac:spMkLst>
        </pc:spChg>
      </pc:sldChg>
      <pc:sldChg chg="modSp">
        <pc:chgData name="yaish ofir" userId="S::yaishof_post.bgu.ac.il#ext#@bgu365.onmicrosoft.com::19073f50-9bd0-421f-8658-a8e8867e7c2f" providerId="AD" clId="Web-{622383DF-8656-4322-923C-DE6204ACE8D4}" dt="2022-05-15T16:03:39.513" v="5" actId="20577"/>
        <pc:sldMkLst>
          <pc:docMk/>
          <pc:sldMk cId="1926612337" sldId="375"/>
        </pc:sldMkLst>
        <pc:spChg chg="mod">
          <ac:chgData name="yaish ofir" userId="S::yaishof_post.bgu.ac.il#ext#@bgu365.onmicrosoft.com::19073f50-9bd0-421f-8658-a8e8867e7c2f" providerId="AD" clId="Web-{622383DF-8656-4322-923C-DE6204ACE8D4}" dt="2022-05-15T16:03:39.513" v="5" actId="20577"/>
          <ac:spMkLst>
            <pc:docMk/>
            <pc:sldMk cId="1926612337" sldId="375"/>
            <ac:spMk id="469" creationId="{00000000-0000-0000-0000-000000000000}"/>
          </ac:spMkLst>
        </pc:spChg>
      </pc:sldChg>
      <pc:sldChg chg="modSp">
        <pc:chgData name="yaish ofir" userId="S::yaishof_post.bgu.ac.il#ext#@bgu365.onmicrosoft.com::19073f50-9bd0-421f-8658-a8e8867e7c2f" providerId="AD" clId="Web-{622383DF-8656-4322-923C-DE6204ACE8D4}" dt="2022-05-15T16:03:23.497" v="2" actId="20577"/>
        <pc:sldMkLst>
          <pc:docMk/>
          <pc:sldMk cId="251258993" sldId="379"/>
        </pc:sldMkLst>
        <pc:spChg chg="mod">
          <ac:chgData name="yaish ofir" userId="S::yaishof_post.bgu.ac.il#ext#@bgu365.onmicrosoft.com::19073f50-9bd0-421f-8658-a8e8867e7c2f" providerId="AD" clId="Web-{622383DF-8656-4322-923C-DE6204ACE8D4}" dt="2022-05-15T16:03:23.497" v="2" actId="20577"/>
          <ac:spMkLst>
            <pc:docMk/>
            <pc:sldMk cId="251258993" sldId="379"/>
            <ac:spMk id="510" creationId="{00000000-0000-0000-0000-000000000000}"/>
          </ac:spMkLst>
        </pc:spChg>
      </pc:sldChg>
      <pc:sldChg chg="modSp">
        <pc:chgData name="yaish ofir" userId="S::yaishof_post.bgu.ac.il#ext#@bgu365.onmicrosoft.com::19073f50-9bd0-421f-8658-a8e8867e7c2f" providerId="AD" clId="Web-{622383DF-8656-4322-923C-DE6204ACE8D4}" dt="2022-05-15T16:04:10.170" v="9" actId="20577"/>
        <pc:sldMkLst>
          <pc:docMk/>
          <pc:sldMk cId="2380230413" sldId="381"/>
        </pc:sldMkLst>
        <pc:spChg chg="mod">
          <ac:chgData name="yaish ofir" userId="S::yaishof_post.bgu.ac.il#ext#@bgu365.onmicrosoft.com::19073f50-9bd0-421f-8658-a8e8867e7c2f" providerId="AD" clId="Web-{622383DF-8656-4322-923C-DE6204ACE8D4}" dt="2022-05-15T16:04:10.170" v="9" actId="20577"/>
          <ac:spMkLst>
            <pc:docMk/>
            <pc:sldMk cId="2380230413" sldId="381"/>
            <ac:spMk id="529" creationId="{00000000-0000-0000-0000-000000000000}"/>
          </ac:spMkLst>
        </pc:spChg>
      </pc:sldChg>
      <pc:sldChg chg="modSp">
        <pc:chgData name="yaish ofir" userId="S::yaishof_post.bgu.ac.il#ext#@bgu365.onmicrosoft.com::19073f50-9bd0-421f-8658-a8e8867e7c2f" providerId="AD" clId="Web-{622383DF-8656-4322-923C-DE6204ACE8D4}" dt="2022-05-15T16:04:21.264" v="12" actId="20577"/>
        <pc:sldMkLst>
          <pc:docMk/>
          <pc:sldMk cId="1955033870" sldId="383"/>
        </pc:sldMkLst>
        <pc:spChg chg="mod">
          <ac:chgData name="yaish ofir" userId="S::yaishof_post.bgu.ac.il#ext#@bgu365.onmicrosoft.com::19073f50-9bd0-421f-8658-a8e8867e7c2f" providerId="AD" clId="Web-{622383DF-8656-4322-923C-DE6204ACE8D4}" dt="2022-05-15T16:04:21.264" v="12" actId="20577"/>
          <ac:spMkLst>
            <pc:docMk/>
            <pc:sldMk cId="1955033870" sldId="383"/>
            <ac:spMk id="548" creationId="{00000000-0000-0000-0000-000000000000}"/>
          </ac:spMkLst>
        </pc:spChg>
      </pc:sldChg>
      <pc:sldChg chg="modSp">
        <pc:chgData name="yaish ofir" userId="S::yaishof_post.bgu.ac.il#ext#@bgu365.onmicrosoft.com::19073f50-9bd0-421f-8658-a8e8867e7c2f" providerId="AD" clId="Web-{622383DF-8656-4322-923C-DE6204ACE8D4}" dt="2022-05-15T16:04:44.233" v="19" actId="20577"/>
        <pc:sldMkLst>
          <pc:docMk/>
          <pc:sldMk cId="1382952309" sldId="385"/>
        </pc:sldMkLst>
        <pc:spChg chg="mod">
          <ac:chgData name="yaish ofir" userId="S::yaishof_post.bgu.ac.il#ext#@bgu365.onmicrosoft.com::19073f50-9bd0-421f-8658-a8e8867e7c2f" providerId="AD" clId="Web-{622383DF-8656-4322-923C-DE6204ACE8D4}" dt="2022-05-15T16:04:44.233" v="19" actId="20577"/>
          <ac:spMkLst>
            <pc:docMk/>
            <pc:sldMk cId="1382952309" sldId="385"/>
            <ac:spMk id="573" creationId="{00000000-0000-0000-0000-000000000000}"/>
          </ac:spMkLst>
        </pc:spChg>
      </pc:sldChg>
      <pc:sldChg chg="modSp">
        <pc:chgData name="yaish ofir" userId="S::yaishof_post.bgu.ac.il#ext#@bgu365.onmicrosoft.com::19073f50-9bd0-421f-8658-a8e8867e7c2f" providerId="AD" clId="Web-{622383DF-8656-4322-923C-DE6204ACE8D4}" dt="2022-05-15T16:06:43.017" v="40" actId="1076"/>
        <pc:sldMkLst>
          <pc:docMk/>
          <pc:sldMk cId="2014639085" sldId="389"/>
        </pc:sldMkLst>
        <pc:spChg chg="mod">
          <ac:chgData name="yaish ofir" userId="S::yaishof_post.bgu.ac.il#ext#@bgu365.onmicrosoft.com::19073f50-9bd0-421f-8658-a8e8867e7c2f" providerId="AD" clId="Web-{622383DF-8656-4322-923C-DE6204ACE8D4}" dt="2022-05-15T16:06:43.017" v="40" actId="1076"/>
          <ac:spMkLst>
            <pc:docMk/>
            <pc:sldMk cId="2014639085" sldId="389"/>
            <ac:spMk id="600" creationId="{00000000-0000-0000-0000-000000000000}"/>
          </ac:spMkLst>
        </pc:spChg>
        <pc:spChg chg="mod">
          <ac:chgData name="yaish ofir" userId="S::yaishof_post.bgu.ac.il#ext#@bgu365.onmicrosoft.com::19073f50-9bd0-421f-8658-a8e8867e7c2f" providerId="AD" clId="Web-{622383DF-8656-4322-923C-DE6204ACE8D4}" dt="2022-05-15T16:06:39.564" v="39" actId="1076"/>
          <ac:spMkLst>
            <pc:docMk/>
            <pc:sldMk cId="2014639085" sldId="389"/>
            <ac:spMk id="602" creationId="{00000000-0000-0000-0000-000000000000}"/>
          </ac:spMkLst>
        </pc:spChg>
      </pc:sldChg>
      <pc:sldChg chg="modSp">
        <pc:chgData name="yaish ofir" userId="S::yaishof_post.bgu.ac.il#ext#@bgu365.onmicrosoft.com::19073f50-9bd0-421f-8658-a8e8867e7c2f" providerId="AD" clId="Web-{622383DF-8656-4322-923C-DE6204ACE8D4}" dt="2022-05-15T16:06:46.971" v="41" actId="1076"/>
        <pc:sldMkLst>
          <pc:docMk/>
          <pc:sldMk cId="91154063" sldId="390"/>
        </pc:sldMkLst>
        <pc:spChg chg="mod">
          <ac:chgData name="yaish ofir" userId="S::yaishof_post.bgu.ac.il#ext#@bgu365.onmicrosoft.com::19073f50-9bd0-421f-8658-a8e8867e7c2f" providerId="AD" clId="Web-{622383DF-8656-4322-923C-DE6204ACE8D4}" dt="2022-05-15T16:06:32.189" v="38" actId="1076"/>
          <ac:spMkLst>
            <pc:docMk/>
            <pc:sldMk cId="91154063" sldId="390"/>
            <ac:spMk id="2" creationId="{00000000-0000-0000-0000-000000000000}"/>
          </ac:spMkLst>
        </pc:spChg>
        <pc:spChg chg="mod">
          <ac:chgData name="yaish ofir" userId="S::yaishof_post.bgu.ac.il#ext#@bgu365.onmicrosoft.com::19073f50-9bd0-421f-8658-a8e8867e7c2f" providerId="AD" clId="Web-{622383DF-8656-4322-923C-DE6204ACE8D4}" dt="2022-05-15T16:06:46.971" v="41" actId="1076"/>
          <ac:spMkLst>
            <pc:docMk/>
            <pc:sldMk cId="91154063" sldId="390"/>
            <ac:spMk id="609" creationId="{00000000-0000-0000-0000-000000000000}"/>
          </ac:spMkLst>
        </pc:spChg>
        <pc:spChg chg="mod">
          <ac:chgData name="yaish ofir" userId="S::yaishof_post.bgu.ac.il#ext#@bgu365.onmicrosoft.com::19073f50-9bd0-421f-8658-a8e8867e7c2f" providerId="AD" clId="Web-{622383DF-8656-4322-923C-DE6204ACE8D4}" dt="2022-05-15T16:06:29.252" v="37" actId="1076"/>
          <ac:spMkLst>
            <pc:docMk/>
            <pc:sldMk cId="91154063" sldId="390"/>
            <ac:spMk id="611" creationId="{00000000-0000-0000-0000-000000000000}"/>
          </ac:spMkLst>
        </pc:spChg>
        <pc:picChg chg="mod">
          <ac:chgData name="yaish ofir" userId="S::yaishof_post.bgu.ac.il#ext#@bgu365.onmicrosoft.com::19073f50-9bd0-421f-8658-a8e8867e7c2f" providerId="AD" clId="Web-{622383DF-8656-4322-923C-DE6204ACE8D4}" dt="2022-05-15T16:06:25.314" v="36" actId="14100"/>
          <ac:picMkLst>
            <pc:docMk/>
            <pc:sldMk cId="91154063" sldId="390"/>
            <ac:picMk id="6" creationId="{0D8A6108-489F-4E33-9558-2A1C5F607F4A}"/>
          </ac:picMkLst>
        </pc:picChg>
      </pc:sldChg>
      <pc:sldChg chg="modSp">
        <pc:chgData name="yaish ofir" userId="S::yaishof_post.bgu.ac.il#ext#@bgu365.onmicrosoft.com::19073f50-9bd0-421f-8658-a8e8867e7c2f" providerId="AD" clId="Web-{622383DF-8656-4322-923C-DE6204ACE8D4}" dt="2022-05-15T16:06:54.158" v="42" actId="1076"/>
        <pc:sldMkLst>
          <pc:docMk/>
          <pc:sldMk cId="1727150326" sldId="391"/>
        </pc:sldMkLst>
        <pc:spChg chg="mod">
          <ac:chgData name="yaish ofir" userId="S::yaishof_post.bgu.ac.il#ext#@bgu365.onmicrosoft.com::19073f50-9bd0-421f-8658-a8e8867e7c2f" providerId="AD" clId="Web-{622383DF-8656-4322-923C-DE6204ACE8D4}" dt="2022-05-15T16:06:54.158" v="42" actId="1076"/>
          <ac:spMkLst>
            <pc:docMk/>
            <pc:sldMk cId="1727150326" sldId="391"/>
            <ac:spMk id="619" creationId="{00000000-0000-0000-0000-000000000000}"/>
          </ac:spMkLst>
        </pc:spChg>
        <pc:spChg chg="mod">
          <ac:chgData name="yaish ofir" userId="S::yaishof_post.bgu.ac.il#ext#@bgu365.onmicrosoft.com::19073f50-9bd0-421f-8658-a8e8867e7c2f" providerId="AD" clId="Web-{622383DF-8656-4322-923C-DE6204ACE8D4}" dt="2022-05-15T16:06:17.548" v="33" actId="1076"/>
          <ac:spMkLst>
            <pc:docMk/>
            <pc:sldMk cId="1727150326" sldId="391"/>
            <ac:spMk id="621" creationId="{00000000-0000-0000-0000-000000000000}"/>
          </ac:spMkLst>
        </pc:spChg>
        <pc:picChg chg="mod">
          <ac:chgData name="yaish ofir" userId="S::yaishof_post.bgu.ac.il#ext#@bgu365.onmicrosoft.com::19073f50-9bd0-421f-8658-a8e8867e7c2f" providerId="AD" clId="Web-{622383DF-8656-4322-923C-DE6204ACE8D4}" dt="2022-05-15T16:06:12.204" v="32" actId="1076"/>
          <ac:picMkLst>
            <pc:docMk/>
            <pc:sldMk cId="1727150326" sldId="391"/>
            <ac:picMk id="5" creationId="{56D28F9E-D79D-44DA-B7F4-2BCB9626D72F}"/>
          </ac:picMkLst>
        </pc:picChg>
      </pc:sldChg>
      <pc:sldChg chg="modSp">
        <pc:chgData name="yaish ofir" userId="S::yaishof_post.bgu.ac.il#ext#@bgu365.onmicrosoft.com::19073f50-9bd0-421f-8658-a8e8867e7c2f" providerId="AD" clId="Web-{622383DF-8656-4322-923C-DE6204ACE8D4}" dt="2022-05-15T16:05:55.595" v="28" actId="1076"/>
        <pc:sldMkLst>
          <pc:docMk/>
          <pc:sldMk cId="3049753707" sldId="392"/>
        </pc:sldMkLst>
        <pc:spChg chg="mod">
          <ac:chgData name="yaish ofir" userId="S::yaishof_post.bgu.ac.il#ext#@bgu365.onmicrosoft.com::19073f50-9bd0-421f-8658-a8e8867e7c2f" providerId="AD" clId="Web-{622383DF-8656-4322-923C-DE6204ACE8D4}" dt="2022-05-15T16:05:46.001" v="26" actId="1076"/>
          <ac:spMkLst>
            <pc:docMk/>
            <pc:sldMk cId="3049753707" sldId="392"/>
            <ac:spMk id="7" creationId="{00000000-0000-0000-0000-000000000000}"/>
          </ac:spMkLst>
        </pc:spChg>
        <pc:spChg chg="mod">
          <ac:chgData name="yaish ofir" userId="S::yaishof_post.bgu.ac.il#ext#@bgu365.onmicrosoft.com::19073f50-9bd0-421f-8658-a8e8867e7c2f" providerId="AD" clId="Web-{622383DF-8656-4322-923C-DE6204ACE8D4}" dt="2022-05-15T16:05:55.595" v="28" actId="1076"/>
          <ac:spMkLst>
            <pc:docMk/>
            <pc:sldMk cId="3049753707" sldId="392"/>
            <ac:spMk id="628" creationId="{00000000-0000-0000-0000-000000000000}"/>
          </ac:spMkLst>
        </pc:spChg>
        <pc:spChg chg="mod">
          <ac:chgData name="yaish ofir" userId="S::yaishof_post.bgu.ac.il#ext#@bgu365.onmicrosoft.com::19073f50-9bd0-421f-8658-a8e8867e7c2f" providerId="AD" clId="Web-{622383DF-8656-4322-923C-DE6204ACE8D4}" dt="2022-05-15T16:05:48.204" v="27" actId="1076"/>
          <ac:spMkLst>
            <pc:docMk/>
            <pc:sldMk cId="3049753707" sldId="392"/>
            <ac:spMk id="630" creationId="{00000000-0000-0000-0000-000000000000}"/>
          </ac:spMkLst>
        </pc:spChg>
      </pc:sldChg>
      <pc:sldChg chg="modSp">
        <pc:chgData name="yaish ofir" userId="S::yaishof_post.bgu.ac.il#ext#@bgu365.onmicrosoft.com::19073f50-9bd0-421f-8658-a8e8867e7c2f" providerId="AD" clId="Web-{622383DF-8656-4322-923C-DE6204ACE8D4}" dt="2022-05-15T16:05:10.734" v="22" actId="20577"/>
        <pc:sldMkLst>
          <pc:docMk/>
          <pc:sldMk cId="3258002419" sldId="465"/>
        </pc:sldMkLst>
        <pc:spChg chg="mod">
          <ac:chgData name="yaish ofir" userId="S::yaishof_post.bgu.ac.il#ext#@bgu365.onmicrosoft.com::19073f50-9bd0-421f-8658-a8e8867e7c2f" providerId="AD" clId="Web-{622383DF-8656-4322-923C-DE6204ACE8D4}" dt="2022-05-15T16:05:10.734" v="22" actId="20577"/>
          <ac:spMkLst>
            <pc:docMk/>
            <pc:sldMk cId="3258002419" sldId="46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1D832-63E2-A847-AEBF-093AE4EB5B95}" type="datetimeFigureOut">
              <a:rPr lang="en-US" smtClean="0"/>
              <a:t>6/13/24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DA0EC-C973-8443-AF4D-6D7C9514B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5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DA0EC-C973-8443-AF4D-6D7C9514B7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86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DA0EC-C973-8443-AF4D-6D7C9514B7F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81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4" name="Google Shape;454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200" b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3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אוקטובר 2012</a:t>
            </a:r>
            <a:endParaRPr/>
          </a:p>
        </p:txBody>
      </p:sp>
      <p:sp>
        <p:nvSpPr>
          <p:cNvPr id="456" name="Google Shape;456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8944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34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אוקטובר 2012</a:t>
            </a:r>
            <a:endParaRPr/>
          </a:p>
        </p:txBody>
      </p:sp>
      <p:sp>
        <p:nvSpPr>
          <p:cNvPr id="465" name="Google Shape;465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9737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" name="Google Shape;473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35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אוקטובר 2012</a:t>
            </a:r>
            <a:endParaRPr/>
          </a:p>
        </p:txBody>
      </p:sp>
      <p:sp>
        <p:nvSpPr>
          <p:cNvPr id="475" name="Google Shape;475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0223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3" name="Google Shape;483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36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אוקטובר 2012</a:t>
            </a:r>
            <a:endParaRPr/>
          </a:p>
        </p:txBody>
      </p:sp>
      <p:sp>
        <p:nvSpPr>
          <p:cNvPr id="485" name="Google Shape;485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4708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37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אוקטובר 2012</a:t>
            </a:r>
            <a:endParaRPr/>
          </a:p>
        </p:txBody>
      </p:sp>
      <p:sp>
        <p:nvSpPr>
          <p:cNvPr id="494" name="Google Shape;494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0567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4" name="Google Shape;504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8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אוקטובר 2012</a:t>
            </a:r>
            <a:endParaRPr/>
          </a:p>
        </p:txBody>
      </p:sp>
      <p:sp>
        <p:nvSpPr>
          <p:cNvPr id="506" name="Google Shape;506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5018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4" name="Google Shape;514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 rtl="1">
              <a:lnSpc>
                <a:spcPct val="115000"/>
              </a:lnSpc>
            </a:pPr>
            <a:endParaRPr lang="en-US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15" name="Google Shape;515;p39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אוקטובר 2012</a:t>
            </a:r>
            <a:endParaRPr/>
          </a:p>
        </p:txBody>
      </p:sp>
      <p:sp>
        <p:nvSpPr>
          <p:cNvPr id="516" name="Google Shape;516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7621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3" name="Google Shape;523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40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אוקטובר 2012</a:t>
            </a:r>
            <a:endParaRPr/>
          </a:p>
        </p:txBody>
      </p:sp>
      <p:sp>
        <p:nvSpPr>
          <p:cNvPr id="525" name="Google Shape;525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8470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2" name="Google Shape;532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Calling the previously built methods with </a:t>
            </a:r>
            <a:r>
              <a:rPr lang="en-US" sz="1800" dirty="0"/>
              <a:t>super()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saves you from needing to rewrite those methods in your subclass, and allows you to swap out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superclasses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minimal code changes.</a:t>
            </a:r>
            <a:endParaRPr sz="1200" b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4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אוקטובר 2012</a:t>
            </a:r>
            <a:endParaRPr/>
          </a:p>
        </p:txBody>
      </p:sp>
      <p:sp>
        <p:nvSpPr>
          <p:cNvPr id="534" name="Google Shape;534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6385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Assignment statements in Python do not copy objects, they create bindings between a target and an object. For collections that are mutable or contain mutable items, a copy is sometimes needed so one can change one copy without changing the other. This module provides generic shallow and deep copy operations.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difference between shallow and deep copying is only relevant for compound objects (objects that contain other objects, like lists or class instances):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shallow copy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constructs a new compound object and then (to the extent possible) inserts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into it to the objects found in the original.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copy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constructs a new compound object and then, recursively, inserts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copies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into it of the objects found in the original.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DA0EC-C973-8443-AF4D-6D7C9514B7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586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2" name="Google Shape;542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42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אוקטובר 2012</a:t>
            </a:r>
            <a:endParaRPr/>
          </a:p>
        </p:txBody>
      </p:sp>
      <p:sp>
        <p:nvSpPr>
          <p:cNvPr id="544" name="Google Shape;544;p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0932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2" name="Google Shape;552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4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אוקטובר 2012</a:t>
            </a:r>
            <a:endParaRPr/>
          </a:p>
        </p:txBody>
      </p:sp>
      <p:sp>
        <p:nvSpPr>
          <p:cNvPr id="554" name="Google Shape;554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39103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7" name="Google Shape;567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45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אוקטובר 2012</a:t>
            </a:r>
            <a:endParaRPr/>
          </a:p>
        </p:txBody>
      </p:sp>
      <p:sp>
        <p:nvSpPr>
          <p:cNvPr id="569" name="Google Shape;569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45639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6" name="Google Shape;576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200" b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46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אוקטובר 2012</a:t>
            </a:r>
            <a:endParaRPr/>
          </a:p>
        </p:txBody>
      </p:sp>
      <p:sp>
        <p:nvSpPr>
          <p:cNvPr id="578" name="Google Shape;578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1009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6" name="Google Shape;586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e-IL" sz="1200" b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47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אוקטובר 2012</a:t>
            </a:r>
            <a:endParaRPr/>
          </a:p>
        </p:txBody>
      </p:sp>
      <p:sp>
        <p:nvSpPr>
          <p:cNvPr id="588" name="Google Shape;588;p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11515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6" name="Google Shape;586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47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אוקטובר 2012</a:t>
            </a:r>
            <a:endParaRPr/>
          </a:p>
        </p:txBody>
      </p:sp>
      <p:sp>
        <p:nvSpPr>
          <p:cNvPr id="588" name="Google Shape;588;p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45266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DA0EC-C973-8443-AF4D-6D7C9514B7F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36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6" name="Google Shape;596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48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אוקטובר 2012</a:t>
            </a:r>
            <a:endParaRPr/>
          </a:p>
        </p:txBody>
      </p:sp>
      <p:sp>
        <p:nvSpPr>
          <p:cNvPr id="598" name="Google Shape;598;p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58569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5" name="Google Shape;605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49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אוקטובר 2012</a:t>
            </a:r>
            <a:endParaRPr/>
          </a:p>
        </p:txBody>
      </p:sp>
      <p:sp>
        <p:nvSpPr>
          <p:cNvPr id="607" name="Google Shape;607;p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02893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5" name="Google Shape;615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50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אוקטובר 2012</a:t>
            </a:r>
            <a:endParaRPr/>
          </a:p>
        </p:txBody>
      </p:sp>
      <p:sp>
        <p:nvSpPr>
          <p:cNvPr id="617" name="Google Shape;617;p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1342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4" name="Google Shape;624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5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אוקטובר 2012</a:t>
            </a:r>
            <a:endParaRPr/>
          </a:p>
        </p:txBody>
      </p:sp>
      <p:sp>
        <p:nvSpPr>
          <p:cNvPr id="626" name="Google Shape;626;p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90879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4" name="Google Shape;624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5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אוקטובר 2012</a:t>
            </a:r>
            <a:endParaRPr/>
          </a:p>
        </p:txBody>
      </p:sp>
      <p:sp>
        <p:nvSpPr>
          <p:cNvPr id="626" name="Google Shape;626;p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37316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4" name="Google Shape;624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5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אוקטובר 2012</a:t>
            </a:r>
            <a:endParaRPr/>
          </a:p>
        </p:txBody>
      </p:sp>
      <p:sp>
        <p:nvSpPr>
          <p:cNvPr id="626" name="Google Shape;626;p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8600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DA0EC-C973-8443-AF4D-6D7C9514B7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DA0EC-C973-8443-AF4D-6D7C9514B7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18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DA0EC-C973-8443-AF4D-6D7C9514B7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75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DA0EC-C973-8443-AF4D-6D7C9514B7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01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DA0EC-C973-8443-AF4D-6D7C9514B7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39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Actually some of the were not implemented at all (there is no </a:t>
            </a:r>
            <a:r>
              <a:rPr lang="en-US" dirty="0" err="1"/>
              <a:t>defaut</a:t>
            </a:r>
            <a:r>
              <a:rPr lang="en-US" dirty="0"/>
              <a:t> implementation for them), therefore we implement those magic methods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DA0EC-C973-8443-AF4D-6D7C9514B7F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20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3487-45A9-5C44-94C8-41CCBA826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FAD30-D5F5-4349-9293-9685FF2C6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6C929-E9CA-7346-8F66-E61CBF7D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E8EA0-24A4-9C48-9942-93D48F51D26B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84132-5DF1-C746-9F8E-4291A14B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12510-A493-CA4E-A88F-82D51082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7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9286-1D8D-FD46-9F8E-F0D6E733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A2EDA-9F66-FC49-9D24-CE642BDD9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E77C1-8A95-F04E-A437-24A0A6C3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CF116-46A1-0A47-BD31-0E6FAC8EFB07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FBD90-D12D-BF41-8887-527CE5B6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F3783-EC7F-004A-88A4-F98D13D0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4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EBEAC-8A41-904A-9785-3B7F004E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9EF99-2F71-4D49-BE97-E7DB93C3C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72D00-E0B3-D94C-9411-9DBC075A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4E5B4-1ACB-154F-8FB2-E356CBA783E9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CDD86-3CB9-CC42-8273-3E524B27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C1920-76ED-964A-808C-45098DFF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2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1C84-B21A-B549-8F6F-91783A4F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4D9F-27B5-4A47-84CD-ABCF7502C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EA4B6-E704-A040-B3C5-7DB34A91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A5AB3-DC45-1246-947C-BA5942E6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C873A-D1AC-6D4F-A6F2-C44AC12C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5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168F-F004-5143-B4DD-1387A7F71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D632C-635E-B648-BDC9-6A74472B6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51171-C5D6-A549-8D2D-597BCAC4B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587C-0253-174D-AFE2-858CC54384E4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D1FC7-9970-0D4C-9D6B-0BD1D228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201E4-2E19-C74D-B9BB-CED47867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4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E949-9DFB-FA42-AE64-03AA538C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1E485-3CE8-5E40-BC87-753E0978A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5239F-3A72-6F47-905A-8FB9E76AE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6F856-2A5A-8445-A979-AB53FF86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E97-1791-714D-911B-F3EFF883A170}" type="datetime1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24F77-C265-2844-9D6F-DF9F1BC0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16E44-B024-D54F-ABB0-0C13420E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6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C8C0-3D6C-CA47-BD23-48D6539CC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EF70D-A3FA-B04E-8FD3-02345A0C5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8A874-1AE0-FE43-8CDA-F217BEF34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DDCAF-1F53-0548-9392-8A38BE339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69170-C7A8-D34C-8279-12D1C258C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E5DB9D-6144-D148-8BA3-721A70A8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EC77-7C01-3343-9972-BDC31A42419E}" type="datetime1">
              <a:rPr lang="en-US" smtClean="0"/>
              <a:t>6/13/24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BBB8B-CC50-DB47-8BA5-DFCE4CA0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6F998-BEFE-1640-9768-12004956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8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04E3-45B9-5D4B-B716-B5039C51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5EBD3-1891-3D43-9BF0-1FCF75FE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79B07-FD61-BA48-A08C-B309D3323F3D}" type="datetime1">
              <a:rPr lang="en-US" smtClean="0"/>
              <a:t>6/13/24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08E04-C0EF-FF4B-84CA-A50DF2AB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DCD3C-7C50-D349-A2FC-0F3B23BE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7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52163-57F5-9649-9E95-29921249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11FAB-3A92-E54C-9115-C53843F22E02}" type="datetime1">
              <a:rPr lang="en-US" smtClean="0"/>
              <a:t>6/13/24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CA382B-A6F1-774A-ADB1-6226F017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B2F4E-6F40-6B42-A9FC-CBC599DE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8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B0B0-8450-9043-8269-84D545A5A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42468-BC6B-7F43-A7A5-D0355A1A8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1212B-AFB3-244B-A159-0F7F1E0E5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1A2D3-FB9F-0B41-9D48-2AA76575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3BC4C-D5E7-FF43-B7B3-2897AF37D55E}" type="datetime1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44A9E-FA2B-8C49-AE1D-39D02FE6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B884A-5723-E642-A8A1-6D370EB1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8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0662-DE18-E44C-A417-35B439E86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20454E-F00E-194C-8520-3A22061A5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A5C90-D088-3648-A1C1-83E85E249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BEEAA-CCA8-0442-AE7A-9CDC7015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FAA0-F9EE-BD4F-868C-00AD95C7DBC1}" type="datetime1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BAF69-48D1-AA40-AC0F-C1675123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B89B4-3BD5-C74D-B60B-01742A11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4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0DE68-D55D-724D-87ED-EB638020A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4EE13-0316-174C-83B0-B230E2950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A7FAB-EDB1-C643-A58D-C98A1616F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FFD8C-CA63-BE4D-A02D-2B5DDC416F8D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4FEE0-0716-1443-A2FB-F06D1F1DC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6A1EB-F8D6-D049-836F-F8CEF10DD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2E9B5F-0F48-F64B-B356-B1D0E1B424E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988874" y="-4761"/>
            <a:ext cx="1140981" cy="11409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012A6-1C3C-6842-AB98-33527AF749B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975" y="5779513"/>
            <a:ext cx="993338" cy="9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1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ecorators-in-python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library/functions.html#staticmethod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ecorators-in-python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docs.python.org/3/library/functions.html#classmethod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436703/what-is-the-difference-between-str-and-rep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7E7C-6223-8D43-9BC3-D64EDB800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/>
          <a:lstStyle/>
          <a:p>
            <a:r>
              <a:rPr lang="en-US" dirty="0"/>
              <a:t>Introduction to Computer Science (371-1-1601)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2EF292C-AFCC-A7DE-651E-6A28844174A1}"/>
              </a:ext>
            </a:extLst>
          </p:cNvPr>
          <p:cNvSpPr txBox="1">
            <a:spLocks/>
          </p:cNvSpPr>
          <p:nvPr/>
        </p:nvSpPr>
        <p:spPr>
          <a:xfrm>
            <a:off x="1524000" y="3650272"/>
            <a:ext cx="9144000" cy="16557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dirty="0">
                <a:solidFill>
                  <a:srgbClr val="000000"/>
                </a:solidFill>
              </a:rPr>
              <a:t>Lectures by: Prof Hugo </a:t>
            </a:r>
            <a:r>
              <a:rPr lang="en-US" dirty="0" err="1">
                <a:solidFill>
                  <a:srgbClr val="000000"/>
                </a:solidFill>
              </a:rPr>
              <a:t>Guterman</a:t>
            </a:r>
            <a:r>
              <a:rPr lang="en-US" dirty="0">
                <a:solidFill>
                  <a:srgbClr val="000000"/>
                </a:solidFill>
              </a:rPr>
              <a:t>,  Zion </a:t>
            </a:r>
            <a:r>
              <a:rPr lang="en-US" dirty="0" err="1">
                <a:solidFill>
                  <a:srgbClr val="000000"/>
                </a:solidFill>
              </a:rPr>
              <a:t>Siksik</a:t>
            </a:r>
            <a:r>
              <a:rPr lang="en-US" dirty="0">
                <a:solidFill>
                  <a:srgbClr val="000000"/>
                </a:solidFill>
              </a:rPr>
              <a:t>​​</a:t>
            </a:r>
            <a:endParaRPr lang="en-US" sz="3200" dirty="0">
              <a:solidFill>
                <a:srgbClr val="000000"/>
              </a:solidFill>
            </a:endParaRPr>
          </a:p>
          <a:p>
            <a:pPr fontAlgn="base"/>
            <a:r>
              <a:rPr lang="en-US" dirty="0">
                <a:solidFill>
                  <a:srgbClr val="000000"/>
                </a:solidFill>
              </a:rPr>
              <a:t>Recitations by: </a:t>
            </a:r>
            <a:r>
              <a:rPr lang="en-US" dirty="0" err="1">
                <a:solidFill>
                  <a:srgbClr val="000000"/>
                </a:solidFill>
              </a:rPr>
              <a:t>Moshiko</a:t>
            </a:r>
            <a:r>
              <a:rPr lang="en-US" dirty="0">
                <a:solidFill>
                  <a:srgbClr val="000000"/>
                </a:solidFill>
              </a:rPr>
              <a:t> Davidian, Ofir </a:t>
            </a:r>
            <a:r>
              <a:rPr lang="en-US" dirty="0" err="1">
                <a:solidFill>
                  <a:srgbClr val="000000"/>
                </a:solidFill>
              </a:rPr>
              <a:t>Yaish</a:t>
            </a:r>
            <a:r>
              <a:rPr lang="en-US" dirty="0">
                <a:solidFill>
                  <a:srgbClr val="000000"/>
                </a:solidFill>
              </a:rPr>
              <a:t>, Dor </a:t>
            </a:r>
            <a:r>
              <a:rPr lang="en-US" dirty="0" err="1">
                <a:solidFill>
                  <a:srgbClr val="000000"/>
                </a:solidFill>
              </a:rPr>
              <a:t>Shamay</a:t>
            </a:r>
            <a:r>
              <a:rPr lang="en-US" sz="2400" dirty="0">
                <a:solidFill>
                  <a:srgbClr val="000000"/>
                </a:solidFill>
              </a:rPr>
              <a:t>, Bar </a:t>
            </a:r>
            <a:r>
              <a:rPr lang="en-US" sz="2400" dirty="0" err="1">
                <a:solidFill>
                  <a:srgbClr val="000000"/>
                </a:solidFill>
              </a:rPr>
              <a:t>Shaybet</a:t>
            </a:r>
            <a:r>
              <a:rPr lang="en-US" sz="2400" dirty="0">
                <a:solidFill>
                  <a:srgbClr val="000000"/>
                </a:solidFill>
              </a:rPr>
              <a:t> ​</a:t>
            </a: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964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7BEC-A1BA-4A6F-2651-935C4C3FB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Shallow 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0B9DF-3322-24A9-1AD1-4C0B379FC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9285"/>
            <a:ext cx="10515600" cy="176971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222222"/>
                </a:solidFill>
              </a:rPr>
              <a:t>Constructs a new compound object and then (to the extent possible) inserts references into it to the objects found in the original</a:t>
            </a:r>
          </a:p>
          <a:p>
            <a:endParaRPr lang="en-US" dirty="0">
              <a:solidFill>
                <a:srgbClr val="222222"/>
              </a:solidFill>
            </a:endParaRPr>
          </a:p>
          <a:p>
            <a:r>
              <a:rPr lang="en-US" dirty="0">
                <a:solidFill>
                  <a:srgbClr val="222222"/>
                </a:solidFill>
              </a:rPr>
              <a:t>Python has a built-in library called copy which contains a shallow copy function:</a:t>
            </a:r>
          </a:p>
          <a:p>
            <a:endParaRPr lang="en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FCB2-B361-8B87-127F-73BAA0A5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BB95C-A954-8DEA-288F-700A4D41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73570-D0AC-3A2E-CA6A-261C971E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E0C40D-2AA8-9BA9-8474-55943664AC9D}"/>
              </a:ext>
            </a:extLst>
          </p:cNvPr>
          <p:cNvSpPr txBox="1"/>
          <p:nvPr/>
        </p:nvSpPr>
        <p:spPr>
          <a:xfrm>
            <a:off x="1440181" y="3721387"/>
            <a:ext cx="4114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import </a:t>
            </a:r>
            <a:r>
              <a:rPr lang="en-US" dirty="0"/>
              <a:t>copy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CC7832"/>
                </a:solidFill>
                <a:effectLst/>
              </a:rPr>
              <a:t>class </a:t>
            </a:r>
            <a:r>
              <a:rPr lang="en-US" dirty="0"/>
              <a:t>Vector:</a:t>
            </a:r>
            <a:br>
              <a:rPr lang="en-US" i="1" dirty="0">
                <a:solidFill>
                  <a:srgbClr val="629755"/>
                </a:solidFill>
                <a:effectLst/>
              </a:rPr>
            </a:br>
            <a:r>
              <a:rPr lang="en-US" i="1" dirty="0">
                <a:solidFill>
                  <a:srgbClr val="629755"/>
                </a:solidFill>
                <a:effectLst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B200B2"/>
                </a:solidFill>
                <a:effectLst/>
              </a:rPr>
              <a:t>__</a:t>
            </a:r>
            <a:r>
              <a:rPr lang="en-US" dirty="0" err="1">
                <a:solidFill>
                  <a:srgbClr val="B200B2"/>
                </a:solidFill>
                <a:effectLst/>
              </a:rPr>
              <a:t>init</a:t>
            </a:r>
            <a:r>
              <a:rPr lang="en-US" dirty="0">
                <a:solidFill>
                  <a:srgbClr val="B200B2"/>
                </a:solidFill>
                <a:effectLst/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rgbClr val="94558D"/>
                </a:solidFill>
                <a:effectLst/>
              </a:rPr>
              <a:t>self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elements):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.elements</a:t>
            </a:r>
            <a:r>
              <a:rPr lang="en-US" dirty="0"/>
              <a:t> = </a:t>
            </a:r>
            <a:r>
              <a:rPr lang="en-US" dirty="0" err="1"/>
              <a:t>copy.copy</a:t>
            </a:r>
            <a:r>
              <a:rPr lang="en-US" dirty="0"/>
              <a:t>(elements)</a:t>
            </a:r>
            <a:endParaRPr lang="en-IL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FD91C8-3C71-766B-BCA9-83385B37FB09}"/>
              </a:ext>
            </a:extLst>
          </p:cNvPr>
          <p:cNvSpPr/>
          <p:nvPr/>
        </p:nvSpPr>
        <p:spPr>
          <a:xfrm>
            <a:off x="5554981" y="3428365"/>
            <a:ext cx="6640830" cy="30645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0DC640-A74B-F19E-7B72-818E55E42FEF}"/>
              </a:ext>
            </a:extLst>
          </p:cNvPr>
          <p:cNvSpPr txBox="1"/>
          <p:nvPr/>
        </p:nvSpPr>
        <p:spPr>
          <a:xfrm>
            <a:off x="7422883" y="5017522"/>
            <a:ext cx="34556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class </a:t>
            </a:r>
            <a:r>
              <a:rPr lang="en-US" dirty="0"/>
              <a:t>Vector:</a:t>
            </a:r>
            <a:br>
              <a:rPr lang="en-US" i="1" dirty="0">
                <a:solidFill>
                  <a:srgbClr val="629755"/>
                </a:solidFill>
                <a:effectLst/>
              </a:rPr>
            </a:br>
            <a:r>
              <a:rPr lang="en-US" i="1" dirty="0">
                <a:solidFill>
                  <a:srgbClr val="629755"/>
                </a:solidFill>
                <a:effectLst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B200B2"/>
                </a:solidFill>
                <a:effectLst/>
              </a:rPr>
              <a:t>__</a:t>
            </a:r>
            <a:r>
              <a:rPr lang="en-US" dirty="0" err="1">
                <a:solidFill>
                  <a:srgbClr val="B200B2"/>
                </a:solidFill>
                <a:effectLst/>
              </a:rPr>
              <a:t>init</a:t>
            </a:r>
            <a:r>
              <a:rPr lang="en-US" dirty="0">
                <a:solidFill>
                  <a:srgbClr val="B200B2"/>
                </a:solidFill>
                <a:effectLst/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rgbClr val="94558D"/>
                </a:solidFill>
                <a:effectLst/>
              </a:rPr>
              <a:t>self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elements):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.elements</a:t>
            </a:r>
            <a:r>
              <a:rPr lang="en-US" dirty="0"/>
              <a:t> = elements[:]</a:t>
            </a:r>
            <a:endParaRPr lang="en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E738BC-7FE9-5DE0-ABD3-7DD81831AF5C}"/>
              </a:ext>
            </a:extLst>
          </p:cNvPr>
          <p:cNvSpPr txBox="1"/>
          <p:nvPr/>
        </p:nvSpPr>
        <p:spPr>
          <a:xfrm>
            <a:off x="6090835" y="4129623"/>
            <a:ext cx="5641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400" dirty="0"/>
              <a:t>In case of list, we can also use slicing which cre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IL" sz="2400" dirty="0"/>
              <a:t>tes a shallow copy of the list: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43CD90-F70E-F9E9-91A3-214840AF8936}"/>
              </a:ext>
            </a:extLst>
          </p:cNvPr>
          <p:cNvSpPr txBox="1"/>
          <p:nvPr/>
        </p:nvSpPr>
        <p:spPr>
          <a:xfrm>
            <a:off x="1211581" y="5525353"/>
            <a:ext cx="4263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Why is it enough to use the shallow copy in the vector class case?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243284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1"/>
          <p:cNvSpPr txBox="1">
            <a:spLocks noGrp="1"/>
          </p:cNvSpPr>
          <p:nvPr>
            <p:ph type="title"/>
          </p:nvPr>
        </p:nvSpPr>
        <p:spPr>
          <a:xfrm>
            <a:off x="415236" y="206863"/>
            <a:ext cx="1224513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7200"/>
            </a:pPr>
            <a:r>
              <a:rPr lang="en-US" sz="4800" dirty="0"/>
              <a:t>Shallow copy vs. deep copy</a:t>
            </a:r>
            <a:endParaRPr sz="4800" dirty="0"/>
          </a:p>
        </p:txBody>
      </p:sp>
      <p:sp>
        <p:nvSpPr>
          <p:cNvPr id="629" name="Google Shape;629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050" name="Picture 2" descr="copy in Python (Deep Copy and Shallow Copy) - GeeksforGeeks">
            <a:extLst>
              <a:ext uri="{FF2B5EF4-FFF2-40B4-BE49-F238E27FC236}">
                <a16:creationId xmlns:a16="http://schemas.microsoft.com/office/drawing/2014/main" id="{D378A964-EB4E-4668-B017-8192089E8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89" y="2381412"/>
            <a:ext cx="5155570" cy="338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py in Python (Deep Copy and Shallow Copy) - GeeksforGeeks">
            <a:extLst>
              <a:ext uri="{FF2B5EF4-FFF2-40B4-BE49-F238E27FC236}">
                <a16:creationId xmlns:a16="http://schemas.microsoft.com/office/drawing/2014/main" id="{9178943A-DAAB-4C17-96C1-6D2659422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00" y="2524404"/>
            <a:ext cx="5793611" cy="324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044B552-E1D0-5F8E-7654-3B942B3A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4168322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1364-0151-6951-5D50-89817A2D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Example - Vector class (4)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AA682-6A82-73D4-203E-81A61001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A1EF3-B75D-FF51-284A-3AAE1663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F74DA-C1B8-45C3-5B00-FFF78F75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/>
          </a:p>
        </p:txBody>
      </p:sp>
      <p:sp>
        <p:nvSpPr>
          <p:cNvPr id="17" name="Google Shape;220;p9">
            <a:extLst>
              <a:ext uri="{FF2B5EF4-FFF2-40B4-BE49-F238E27FC236}">
                <a16:creationId xmlns:a16="http://schemas.microsoft.com/office/drawing/2014/main" id="{97B84D2E-7CF0-7354-B85F-DD8A8AC96D18}"/>
              </a:ext>
            </a:extLst>
          </p:cNvPr>
          <p:cNvSpPr txBox="1">
            <a:spLocks/>
          </p:cNvSpPr>
          <p:nvPr/>
        </p:nvSpPr>
        <p:spPr>
          <a:xfrm>
            <a:off x="1044568" y="1289919"/>
            <a:ext cx="6899282" cy="10635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endParaRPr lang="en-US" sz="22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>
              <a:buClr>
                <a:schemeClr val="dk1"/>
              </a:buClr>
              <a:buSzPts val="2800"/>
            </a:pPr>
            <a:r>
              <a:rPr lang="en-US" b="1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What will be the output?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2400"/>
              <a:buFont typeface="Arial" panose="020B0604020202020204" pitchFamily="34" charset="0"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2400"/>
              <a:buFont typeface="Arial" panose="020B0604020202020204" pitchFamily="34" charset="0"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endParaRPr lang="en-US" sz="22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8D3109-9F82-0653-8B84-71D79A901A05}"/>
              </a:ext>
            </a:extLst>
          </p:cNvPr>
          <p:cNvSpPr txBox="1"/>
          <p:nvPr/>
        </p:nvSpPr>
        <p:spPr>
          <a:xfrm>
            <a:off x="6902444" y="1027906"/>
            <a:ext cx="51447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class </a:t>
            </a:r>
            <a:r>
              <a:rPr lang="en-US" dirty="0"/>
              <a:t>Vector:</a:t>
            </a:r>
            <a:br>
              <a:rPr lang="en-US" i="1" dirty="0">
                <a:solidFill>
                  <a:srgbClr val="629755"/>
                </a:solidFill>
                <a:effectLst/>
              </a:rPr>
            </a:br>
            <a:r>
              <a:rPr lang="en-US" i="1" dirty="0">
                <a:solidFill>
                  <a:srgbClr val="629755"/>
                </a:solidFill>
                <a:effectLst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B200B2"/>
                </a:solidFill>
                <a:effectLst/>
              </a:rPr>
              <a:t>__</a:t>
            </a:r>
            <a:r>
              <a:rPr lang="en-US" dirty="0" err="1">
                <a:solidFill>
                  <a:srgbClr val="B200B2"/>
                </a:solidFill>
                <a:effectLst/>
              </a:rPr>
              <a:t>init</a:t>
            </a:r>
            <a:r>
              <a:rPr lang="en-US" dirty="0">
                <a:solidFill>
                  <a:srgbClr val="B200B2"/>
                </a:solidFill>
                <a:effectLst/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rgbClr val="94558D"/>
                </a:solidFill>
                <a:effectLst/>
              </a:rPr>
              <a:t>self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elements):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.elements</a:t>
            </a:r>
            <a:r>
              <a:rPr lang="en-US" dirty="0"/>
              <a:t> = </a:t>
            </a:r>
            <a:r>
              <a:rPr lang="en-US" dirty="0" err="1"/>
              <a:t>copy.copy</a:t>
            </a:r>
            <a:r>
              <a:rPr lang="en-US" dirty="0"/>
              <a:t>(elements)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l2_norm</a:t>
            </a:r>
            <a:r>
              <a:rPr lang="en-US" dirty="0"/>
              <a:t>(</a:t>
            </a:r>
            <a:r>
              <a:rPr lang="en-US" dirty="0">
                <a:solidFill>
                  <a:srgbClr val="94558D"/>
                </a:solidFill>
                <a:effectLst/>
              </a:rPr>
              <a:t>self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>
                <a:solidFill>
                  <a:srgbClr val="8888C6"/>
                </a:solidFill>
                <a:effectLst/>
              </a:rPr>
              <a:t>sum</a:t>
            </a:r>
            <a:r>
              <a:rPr lang="en-US" dirty="0"/>
              <a:t>([x**</a:t>
            </a:r>
            <a:r>
              <a:rPr lang="en-US" dirty="0">
                <a:solidFill>
                  <a:srgbClr val="6897BB"/>
                </a:solidFill>
                <a:effectLst/>
              </a:rPr>
              <a:t>2 </a:t>
            </a:r>
            <a:r>
              <a:rPr lang="en-US" dirty="0">
                <a:solidFill>
                  <a:srgbClr val="CC7832"/>
                </a:solidFill>
                <a:effectLst/>
              </a:rPr>
              <a:t>for </a:t>
            </a:r>
            <a:r>
              <a:rPr lang="en-US" dirty="0"/>
              <a:t>x </a:t>
            </a:r>
            <a:r>
              <a:rPr lang="en-US" dirty="0">
                <a:solidFill>
                  <a:srgbClr val="CC7832"/>
                </a:solidFill>
                <a:effectLst/>
              </a:rPr>
              <a:t>in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.elements</a:t>
            </a:r>
            <a:r>
              <a:rPr lang="en-US" dirty="0"/>
              <a:t>]) ** </a:t>
            </a:r>
            <a:r>
              <a:rPr lang="en-US" dirty="0">
                <a:solidFill>
                  <a:srgbClr val="6897BB"/>
                </a:solidFill>
                <a:effectLst/>
              </a:rPr>
              <a:t>0.5</a:t>
            </a:r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AD7473-D77B-9BE4-7590-B70C761A67DB}"/>
              </a:ext>
            </a:extLst>
          </p:cNvPr>
          <p:cNvSpPr txBox="1"/>
          <p:nvPr/>
        </p:nvSpPr>
        <p:spPr>
          <a:xfrm>
            <a:off x="1044568" y="2519961"/>
            <a:ext cx="609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vec1 = Vector([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A8759"/>
                </a:solidFill>
                <a:effectLst/>
              </a:rPr>
              <a:t>"2"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])</a:t>
            </a:r>
            <a:br>
              <a:rPr lang="en-US" dirty="0"/>
            </a:br>
            <a:r>
              <a:rPr lang="en-US" dirty="0">
                <a:solidFill>
                  <a:srgbClr val="8888C6"/>
                </a:solidFill>
                <a:effectLst/>
              </a:rPr>
              <a:t>print</a:t>
            </a:r>
            <a:r>
              <a:rPr lang="en-US" dirty="0"/>
              <a:t>(vec1.l2_norm())</a:t>
            </a:r>
            <a:endParaRPr lang="en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F9F50E-EE12-BA56-B10C-F75C94891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0" y="3462655"/>
            <a:ext cx="10020300" cy="7722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ADEAD5-9D2B-DA2C-A352-1FA9FCE9C622}"/>
              </a:ext>
            </a:extLst>
          </p:cNvPr>
          <p:cNvSpPr txBox="1"/>
          <p:nvPr/>
        </p:nvSpPr>
        <p:spPr>
          <a:xfrm>
            <a:off x="834391" y="4903631"/>
            <a:ext cx="102527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Validating that an object instance is created according to our class design is essential and easy to apply with objects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41449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1364-0151-6951-5D50-89817A2D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216"/>
            <a:ext cx="10515600" cy="1325563"/>
          </a:xfrm>
        </p:spPr>
        <p:txBody>
          <a:bodyPr/>
          <a:lstStyle/>
          <a:p>
            <a:r>
              <a:rPr lang="en-IL" dirty="0"/>
              <a:t>Example - Vector class (5)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AA682-6A82-73D4-203E-81A61001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A1EF3-B75D-FF51-284A-3AAE1663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F74DA-C1B8-45C3-5B00-FFF78F75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388FA0-E834-664E-1701-28F2313C2159}"/>
              </a:ext>
            </a:extLst>
          </p:cNvPr>
          <p:cNvSpPr txBox="1"/>
          <p:nvPr/>
        </p:nvSpPr>
        <p:spPr>
          <a:xfrm>
            <a:off x="641033" y="4013875"/>
            <a:ext cx="1071276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</a:rPr>
              <a:t>The </a:t>
            </a:r>
            <a:r>
              <a:rPr lang="en-US" altLang="en-US" sz="2400" dirty="0" err="1">
                <a:solidFill>
                  <a:srgbClr val="DC143C"/>
                </a:solidFill>
              </a:rPr>
              <a:t>isinstance</a:t>
            </a:r>
            <a:r>
              <a:rPr lang="en-US" altLang="en-US" sz="2400" dirty="0">
                <a:solidFill>
                  <a:srgbClr val="DC143C"/>
                </a:solidFill>
              </a:rPr>
              <a:t>()</a:t>
            </a:r>
            <a:r>
              <a:rPr lang="en-US" altLang="en-US" sz="2400" dirty="0">
                <a:solidFill>
                  <a:srgbClr val="000000"/>
                </a:solidFill>
              </a:rPr>
              <a:t> function returns </a:t>
            </a:r>
            <a:r>
              <a:rPr lang="en-US" altLang="en-US" sz="2400" dirty="0">
                <a:solidFill>
                  <a:srgbClr val="DC143C"/>
                </a:solidFill>
              </a:rPr>
              <a:t>True</a:t>
            </a:r>
            <a:r>
              <a:rPr lang="en-US" altLang="en-US" sz="2400" dirty="0">
                <a:solidFill>
                  <a:srgbClr val="000000"/>
                </a:solidFill>
              </a:rPr>
              <a:t> if the specified object is of the specified type, otherwise </a:t>
            </a:r>
            <a:r>
              <a:rPr lang="en-US" altLang="en-US" sz="2400" dirty="0">
                <a:solidFill>
                  <a:srgbClr val="DC143C"/>
                </a:solidFill>
              </a:rPr>
              <a:t>False</a:t>
            </a:r>
            <a:endParaRPr lang="en-US" altLang="en-US" sz="2400" dirty="0"/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</a:rPr>
              <a:t>If the type parameter is a tuple, this function will return </a:t>
            </a:r>
            <a:r>
              <a:rPr lang="en-US" altLang="en-US" sz="2400" dirty="0">
                <a:solidFill>
                  <a:srgbClr val="DC143C"/>
                </a:solidFill>
              </a:rPr>
              <a:t>True</a:t>
            </a:r>
            <a:r>
              <a:rPr lang="en-US" altLang="en-US" sz="2400" dirty="0">
                <a:solidFill>
                  <a:srgbClr val="000000"/>
                </a:solidFill>
              </a:rPr>
              <a:t> if the object is </a:t>
            </a:r>
            <a:r>
              <a:rPr lang="en-US" altLang="en-US" sz="2400" i="1" dirty="0">
                <a:solidFill>
                  <a:srgbClr val="000000"/>
                </a:solidFill>
              </a:rPr>
              <a:t>one </a:t>
            </a:r>
            <a:r>
              <a:rPr lang="en-US" altLang="en-US" sz="2400" dirty="0">
                <a:solidFill>
                  <a:srgbClr val="000000"/>
                </a:solidFill>
              </a:rPr>
              <a:t>of the types in the tuple</a:t>
            </a:r>
            <a:endParaRPr lang="en-US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01444B-C045-F862-1768-211889AAC904}"/>
              </a:ext>
            </a:extLst>
          </p:cNvPr>
          <p:cNvSpPr txBox="1"/>
          <p:nvPr/>
        </p:nvSpPr>
        <p:spPr>
          <a:xfrm>
            <a:off x="1344931" y="1274465"/>
            <a:ext cx="105156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C7832"/>
                </a:solidFill>
                <a:effectLst/>
              </a:rPr>
              <a:t>class </a:t>
            </a:r>
            <a:r>
              <a:rPr lang="en-US" sz="2000" dirty="0"/>
              <a:t>Vector:</a:t>
            </a:r>
            <a:br>
              <a:rPr lang="en-US" sz="2000" i="1" dirty="0">
                <a:solidFill>
                  <a:srgbClr val="629755"/>
                </a:solidFill>
                <a:effectLst/>
              </a:rPr>
            </a:br>
            <a:r>
              <a:rPr lang="en-US" sz="2000" i="1" dirty="0">
                <a:solidFill>
                  <a:srgbClr val="629755"/>
                </a:solidFill>
                <a:effectLst/>
              </a:rPr>
              <a:t>    </a:t>
            </a:r>
            <a:r>
              <a:rPr lang="en-US" sz="2000" dirty="0">
                <a:solidFill>
                  <a:srgbClr val="CC7832"/>
                </a:solidFill>
                <a:effectLst/>
              </a:rPr>
              <a:t>def </a:t>
            </a:r>
            <a:r>
              <a:rPr lang="en-US" sz="2000" dirty="0">
                <a:solidFill>
                  <a:srgbClr val="B200B2"/>
                </a:solidFill>
                <a:effectLst/>
              </a:rPr>
              <a:t>__</a:t>
            </a:r>
            <a:r>
              <a:rPr lang="en-US" sz="2000" dirty="0" err="1">
                <a:solidFill>
                  <a:srgbClr val="B200B2"/>
                </a:solidFill>
                <a:effectLst/>
              </a:rPr>
              <a:t>init</a:t>
            </a:r>
            <a:r>
              <a:rPr lang="en-US" sz="2000" dirty="0">
                <a:solidFill>
                  <a:srgbClr val="B200B2"/>
                </a:solidFill>
                <a:effectLst/>
              </a:rPr>
              <a:t>__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94558D"/>
                </a:solidFill>
                <a:effectLst/>
              </a:rPr>
              <a:t>self</a:t>
            </a:r>
            <a:r>
              <a:rPr lang="en-US" sz="2000" dirty="0">
                <a:solidFill>
                  <a:srgbClr val="CC7832"/>
                </a:solidFill>
                <a:effectLst/>
              </a:rPr>
              <a:t>, </a:t>
            </a:r>
            <a:r>
              <a:rPr lang="en-US" sz="2000" dirty="0"/>
              <a:t>elements):</a:t>
            </a:r>
            <a:br>
              <a:rPr lang="en-US" sz="2000" i="1" dirty="0">
                <a:solidFill>
                  <a:srgbClr val="629755"/>
                </a:solidFill>
                <a:effectLst/>
              </a:rPr>
            </a:br>
            <a:r>
              <a:rPr lang="en-US" sz="2000" i="1" dirty="0">
                <a:solidFill>
                  <a:srgbClr val="629755"/>
                </a:solidFill>
                <a:effectLst/>
              </a:rPr>
              <a:t>        </a:t>
            </a:r>
            <a:r>
              <a:rPr lang="en-US" sz="2000" dirty="0">
                <a:solidFill>
                  <a:srgbClr val="CC7832"/>
                </a:solidFill>
                <a:effectLst/>
              </a:rPr>
              <a:t>if </a:t>
            </a:r>
            <a:r>
              <a:rPr lang="en-US" sz="2000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sz="2000" dirty="0" err="1"/>
              <a:t>.validate_vector</a:t>
            </a:r>
            <a:r>
              <a:rPr lang="en-US" sz="2000" dirty="0"/>
              <a:t>(elements):</a:t>
            </a:r>
            <a:br>
              <a:rPr lang="en-US" sz="2000" dirty="0"/>
            </a:br>
            <a:r>
              <a:rPr lang="en-US" sz="2000" dirty="0"/>
              <a:t>            </a:t>
            </a:r>
            <a:r>
              <a:rPr lang="en-US" sz="2000" dirty="0">
                <a:solidFill>
                  <a:srgbClr val="CC7832"/>
                </a:solidFill>
                <a:effectLst/>
              </a:rPr>
              <a:t>raise </a:t>
            </a:r>
            <a:r>
              <a:rPr lang="en-US" sz="2000" dirty="0" err="1">
                <a:solidFill>
                  <a:srgbClr val="8888C6"/>
                </a:solidFill>
                <a:effectLst/>
              </a:rPr>
              <a:t>ValueError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6A8759"/>
                </a:solidFill>
                <a:effectLst/>
              </a:rPr>
              <a:t>"Wrong parameter type"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sz="2000" dirty="0" err="1"/>
              <a:t>.elements</a:t>
            </a:r>
            <a:r>
              <a:rPr lang="en-US" sz="2000" dirty="0"/>
              <a:t> = </a:t>
            </a:r>
            <a:r>
              <a:rPr lang="en-US" sz="2000" dirty="0" err="1"/>
              <a:t>copy.copy</a:t>
            </a:r>
            <a:r>
              <a:rPr lang="en-US" sz="2000" dirty="0"/>
              <a:t>(elements)</a:t>
            </a:r>
            <a:br>
              <a:rPr lang="en-US" sz="2000" dirty="0">
                <a:solidFill>
                  <a:srgbClr val="808080"/>
                </a:solidFill>
                <a:effectLst/>
              </a:rPr>
            </a:br>
            <a:br>
              <a:rPr lang="en-US" sz="2000" dirty="0">
                <a:solidFill>
                  <a:srgbClr val="808080"/>
                </a:solidFill>
                <a:effectLst/>
              </a:rPr>
            </a:br>
            <a:r>
              <a:rPr lang="en-US" sz="2000" dirty="0">
                <a:solidFill>
                  <a:srgbClr val="808080"/>
                </a:solidFill>
                <a:effectLst/>
              </a:rPr>
              <a:t>    </a:t>
            </a:r>
            <a:r>
              <a:rPr lang="en-US" sz="2000" dirty="0">
                <a:solidFill>
                  <a:srgbClr val="CC7832"/>
                </a:solidFill>
                <a:effectLst/>
              </a:rPr>
              <a:t>def </a:t>
            </a:r>
            <a:r>
              <a:rPr lang="en-US" sz="2000" dirty="0" err="1">
                <a:solidFill>
                  <a:srgbClr val="FFC66D"/>
                </a:solidFill>
                <a:effectLst/>
              </a:rPr>
              <a:t>validate_vector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94558D"/>
                </a:solidFill>
                <a:effectLst/>
              </a:rPr>
              <a:t>self</a:t>
            </a:r>
            <a:r>
              <a:rPr lang="en-US" sz="2000" dirty="0">
                <a:solidFill>
                  <a:srgbClr val="CC7832"/>
                </a:solidFill>
                <a:effectLst/>
              </a:rPr>
              <a:t>, </a:t>
            </a:r>
            <a:r>
              <a:rPr lang="en-US" sz="2000" dirty="0"/>
              <a:t>elements):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>
                <a:solidFill>
                  <a:srgbClr val="CC7832"/>
                </a:solidFill>
                <a:effectLst/>
              </a:rPr>
              <a:t>return not </a:t>
            </a:r>
            <a:r>
              <a:rPr lang="en-US" sz="2000" dirty="0" err="1">
                <a:solidFill>
                  <a:srgbClr val="8888C6"/>
                </a:solidFill>
                <a:effectLst/>
              </a:rPr>
              <a:t>isinstance</a:t>
            </a:r>
            <a:r>
              <a:rPr lang="en-US" sz="2000" dirty="0"/>
              <a:t>(elements</a:t>
            </a:r>
            <a:r>
              <a:rPr lang="en-US" sz="2000" dirty="0">
                <a:solidFill>
                  <a:srgbClr val="CC7832"/>
                </a:solidFill>
                <a:effectLst/>
              </a:rPr>
              <a:t>, </a:t>
            </a:r>
            <a:r>
              <a:rPr lang="en-US" sz="2000" dirty="0">
                <a:solidFill>
                  <a:srgbClr val="8888C6"/>
                </a:solidFill>
                <a:effectLst/>
              </a:rPr>
              <a:t>list</a:t>
            </a:r>
            <a:r>
              <a:rPr lang="en-US" sz="2000" dirty="0"/>
              <a:t>) </a:t>
            </a:r>
            <a:r>
              <a:rPr lang="en-US" sz="2000" dirty="0">
                <a:solidFill>
                  <a:srgbClr val="CC7832"/>
                </a:solidFill>
                <a:effectLst/>
              </a:rPr>
              <a:t>or not </a:t>
            </a:r>
            <a:r>
              <a:rPr lang="en-US" sz="2000" dirty="0">
                <a:solidFill>
                  <a:srgbClr val="8888C6"/>
                </a:solidFill>
                <a:effectLst/>
              </a:rPr>
              <a:t>all</a:t>
            </a:r>
            <a:r>
              <a:rPr lang="en-US" sz="2000" dirty="0"/>
              <a:t>([</a:t>
            </a:r>
            <a:r>
              <a:rPr lang="en-US" sz="2000" dirty="0" err="1">
                <a:solidFill>
                  <a:srgbClr val="8888C6"/>
                </a:solidFill>
                <a:effectLst/>
              </a:rPr>
              <a:t>isinstance</a:t>
            </a:r>
            <a:r>
              <a:rPr lang="en-US" sz="2000" dirty="0"/>
              <a:t>(x</a:t>
            </a:r>
            <a:r>
              <a:rPr lang="en-US" sz="2000" dirty="0">
                <a:solidFill>
                  <a:srgbClr val="CC7832"/>
                </a:solidFill>
                <a:effectLst/>
              </a:rPr>
              <a:t>,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8888C6"/>
                </a:solidFill>
                <a:effectLst/>
              </a:rPr>
              <a:t>int</a:t>
            </a:r>
            <a:r>
              <a:rPr lang="en-US" sz="2000" dirty="0">
                <a:solidFill>
                  <a:srgbClr val="CC7832"/>
                </a:solidFill>
                <a:effectLst/>
              </a:rPr>
              <a:t>, </a:t>
            </a:r>
            <a:r>
              <a:rPr lang="en-US" sz="2000" dirty="0">
                <a:solidFill>
                  <a:srgbClr val="8888C6"/>
                </a:solidFill>
                <a:effectLst/>
              </a:rPr>
              <a:t>float</a:t>
            </a:r>
            <a:r>
              <a:rPr lang="en-US" sz="2000" dirty="0"/>
              <a:t>)) </a:t>
            </a:r>
            <a:r>
              <a:rPr lang="en-US" sz="2000" dirty="0">
                <a:solidFill>
                  <a:srgbClr val="CC7832"/>
                </a:solidFill>
                <a:effectLst/>
              </a:rPr>
              <a:t>for </a:t>
            </a:r>
            <a:r>
              <a:rPr lang="en-US" sz="2000" dirty="0"/>
              <a:t>x </a:t>
            </a:r>
            <a:r>
              <a:rPr lang="en-US" sz="2000" dirty="0">
                <a:solidFill>
                  <a:srgbClr val="CC7832"/>
                </a:solidFill>
                <a:effectLst/>
              </a:rPr>
              <a:t>in </a:t>
            </a:r>
            <a:r>
              <a:rPr lang="en-US" sz="2000" dirty="0"/>
              <a:t>elements])</a:t>
            </a:r>
            <a:endParaRPr lang="en-IL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AE40A1-A3F7-66E9-0C24-36D963146D0B}"/>
              </a:ext>
            </a:extLst>
          </p:cNvPr>
          <p:cNvSpPr/>
          <p:nvPr/>
        </p:nvSpPr>
        <p:spPr>
          <a:xfrm>
            <a:off x="1598294" y="3130530"/>
            <a:ext cx="9477375" cy="698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A2F63A-9D28-9748-0CFA-C0361A6E250F}"/>
              </a:ext>
            </a:extLst>
          </p:cNvPr>
          <p:cNvSpPr/>
          <p:nvPr/>
        </p:nvSpPr>
        <p:spPr>
          <a:xfrm>
            <a:off x="2057400" y="1936354"/>
            <a:ext cx="3143250" cy="349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73107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1364-0151-6951-5D50-89817A2D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60"/>
            <a:ext cx="10515600" cy="1325563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IL" dirty="0"/>
              <a:t>tatic methods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AA682-6A82-73D4-203E-81A61001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A1EF3-B75D-FF51-284A-3AAE1663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F74DA-C1B8-45C3-5B00-FFF78F75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388FA0-E834-664E-1701-28F2313C2159}"/>
              </a:ext>
            </a:extLst>
          </p:cNvPr>
          <p:cNvSpPr txBox="1"/>
          <p:nvPr/>
        </p:nvSpPr>
        <p:spPr>
          <a:xfrm>
            <a:off x="641033" y="1581359"/>
            <a:ext cx="1071276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</a:rPr>
              <a:t>Since </a:t>
            </a:r>
            <a:r>
              <a:rPr lang="en-US" sz="2400" dirty="0" err="1">
                <a:solidFill>
                  <a:srgbClr val="FFC66D"/>
                </a:solidFill>
              </a:rPr>
              <a:t>validate_vector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94558D"/>
                </a:solidFill>
              </a:rPr>
              <a:t>self</a:t>
            </a:r>
            <a:r>
              <a:rPr lang="en-US" sz="2400" dirty="0">
                <a:solidFill>
                  <a:srgbClr val="CC7832"/>
                </a:solidFill>
              </a:rPr>
              <a:t>, </a:t>
            </a:r>
            <a:r>
              <a:rPr lang="en-US" sz="2400" dirty="0"/>
              <a:t>elements) is not using the object instance, there is no reason for this method to be bound to the instance. We will replace it with a </a:t>
            </a:r>
            <a:r>
              <a:rPr lang="en-US" sz="2400" b="1" dirty="0"/>
              <a:t>static method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b="1" dirty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Static method </a:t>
            </a:r>
            <a:r>
              <a:rPr lang="en-US" altLang="en-US" sz="2400" dirty="0">
                <a:solidFill>
                  <a:srgbClr val="000000"/>
                </a:solidFill>
              </a:rPr>
              <a:t>is a method that knows nothing about the class or instance it was called on. It just gets the arguments that were passed, no implicit first argument. </a:t>
            </a:r>
            <a:r>
              <a:rPr lang="en-US" sz="2400" dirty="0">
                <a:solidFill>
                  <a:srgbClr val="000000"/>
                </a:solidFill>
              </a:rPr>
              <a:t>Can be invoked without creating an object instance of the class.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174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1364-0151-6951-5D50-89817A2D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60"/>
            <a:ext cx="10515600" cy="1325563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IL" dirty="0"/>
              <a:t>tatic methods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AA682-6A82-73D4-203E-81A61001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A1EF3-B75D-FF51-284A-3AAE1663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F74DA-C1B8-45C3-5B00-FFF78F75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BBBA4B-2D3C-28C7-E414-77CA920E742B}"/>
              </a:ext>
            </a:extLst>
          </p:cNvPr>
          <p:cNvSpPr txBox="1"/>
          <p:nvPr/>
        </p:nvSpPr>
        <p:spPr>
          <a:xfrm>
            <a:off x="975360" y="1656477"/>
            <a:ext cx="1071276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class </a:t>
            </a:r>
            <a:r>
              <a:rPr lang="en-US" dirty="0"/>
              <a:t>Vector:</a:t>
            </a:r>
            <a:br>
              <a:rPr lang="en-US" i="1" dirty="0">
                <a:solidFill>
                  <a:srgbClr val="629755"/>
                </a:solidFill>
                <a:effectLst/>
              </a:rPr>
            </a:br>
            <a:r>
              <a:rPr lang="en-US" i="1" dirty="0">
                <a:solidFill>
                  <a:srgbClr val="629755"/>
                </a:solidFill>
                <a:effectLst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B200B2"/>
                </a:solidFill>
                <a:effectLst/>
              </a:rPr>
              <a:t>__</a:t>
            </a:r>
            <a:r>
              <a:rPr lang="en-US" dirty="0" err="1">
                <a:solidFill>
                  <a:srgbClr val="B200B2"/>
                </a:solidFill>
                <a:effectLst/>
              </a:rPr>
              <a:t>init</a:t>
            </a:r>
            <a:r>
              <a:rPr lang="en-US" dirty="0">
                <a:solidFill>
                  <a:srgbClr val="B200B2"/>
                </a:solidFill>
                <a:effectLst/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rgbClr val="94558D"/>
                </a:solidFill>
                <a:effectLst/>
              </a:rPr>
              <a:t>self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elements):</a:t>
            </a:r>
            <a:br>
              <a:rPr lang="en-US" i="1" dirty="0">
                <a:solidFill>
                  <a:srgbClr val="629755"/>
                </a:solidFill>
                <a:effectLst/>
              </a:rPr>
            </a:br>
            <a:r>
              <a:rPr lang="en-US" i="1" dirty="0">
                <a:solidFill>
                  <a:srgbClr val="629755"/>
                </a:solidFill>
                <a:effectLst/>
              </a:rPr>
              <a:t>        </a:t>
            </a:r>
            <a:r>
              <a:rPr lang="en-US" dirty="0">
                <a:solidFill>
                  <a:srgbClr val="CC7832"/>
                </a:solidFill>
                <a:effectLst/>
              </a:rPr>
              <a:t>if </a:t>
            </a:r>
            <a:r>
              <a:rPr lang="en-US" dirty="0" err="1"/>
              <a:t>Vector.validate_vector</a:t>
            </a:r>
            <a:r>
              <a:rPr lang="en-US" dirty="0"/>
              <a:t>(elements):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>
                <a:solidFill>
                  <a:srgbClr val="CC7832"/>
                </a:solidFill>
                <a:effectLst/>
              </a:rPr>
              <a:t>raise </a:t>
            </a:r>
            <a:r>
              <a:rPr lang="en-US" dirty="0" err="1">
                <a:solidFill>
                  <a:srgbClr val="8888C6"/>
                </a:solidFill>
                <a:effectLst/>
              </a:rPr>
              <a:t>ValueError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"Wrong parameter type"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.elements</a:t>
            </a:r>
            <a:r>
              <a:rPr lang="en-US" dirty="0"/>
              <a:t> = </a:t>
            </a:r>
            <a:r>
              <a:rPr lang="en-US" dirty="0" err="1"/>
              <a:t>copy.copy</a:t>
            </a:r>
            <a:r>
              <a:rPr lang="en-US" dirty="0"/>
              <a:t>(elements)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</a:t>
            </a:r>
            <a:r>
              <a:rPr lang="en-US" dirty="0">
                <a:solidFill>
                  <a:srgbClr val="BBB529"/>
                </a:solidFill>
                <a:effectLst/>
              </a:rPr>
              <a:t>@</a:t>
            </a:r>
            <a:r>
              <a:rPr lang="en-US" dirty="0" err="1">
                <a:solidFill>
                  <a:srgbClr val="BBB529"/>
                </a:solidFill>
                <a:effectLst/>
              </a:rPr>
              <a:t>staticmethod</a:t>
            </a:r>
            <a:br>
              <a:rPr lang="en-US" dirty="0">
                <a:solidFill>
                  <a:srgbClr val="BBB529"/>
                </a:solidFill>
                <a:effectLst/>
              </a:rPr>
            </a:br>
            <a:r>
              <a:rPr lang="en-US" dirty="0">
                <a:solidFill>
                  <a:srgbClr val="BBB529"/>
                </a:solidFill>
                <a:effectLst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</a:rPr>
              <a:t>validate_vector</a:t>
            </a:r>
            <a:r>
              <a:rPr lang="en-US" dirty="0"/>
              <a:t>(elements):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  <a:effectLst/>
              </a:rPr>
              <a:t>return not </a:t>
            </a:r>
            <a:r>
              <a:rPr lang="en-US" dirty="0" err="1">
                <a:solidFill>
                  <a:srgbClr val="8888C6"/>
                </a:solidFill>
                <a:effectLst/>
              </a:rPr>
              <a:t>isinstance</a:t>
            </a:r>
            <a:r>
              <a:rPr lang="en-US" dirty="0"/>
              <a:t>(elements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8888C6"/>
                </a:solidFill>
                <a:effectLst/>
              </a:rPr>
              <a:t>list</a:t>
            </a:r>
            <a:r>
              <a:rPr lang="en-US" dirty="0"/>
              <a:t>) </a:t>
            </a:r>
            <a:r>
              <a:rPr lang="en-US" dirty="0">
                <a:solidFill>
                  <a:srgbClr val="CC7832"/>
                </a:solidFill>
                <a:effectLst/>
              </a:rPr>
              <a:t>or not </a:t>
            </a:r>
            <a:r>
              <a:rPr lang="en-US" dirty="0">
                <a:solidFill>
                  <a:srgbClr val="8888C6"/>
                </a:solidFill>
                <a:effectLst/>
              </a:rPr>
              <a:t>all</a:t>
            </a:r>
            <a:r>
              <a:rPr lang="en-US" dirty="0"/>
              <a:t>([</a:t>
            </a:r>
            <a:r>
              <a:rPr lang="en-US" dirty="0" err="1">
                <a:solidFill>
                  <a:srgbClr val="8888C6"/>
                </a:solidFill>
                <a:effectLst/>
              </a:rPr>
              <a:t>isinstance</a:t>
            </a:r>
            <a:r>
              <a:rPr lang="en-US" dirty="0"/>
              <a:t>(x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(</a:t>
            </a:r>
            <a:r>
              <a:rPr lang="en-US" dirty="0">
                <a:solidFill>
                  <a:srgbClr val="8888C6"/>
                </a:solidFill>
                <a:effectLst/>
              </a:rPr>
              <a:t>int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8888C6"/>
                </a:solidFill>
                <a:effectLst/>
              </a:rPr>
              <a:t>float</a:t>
            </a:r>
            <a:r>
              <a:rPr lang="en-US" dirty="0"/>
              <a:t>)) </a:t>
            </a:r>
            <a:r>
              <a:rPr lang="en-US" dirty="0">
                <a:solidFill>
                  <a:srgbClr val="CC7832"/>
                </a:solidFill>
                <a:effectLst/>
              </a:rPr>
              <a:t>for </a:t>
            </a:r>
            <a:r>
              <a:rPr lang="en-US" dirty="0"/>
              <a:t>x </a:t>
            </a:r>
            <a:r>
              <a:rPr lang="en-US" dirty="0">
                <a:solidFill>
                  <a:srgbClr val="CC7832"/>
                </a:solidFill>
                <a:effectLst/>
              </a:rPr>
              <a:t>in </a:t>
            </a:r>
            <a:r>
              <a:rPr lang="en-US" dirty="0"/>
              <a:t>elements])</a:t>
            </a:r>
            <a:endParaRPr lang="en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F6B69C-46F6-86ED-73B2-D60DE5089531}"/>
              </a:ext>
            </a:extLst>
          </p:cNvPr>
          <p:cNvSpPr/>
          <p:nvPr/>
        </p:nvSpPr>
        <p:spPr>
          <a:xfrm>
            <a:off x="1193533" y="3343226"/>
            <a:ext cx="8566485" cy="898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F7F136-7939-F0B6-324C-3EDB4DCCEAE1}"/>
              </a:ext>
            </a:extLst>
          </p:cNvPr>
          <p:cNvSpPr/>
          <p:nvPr/>
        </p:nvSpPr>
        <p:spPr>
          <a:xfrm>
            <a:off x="1645920" y="2263140"/>
            <a:ext cx="3086100" cy="297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7" name="Google Shape;199;p7">
            <a:extLst>
              <a:ext uri="{FF2B5EF4-FFF2-40B4-BE49-F238E27FC236}">
                <a16:creationId xmlns:a16="http://schemas.microsoft.com/office/drawing/2014/main" id="{F0E3787F-F0FA-6975-9019-5690BD0D081B}"/>
              </a:ext>
            </a:extLst>
          </p:cNvPr>
          <p:cNvCxnSpPr>
            <a:cxnSpLocks/>
          </p:cNvCxnSpPr>
          <p:nvPr/>
        </p:nvCxnSpPr>
        <p:spPr>
          <a:xfrm flipH="1">
            <a:off x="4732020" y="1656477"/>
            <a:ext cx="880110" cy="597545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95D24A5-BB0C-2554-7E57-040BAEE1B707}"/>
              </a:ext>
            </a:extLst>
          </p:cNvPr>
          <p:cNvSpPr txBox="1"/>
          <p:nvPr/>
        </p:nvSpPr>
        <p:spPr>
          <a:xfrm>
            <a:off x="5314950" y="1316455"/>
            <a:ext cx="5756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be invoked also using </a:t>
            </a:r>
            <a:r>
              <a:rPr lang="en-US" dirty="0" err="1">
                <a:solidFill>
                  <a:srgbClr val="94558D"/>
                </a:solidFill>
              </a:rPr>
              <a:t>self</a:t>
            </a:r>
            <a:r>
              <a:rPr lang="en-US" dirty="0" err="1"/>
              <a:t>.validate_vector</a:t>
            </a:r>
            <a:r>
              <a:rPr lang="en-US" dirty="0"/>
              <a:t>(elements)</a:t>
            </a:r>
          </a:p>
          <a:p>
            <a:pPr algn="ctr"/>
            <a:r>
              <a:rPr lang="en-US" dirty="0"/>
              <a:t>However, </a:t>
            </a:r>
            <a:r>
              <a:rPr lang="en-US" dirty="0">
                <a:solidFill>
                  <a:srgbClr val="94558D"/>
                </a:solidFill>
              </a:rPr>
              <a:t>self</a:t>
            </a:r>
            <a:r>
              <a:rPr lang="en-US" dirty="0"/>
              <a:t> is not passed </a:t>
            </a:r>
            <a:endParaRPr lang="en-IL" dirty="0"/>
          </a:p>
        </p:txBody>
      </p:sp>
      <p:cxnSp>
        <p:nvCxnSpPr>
          <p:cNvPr id="13" name="Google Shape;199;p7">
            <a:extLst>
              <a:ext uri="{FF2B5EF4-FFF2-40B4-BE49-F238E27FC236}">
                <a16:creationId xmlns:a16="http://schemas.microsoft.com/office/drawing/2014/main" id="{7487BF60-158F-F142-7923-CB0E3574597E}"/>
              </a:ext>
            </a:extLst>
          </p:cNvPr>
          <p:cNvCxnSpPr>
            <a:cxnSpLocks/>
          </p:cNvCxnSpPr>
          <p:nvPr/>
        </p:nvCxnSpPr>
        <p:spPr>
          <a:xfrm flipH="1" flipV="1">
            <a:off x="4206240" y="4250918"/>
            <a:ext cx="525780" cy="423952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E12E77A-2A3A-0658-4A37-6FB370AD577B}"/>
              </a:ext>
            </a:extLst>
          </p:cNvPr>
          <p:cNvSpPr txBox="1"/>
          <p:nvPr/>
        </p:nvSpPr>
        <p:spPr>
          <a:xfrm>
            <a:off x="4469130" y="4652743"/>
            <a:ext cx="5756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BB529"/>
                </a:solidFill>
              </a:rPr>
              <a:t>@</a:t>
            </a:r>
            <a:r>
              <a:rPr lang="en-US" dirty="0" err="1">
                <a:solidFill>
                  <a:srgbClr val="BBB529"/>
                </a:solidFill>
              </a:rPr>
              <a:t>staticmethod</a:t>
            </a:r>
            <a:r>
              <a:rPr lang="en-US" dirty="0">
                <a:solidFill>
                  <a:srgbClr val="BBB529"/>
                </a:solidFill>
              </a:rPr>
              <a:t> </a:t>
            </a:r>
            <a:r>
              <a:rPr lang="en-US" dirty="0"/>
              <a:t>is function decorator which converts the method into a static function. Read about decorators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 and about the </a:t>
            </a:r>
            <a:r>
              <a:rPr lang="en-US" dirty="0">
                <a:solidFill>
                  <a:srgbClr val="BBB529"/>
                </a:solidFill>
              </a:rPr>
              <a:t>@</a:t>
            </a:r>
            <a:r>
              <a:rPr lang="en-US" dirty="0" err="1">
                <a:solidFill>
                  <a:srgbClr val="BBB529"/>
                </a:solidFill>
              </a:rPr>
              <a:t>staticmethod</a:t>
            </a:r>
            <a:r>
              <a:rPr lang="en-US" dirty="0">
                <a:solidFill>
                  <a:srgbClr val="BBB529"/>
                </a:solidFill>
              </a:rPr>
              <a:t> </a:t>
            </a:r>
            <a:r>
              <a:rPr lang="en-US" dirty="0">
                <a:hlinkClick r:id="rId4"/>
              </a:rPr>
              <a:t>here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9356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1364-0151-6951-5D50-89817A2D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60"/>
            <a:ext cx="10515600" cy="1325563"/>
          </a:xfrm>
        </p:spPr>
        <p:txBody>
          <a:bodyPr/>
          <a:lstStyle/>
          <a:p>
            <a:r>
              <a:rPr lang="en-US" dirty="0"/>
              <a:t>Class attributes and </a:t>
            </a:r>
            <a:r>
              <a:rPr lang="en-IL" dirty="0"/>
              <a:t>methods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AA682-6A82-73D4-203E-81A61001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A1EF3-B75D-FF51-284A-3AAE1663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F74DA-C1B8-45C3-5B00-FFF78F75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388FA0-E834-664E-1701-28F2313C2159}"/>
              </a:ext>
            </a:extLst>
          </p:cNvPr>
          <p:cNvSpPr txBox="1"/>
          <p:nvPr/>
        </p:nvSpPr>
        <p:spPr>
          <a:xfrm>
            <a:off x="641033" y="1341329"/>
            <a:ext cx="1071276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</a:rPr>
              <a:t>A </a:t>
            </a:r>
            <a:r>
              <a:rPr lang="en-US" altLang="en-US" sz="2400" b="1" dirty="0">
                <a:solidFill>
                  <a:srgbClr val="000000"/>
                </a:solidFill>
              </a:rPr>
              <a:t>class attribute</a:t>
            </a:r>
            <a:r>
              <a:rPr lang="en-US" altLang="en-US" sz="2400" dirty="0">
                <a:solidFill>
                  <a:srgbClr val="000000"/>
                </a:solidFill>
              </a:rPr>
              <a:t> is a Python variable that belongs to a class rather than a particular object instance. It is shared between all the objects of this class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00000"/>
              </a:solidFill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</a:rPr>
              <a:t>For example, lets try to give a unique ID to each Vector instance we construct: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4986B3-D360-4C00-6CA3-EABEE2449856}"/>
              </a:ext>
            </a:extLst>
          </p:cNvPr>
          <p:cNvSpPr txBox="1"/>
          <p:nvPr/>
        </p:nvSpPr>
        <p:spPr>
          <a:xfrm>
            <a:off x="1254443" y="3187417"/>
            <a:ext cx="484155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class </a:t>
            </a:r>
            <a:r>
              <a:rPr lang="en-US" dirty="0"/>
              <a:t>Vector:</a:t>
            </a:r>
            <a:br>
              <a:rPr lang="en-US" i="1" dirty="0">
                <a:solidFill>
                  <a:srgbClr val="629755"/>
                </a:solidFill>
                <a:effectLst/>
              </a:rPr>
            </a:br>
            <a:r>
              <a:rPr lang="en-US" i="1" dirty="0">
                <a:solidFill>
                  <a:srgbClr val="629755"/>
                </a:solidFill>
                <a:effectLst/>
              </a:rPr>
              <a:t>    </a:t>
            </a:r>
            <a:r>
              <a:rPr lang="en-US" dirty="0" err="1"/>
              <a:t>current_id</a:t>
            </a:r>
            <a:r>
              <a:rPr lang="en-US" dirty="0"/>
              <a:t> = 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6897BB"/>
                </a:solidFill>
                <a:effectLst/>
              </a:rPr>
              <a:t>    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6897BB"/>
                </a:solidFill>
                <a:effectLst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B200B2"/>
                </a:solidFill>
                <a:effectLst/>
              </a:rPr>
              <a:t>__</a:t>
            </a:r>
            <a:r>
              <a:rPr lang="en-US" dirty="0" err="1">
                <a:solidFill>
                  <a:srgbClr val="B200B2"/>
                </a:solidFill>
                <a:effectLst/>
              </a:rPr>
              <a:t>init</a:t>
            </a:r>
            <a:r>
              <a:rPr lang="en-US" dirty="0">
                <a:solidFill>
                  <a:srgbClr val="B200B2"/>
                </a:solidFill>
                <a:effectLst/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rgbClr val="94558D"/>
                </a:solidFill>
                <a:effectLst/>
              </a:rPr>
              <a:t>self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elements):</a:t>
            </a:r>
            <a:br>
              <a:rPr lang="en-US" i="1" dirty="0">
                <a:solidFill>
                  <a:srgbClr val="629755"/>
                </a:solidFill>
                <a:effectLst/>
              </a:rPr>
            </a:br>
            <a:r>
              <a:rPr lang="en-US" i="1" dirty="0">
                <a:solidFill>
                  <a:srgbClr val="629755"/>
                </a:solidFill>
                <a:effectLst/>
              </a:rPr>
              <a:t>        </a:t>
            </a:r>
            <a:r>
              <a:rPr lang="en-US" dirty="0">
                <a:solidFill>
                  <a:srgbClr val="CC7832"/>
                </a:solidFill>
                <a:effectLst/>
              </a:rPr>
              <a:t>if </a:t>
            </a:r>
            <a:r>
              <a:rPr lang="en-US" dirty="0" err="1"/>
              <a:t>Vector.validate_vector</a:t>
            </a:r>
            <a:r>
              <a:rPr lang="en-US" dirty="0"/>
              <a:t>(elements):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>
                <a:solidFill>
                  <a:srgbClr val="CC7832"/>
                </a:solidFill>
                <a:effectLst/>
              </a:rPr>
              <a:t>raise </a:t>
            </a:r>
            <a:r>
              <a:rPr lang="en-US" dirty="0" err="1">
                <a:solidFill>
                  <a:srgbClr val="8888C6"/>
                </a:solidFill>
                <a:effectLst/>
              </a:rPr>
              <a:t>ValueError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"Wrong parameter type"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.elements</a:t>
            </a:r>
            <a:r>
              <a:rPr lang="en-US" dirty="0"/>
              <a:t> = </a:t>
            </a:r>
            <a:r>
              <a:rPr lang="en-US" dirty="0" err="1"/>
              <a:t>copy.copy</a:t>
            </a:r>
            <a:r>
              <a:rPr lang="en-US" dirty="0"/>
              <a:t>(elements)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   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.vector_id</a:t>
            </a:r>
            <a:r>
              <a:rPr lang="en-US" dirty="0"/>
              <a:t> = </a:t>
            </a:r>
            <a:r>
              <a:rPr lang="en-US" dirty="0" err="1"/>
              <a:t>Vector.current_id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Vector.current_id</a:t>
            </a:r>
            <a:r>
              <a:rPr lang="en-US" dirty="0"/>
              <a:t> += 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endParaRPr lang="en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EC9A62-4EB3-76E7-FF19-9554C49DBC76}"/>
              </a:ext>
            </a:extLst>
          </p:cNvPr>
          <p:cNvSpPr/>
          <p:nvPr/>
        </p:nvSpPr>
        <p:spPr>
          <a:xfrm>
            <a:off x="1737360" y="5177790"/>
            <a:ext cx="3154680" cy="594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BF1EF4-DF63-BB7F-2A8D-EF19E58F3342}"/>
              </a:ext>
            </a:extLst>
          </p:cNvPr>
          <p:cNvSpPr/>
          <p:nvPr/>
        </p:nvSpPr>
        <p:spPr>
          <a:xfrm>
            <a:off x="1508760" y="3494599"/>
            <a:ext cx="1402080" cy="3573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3" name="Google Shape;199;p7">
            <a:extLst>
              <a:ext uri="{FF2B5EF4-FFF2-40B4-BE49-F238E27FC236}">
                <a16:creationId xmlns:a16="http://schemas.microsoft.com/office/drawing/2014/main" id="{E9C2E0F0-F247-26D9-EF24-CFAE93C63C94}"/>
              </a:ext>
            </a:extLst>
          </p:cNvPr>
          <p:cNvCxnSpPr>
            <a:cxnSpLocks/>
          </p:cNvCxnSpPr>
          <p:nvPr/>
        </p:nvCxnSpPr>
        <p:spPr>
          <a:xfrm flipH="1">
            <a:off x="2910840" y="3277890"/>
            <a:ext cx="1550670" cy="216709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8B589C8-AFE1-1120-67C2-E91EB6B0C3FA}"/>
              </a:ext>
            </a:extLst>
          </p:cNvPr>
          <p:cNvSpPr txBox="1"/>
          <p:nvPr/>
        </p:nvSpPr>
        <p:spPr>
          <a:xfrm>
            <a:off x="4461510" y="3059668"/>
            <a:ext cx="180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attribute</a:t>
            </a:r>
            <a:endParaRPr lang="en-I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4D4C4D-D48C-9E61-B835-1072A94ED37F}"/>
              </a:ext>
            </a:extLst>
          </p:cNvPr>
          <p:cNvSpPr txBox="1"/>
          <p:nvPr/>
        </p:nvSpPr>
        <p:spPr>
          <a:xfrm>
            <a:off x="6933248" y="3187417"/>
            <a:ext cx="32051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vec1 = Vector([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/>
              <a:t>])</a:t>
            </a:r>
            <a:br>
              <a:rPr lang="en-US" dirty="0"/>
            </a:br>
            <a:r>
              <a:rPr lang="en-US" dirty="0"/>
              <a:t>vec2 = Vector([</a:t>
            </a:r>
            <a:r>
              <a:rPr lang="en-US" dirty="0">
                <a:solidFill>
                  <a:srgbClr val="6897BB"/>
                </a:solidFill>
                <a:effectLst/>
              </a:rPr>
              <a:t>5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6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8</a:t>
            </a:r>
            <a:r>
              <a:rPr lang="en-US" dirty="0"/>
              <a:t>])</a:t>
            </a:r>
            <a:br>
              <a:rPr lang="en-US" dirty="0"/>
            </a:br>
            <a:r>
              <a:rPr lang="en-US" dirty="0"/>
              <a:t>vec3 = Vector([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/>
              <a:t>])</a:t>
            </a:r>
            <a:br>
              <a:rPr lang="en-US" dirty="0"/>
            </a:br>
            <a:r>
              <a:rPr lang="en-US" dirty="0">
                <a:solidFill>
                  <a:srgbClr val="8888C6"/>
                </a:solidFill>
                <a:effectLst/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"vec1 id:"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vec1.vector_id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  </a:t>
            </a:r>
            <a:r>
              <a:rPr lang="en-US" dirty="0">
                <a:solidFill>
                  <a:srgbClr val="6A8759"/>
                </a:solidFill>
                <a:effectLst/>
              </a:rPr>
              <a:t>"vec2 id:"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vec2.vector_id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  </a:t>
            </a:r>
            <a:r>
              <a:rPr lang="en-US" dirty="0">
                <a:solidFill>
                  <a:srgbClr val="6A8759"/>
                </a:solidFill>
                <a:effectLst/>
              </a:rPr>
              <a:t>"vec3 id:"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vec3.vector_id)</a:t>
            </a:r>
            <a:endParaRPr lang="en-IL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EBEBF47-ECCF-4DAB-4466-A815D8E38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0" y="5177790"/>
            <a:ext cx="6057900" cy="444500"/>
          </a:xfrm>
          <a:prstGeom prst="rect">
            <a:avLst/>
          </a:prstGeom>
        </p:spPr>
      </p:pic>
      <p:cxnSp>
        <p:nvCxnSpPr>
          <p:cNvPr id="15" name="Google Shape;199;p7">
            <a:extLst>
              <a:ext uri="{FF2B5EF4-FFF2-40B4-BE49-F238E27FC236}">
                <a16:creationId xmlns:a16="http://schemas.microsoft.com/office/drawing/2014/main" id="{78B71CF2-D1C4-B25B-9114-E71D69DD4CE2}"/>
              </a:ext>
            </a:extLst>
          </p:cNvPr>
          <p:cNvCxnSpPr>
            <a:cxnSpLocks/>
          </p:cNvCxnSpPr>
          <p:nvPr/>
        </p:nvCxnSpPr>
        <p:spPr>
          <a:xfrm flipH="1" flipV="1">
            <a:off x="4251960" y="5772740"/>
            <a:ext cx="331470" cy="216580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C6C40E9-E8C4-6FA3-A67E-7FAED32B52F6}"/>
              </a:ext>
            </a:extLst>
          </p:cNvPr>
          <p:cNvSpPr txBox="1"/>
          <p:nvPr/>
        </p:nvSpPr>
        <p:spPr>
          <a:xfrm>
            <a:off x="4126230" y="5811351"/>
            <a:ext cx="7372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attribution can be accessed also using </a:t>
            </a:r>
            <a:r>
              <a:rPr lang="en-US" dirty="0" err="1">
                <a:solidFill>
                  <a:srgbClr val="94558D"/>
                </a:solidFill>
              </a:rPr>
              <a:t>self</a:t>
            </a:r>
            <a:r>
              <a:rPr lang="en-US" dirty="0" err="1"/>
              <a:t>.current_id</a:t>
            </a:r>
            <a:r>
              <a:rPr lang="en-US" dirty="0"/>
              <a:t>. However, </a:t>
            </a:r>
            <a:r>
              <a:rPr lang="en-US" dirty="0" err="1">
                <a:solidFill>
                  <a:srgbClr val="94558D"/>
                </a:solidFill>
              </a:rPr>
              <a:t>self</a:t>
            </a:r>
            <a:r>
              <a:rPr lang="en-US" dirty="0" err="1"/>
              <a:t>.current_id</a:t>
            </a:r>
            <a:r>
              <a:rPr lang="en-US" dirty="0"/>
              <a:t> += </a:t>
            </a:r>
            <a:r>
              <a:rPr lang="en-US" dirty="0">
                <a:solidFill>
                  <a:srgbClr val="6897BB"/>
                </a:solidFill>
              </a:rPr>
              <a:t>1</a:t>
            </a:r>
            <a:r>
              <a:rPr lang="en-US" dirty="0"/>
              <a:t> will create a new instance attribute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7415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1364-0151-6951-5D50-89817A2D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60"/>
            <a:ext cx="10515600" cy="1325563"/>
          </a:xfrm>
        </p:spPr>
        <p:txBody>
          <a:bodyPr/>
          <a:lstStyle/>
          <a:p>
            <a:r>
              <a:rPr lang="en-US" dirty="0"/>
              <a:t>Class attributes and </a:t>
            </a:r>
            <a:r>
              <a:rPr lang="en-IL" dirty="0"/>
              <a:t>methods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AA682-6A82-73D4-203E-81A61001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A1EF3-B75D-FF51-284A-3AAE1663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F74DA-C1B8-45C3-5B00-FFF78F75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388FA0-E834-664E-1701-28F2313C2159}"/>
              </a:ext>
            </a:extLst>
          </p:cNvPr>
          <p:cNvSpPr txBox="1"/>
          <p:nvPr/>
        </p:nvSpPr>
        <p:spPr>
          <a:xfrm>
            <a:off x="641033" y="1341329"/>
            <a:ext cx="1132617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</a:rPr>
              <a:t>A </a:t>
            </a:r>
            <a:r>
              <a:rPr lang="en-US" altLang="en-US" sz="2400" b="1" dirty="0">
                <a:solidFill>
                  <a:srgbClr val="000000"/>
                </a:solidFill>
              </a:rPr>
              <a:t>class method </a:t>
            </a:r>
            <a:r>
              <a:rPr lang="en-US" altLang="en-US" sz="2400" dirty="0">
                <a:solidFill>
                  <a:srgbClr val="000000"/>
                </a:solidFill>
              </a:rPr>
              <a:t>is a method that is bound to a class </a:t>
            </a:r>
            <a:r>
              <a:rPr lang="en-US" sz="2400" dirty="0">
                <a:solidFill>
                  <a:srgbClr val="000000"/>
                </a:solidFill>
              </a:rPr>
              <a:t>and not the object of the class</a:t>
            </a:r>
            <a:r>
              <a:rPr lang="en-US" altLang="en-US" sz="2400" dirty="0">
                <a:solidFill>
                  <a:srgbClr val="000000"/>
                </a:solidFill>
              </a:rPr>
              <a:t>. It does not require creation of a class instance, much like static method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00000"/>
              </a:solidFill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 difference between a static method and a class method is: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Static method knows nothing about the class and just deals with the parameters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Class method works with the class since its parameter is always the class itself. It can modify a class state</a:t>
            </a:r>
          </a:p>
        </p:txBody>
      </p:sp>
    </p:spTree>
    <p:extLst>
      <p:ext uri="{BB962C8B-B14F-4D97-AF65-F5344CB8AC3E}">
        <p14:creationId xmlns:p14="http://schemas.microsoft.com/office/powerpoint/2010/main" val="1603755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CE232BB4-04BF-7A36-B60C-1C5327FEC8E4}"/>
              </a:ext>
            </a:extLst>
          </p:cNvPr>
          <p:cNvSpPr txBox="1"/>
          <p:nvPr/>
        </p:nvSpPr>
        <p:spPr>
          <a:xfrm>
            <a:off x="781050" y="1316455"/>
            <a:ext cx="609790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class </a:t>
            </a:r>
            <a:r>
              <a:rPr lang="en-US" dirty="0"/>
              <a:t>Vector:</a:t>
            </a:r>
            <a:br>
              <a:rPr lang="en-US" i="1" dirty="0">
                <a:solidFill>
                  <a:srgbClr val="629755"/>
                </a:solidFill>
                <a:effectLst/>
              </a:rPr>
            </a:br>
            <a:r>
              <a:rPr lang="en-US" i="1" dirty="0">
                <a:solidFill>
                  <a:srgbClr val="629755"/>
                </a:solidFill>
                <a:effectLst/>
              </a:rPr>
              <a:t>    </a:t>
            </a:r>
            <a:r>
              <a:rPr lang="en-US" dirty="0" err="1"/>
              <a:t>current_id</a:t>
            </a:r>
            <a:r>
              <a:rPr lang="en-US" dirty="0"/>
              <a:t> = 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6897BB"/>
                </a:solidFill>
                <a:effectLst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B200B2"/>
                </a:solidFill>
                <a:effectLst/>
              </a:rPr>
              <a:t>__</a:t>
            </a:r>
            <a:r>
              <a:rPr lang="en-US" dirty="0" err="1">
                <a:solidFill>
                  <a:srgbClr val="B200B2"/>
                </a:solidFill>
                <a:effectLst/>
              </a:rPr>
              <a:t>init</a:t>
            </a:r>
            <a:r>
              <a:rPr lang="en-US" dirty="0">
                <a:solidFill>
                  <a:srgbClr val="B200B2"/>
                </a:solidFill>
                <a:effectLst/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rgbClr val="94558D"/>
                </a:solidFill>
                <a:effectLst/>
              </a:rPr>
              <a:t>self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elements):</a:t>
            </a:r>
            <a:br>
              <a:rPr lang="en-US" i="1" dirty="0">
                <a:solidFill>
                  <a:srgbClr val="629755"/>
                </a:solidFill>
                <a:effectLst/>
              </a:rPr>
            </a:br>
            <a:r>
              <a:rPr lang="en-US" i="1" dirty="0">
                <a:solidFill>
                  <a:srgbClr val="629755"/>
                </a:solidFill>
                <a:effectLst/>
              </a:rPr>
              <a:t>        </a:t>
            </a:r>
            <a:r>
              <a:rPr lang="en-US" dirty="0">
                <a:solidFill>
                  <a:srgbClr val="CC7832"/>
                </a:solidFill>
                <a:effectLst/>
              </a:rPr>
              <a:t>if </a:t>
            </a:r>
            <a:r>
              <a:rPr lang="en-US" dirty="0" err="1"/>
              <a:t>Vector.validate_vector</a:t>
            </a:r>
            <a:r>
              <a:rPr lang="en-US" dirty="0"/>
              <a:t>(elements):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>
                <a:solidFill>
                  <a:srgbClr val="CC7832"/>
                </a:solidFill>
                <a:effectLst/>
              </a:rPr>
              <a:t>raise </a:t>
            </a:r>
            <a:r>
              <a:rPr lang="en-US" dirty="0" err="1">
                <a:solidFill>
                  <a:srgbClr val="8888C6"/>
                </a:solidFill>
                <a:effectLst/>
              </a:rPr>
              <a:t>ValueError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"Wrong parameter type"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.elements</a:t>
            </a:r>
            <a:r>
              <a:rPr lang="en-US" dirty="0"/>
              <a:t> = </a:t>
            </a:r>
            <a:r>
              <a:rPr lang="en-US" dirty="0" err="1"/>
              <a:t>copy.copy</a:t>
            </a:r>
            <a:r>
              <a:rPr lang="en-US" dirty="0"/>
              <a:t>(elements)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   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.vector_id</a:t>
            </a:r>
            <a:r>
              <a:rPr lang="en-US" dirty="0"/>
              <a:t> = </a:t>
            </a:r>
            <a:r>
              <a:rPr lang="en-US" dirty="0" err="1"/>
              <a:t>Vector.current_id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Vector.current_id</a:t>
            </a:r>
            <a:r>
              <a:rPr lang="en-US" dirty="0"/>
              <a:t> += 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BBB529"/>
                </a:solidFill>
                <a:effectLst/>
              </a:rPr>
              <a:t>@</a:t>
            </a:r>
            <a:r>
              <a:rPr lang="en-US" dirty="0" err="1">
                <a:solidFill>
                  <a:srgbClr val="BBB529"/>
                </a:solidFill>
                <a:effectLst/>
              </a:rPr>
              <a:t>classmethod</a:t>
            </a:r>
            <a:br>
              <a:rPr lang="en-US" dirty="0">
                <a:solidFill>
                  <a:srgbClr val="BBB529"/>
                </a:solidFill>
                <a:effectLst/>
              </a:rPr>
            </a:br>
            <a:r>
              <a:rPr lang="en-US" dirty="0">
                <a:solidFill>
                  <a:srgbClr val="BBB529"/>
                </a:solidFill>
                <a:effectLst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 err="1">
                <a:solidFill>
                  <a:srgbClr val="FFC66D"/>
                </a:solidFill>
                <a:effectLst/>
              </a:rPr>
              <a:t>id_reset</a:t>
            </a:r>
            <a:r>
              <a:rPr lang="en-US" dirty="0"/>
              <a:t>(</a:t>
            </a:r>
            <a:r>
              <a:rPr lang="en-US" dirty="0" err="1">
                <a:solidFill>
                  <a:srgbClr val="94558D"/>
                </a:solidFill>
                <a:effectLst/>
              </a:rPr>
              <a:t>cls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initialize_value</a:t>
            </a:r>
            <a:r>
              <a:rPr lang="en-US" dirty="0"/>
              <a:t>=</a:t>
            </a:r>
            <a:r>
              <a:rPr lang="en-US" dirty="0">
                <a:solidFill>
                  <a:srgbClr val="6897BB"/>
                </a:solidFill>
                <a:effectLst/>
              </a:rPr>
              <a:t>0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94558D"/>
                </a:solidFill>
              </a:rPr>
              <a:t>cls</a:t>
            </a:r>
            <a:r>
              <a:rPr lang="en-US" dirty="0" err="1"/>
              <a:t>.current_id</a:t>
            </a:r>
            <a:r>
              <a:rPr lang="en-US" dirty="0"/>
              <a:t> = </a:t>
            </a:r>
            <a:r>
              <a:rPr lang="en-US" dirty="0" err="1"/>
              <a:t>initialize_value</a:t>
            </a:r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E1364-0151-6951-5D50-89817A2D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60"/>
            <a:ext cx="10515600" cy="1325563"/>
          </a:xfrm>
        </p:spPr>
        <p:txBody>
          <a:bodyPr/>
          <a:lstStyle/>
          <a:p>
            <a:r>
              <a:rPr lang="en-US" dirty="0"/>
              <a:t>Class attributes and </a:t>
            </a:r>
            <a:r>
              <a:rPr lang="en-IL" dirty="0"/>
              <a:t>methods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AA682-6A82-73D4-203E-81A61001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A1EF3-B75D-FF51-284A-3AAE1663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F74DA-C1B8-45C3-5B00-FFF78F75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F6B69C-46F6-86ED-73B2-D60DE5089531}"/>
              </a:ext>
            </a:extLst>
          </p:cNvPr>
          <p:cNvSpPr/>
          <p:nvPr/>
        </p:nvSpPr>
        <p:spPr>
          <a:xfrm>
            <a:off x="947737" y="4109905"/>
            <a:ext cx="3521393" cy="8985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7" name="Google Shape;199;p7">
            <a:extLst>
              <a:ext uri="{FF2B5EF4-FFF2-40B4-BE49-F238E27FC236}">
                <a16:creationId xmlns:a16="http://schemas.microsoft.com/office/drawing/2014/main" id="{F0E3787F-F0FA-6975-9019-5690BD0D081B}"/>
              </a:ext>
            </a:extLst>
          </p:cNvPr>
          <p:cNvCxnSpPr>
            <a:cxnSpLocks/>
          </p:cNvCxnSpPr>
          <p:nvPr/>
        </p:nvCxnSpPr>
        <p:spPr>
          <a:xfrm flipH="1">
            <a:off x="2537460" y="4093588"/>
            <a:ext cx="2098357" cy="364112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95D24A5-BB0C-2554-7E57-040BAEE1B707}"/>
              </a:ext>
            </a:extLst>
          </p:cNvPr>
          <p:cNvSpPr txBox="1"/>
          <p:nvPr/>
        </p:nvSpPr>
        <p:spPr>
          <a:xfrm>
            <a:off x="4550092" y="3702976"/>
            <a:ext cx="3684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class method receives the class (</a:t>
            </a:r>
            <a:r>
              <a:rPr lang="en-US" dirty="0" err="1">
                <a:solidFill>
                  <a:srgbClr val="94558D"/>
                </a:solidFill>
              </a:rPr>
              <a:t>cls</a:t>
            </a:r>
            <a:r>
              <a:rPr lang="en-US" dirty="0"/>
              <a:t>) as an implicit first argument, just like an instance method receives the instance</a:t>
            </a:r>
            <a:endParaRPr lang="en-IL" dirty="0"/>
          </a:p>
        </p:txBody>
      </p:sp>
      <p:cxnSp>
        <p:nvCxnSpPr>
          <p:cNvPr id="13" name="Google Shape;199;p7">
            <a:extLst>
              <a:ext uri="{FF2B5EF4-FFF2-40B4-BE49-F238E27FC236}">
                <a16:creationId xmlns:a16="http://schemas.microsoft.com/office/drawing/2014/main" id="{7487BF60-158F-F142-7923-CB0E3574597E}"/>
              </a:ext>
            </a:extLst>
          </p:cNvPr>
          <p:cNvCxnSpPr>
            <a:cxnSpLocks/>
          </p:cNvCxnSpPr>
          <p:nvPr/>
        </p:nvCxnSpPr>
        <p:spPr>
          <a:xfrm flipH="1" flipV="1">
            <a:off x="3612951" y="5109299"/>
            <a:ext cx="425649" cy="306109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E12E77A-2A3A-0658-4A37-6FB370AD577B}"/>
              </a:ext>
            </a:extLst>
          </p:cNvPr>
          <p:cNvSpPr txBox="1"/>
          <p:nvPr/>
        </p:nvSpPr>
        <p:spPr>
          <a:xfrm>
            <a:off x="2751295" y="5416703"/>
            <a:ext cx="5756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BB529"/>
                </a:solidFill>
              </a:rPr>
              <a:t>@</a:t>
            </a:r>
            <a:r>
              <a:rPr lang="en-US" dirty="0" err="1">
                <a:solidFill>
                  <a:srgbClr val="BBB529"/>
                </a:solidFill>
              </a:rPr>
              <a:t>classmethod</a:t>
            </a:r>
            <a:r>
              <a:rPr lang="en-US" dirty="0">
                <a:solidFill>
                  <a:srgbClr val="BBB529"/>
                </a:solidFill>
              </a:rPr>
              <a:t> </a:t>
            </a:r>
            <a:r>
              <a:rPr lang="en-US" dirty="0"/>
              <a:t>is function decorator which converts the method into a class function. Read about decorators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 and about the </a:t>
            </a:r>
            <a:r>
              <a:rPr lang="en-US" dirty="0">
                <a:solidFill>
                  <a:srgbClr val="BBB529"/>
                </a:solidFill>
              </a:rPr>
              <a:t>@</a:t>
            </a:r>
            <a:r>
              <a:rPr lang="en-US" dirty="0" err="1">
                <a:solidFill>
                  <a:srgbClr val="BBB529"/>
                </a:solidFill>
              </a:rPr>
              <a:t>classmethod</a:t>
            </a:r>
            <a:r>
              <a:rPr lang="en-US" dirty="0">
                <a:solidFill>
                  <a:srgbClr val="BBB529"/>
                </a:solidFill>
              </a:rPr>
              <a:t> </a:t>
            </a:r>
            <a:r>
              <a:rPr lang="en-US" dirty="0">
                <a:hlinkClick r:id="rId4"/>
              </a:rPr>
              <a:t>here</a:t>
            </a:r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AA8179-C26A-E6D0-B5F4-4F57CBED1556}"/>
              </a:ext>
            </a:extLst>
          </p:cNvPr>
          <p:cNvSpPr txBox="1"/>
          <p:nvPr/>
        </p:nvSpPr>
        <p:spPr>
          <a:xfrm>
            <a:off x="8613456" y="1283838"/>
            <a:ext cx="32051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vec1 = Vector([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/>
              <a:t>])</a:t>
            </a:r>
            <a:br>
              <a:rPr lang="en-US" dirty="0"/>
            </a:br>
            <a:r>
              <a:rPr lang="en-US" dirty="0"/>
              <a:t>vec2 = Vector([</a:t>
            </a:r>
            <a:r>
              <a:rPr lang="en-US" dirty="0">
                <a:solidFill>
                  <a:srgbClr val="6897BB"/>
                </a:solidFill>
                <a:effectLst/>
              </a:rPr>
              <a:t>5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6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8</a:t>
            </a:r>
            <a:r>
              <a:rPr lang="en-US" dirty="0"/>
              <a:t>])</a:t>
            </a:r>
            <a:br>
              <a:rPr lang="en-US" dirty="0"/>
            </a:br>
            <a:r>
              <a:rPr lang="en-US" dirty="0">
                <a:solidFill>
                  <a:srgbClr val="8888C6"/>
                </a:solidFill>
                <a:effectLst/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"vec1 id:"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vec1.vector_id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      </a:t>
            </a:r>
            <a:r>
              <a:rPr lang="en-US" dirty="0">
                <a:solidFill>
                  <a:srgbClr val="6A8759"/>
                </a:solidFill>
                <a:effectLst/>
              </a:rPr>
              <a:t>"vec2 id:"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vec2.vector_id)</a:t>
            </a:r>
            <a:br>
              <a:rPr lang="en-US" dirty="0"/>
            </a:br>
            <a:r>
              <a:rPr lang="en-US" dirty="0" err="1"/>
              <a:t>Vector.id_reset</a:t>
            </a:r>
            <a:r>
              <a:rPr lang="en-US" dirty="0"/>
              <a:t>(-</a:t>
            </a:r>
            <a:r>
              <a:rPr lang="en-US" dirty="0">
                <a:solidFill>
                  <a:srgbClr val="6897BB"/>
                </a:solidFill>
                <a:effectLst/>
              </a:rPr>
              <a:t>10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vec1 = Vector([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/>
              <a:t>])</a:t>
            </a:r>
            <a:br>
              <a:rPr lang="en-US" dirty="0"/>
            </a:br>
            <a:r>
              <a:rPr lang="en-US" dirty="0"/>
              <a:t>vec2 = Vector([</a:t>
            </a:r>
            <a:r>
              <a:rPr lang="en-US" dirty="0">
                <a:solidFill>
                  <a:srgbClr val="6897BB"/>
                </a:solidFill>
                <a:effectLst/>
              </a:rPr>
              <a:t>5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6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8</a:t>
            </a:r>
            <a:r>
              <a:rPr lang="en-US" dirty="0"/>
              <a:t>])</a:t>
            </a:r>
            <a:br>
              <a:rPr lang="en-US" dirty="0"/>
            </a:br>
            <a:r>
              <a:rPr lang="en-US" dirty="0">
                <a:solidFill>
                  <a:srgbClr val="8888C6"/>
                </a:solidFill>
                <a:effectLst/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"vec1 id:"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vec1.vector_id</a:t>
            </a:r>
            <a:r>
              <a:rPr lang="en-US" dirty="0">
                <a:solidFill>
                  <a:srgbClr val="CC7832"/>
                </a:solidFill>
                <a:effectLst/>
              </a:rPr>
              <a:t>,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      </a:t>
            </a:r>
            <a:r>
              <a:rPr lang="en-US" dirty="0">
                <a:solidFill>
                  <a:srgbClr val="6A8759"/>
                </a:solidFill>
                <a:effectLst/>
              </a:rPr>
              <a:t>"vec2 id:"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vec2.vector_id)</a:t>
            </a:r>
            <a:endParaRPr lang="en-IL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AD90BD-B0FF-47C3-C7C5-D3FFF7D2B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104" y="4093588"/>
            <a:ext cx="3508060" cy="69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5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1364-0151-6951-5D50-89817A2D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Example - Vector class (6)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AA682-6A82-73D4-203E-81A61001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A1EF3-B75D-FF51-284A-3AAE1663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F74DA-C1B8-45C3-5B00-FFF78F75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/>
          </a:p>
        </p:txBody>
      </p:sp>
      <p:sp>
        <p:nvSpPr>
          <p:cNvPr id="17" name="Google Shape;220;p9">
            <a:extLst>
              <a:ext uri="{FF2B5EF4-FFF2-40B4-BE49-F238E27FC236}">
                <a16:creationId xmlns:a16="http://schemas.microsoft.com/office/drawing/2014/main" id="{97B84D2E-7CF0-7354-B85F-DD8A8AC96D18}"/>
              </a:ext>
            </a:extLst>
          </p:cNvPr>
          <p:cNvSpPr txBox="1">
            <a:spLocks/>
          </p:cNvSpPr>
          <p:nvPr/>
        </p:nvSpPr>
        <p:spPr>
          <a:xfrm>
            <a:off x="1044568" y="1289919"/>
            <a:ext cx="6899282" cy="10635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endParaRPr lang="en-US" sz="22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>
              <a:buClr>
                <a:schemeClr val="dk1"/>
              </a:buClr>
              <a:buSzPts val="2800"/>
            </a:pPr>
            <a:r>
              <a:rPr lang="en-US" b="1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What will be the output?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2400"/>
              <a:buFont typeface="Arial" panose="020B0604020202020204" pitchFamily="34" charset="0"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2400"/>
              <a:buFont typeface="Arial" panose="020B0604020202020204" pitchFamily="34" charset="0"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endParaRPr lang="en-US" sz="22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AD7473-D77B-9BE4-7590-B70C761A67DB}"/>
              </a:ext>
            </a:extLst>
          </p:cNvPr>
          <p:cNvSpPr txBox="1"/>
          <p:nvPr/>
        </p:nvSpPr>
        <p:spPr>
          <a:xfrm>
            <a:off x="1044568" y="2519961"/>
            <a:ext cx="609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vec1 = Vector([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])</a:t>
            </a:r>
            <a:br>
              <a:rPr lang="en-US" dirty="0"/>
            </a:br>
            <a:r>
              <a:rPr lang="en-US" dirty="0">
                <a:solidFill>
                  <a:srgbClr val="8888C6"/>
                </a:solidFill>
                <a:effectLst/>
              </a:rPr>
              <a:t>print</a:t>
            </a:r>
            <a:r>
              <a:rPr lang="en-US" dirty="0"/>
              <a:t>(vec1)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FF746D-070C-E793-28AA-2FDD42D4F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633576"/>
            <a:ext cx="7277100" cy="419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5E657FB-C021-3FF3-0D7A-CDCF5DB2A87E}"/>
              </a:ext>
            </a:extLst>
          </p:cNvPr>
          <p:cNvSpPr txBox="1"/>
          <p:nvPr/>
        </p:nvSpPr>
        <p:spPr>
          <a:xfrm>
            <a:off x="952489" y="3691709"/>
            <a:ext cx="10252709" cy="790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800" dirty="0"/>
              <a:t>To support objects printing, we should overload the __str__ method: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EE0367-AA5C-F1C7-5F2A-842B4A3EA02D}"/>
              </a:ext>
            </a:extLst>
          </p:cNvPr>
          <p:cNvSpPr txBox="1"/>
          <p:nvPr/>
        </p:nvSpPr>
        <p:spPr>
          <a:xfrm>
            <a:off x="1541146" y="4390916"/>
            <a:ext cx="60979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class </a:t>
            </a:r>
            <a:r>
              <a:rPr lang="en-US" dirty="0"/>
              <a:t>Vector:</a:t>
            </a:r>
            <a:br>
              <a:rPr lang="en-US" dirty="0"/>
            </a:br>
            <a:r>
              <a:rPr lang="en-US" dirty="0"/>
              <a:t>    …</a:t>
            </a:r>
            <a:br>
              <a:rPr lang="en-US" dirty="0">
                <a:solidFill>
                  <a:srgbClr val="6897BB"/>
                </a:solidFill>
                <a:effectLst/>
              </a:rPr>
            </a:br>
            <a:r>
              <a:rPr lang="en-US" dirty="0">
                <a:solidFill>
                  <a:srgbClr val="6897BB"/>
                </a:solidFill>
                <a:effectLst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B200B2"/>
                </a:solidFill>
                <a:effectLst/>
              </a:rPr>
              <a:t>__str__</a:t>
            </a:r>
            <a:r>
              <a:rPr lang="en-US" dirty="0"/>
              <a:t>(</a:t>
            </a:r>
            <a:r>
              <a:rPr lang="en-US" dirty="0">
                <a:solidFill>
                  <a:srgbClr val="94558D"/>
                </a:solidFill>
                <a:effectLst/>
              </a:rPr>
              <a:t>self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629755"/>
                </a:solidFill>
                <a:effectLst/>
              </a:rPr>
              <a:t>"""</a:t>
            </a:r>
            <a:br>
              <a:rPr lang="en-US" i="1" dirty="0">
                <a:solidFill>
                  <a:srgbClr val="629755"/>
                </a:solidFill>
                <a:effectLst/>
              </a:rPr>
            </a:br>
            <a:r>
              <a:rPr lang="en-US" i="1" dirty="0">
                <a:solidFill>
                  <a:srgbClr val="629755"/>
                </a:solidFill>
                <a:effectLst/>
              </a:rPr>
              <a:t>        print function override</a:t>
            </a:r>
            <a:br>
              <a:rPr lang="en-US" i="1" dirty="0">
                <a:solidFill>
                  <a:srgbClr val="629755"/>
                </a:solidFill>
                <a:effectLst/>
              </a:rPr>
            </a:br>
            <a:r>
              <a:rPr lang="en-US" i="1" dirty="0">
                <a:solidFill>
                  <a:srgbClr val="629755"/>
                </a:solidFill>
                <a:effectLst/>
              </a:rPr>
              <a:t>        """</a:t>
            </a:r>
            <a:br>
              <a:rPr lang="en-US" i="1" dirty="0">
                <a:solidFill>
                  <a:srgbClr val="629755"/>
                </a:solidFill>
                <a:effectLst/>
              </a:rPr>
            </a:br>
            <a:r>
              <a:rPr lang="en-US" i="1" dirty="0">
                <a:solidFill>
                  <a:srgbClr val="629755"/>
                </a:solidFill>
                <a:effectLst/>
              </a:rPr>
              <a:t>    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>
                <a:solidFill>
                  <a:srgbClr val="6A8759"/>
                </a:solidFill>
                <a:effectLst/>
              </a:rPr>
              <a:t>"Vector values: {}"</a:t>
            </a:r>
            <a:r>
              <a:rPr lang="en-US" dirty="0"/>
              <a:t>.format(</a:t>
            </a:r>
            <a:r>
              <a:rPr lang="en-US" dirty="0">
                <a:solidFill>
                  <a:srgbClr val="8888C6"/>
                </a:solidFill>
                <a:effectLst/>
              </a:rPr>
              <a:t>str</a:t>
            </a:r>
            <a:r>
              <a:rPr lang="en-US" dirty="0"/>
              <a:t>(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.elements</a:t>
            </a:r>
            <a:r>
              <a:rPr lang="en-US" dirty="0"/>
              <a:t>))</a:t>
            </a:r>
            <a:endParaRPr lang="en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38EC76-0D86-F6AF-775C-120847CE76F6}"/>
              </a:ext>
            </a:extLst>
          </p:cNvPr>
          <p:cNvSpPr txBox="1"/>
          <p:nvPr/>
        </p:nvSpPr>
        <p:spPr>
          <a:xfrm>
            <a:off x="8265794" y="4293867"/>
            <a:ext cx="2385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vec1 = Vector([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2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1</a:t>
            </a:r>
            <a:r>
              <a:rPr lang="en-US" dirty="0"/>
              <a:t>])</a:t>
            </a:r>
            <a:br>
              <a:rPr lang="en-US" dirty="0"/>
            </a:br>
            <a:r>
              <a:rPr lang="en-US" dirty="0">
                <a:solidFill>
                  <a:srgbClr val="8888C6"/>
                </a:solidFill>
                <a:effectLst/>
              </a:rPr>
              <a:t>print</a:t>
            </a:r>
            <a:r>
              <a:rPr lang="en-US" dirty="0"/>
              <a:t>(vec1)</a:t>
            </a:r>
            <a:endParaRPr lang="en-I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8B4424-56AB-A824-87AF-4817E1664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472" y="5148981"/>
            <a:ext cx="45466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9B30-E12F-A94A-910F-EA2ADFA6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3E667-186A-CA4A-899E-EE5A1519B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Class definition</a:t>
            </a:r>
          </a:p>
          <a:p>
            <a:endParaRPr lang="en-US" dirty="0"/>
          </a:p>
          <a:p>
            <a:r>
              <a:rPr lang="en-US" dirty="0"/>
              <a:t>Inheritance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6686A-F4E3-6947-B966-61080544C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6198-150A-8C4F-A1E7-0F1CE7597B42}" type="datetime1">
              <a:rPr lang="en-US" smtClean="0"/>
              <a:t>6/13/24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BF202-4A9A-0043-8F75-881DB5CA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EDD00-6733-B540-BDDE-1C206FAF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51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– __str__ vs __</a:t>
            </a:r>
            <a:r>
              <a:rPr lang="en-US" dirty="0" err="1"/>
              <a:t>repr</a:t>
            </a:r>
            <a:r>
              <a:rPr lang="en-US" dirty="0"/>
              <a:t>__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799C0C-E29D-C9BC-7067-7FF95E478B76}"/>
              </a:ext>
            </a:extLst>
          </p:cNvPr>
          <p:cNvSpPr txBox="1"/>
          <p:nvPr/>
        </p:nvSpPr>
        <p:spPr>
          <a:xfrm>
            <a:off x="701040" y="2255878"/>
            <a:ext cx="1116996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__str__ goal is to be readable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__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repr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__ goal is to be unambiguous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str() is used for creating output for end user while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repr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() is mainly used for debugging and development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342900">
              <a:buFont typeface="Arial" panose="020B0604020202020204" pitchFamily="34" charset="0"/>
              <a:buChar char="•"/>
            </a:pP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Almost every object you implement should have a functional __</a:t>
            </a:r>
            <a:r>
              <a:rPr kumimoji="0" lang="en-US" altLang="he-IL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repr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__ that’s usable for understanding the object. Implementing __str__ is optional: do that if you need a “pretty print” functionality </a:t>
            </a:r>
            <a:endParaRPr kumimoji="0" lang="he-IL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11FCCE-6CB1-26E9-38E1-FC3F7A8F0E76}"/>
              </a:ext>
            </a:extLst>
          </p:cNvPr>
          <p:cNvSpPr txBox="1"/>
          <p:nvPr/>
        </p:nvSpPr>
        <p:spPr>
          <a:xfrm>
            <a:off x="220689" y="1555134"/>
            <a:ext cx="934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L" sz="2800" dirty="0"/>
              <a:t>Understand the difference between str() call and repr() call: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6D1CFF-BFFC-3239-313B-5AE64FE1AF12}"/>
              </a:ext>
            </a:extLst>
          </p:cNvPr>
          <p:cNvSpPr txBox="1"/>
          <p:nvPr/>
        </p:nvSpPr>
        <p:spPr>
          <a:xfrm>
            <a:off x="4612003" y="5477572"/>
            <a:ext cx="3177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3600" dirty="0"/>
              <a:t>Read more </a:t>
            </a:r>
            <a:r>
              <a:rPr lang="en-IL" sz="3600" dirty="0">
                <a:hlinkClick r:id="rId2"/>
              </a:rPr>
              <a:t>here</a:t>
            </a:r>
            <a:endParaRPr lang="en-IL" sz="3600" dirty="0"/>
          </a:p>
        </p:txBody>
      </p:sp>
    </p:spTree>
    <p:extLst>
      <p:ext uri="{BB962C8B-B14F-4D97-AF65-F5344CB8AC3E}">
        <p14:creationId xmlns:p14="http://schemas.microsoft.com/office/powerpoint/2010/main" val="892834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730" y="229571"/>
            <a:ext cx="10515600" cy="1325563"/>
          </a:xfrm>
        </p:spPr>
        <p:txBody>
          <a:bodyPr/>
          <a:lstStyle/>
          <a:p>
            <a:r>
              <a:rPr lang="en-US" dirty="0"/>
              <a:t>overriding (operators and methods)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11FCCE-6CB1-26E9-38E1-FC3F7A8F0E76}"/>
              </a:ext>
            </a:extLst>
          </p:cNvPr>
          <p:cNvSpPr txBox="1"/>
          <p:nvPr/>
        </p:nvSpPr>
        <p:spPr>
          <a:xfrm>
            <a:off x="697456" y="1418359"/>
            <a:ext cx="110754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overriding </a:t>
            </a:r>
            <a:r>
              <a:rPr lang="en-IL" sz="2800" dirty="0"/>
              <a:t>__str__ (or __repr__) are just one example. T</a:t>
            </a:r>
            <a:r>
              <a:rPr lang="en-US" sz="2800" dirty="0"/>
              <a:t>here are many operators we can override:</a:t>
            </a:r>
          </a:p>
        </p:txBody>
      </p:sp>
      <p:sp>
        <p:nvSpPr>
          <p:cNvPr id="9" name="Google Shape;278;p15">
            <a:extLst>
              <a:ext uri="{FF2B5EF4-FFF2-40B4-BE49-F238E27FC236}">
                <a16:creationId xmlns:a16="http://schemas.microsoft.com/office/drawing/2014/main" id="{E2FA0DB8-D0F7-4863-F0A7-7AB3C5067783}"/>
              </a:ext>
            </a:extLst>
          </p:cNvPr>
          <p:cNvSpPr txBox="1">
            <a:spLocks/>
          </p:cNvSpPr>
          <p:nvPr/>
        </p:nvSpPr>
        <p:spPr>
          <a:xfrm>
            <a:off x="9617844" y="5902029"/>
            <a:ext cx="1735956" cy="6368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Clr>
                <a:schemeClr val="dk1"/>
              </a:buClr>
              <a:buSzPts val="2400"/>
              <a:buFont typeface="Arial" panose="020B0604020202020204" pitchFamily="34" charset="0"/>
              <a:buNone/>
            </a:pPr>
            <a:r>
              <a:rPr lang="en-US" sz="2400" dirty="0"/>
              <a:t>And more…</a:t>
            </a:r>
            <a:endParaRPr lang="en-US" dirty="0"/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400"/>
              <a:buFont typeface="Arial" panose="020B0604020202020204" pitchFamily="34" charset="0"/>
              <a:buNone/>
            </a:pPr>
            <a:endParaRPr lang="en-US" sz="2400" dirty="0"/>
          </a:p>
        </p:txBody>
      </p:sp>
      <p:pic>
        <p:nvPicPr>
          <p:cNvPr id="10" name="Google Shape;279;p15">
            <a:extLst>
              <a:ext uri="{FF2B5EF4-FFF2-40B4-BE49-F238E27FC236}">
                <a16:creationId xmlns:a16="http://schemas.microsoft.com/office/drawing/2014/main" id="{C0B39616-60E2-1045-5843-4515241CE2B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6353" y="2336012"/>
            <a:ext cx="8381491" cy="4020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1353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1364-0151-6951-5D50-89817A2D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Example - Equality operator</a:t>
            </a:r>
            <a:endParaRPr lang="en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AA682-6A82-73D4-203E-81A61001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A1EF3-B75D-FF51-284A-3AAE1663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F74DA-C1B8-45C3-5B00-FFF78F75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/>
          </a:p>
        </p:txBody>
      </p:sp>
      <p:sp>
        <p:nvSpPr>
          <p:cNvPr id="18" name="Google Shape;350;p22">
            <a:extLst>
              <a:ext uri="{FF2B5EF4-FFF2-40B4-BE49-F238E27FC236}">
                <a16:creationId xmlns:a16="http://schemas.microsoft.com/office/drawing/2014/main" id="{BCB11CD1-4698-87CD-DC06-32FC33095EC7}"/>
              </a:ext>
            </a:extLst>
          </p:cNvPr>
          <p:cNvSpPr txBox="1">
            <a:spLocks/>
          </p:cNvSpPr>
          <p:nvPr/>
        </p:nvSpPr>
        <p:spPr>
          <a:xfrm>
            <a:off x="1033906" y="1533376"/>
            <a:ext cx="10773283" cy="500553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How can we check if two vectors are equal?</a:t>
            </a:r>
            <a:endParaRPr lang="en-US" dirty="0"/>
          </a:p>
          <a:p>
            <a:pPr marL="457200" lvl="1" indent="0">
              <a:buClr>
                <a:schemeClr val="dk1"/>
              </a:buClr>
              <a:buSzPts val="2400"/>
              <a:buFont typeface="Arial" panose="020B0604020202020204" pitchFamily="34" charset="0"/>
              <a:buNone/>
            </a:pPr>
            <a:r>
              <a:rPr lang="en-US" sz="2000" dirty="0">
                <a:latin typeface="+mj-lt"/>
                <a:ea typeface="Libre Baskerville"/>
                <a:cs typeface="Calibri" panose="020F0502020204030204" pitchFamily="34" charset="0"/>
                <a:sym typeface="Libre Baskerville"/>
              </a:rPr>
              <a:t>&gt;&gt;&gt; Vector([1, 2, 3]) == Vector([1, 2, 3])</a:t>
            </a:r>
            <a:endParaRPr lang="en-US" dirty="0">
              <a:latin typeface="+mj-lt"/>
              <a:cs typeface="Calibri" panose="020F0502020204030204" pitchFamily="34" charset="0"/>
            </a:endParaRPr>
          </a:p>
          <a:p>
            <a:pPr marL="457200" lvl="1" indent="0">
              <a:buClr>
                <a:schemeClr val="dk1"/>
              </a:buClr>
              <a:buSzPts val="2400"/>
              <a:buFont typeface="Arial" panose="020B0604020202020204" pitchFamily="34" charset="0"/>
              <a:buNone/>
            </a:pPr>
            <a:r>
              <a:rPr lang="en-US" sz="2000" dirty="0">
                <a:latin typeface="+mj-lt"/>
                <a:ea typeface="Libre Baskerville"/>
                <a:cs typeface="Calibri" panose="020F0502020204030204" pitchFamily="34" charset="0"/>
                <a:sym typeface="Libre Baskerville"/>
              </a:rPr>
              <a:t>False</a:t>
            </a:r>
            <a:endParaRPr lang="en-US" dirty="0">
              <a:latin typeface="+mj-lt"/>
              <a:cs typeface="Calibri" panose="020F0502020204030204" pitchFamily="34" charset="0"/>
            </a:endParaRPr>
          </a:p>
          <a:p>
            <a:pPr>
              <a:buClr>
                <a:schemeClr val="dk1"/>
              </a:buClr>
              <a:buSzPts val="2400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Why is it False?</a:t>
            </a:r>
            <a:endParaRPr lang="en-US" dirty="0"/>
          </a:p>
          <a:p>
            <a:pPr>
              <a:buClr>
                <a:schemeClr val="dk1"/>
              </a:buClr>
              <a:buSzPts val="2400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The correct way is to </a:t>
            </a:r>
            <a:r>
              <a:rPr lang="en-US" sz="2400" dirty="0"/>
              <a:t>override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the eq operator:</a:t>
            </a:r>
            <a:endParaRPr lang="en-US" dirty="0"/>
          </a:p>
          <a:p>
            <a:pPr marL="0" indent="0">
              <a:buClr>
                <a:schemeClr val="dk1"/>
              </a:buClr>
              <a:buSzPts val="2400"/>
              <a:buFont typeface="Arial" panose="020B0604020202020204" pitchFamily="34" charset="0"/>
              <a:buNone/>
            </a:pPr>
            <a:endParaRPr lang="en-US" sz="24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Clr>
                <a:schemeClr val="dk1"/>
              </a:buClr>
              <a:buSzPts val="2400"/>
              <a:buFont typeface="Arial" panose="020B0604020202020204" pitchFamily="34" charset="0"/>
              <a:buNone/>
            </a:pPr>
            <a:endParaRPr lang="en-US" sz="24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Clr>
                <a:schemeClr val="dk1"/>
              </a:buClr>
              <a:buSzPts val="2400"/>
              <a:buFont typeface="Arial" panose="020B0604020202020204" pitchFamily="34" charset="0"/>
              <a:buNone/>
            </a:pPr>
            <a:endParaRPr lang="en-US" sz="24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Clr>
                <a:schemeClr val="dk1"/>
              </a:buClr>
              <a:buSzPts val="2400"/>
              <a:buFont typeface="Arial" panose="020B0604020202020204" pitchFamily="34" charset="0"/>
              <a:buNone/>
            </a:pPr>
            <a:endParaRPr lang="en-US" sz="24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Clr>
                <a:schemeClr val="dk1"/>
              </a:buClr>
              <a:buSzPts val="2400"/>
              <a:buFont typeface="Arial" panose="020B0604020202020204" pitchFamily="34" charset="0"/>
              <a:buNone/>
            </a:pPr>
            <a:r>
              <a:rPr lang="en-US" sz="2400" dirty="0">
                <a:latin typeface="+mj-lt"/>
              </a:rPr>
              <a:t>&gt;&gt;&gt; Vector([1, 2, 3]) == Vector([1, 2, 3])</a:t>
            </a:r>
            <a:endParaRPr lang="en-US" dirty="0">
              <a:latin typeface="+mj-lt"/>
            </a:endParaRPr>
          </a:p>
          <a:p>
            <a:pPr marL="0" indent="0">
              <a:buClr>
                <a:schemeClr val="dk1"/>
              </a:buClr>
              <a:buSzPts val="2400"/>
              <a:buFont typeface="Arial" panose="020B0604020202020204" pitchFamily="34" charset="0"/>
              <a:buNone/>
            </a:pPr>
            <a:r>
              <a:rPr lang="en-US" sz="2400" dirty="0">
                <a:latin typeface="+mj-lt"/>
              </a:rPr>
              <a:t>True</a:t>
            </a:r>
            <a:endParaRPr lang="en-US" dirty="0">
              <a:latin typeface="+mj-lt"/>
            </a:endParaRPr>
          </a:p>
          <a:p>
            <a:pPr marL="0" indent="0">
              <a:buClr>
                <a:schemeClr val="dk1"/>
              </a:buClr>
              <a:buSzPts val="2400"/>
              <a:buFont typeface="Arial" panose="020B0604020202020204" pitchFamily="34" charset="0"/>
              <a:buNone/>
            </a:pPr>
            <a:endParaRPr lang="en-US"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3E7342-F2F8-7A45-93D4-9C13F7FAE141}"/>
              </a:ext>
            </a:extLst>
          </p:cNvPr>
          <p:cNvSpPr txBox="1"/>
          <p:nvPr/>
        </p:nvSpPr>
        <p:spPr>
          <a:xfrm>
            <a:off x="1117283" y="3880753"/>
            <a:ext cx="60979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B200B2"/>
                </a:solidFill>
                <a:effectLst/>
              </a:rPr>
              <a:t>__eq__</a:t>
            </a:r>
            <a:r>
              <a:rPr lang="en-US" dirty="0"/>
              <a:t>(</a:t>
            </a:r>
            <a:r>
              <a:rPr lang="en-US" dirty="0">
                <a:solidFill>
                  <a:srgbClr val="94558D"/>
                </a:solidFill>
                <a:effectLst/>
              </a:rPr>
              <a:t>self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other):</a:t>
            </a:r>
            <a:br>
              <a:rPr lang="en-US" i="1" dirty="0">
                <a:solidFill>
                  <a:srgbClr val="629755"/>
                </a:solidFill>
                <a:effectLst/>
              </a:rPr>
            </a:br>
            <a:r>
              <a:rPr lang="en-US" i="1" dirty="0">
                <a:solidFill>
                  <a:srgbClr val="629755"/>
                </a:solidFill>
                <a:effectLst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if not </a:t>
            </a:r>
            <a:r>
              <a:rPr lang="en-US" dirty="0" err="1">
                <a:solidFill>
                  <a:srgbClr val="8888C6"/>
                </a:solidFill>
                <a:effectLst/>
              </a:rPr>
              <a:t>isinstance</a:t>
            </a:r>
            <a:r>
              <a:rPr lang="en-US" dirty="0"/>
              <a:t>(other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Vector):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  <a:effectLst/>
              </a:rPr>
              <a:t>return False</a:t>
            </a:r>
            <a:br>
              <a:rPr lang="en-US" dirty="0">
                <a:solidFill>
                  <a:srgbClr val="CC7832"/>
                </a:solidFill>
                <a:effectLst/>
              </a:rPr>
            </a:br>
            <a:r>
              <a:rPr lang="en-US" dirty="0">
                <a:solidFill>
                  <a:srgbClr val="CC7832"/>
                </a:solidFill>
                <a:effectLst/>
              </a:rPr>
              <a:t>    return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.elements</a:t>
            </a:r>
            <a:r>
              <a:rPr lang="en-US" dirty="0"/>
              <a:t> == </a:t>
            </a:r>
            <a:r>
              <a:rPr lang="en-US" dirty="0" err="1"/>
              <a:t>other.elements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77919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1364-0151-6951-5D50-89817A2D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Example - Indexing Operator</a:t>
            </a:r>
            <a:endParaRPr lang="en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AA682-6A82-73D4-203E-81A61001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A1EF3-B75D-FF51-284A-3AAE1663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F74DA-C1B8-45C3-5B00-FFF78F75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/>
          </a:p>
        </p:txBody>
      </p:sp>
      <p:sp>
        <p:nvSpPr>
          <p:cNvPr id="18" name="Google Shape;350;p22">
            <a:extLst>
              <a:ext uri="{FF2B5EF4-FFF2-40B4-BE49-F238E27FC236}">
                <a16:creationId xmlns:a16="http://schemas.microsoft.com/office/drawing/2014/main" id="{BCB11CD1-4698-87CD-DC06-32FC33095EC7}"/>
              </a:ext>
            </a:extLst>
          </p:cNvPr>
          <p:cNvSpPr txBox="1">
            <a:spLocks/>
          </p:cNvSpPr>
          <p:nvPr/>
        </p:nvSpPr>
        <p:spPr>
          <a:xfrm>
            <a:off x="1033906" y="1533376"/>
            <a:ext cx="10773283" cy="500553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400" dirty="0"/>
              <a:t>Accessing a specific value of the vector can be done using:</a:t>
            </a:r>
            <a:endParaRPr lang="en-US" dirty="0"/>
          </a:p>
          <a:p>
            <a:pPr marL="457200" lvl="1" indent="0">
              <a:buClr>
                <a:schemeClr val="dk1"/>
              </a:buClr>
              <a:buSzPts val="2400"/>
              <a:buNone/>
            </a:pPr>
            <a:r>
              <a:rPr lang="en-US" sz="2000" dirty="0">
                <a:latin typeface="+mj-lt"/>
                <a:ea typeface="Libre Baskerville"/>
                <a:cs typeface="Calibri" panose="020F0502020204030204" pitchFamily="34" charset="0"/>
                <a:sym typeface="Libre Baskerville"/>
              </a:rPr>
              <a:t>&gt;&gt;&gt; </a:t>
            </a:r>
            <a:r>
              <a:rPr lang="en-US" sz="2000" dirty="0"/>
              <a:t>Vector([1, 2, 3]).elements[</a:t>
            </a:r>
            <a:r>
              <a:rPr lang="en-US" sz="2000" dirty="0" err="1"/>
              <a:t>i</a:t>
            </a:r>
            <a:r>
              <a:rPr lang="en-US" sz="2000" dirty="0"/>
              <a:t>]</a:t>
            </a:r>
            <a:endParaRPr lang="en-US" dirty="0">
              <a:latin typeface="+mj-lt"/>
              <a:cs typeface="Calibri" panose="020F0502020204030204" pitchFamily="34" charset="0"/>
            </a:endParaRPr>
          </a:p>
          <a:p>
            <a:pPr>
              <a:buClr>
                <a:schemeClr val="dk1"/>
              </a:buClr>
              <a:buSzPts val="2400"/>
            </a:pPr>
            <a:r>
              <a:rPr lang="en-US" sz="2400" dirty="0"/>
              <a:t>The right way is to override the </a:t>
            </a:r>
            <a:r>
              <a:rPr lang="en-US" sz="2400" dirty="0" err="1"/>
              <a:t>getitem</a:t>
            </a:r>
            <a:r>
              <a:rPr lang="en-US" sz="2400" dirty="0"/>
              <a:t> operator (it actually was not implemented; therefore, we do not override it):</a:t>
            </a:r>
          </a:p>
          <a:p>
            <a:pPr marL="0" indent="0">
              <a:buClr>
                <a:schemeClr val="dk1"/>
              </a:buClr>
              <a:buSzPts val="2400"/>
              <a:buFont typeface="Arial" panose="020B0604020202020204" pitchFamily="34" charset="0"/>
              <a:buNone/>
            </a:pPr>
            <a:endParaRPr lang="en-US" sz="24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Clr>
                <a:schemeClr val="dk1"/>
              </a:buClr>
              <a:buSzPts val="2400"/>
              <a:buFont typeface="Arial" panose="020B0604020202020204" pitchFamily="34" charset="0"/>
              <a:buNone/>
            </a:pPr>
            <a:endParaRPr lang="en-US" sz="24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Clr>
                <a:schemeClr val="dk1"/>
              </a:buClr>
              <a:buSzPts val="2400"/>
              <a:buFont typeface="Arial" panose="020B0604020202020204" pitchFamily="34" charset="0"/>
              <a:buNone/>
            </a:pPr>
            <a:endParaRPr lang="en-US" sz="2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+mj-lt"/>
              </a:rPr>
              <a:t>&gt;&gt;&gt; v1 = Vector([1, 2, 3]) </a:t>
            </a:r>
          </a:p>
          <a:p>
            <a:pPr marL="0" indent="0">
              <a:buSzPts val="2400"/>
              <a:buNone/>
            </a:pPr>
            <a:r>
              <a:rPr lang="en-US" sz="2400" dirty="0">
                <a:latin typeface="+mj-lt"/>
              </a:rPr>
              <a:t>&gt;&gt;&gt; v1[2]</a:t>
            </a:r>
          </a:p>
          <a:p>
            <a:pPr marL="0" lvl="0" indent="0"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+mj-lt"/>
              </a:rPr>
              <a:t>3</a:t>
            </a:r>
          </a:p>
          <a:p>
            <a:pPr marL="0" indent="0">
              <a:buClr>
                <a:schemeClr val="dk1"/>
              </a:buClr>
              <a:buSzPts val="2400"/>
              <a:buFont typeface="Arial" panose="020B0604020202020204" pitchFamily="34" charset="0"/>
              <a:buNone/>
            </a:pPr>
            <a:endParaRPr lang="en-US"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19C20D-B981-6CEB-F896-D44162C9E393}"/>
              </a:ext>
            </a:extLst>
          </p:cNvPr>
          <p:cNvSpPr txBox="1"/>
          <p:nvPr/>
        </p:nvSpPr>
        <p:spPr>
          <a:xfrm>
            <a:off x="1311593" y="2975367"/>
            <a:ext cx="609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B200B2"/>
                </a:solidFill>
                <a:effectLst/>
              </a:rPr>
              <a:t>__</a:t>
            </a:r>
            <a:r>
              <a:rPr lang="en-US" dirty="0" err="1">
                <a:solidFill>
                  <a:srgbClr val="B200B2"/>
                </a:solidFill>
                <a:effectLst/>
              </a:rPr>
              <a:t>getitem</a:t>
            </a:r>
            <a:r>
              <a:rPr lang="en-US" dirty="0">
                <a:solidFill>
                  <a:srgbClr val="B200B2"/>
                </a:solidFill>
                <a:effectLst/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rgbClr val="94558D"/>
                </a:solidFill>
                <a:effectLst/>
              </a:rPr>
              <a:t>self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i</a:t>
            </a:r>
            <a:r>
              <a:rPr lang="en-US" dirty="0"/>
              <a:t>):</a:t>
            </a:r>
            <a:br>
              <a:rPr lang="en-US" i="1" dirty="0">
                <a:solidFill>
                  <a:srgbClr val="629755"/>
                </a:solidFill>
                <a:effectLst/>
              </a:rPr>
            </a:br>
            <a:r>
              <a:rPr lang="en-US" i="1" dirty="0">
                <a:solidFill>
                  <a:srgbClr val="629755"/>
                </a:solidFill>
                <a:effectLst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.elements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17904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1364-0151-6951-5D50-89817A2D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Example - </a:t>
            </a:r>
            <a:r>
              <a:rPr lang="en-US" dirty="0" err="1"/>
              <a:t>len</a:t>
            </a:r>
            <a:r>
              <a:rPr lang="en-US" dirty="0"/>
              <a:t> Function</a:t>
            </a:r>
            <a:endParaRPr lang="en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AA682-6A82-73D4-203E-81A61001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A1EF3-B75D-FF51-284A-3AAE1663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F74DA-C1B8-45C3-5B00-FFF78F75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/>
          </a:p>
        </p:txBody>
      </p:sp>
      <p:sp>
        <p:nvSpPr>
          <p:cNvPr id="18" name="Google Shape;350;p22">
            <a:extLst>
              <a:ext uri="{FF2B5EF4-FFF2-40B4-BE49-F238E27FC236}">
                <a16:creationId xmlns:a16="http://schemas.microsoft.com/office/drawing/2014/main" id="{BCB11CD1-4698-87CD-DC06-32FC33095EC7}"/>
              </a:ext>
            </a:extLst>
          </p:cNvPr>
          <p:cNvSpPr txBox="1">
            <a:spLocks/>
          </p:cNvSpPr>
          <p:nvPr/>
        </p:nvSpPr>
        <p:spPr>
          <a:xfrm>
            <a:off x="1033906" y="1533376"/>
            <a:ext cx="10773283" cy="500553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A better way getting the vector length is to implement the </a:t>
            </a:r>
            <a:r>
              <a:rPr lang="en-US" sz="2400" dirty="0" err="1">
                <a:latin typeface="Arial"/>
                <a:ea typeface="Arial"/>
                <a:cs typeface="Arial"/>
                <a:sym typeface="Arial"/>
              </a:rPr>
              <a:t>len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method:</a:t>
            </a:r>
            <a:endParaRPr lang="en-US" sz="2400" dirty="0"/>
          </a:p>
          <a:p>
            <a:pPr marL="0" lvl="0" indent="0">
              <a:buClr>
                <a:schemeClr val="dk1"/>
              </a:buClr>
              <a:buSzPts val="2400"/>
              <a:buNone/>
            </a:pPr>
            <a:endParaRPr lang="en-US" sz="2400" dirty="0"/>
          </a:p>
          <a:p>
            <a:pPr marL="0" lvl="0" indent="0">
              <a:buClr>
                <a:schemeClr val="dk1"/>
              </a:buClr>
              <a:buSzPts val="2400"/>
              <a:buNone/>
            </a:pPr>
            <a:endParaRPr lang="en-US" sz="2400" dirty="0"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>
              <a:buClr>
                <a:schemeClr val="dk1"/>
              </a:buClr>
              <a:buSzPts val="2400"/>
              <a:buNone/>
            </a:pPr>
            <a:endParaRPr lang="en-US" sz="2400" dirty="0">
              <a:latin typeface="Calibri" panose="020F0502020204030204" pitchFamily="34" charset="0"/>
              <a:ea typeface="Libre Baskerville"/>
              <a:cs typeface="Calibri" panose="020F0502020204030204" pitchFamily="34" charset="0"/>
              <a:sym typeface="Libre Baskerville"/>
            </a:endParaRPr>
          </a:p>
          <a:p>
            <a:pPr marL="0" lvl="0" indent="0"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+mj-lt"/>
                <a:ea typeface="Libre Baskerville"/>
                <a:cs typeface="Calibri" panose="020F0502020204030204" pitchFamily="34" charset="0"/>
                <a:sym typeface="Libre Baskerville"/>
              </a:rPr>
              <a:t>&gt;&gt;&gt; v1 = Vector([5, 1, 14, 7])</a:t>
            </a:r>
          </a:p>
          <a:p>
            <a:pPr marL="0" lvl="0" indent="0"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+mj-lt"/>
                <a:cs typeface="Calibri" panose="020F0502020204030204" pitchFamily="34" charset="0"/>
                <a:sym typeface="Libre Baskerville"/>
              </a:rPr>
              <a:t>&gt;&gt;&gt; </a:t>
            </a:r>
            <a:r>
              <a:rPr lang="en-US" sz="2400" dirty="0" err="1">
                <a:latin typeface="+mj-lt"/>
                <a:cs typeface="Calibri" panose="020F0502020204030204" pitchFamily="34" charset="0"/>
                <a:sym typeface="Libre Baskerville"/>
              </a:rPr>
              <a:t>len</a:t>
            </a:r>
            <a:r>
              <a:rPr lang="en-US" sz="2400" dirty="0">
                <a:latin typeface="+mj-lt"/>
                <a:cs typeface="Calibri" panose="020F0502020204030204" pitchFamily="34" charset="0"/>
                <a:sym typeface="Libre Baskerville"/>
              </a:rPr>
              <a:t>(v1)</a:t>
            </a:r>
            <a:endParaRPr lang="en-US" sz="2400" dirty="0">
              <a:latin typeface="+mj-lt"/>
              <a:cs typeface="Calibri" panose="020F0502020204030204" pitchFamily="34" charset="0"/>
            </a:endParaRPr>
          </a:p>
          <a:p>
            <a:pPr marL="0" lvl="0" indent="0"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+mj-lt"/>
                <a:ea typeface="Libre Baskerville"/>
                <a:cs typeface="Calibri" panose="020F0502020204030204" pitchFamily="34" charset="0"/>
                <a:sym typeface="Libre Baskerville"/>
              </a:rPr>
              <a:t>4</a:t>
            </a:r>
            <a:endParaRPr lang="en-US" sz="2400" dirty="0">
              <a:latin typeface="+mj-lt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2400"/>
              <a:buFont typeface="Arial" panose="020B0604020202020204" pitchFamily="34" charset="0"/>
              <a:buNone/>
            </a:pPr>
            <a:endParaRPr lang="en-US"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BB806D-70B1-DBC9-A972-FB42A499221B}"/>
              </a:ext>
            </a:extLst>
          </p:cNvPr>
          <p:cNvSpPr txBox="1"/>
          <p:nvPr/>
        </p:nvSpPr>
        <p:spPr>
          <a:xfrm>
            <a:off x="1033906" y="2307431"/>
            <a:ext cx="609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B200B2"/>
                </a:solidFill>
                <a:effectLst/>
              </a:rPr>
              <a:t>__</a:t>
            </a:r>
            <a:r>
              <a:rPr lang="en-US" dirty="0" err="1">
                <a:solidFill>
                  <a:srgbClr val="B200B2"/>
                </a:solidFill>
                <a:effectLst/>
              </a:rPr>
              <a:t>len</a:t>
            </a:r>
            <a:r>
              <a:rPr lang="en-US" dirty="0">
                <a:solidFill>
                  <a:srgbClr val="B200B2"/>
                </a:solidFill>
                <a:effectLst/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rgbClr val="94558D"/>
                </a:solidFill>
                <a:effectLst/>
              </a:rPr>
              <a:t>self</a:t>
            </a:r>
            <a:r>
              <a:rPr lang="en-US" dirty="0"/>
              <a:t>):</a:t>
            </a:r>
            <a:br>
              <a:rPr lang="en-US" i="1" dirty="0">
                <a:solidFill>
                  <a:srgbClr val="629755"/>
                </a:solidFill>
                <a:effectLst/>
              </a:rPr>
            </a:br>
            <a:r>
              <a:rPr lang="en-US" i="1" dirty="0">
                <a:solidFill>
                  <a:srgbClr val="629755"/>
                </a:solidFill>
                <a:effectLst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 err="1">
                <a:solidFill>
                  <a:srgbClr val="8888C6"/>
                </a:solidFill>
                <a:effectLst/>
              </a:rPr>
              <a:t>len</a:t>
            </a:r>
            <a:r>
              <a:rPr lang="en-US" dirty="0"/>
              <a:t>(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.elements</a:t>
            </a:r>
            <a:r>
              <a:rPr lang="en-US" dirty="0"/>
              <a:t>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81683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1364-0151-6951-5D50-89817A2D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Example - Multiplication Operator</a:t>
            </a:r>
            <a:endParaRPr lang="en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AA682-6A82-73D4-203E-81A61001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A1EF3-B75D-FF51-284A-3AAE1663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F74DA-C1B8-45C3-5B00-FFF78F75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/>
          </a:p>
        </p:txBody>
      </p:sp>
      <p:sp>
        <p:nvSpPr>
          <p:cNvPr id="18" name="Google Shape;350;p22">
            <a:extLst>
              <a:ext uri="{FF2B5EF4-FFF2-40B4-BE49-F238E27FC236}">
                <a16:creationId xmlns:a16="http://schemas.microsoft.com/office/drawing/2014/main" id="{BCB11CD1-4698-87CD-DC06-32FC33095EC7}"/>
              </a:ext>
            </a:extLst>
          </p:cNvPr>
          <p:cNvSpPr txBox="1">
            <a:spLocks/>
          </p:cNvSpPr>
          <p:nvPr/>
        </p:nvSpPr>
        <p:spPr>
          <a:xfrm>
            <a:off x="1033907" y="1533376"/>
            <a:ext cx="8258684" cy="219415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220"/>
            </a:pPr>
            <a:r>
              <a:rPr lang="en-US" sz="2400" dirty="0"/>
              <a:t>We implement the multiplication operator (*) as dot product:</a:t>
            </a:r>
          </a:p>
          <a:p>
            <a:pPr marL="457200" lvl="1" indent="0">
              <a:lnSpc>
                <a:spcPct val="80000"/>
              </a:lnSpc>
              <a:buClr>
                <a:schemeClr val="dk1"/>
              </a:buClr>
              <a:buSzPts val="2220"/>
              <a:buNone/>
            </a:pPr>
            <a:r>
              <a:rPr lang="en-US" sz="2000" dirty="0">
                <a:latin typeface="+mj-lt"/>
              </a:rPr>
              <a:t>&gt;&gt;&gt; vec1 = Vector([1, 2, 3])</a:t>
            </a:r>
          </a:p>
          <a:p>
            <a:pPr marL="457200" lvl="1" indent="0">
              <a:lnSpc>
                <a:spcPct val="80000"/>
              </a:lnSpc>
              <a:buClr>
                <a:schemeClr val="dk1"/>
              </a:buClr>
              <a:buSzPts val="2220"/>
              <a:buNone/>
            </a:pPr>
            <a:r>
              <a:rPr lang="en-US" sz="2000" dirty="0">
                <a:latin typeface="+mj-lt"/>
              </a:rPr>
              <a:t>&gt;&gt;&gt; vec2 = Vector([4, 5, 6])</a:t>
            </a:r>
          </a:p>
          <a:p>
            <a:pPr marL="457200" lvl="1" indent="0">
              <a:lnSpc>
                <a:spcPct val="80000"/>
              </a:lnSpc>
              <a:buClr>
                <a:schemeClr val="dk1"/>
              </a:buClr>
              <a:buSzPts val="2220"/>
              <a:buNone/>
            </a:pPr>
            <a:r>
              <a:rPr lang="en-US" sz="2000" dirty="0">
                <a:latin typeface="+mj-lt"/>
              </a:rPr>
              <a:t>&gt;&gt;&gt; print(vec1 * 2.5) </a:t>
            </a:r>
          </a:p>
          <a:p>
            <a:pPr marL="457200" lvl="1" indent="0">
              <a:lnSpc>
                <a:spcPct val="80000"/>
              </a:lnSpc>
              <a:buClr>
                <a:schemeClr val="dk1"/>
              </a:buClr>
              <a:buSzPts val="2220"/>
              <a:buNone/>
            </a:pPr>
            <a:r>
              <a:rPr lang="en-US" sz="2000" dirty="0">
                <a:latin typeface="+mj-lt"/>
              </a:rPr>
              <a:t>[2.5, 5.0, 7.5]</a:t>
            </a:r>
          </a:p>
          <a:p>
            <a:pPr marL="457200" lvl="1" indent="0">
              <a:lnSpc>
                <a:spcPct val="80000"/>
              </a:lnSpc>
              <a:buClr>
                <a:schemeClr val="dk1"/>
              </a:buClr>
              <a:buSzPts val="2220"/>
              <a:buNone/>
            </a:pPr>
            <a:r>
              <a:rPr lang="en-US" sz="2000" dirty="0">
                <a:latin typeface="+mj-lt"/>
              </a:rPr>
              <a:t>&gt;&gt;&gt; print(vec1 * vec2) </a:t>
            </a:r>
            <a:r>
              <a:rPr lang="en-US" sz="2000" dirty="0">
                <a:solidFill>
                  <a:srgbClr val="008000"/>
                </a:solidFill>
                <a:latin typeface="+mj-lt"/>
              </a:rPr>
              <a:t># dot product</a:t>
            </a:r>
            <a:endParaRPr lang="en-US" sz="2000" dirty="0">
              <a:latin typeface="+mj-lt"/>
            </a:endParaRPr>
          </a:p>
          <a:p>
            <a:pPr marL="0" lvl="0" indent="0">
              <a:buClr>
                <a:schemeClr val="dk1"/>
              </a:buClr>
              <a:buSzPts val="2400"/>
              <a:buNone/>
            </a:pP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79A49F-8378-710C-55C7-A914ADA6BA7A}"/>
              </a:ext>
            </a:extLst>
          </p:cNvPr>
          <p:cNvSpPr txBox="1"/>
          <p:nvPr/>
        </p:nvSpPr>
        <p:spPr>
          <a:xfrm>
            <a:off x="2614612" y="3727534"/>
            <a:ext cx="907827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C7832"/>
                </a:solidFill>
                <a:effectLst/>
              </a:rPr>
              <a:t>def </a:t>
            </a:r>
            <a:r>
              <a:rPr lang="en-US" sz="2400" dirty="0">
                <a:solidFill>
                  <a:srgbClr val="B200B2"/>
                </a:solidFill>
                <a:effectLst/>
              </a:rPr>
              <a:t>__</a:t>
            </a:r>
            <a:r>
              <a:rPr lang="en-US" sz="2400" dirty="0" err="1">
                <a:solidFill>
                  <a:srgbClr val="B200B2"/>
                </a:solidFill>
                <a:effectLst/>
              </a:rPr>
              <a:t>mul</a:t>
            </a:r>
            <a:r>
              <a:rPr lang="en-US" sz="2400" dirty="0">
                <a:solidFill>
                  <a:srgbClr val="B200B2"/>
                </a:solidFill>
                <a:effectLst/>
              </a:rPr>
              <a:t>__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94558D"/>
                </a:solidFill>
                <a:effectLst/>
              </a:rPr>
              <a:t>self</a:t>
            </a:r>
            <a:r>
              <a:rPr lang="en-US" sz="2400" dirty="0">
                <a:solidFill>
                  <a:srgbClr val="CC7832"/>
                </a:solidFill>
                <a:effectLst/>
              </a:rPr>
              <a:t>, </a:t>
            </a:r>
            <a:r>
              <a:rPr lang="en-US" sz="2400" dirty="0"/>
              <a:t>other):</a:t>
            </a:r>
            <a:br>
              <a:rPr lang="en-US" sz="2400" i="1" dirty="0">
                <a:solidFill>
                  <a:srgbClr val="629755"/>
                </a:solidFill>
                <a:effectLst/>
              </a:rPr>
            </a:br>
            <a:r>
              <a:rPr lang="en-US" sz="2400" i="1" dirty="0">
                <a:solidFill>
                  <a:srgbClr val="629755"/>
                </a:solidFill>
                <a:effectLst/>
              </a:rPr>
              <a:t>    </a:t>
            </a:r>
            <a:r>
              <a:rPr lang="en-US" sz="2400" dirty="0">
                <a:solidFill>
                  <a:srgbClr val="CC7832"/>
                </a:solidFill>
                <a:effectLst/>
              </a:rPr>
              <a:t>if </a:t>
            </a:r>
            <a:r>
              <a:rPr lang="en-US" sz="2400" dirty="0" err="1">
                <a:solidFill>
                  <a:srgbClr val="8888C6"/>
                </a:solidFill>
                <a:effectLst/>
              </a:rPr>
              <a:t>isinstance</a:t>
            </a:r>
            <a:r>
              <a:rPr lang="en-US" sz="2400" dirty="0"/>
              <a:t>(other</a:t>
            </a:r>
            <a:r>
              <a:rPr lang="en-US" sz="2400" dirty="0">
                <a:solidFill>
                  <a:srgbClr val="CC7832"/>
                </a:solidFill>
                <a:effectLst/>
              </a:rPr>
              <a:t>,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8888C6"/>
                </a:solidFill>
                <a:effectLst/>
              </a:rPr>
              <a:t>int</a:t>
            </a:r>
            <a:r>
              <a:rPr lang="en-US" sz="2400" dirty="0">
                <a:solidFill>
                  <a:srgbClr val="CC7832"/>
                </a:solidFill>
                <a:effectLst/>
              </a:rPr>
              <a:t>, </a:t>
            </a:r>
            <a:r>
              <a:rPr lang="en-US" sz="2400" dirty="0">
                <a:solidFill>
                  <a:srgbClr val="8888C6"/>
                </a:solidFill>
                <a:effectLst/>
              </a:rPr>
              <a:t>float</a:t>
            </a:r>
            <a:r>
              <a:rPr lang="en-US" sz="2400" dirty="0"/>
              <a:t>)):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dirty="0">
                <a:solidFill>
                  <a:srgbClr val="CC7832"/>
                </a:solidFill>
                <a:effectLst/>
              </a:rPr>
              <a:t>return </a:t>
            </a:r>
            <a:r>
              <a:rPr lang="en-US" sz="2400" dirty="0"/>
              <a:t>Vector([other * x </a:t>
            </a:r>
            <a:r>
              <a:rPr lang="en-US" sz="2400" dirty="0">
                <a:solidFill>
                  <a:srgbClr val="CC7832"/>
                </a:solidFill>
                <a:effectLst/>
              </a:rPr>
              <a:t>for </a:t>
            </a:r>
            <a:r>
              <a:rPr lang="en-US" sz="2400" dirty="0"/>
              <a:t>x </a:t>
            </a:r>
            <a:r>
              <a:rPr lang="en-US" sz="2400" dirty="0">
                <a:solidFill>
                  <a:srgbClr val="CC7832"/>
                </a:solidFill>
                <a:effectLst/>
              </a:rPr>
              <a:t>in </a:t>
            </a:r>
            <a:r>
              <a:rPr lang="en-US" sz="2400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sz="2400" dirty="0" err="1"/>
              <a:t>.elements</a:t>
            </a:r>
            <a:r>
              <a:rPr lang="en-US" sz="2400" dirty="0"/>
              <a:t>])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>
                <a:solidFill>
                  <a:srgbClr val="CC7832"/>
                </a:solidFill>
                <a:effectLst/>
              </a:rPr>
              <a:t>if </a:t>
            </a:r>
            <a:r>
              <a:rPr lang="en-US" sz="2400" dirty="0" err="1">
                <a:solidFill>
                  <a:srgbClr val="8888C6"/>
                </a:solidFill>
                <a:effectLst/>
              </a:rPr>
              <a:t>isinstance</a:t>
            </a:r>
            <a:r>
              <a:rPr lang="en-US" sz="2400" dirty="0"/>
              <a:t>(other</a:t>
            </a:r>
            <a:r>
              <a:rPr lang="en-US" sz="2400" dirty="0">
                <a:solidFill>
                  <a:srgbClr val="CC7832"/>
                </a:solidFill>
                <a:effectLst/>
              </a:rPr>
              <a:t>, </a:t>
            </a:r>
            <a:r>
              <a:rPr lang="en-US" sz="2400" dirty="0"/>
              <a:t>Vector) </a:t>
            </a:r>
            <a:r>
              <a:rPr lang="en-US" sz="2400" dirty="0">
                <a:solidFill>
                  <a:srgbClr val="CC7832"/>
                </a:solidFill>
                <a:effectLst/>
              </a:rPr>
              <a:t>and </a:t>
            </a:r>
            <a:r>
              <a:rPr lang="en-US" sz="2400" dirty="0" err="1">
                <a:solidFill>
                  <a:srgbClr val="8888C6"/>
                </a:solidFill>
                <a:effectLst/>
              </a:rPr>
              <a:t>len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94558D"/>
                </a:solidFill>
                <a:effectLst/>
              </a:rPr>
              <a:t>self</a:t>
            </a:r>
            <a:r>
              <a:rPr lang="en-US" sz="2400" dirty="0"/>
              <a:t>) == </a:t>
            </a:r>
            <a:r>
              <a:rPr lang="en-US" sz="2400" dirty="0" err="1">
                <a:solidFill>
                  <a:srgbClr val="8888C6"/>
                </a:solidFill>
                <a:effectLst/>
              </a:rPr>
              <a:t>len</a:t>
            </a:r>
            <a:r>
              <a:rPr lang="en-US" sz="2400" dirty="0"/>
              <a:t>(other):</a:t>
            </a:r>
            <a:br>
              <a:rPr lang="en-US" sz="2400" dirty="0"/>
            </a:br>
            <a:r>
              <a:rPr lang="en-US" sz="2400" dirty="0"/>
              <a:t>        </a:t>
            </a:r>
            <a:r>
              <a:rPr lang="en-US" sz="2400" dirty="0">
                <a:solidFill>
                  <a:srgbClr val="CC7832"/>
                </a:solidFill>
                <a:effectLst/>
              </a:rPr>
              <a:t>return </a:t>
            </a:r>
            <a:r>
              <a:rPr lang="en-US" sz="2400" dirty="0">
                <a:solidFill>
                  <a:srgbClr val="8888C6"/>
                </a:solidFill>
                <a:effectLst/>
              </a:rPr>
              <a:t>sum</a:t>
            </a:r>
            <a:r>
              <a:rPr lang="en-US" sz="2400" dirty="0"/>
              <a:t>([</a:t>
            </a:r>
            <a:r>
              <a:rPr lang="en-US" sz="2400" dirty="0">
                <a:solidFill>
                  <a:srgbClr val="94558D"/>
                </a:solidFill>
                <a:effectLst/>
              </a:rPr>
              <a:t>self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* other[</a:t>
            </a:r>
            <a:r>
              <a:rPr lang="en-US" sz="2400" dirty="0" err="1"/>
              <a:t>i</a:t>
            </a:r>
            <a:r>
              <a:rPr lang="en-US" sz="2400" dirty="0"/>
              <a:t>] </a:t>
            </a:r>
            <a:r>
              <a:rPr lang="en-US" sz="2400" dirty="0">
                <a:solidFill>
                  <a:srgbClr val="CC7832"/>
                </a:solidFill>
                <a:effectLst/>
              </a:rPr>
              <a:t>for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C7832"/>
                </a:solidFill>
                <a:effectLst/>
              </a:rPr>
              <a:t>in </a:t>
            </a:r>
            <a:r>
              <a:rPr lang="en-US" sz="2400" dirty="0">
                <a:solidFill>
                  <a:srgbClr val="8888C6"/>
                </a:solidFill>
                <a:effectLst/>
              </a:rPr>
              <a:t>range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8888C6"/>
                </a:solidFill>
                <a:effectLst/>
              </a:rPr>
              <a:t>len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94558D"/>
                </a:solidFill>
                <a:effectLst/>
              </a:rPr>
              <a:t>self</a:t>
            </a:r>
            <a:r>
              <a:rPr lang="en-US" sz="2400" dirty="0"/>
              <a:t>))])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>
                <a:solidFill>
                  <a:srgbClr val="CC7832"/>
                </a:solidFill>
                <a:effectLst/>
              </a:rPr>
              <a:t>raise </a:t>
            </a:r>
            <a:r>
              <a:rPr lang="en-US" sz="2400" dirty="0" err="1">
                <a:solidFill>
                  <a:srgbClr val="8888C6"/>
                </a:solidFill>
                <a:effectLst/>
              </a:rPr>
              <a:t>ValueError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6A8759"/>
                </a:solidFill>
                <a:effectLst/>
              </a:rPr>
              <a:t>"Wrong type or dimensions"</a:t>
            </a:r>
            <a:r>
              <a:rPr lang="en-US" sz="2400" dirty="0"/>
              <a:t>)</a:t>
            </a:r>
            <a:endParaRPr lang="en-IL" sz="2400" dirty="0"/>
          </a:p>
        </p:txBody>
      </p:sp>
      <p:cxnSp>
        <p:nvCxnSpPr>
          <p:cNvPr id="11" name="Google Shape;199;p7">
            <a:extLst>
              <a:ext uri="{FF2B5EF4-FFF2-40B4-BE49-F238E27FC236}">
                <a16:creationId xmlns:a16="http://schemas.microsoft.com/office/drawing/2014/main" id="{5036C55D-0558-5EEF-AFAF-49C0116A12D8}"/>
              </a:ext>
            </a:extLst>
          </p:cNvPr>
          <p:cNvCxnSpPr>
            <a:cxnSpLocks/>
          </p:cNvCxnSpPr>
          <p:nvPr/>
        </p:nvCxnSpPr>
        <p:spPr>
          <a:xfrm flipH="1">
            <a:off x="6869430" y="3429000"/>
            <a:ext cx="1283970" cy="1012777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AC848C-BC57-78D4-B524-0CE785688B07}"/>
              </a:ext>
            </a:extLst>
          </p:cNvPr>
          <p:cNvSpPr txBox="1"/>
          <p:nvPr/>
        </p:nvSpPr>
        <p:spPr>
          <a:xfrm>
            <a:off x="6768465" y="2921399"/>
            <a:ext cx="3684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Note that we return a new Vector instance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0114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1364-0151-6951-5D50-89817A2D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E</a:t>
            </a:r>
            <a:r>
              <a:rPr lang="en-IL" dirty="0"/>
              <a:t>xercise</a:t>
            </a:r>
            <a:r>
              <a:rPr lang="en-US" dirty="0"/>
              <a:t>  - Multiplication Operator</a:t>
            </a:r>
            <a:endParaRPr lang="en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AA682-6A82-73D4-203E-81A61001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A1EF3-B75D-FF51-284A-3AAE1663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F74DA-C1B8-45C3-5B00-FFF78F75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/>
          </a:p>
        </p:txBody>
      </p:sp>
      <p:sp>
        <p:nvSpPr>
          <p:cNvPr id="10" name="Google Shape;310;p18">
            <a:extLst>
              <a:ext uri="{FF2B5EF4-FFF2-40B4-BE49-F238E27FC236}">
                <a16:creationId xmlns:a16="http://schemas.microsoft.com/office/drawing/2014/main" id="{E0C47A9E-9F9C-5F4B-B9AC-50F17F15CFDC}"/>
              </a:ext>
            </a:extLst>
          </p:cNvPr>
          <p:cNvSpPr txBox="1">
            <a:spLocks/>
          </p:cNvSpPr>
          <p:nvPr/>
        </p:nvSpPr>
        <p:spPr>
          <a:xfrm>
            <a:off x="1006642" y="1462088"/>
            <a:ext cx="10347158" cy="500553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220"/>
            </a:pP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But what will be the output now:</a:t>
            </a:r>
            <a:endParaRPr lang="en-US" dirty="0"/>
          </a:p>
          <a:p>
            <a:pPr marL="457200" lvl="1" indent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ts val="2220"/>
              <a:buFont typeface="Arial" panose="020B0604020202020204" pitchFamily="34" charset="0"/>
              <a:buNone/>
            </a:pPr>
            <a:r>
              <a:rPr lang="en-US" sz="1820" dirty="0">
                <a:latin typeface="+mj-lt"/>
              </a:rPr>
              <a:t>&gt;&gt;&gt; vec1 = Vector([1, 2, 3])</a:t>
            </a:r>
            <a:endParaRPr lang="en-US" dirty="0">
              <a:latin typeface="+mj-lt"/>
            </a:endParaRPr>
          </a:p>
          <a:p>
            <a:pPr marL="457200" lvl="1" indent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ts val="2220"/>
              <a:buFont typeface="Arial" panose="020B0604020202020204" pitchFamily="34" charset="0"/>
              <a:buNone/>
            </a:pPr>
            <a:r>
              <a:rPr lang="en-US" sz="1820" dirty="0">
                <a:latin typeface="+mj-lt"/>
              </a:rPr>
              <a:t>&gt;&gt;&gt; print(5 * vec1)</a:t>
            </a:r>
            <a:endParaRPr lang="en-US" dirty="0">
              <a:latin typeface="+mj-lt"/>
            </a:endParaRPr>
          </a:p>
          <a:p>
            <a:pPr marL="0" indent="0">
              <a:lnSpc>
                <a:spcPct val="80000"/>
              </a:lnSpc>
              <a:buClr>
                <a:srgbClr val="FF0000"/>
              </a:buClr>
              <a:buSzPts val="2220"/>
              <a:buFont typeface="Arial" panose="020B0604020202020204" pitchFamily="34" charset="0"/>
              <a:buNone/>
            </a:pPr>
            <a:r>
              <a:rPr lang="en-US" sz="2220" dirty="0" err="1">
                <a:solidFill>
                  <a:srgbClr val="FF0000"/>
                </a:solidFill>
              </a:rPr>
              <a:t>TypeError</a:t>
            </a:r>
            <a:r>
              <a:rPr lang="en-US" sz="2220" dirty="0"/>
              <a:t>: unsupported operand type(s) for *: 'int' and 'Vector’</a:t>
            </a:r>
            <a:endParaRPr lang="en-US" dirty="0"/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220"/>
              <a:buFont typeface="Arial" panose="020B0604020202020204" pitchFamily="34" charset="0"/>
              <a:buNone/>
            </a:pPr>
            <a:endParaRPr lang="en-US" sz="2220" dirty="0"/>
          </a:p>
          <a:p>
            <a:pPr>
              <a:lnSpc>
                <a:spcPct val="80000"/>
              </a:lnSpc>
              <a:buClr>
                <a:schemeClr val="dk1"/>
              </a:buClr>
              <a:buSzPts val="2220"/>
            </a:pP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How can we solve this?</a:t>
            </a:r>
            <a:endParaRPr lang="en-US" dirty="0"/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220"/>
              <a:buFont typeface="Arial" panose="020B0604020202020204" pitchFamily="34" charset="0"/>
              <a:buNone/>
            </a:pPr>
            <a:endParaRPr lang="en-US" sz="222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220"/>
              <a:buFont typeface="Arial" panose="020B0604020202020204" pitchFamily="34" charset="0"/>
              <a:buNone/>
            </a:pPr>
            <a:endParaRPr lang="en-US" sz="2220" dirty="0"/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220"/>
              <a:buFont typeface="Arial" panose="020B0604020202020204" pitchFamily="34" charset="0"/>
              <a:buNone/>
            </a:pPr>
            <a:endParaRPr lang="en-US" sz="2220" dirty="0"/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220"/>
              <a:buFont typeface="Arial" panose="020B0604020202020204" pitchFamily="34" charset="0"/>
              <a:buNone/>
            </a:pPr>
            <a:endParaRPr lang="en-US" sz="2220" dirty="0"/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220"/>
              <a:buFont typeface="Arial" panose="020B0604020202020204" pitchFamily="34" charset="0"/>
              <a:buNone/>
            </a:pPr>
            <a:endParaRPr lang="en-US" sz="2220" dirty="0"/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220"/>
              <a:buFont typeface="Arial" panose="020B0604020202020204" pitchFamily="34" charset="0"/>
              <a:buNone/>
            </a:pPr>
            <a:endParaRPr lang="en-US" sz="2220" dirty="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D214A9-E806-0879-A714-EF8998B9E590}"/>
              </a:ext>
            </a:extLst>
          </p:cNvPr>
          <p:cNvSpPr txBox="1"/>
          <p:nvPr/>
        </p:nvSpPr>
        <p:spPr>
          <a:xfrm>
            <a:off x="3106905" y="4089172"/>
            <a:ext cx="56484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B200B2"/>
                </a:solidFill>
                <a:effectLst/>
              </a:rPr>
              <a:t>__</a:t>
            </a:r>
            <a:r>
              <a:rPr lang="en-US" dirty="0" err="1">
                <a:solidFill>
                  <a:srgbClr val="B200B2"/>
                </a:solidFill>
                <a:effectLst/>
              </a:rPr>
              <a:t>rmul</a:t>
            </a:r>
            <a:r>
              <a:rPr lang="en-US" dirty="0">
                <a:solidFill>
                  <a:srgbClr val="B200B2"/>
                </a:solidFill>
                <a:effectLst/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rgbClr val="94558D"/>
                </a:solidFill>
                <a:effectLst/>
              </a:rPr>
              <a:t>self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other):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629755"/>
                </a:solidFill>
                <a:effectLst/>
              </a:rPr>
              <a:t>"""</a:t>
            </a:r>
            <a:br>
              <a:rPr lang="en-US" i="1" dirty="0">
                <a:solidFill>
                  <a:srgbClr val="629755"/>
                </a:solidFill>
                <a:effectLst/>
              </a:rPr>
            </a:br>
            <a:r>
              <a:rPr lang="en-US" i="1" dirty="0">
                <a:solidFill>
                  <a:srgbClr val="629755"/>
                </a:solidFill>
                <a:effectLst/>
              </a:rPr>
              <a:t>    right side multiplication operator overload</a:t>
            </a:r>
            <a:br>
              <a:rPr lang="en-US" i="1" dirty="0">
                <a:solidFill>
                  <a:srgbClr val="629755"/>
                </a:solidFill>
                <a:effectLst/>
              </a:rPr>
            </a:br>
            <a:r>
              <a:rPr lang="en-US" i="1" dirty="0">
                <a:solidFill>
                  <a:srgbClr val="629755"/>
                </a:solidFill>
                <a:effectLst/>
              </a:rPr>
              <a:t>    </a:t>
            </a:r>
            <a:r>
              <a:rPr lang="en-US" b="1" i="1" dirty="0">
                <a:solidFill>
                  <a:srgbClr val="629755"/>
                </a:solidFill>
                <a:effectLst/>
              </a:rPr>
              <a:t>:param</a:t>
            </a:r>
            <a:r>
              <a:rPr lang="en-US" i="1" dirty="0">
                <a:solidFill>
                  <a:srgbClr val="629755"/>
                </a:solidFill>
                <a:effectLst/>
              </a:rPr>
              <a:t> other: a Vector or number to multiply with self</a:t>
            </a:r>
            <a:br>
              <a:rPr lang="en-US" i="1" dirty="0">
                <a:solidFill>
                  <a:srgbClr val="629755"/>
                </a:solidFill>
                <a:effectLst/>
              </a:rPr>
            </a:br>
            <a:r>
              <a:rPr lang="en-US" i="1" dirty="0">
                <a:solidFill>
                  <a:srgbClr val="629755"/>
                </a:solidFill>
                <a:effectLst/>
              </a:rPr>
              <a:t>    """</a:t>
            </a:r>
            <a:br>
              <a:rPr lang="en-US" i="1" dirty="0">
                <a:solidFill>
                  <a:srgbClr val="629755"/>
                </a:solidFill>
                <a:effectLst/>
              </a:rPr>
            </a:br>
            <a:r>
              <a:rPr lang="en-US" i="1" dirty="0">
                <a:solidFill>
                  <a:srgbClr val="629755"/>
                </a:solidFill>
                <a:effectLst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>
                <a:solidFill>
                  <a:srgbClr val="94558D"/>
                </a:solidFill>
                <a:effectLst/>
              </a:rPr>
              <a:t>self </a:t>
            </a:r>
            <a:r>
              <a:rPr lang="en-US" dirty="0"/>
              <a:t>* other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1810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1364-0151-6951-5D50-89817A2D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E</a:t>
            </a:r>
            <a:r>
              <a:rPr lang="en-IL" dirty="0"/>
              <a:t>xercise</a:t>
            </a:r>
            <a:r>
              <a:rPr lang="en-US" dirty="0"/>
              <a:t>  - Multiplication Operator</a:t>
            </a:r>
            <a:endParaRPr lang="en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AA682-6A82-73D4-203E-81A61001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A1EF3-B75D-FF51-284A-3AAE1663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F74DA-C1B8-45C3-5B00-FFF78F75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F1B45B-9701-251D-D4BD-B344C935BBFA}"/>
              </a:ext>
            </a:extLst>
          </p:cNvPr>
          <p:cNvSpPr txBox="1"/>
          <p:nvPr/>
        </p:nvSpPr>
        <p:spPr>
          <a:xfrm>
            <a:off x="754380" y="1832104"/>
            <a:ext cx="105994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Python looks at the first value, 5 ,which is an </a:t>
            </a:r>
            <a:r>
              <a:rPr lang="en-US" sz="2400" dirty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int</a:t>
            </a:r>
            <a:endParaRPr lang="en-US" sz="2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marR="0" lvl="0" indent="-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endParaRPr lang="en-US" sz="2400" dirty="0"/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It calls </a:t>
            </a:r>
            <a:r>
              <a:rPr lang="en-US" sz="2400" dirty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int.__</a:t>
            </a:r>
            <a:r>
              <a:rPr lang="en-US" sz="2400" dirty="0" err="1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mul</a:t>
            </a:r>
            <a:r>
              <a:rPr lang="en-US" sz="2400" dirty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__ </a:t>
            </a: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passing in the second value  </a:t>
            </a:r>
            <a:r>
              <a:rPr lang="en-US" sz="2400" dirty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vec1</a:t>
            </a: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 which is a </a:t>
            </a:r>
            <a:r>
              <a:rPr lang="en-US" sz="2400" dirty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Vector</a:t>
            </a:r>
            <a:endParaRPr lang="en-US" sz="2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marR="0" lvl="0" indent="-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endParaRPr lang="en-US" sz="2400" dirty="0"/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Since </a:t>
            </a:r>
            <a:r>
              <a:rPr lang="en-US" sz="2400" dirty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int</a:t>
            </a: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 is a built-in type, its </a:t>
            </a:r>
            <a:r>
              <a:rPr lang="en-US" sz="2400" dirty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__</a:t>
            </a:r>
            <a:r>
              <a:rPr lang="en-US" sz="2400" dirty="0" err="1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mul</a:t>
            </a:r>
            <a:r>
              <a:rPr lang="en-US" sz="2400" dirty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__ </a:t>
            </a: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function knows nothing of out </a:t>
            </a:r>
            <a:r>
              <a:rPr lang="en-US" sz="2400" dirty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 Vector </a:t>
            </a: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 type, so it returns </a:t>
            </a:r>
            <a:r>
              <a:rPr lang="en-US" sz="2400" dirty="0" err="1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NotImplemented</a:t>
            </a:r>
            <a:endParaRPr lang="en-US" sz="2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0" marR="0" lvl="0" indent="-20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endParaRPr lang="en-US" sz="2400" dirty="0"/>
          </a:p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Python checks if the second argument </a:t>
            </a:r>
            <a:r>
              <a:rPr lang="en-US" sz="2400" dirty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Vector </a:t>
            </a: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has a</a:t>
            </a:r>
            <a:r>
              <a:rPr lang="en-US" sz="2400" dirty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__</a:t>
            </a:r>
            <a:r>
              <a:rPr lang="en-US" sz="2400" dirty="0" err="1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rmul</a:t>
            </a:r>
            <a:r>
              <a:rPr lang="en-US" sz="2400" dirty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__ </a:t>
            </a: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method. If not, it gives an error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9064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AA682-6A82-73D4-203E-81A61001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A1EF3-B75D-FF51-284A-3AAE1663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F74DA-C1B8-45C3-5B00-FFF78F75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F1B45B-9701-251D-D4BD-B344C935BBFA}"/>
              </a:ext>
            </a:extLst>
          </p:cNvPr>
          <p:cNvSpPr txBox="1"/>
          <p:nvPr/>
        </p:nvSpPr>
        <p:spPr>
          <a:xfrm>
            <a:off x="651510" y="1992124"/>
            <a:ext cx="105994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  <a:cs typeface="Calibri"/>
                <a:sym typeface="Calibri"/>
              </a:rPr>
              <a:t>Implement the __add__ operator (+) of the Vector class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+mj-lt"/>
              <a:buAutoNum type="arabicPeriod"/>
            </a:pPr>
            <a:endParaRPr lang="en-US" sz="2400" dirty="0">
              <a:solidFill>
                <a:schemeClr val="dk1"/>
              </a:solidFill>
              <a:cs typeface="Calibri"/>
              <a:sym typeface="Calibri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  <a:cs typeface="Calibri"/>
                <a:sym typeface="Calibri"/>
              </a:rPr>
              <a:t>Implement the __sub__ operator (-) of the Vector class using the __add__ operator</a:t>
            </a:r>
          </a:p>
          <a:p>
            <a:pPr lvl="1">
              <a:buClr>
                <a:schemeClr val="dk1"/>
              </a:buClr>
              <a:buSzPts val="3200"/>
            </a:pPr>
            <a:endParaRPr lang="en-US" sz="2400" dirty="0">
              <a:solidFill>
                <a:schemeClr val="dk1"/>
              </a:solidFill>
              <a:cs typeface="Calibri"/>
              <a:sym typeface="Calibri"/>
            </a:endParaRPr>
          </a:p>
          <a:p>
            <a:pPr lvl="1" algn="ctr">
              <a:buClr>
                <a:schemeClr val="dk1"/>
              </a:buClr>
              <a:buSzPts val="3200"/>
            </a:pPr>
            <a:r>
              <a:rPr lang="en-US" sz="2400" dirty="0">
                <a:solidFill>
                  <a:schemeClr val="dk1"/>
                </a:solidFill>
                <a:cs typeface="Calibri"/>
                <a:sym typeface="Calibri"/>
              </a:rPr>
              <a:t>You might implement other operators to solve 2</a:t>
            </a:r>
            <a:endParaRPr lang="en-US" sz="2400" dirty="0"/>
          </a:p>
        </p:txBody>
      </p:sp>
      <p:sp>
        <p:nvSpPr>
          <p:cNvPr id="7" name="Google Shape;326;p20">
            <a:extLst>
              <a:ext uri="{FF2B5EF4-FFF2-40B4-BE49-F238E27FC236}">
                <a16:creationId xmlns:a16="http://schemas.microsoft.com/office/drawing/2014/main" id="{BCBEE568-7071-851E-6EEA-98906C9B342A}"/>
              </a:ext>
            </a:extLst>
          </p:cNvPr>
          <p:cNvSpPr txBox="1">
            <a:spLocks/>
          </p:cNvSpPr>
          <p:nvPr/>
        </p:nvSpPr>
        <p:spPr>
          <a:xfrm>
            <a:off x="496556" y="257845"/>
            <a:ext cx="10556254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7200"/>
            </a:pPr>
            <a:r>
              <a:rPr lang="en-US" dirty="0"/>
              <a:t>HW – add and </a:t>
            </a:r>
            <a:r>
              <a:rPr lang="en-US" dirty="0">
                <a:sym typeface="Arial"/>
              </a:rPr>
              <a:t>subtract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38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9C40D-C7B3-8B00-6FBC-915CFB438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4B552-E1D0-5F8E-7654-3B942B3A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F3C17-ECF4-35DE-3E13-86FA51BB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/>
          </a:p>
        </p:txBody>
      </p:sp>
      <p:sp>
        <p:nvSpPr>
          <p:cNvPr id="7" name="Google Shape;383;p26">
            <a:extLst>
              <a:ext uri="{FF2B5EF4-FFF2-40B4-BE49-F238E27FC236}">
                <a16:creationId xmlns:a16="http://schemas.microsoft.com/office/drawing/2014/main" id="{0559E4D0-72D6-387F-8642-BB005CC2B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1408" y="57647"/>
            <a:ext cx="813690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n-US" dirty="0"/>
              <a:t>Example - Matrix Class (1)</a:t>
            </a:r>
            <a:endParaRPr dirty="0"/>
          </a:p>
        </p:txBody>
      </p:sp>
      <p:sp>
        <p:nvSpPr>
          <p:cNvPr id="8" name="Google Shape;385;p26">
            <a:extLst>
              <a:ext uri="{FF2B5EF4-FFF2-40B4-BE49-F238E27FC236}">
                <a16:creationId xmlns:a16="http://schemas.microsoft.com/office/drawing/2014/main" id="{84B450E4-3CD3-E3E8-1818-15C23854177B}"/>
              </a:ext>
            </a:extLst>
          </p:cNvPr>
          <p:cNvSpPr txBox="1">
            <a:spLocks/>
          </p:cNvSpPr>
          <p:nvPr/>
        </p:nvSpPr>
        <p:spPr>
          <a:xfrm>
            <a:off x="381000" y="1276037"/>
            <a:ext cx="7772400" cy="500553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220"/>
            </a:pPr>
            <a:r>
              <a:rPr lang="en-US" sz="2220" dirty="0">
                <a:latin typeface="Arial"/>
                <a:ea typeface="Arial"/>
                <a:cs typeface="Arial"/>
                <a:sym typeface="Arial"/>
              </a:rPr>
              <a:t>How do you suggest to represent a matrix?</a:t>
            </a:r>
            <a:endParaRPr lang="en-US" dirty="0"/>
          </a:p>
          <a:p>
            <a:pPr lvl="1">
              <a:lnSpc>
                <a:spcPct val="80000"/>
              </a:lnSpc>
              <a:buClr>
                <a:schemeClr val="dk1"/>
              </a:buClr>
              <a:buSzPts val="2035"/>
            </a:pPr>
            <a:r>
              <a:rPr lang="en-US" sz="2035" dirty="0">
                <a:latin typeface="Arial"/>
                <a:ea typeface="Arial"/>
                <a:cs typeface="Arial"/>
                <a:sym typeface="Arial"/>
              </a:rPr>
              <a:t>List of lists of number</a:t>
            </a:r>
            <a:endParaRPr lang="en-US" dirty="0"/>
          </a:p>
          <a:p>
            <a:pPr lvl="1">
              <a:lnSpc>
                <a:spcPct val="80000"/>
              </a:lnSpc>
              <a:buClr>
                <a:schemeClr val="dk1"/>
              </a:buClr>
              <a:buSzPts val="2035"/>
            </a:pPr>
            <a:r>
              <a:rPr lang="en-US" sz="2035" dirty="0">
                <a:latin typeface="Arial"/>
                <a:ea typeface="Arial"/>
                <a:cs typeface="Arial"/>
                <a:sym typeface="Arial"/>
              </a:rPr>
              <a:t>List of Vectors</a:t>
            </a:r>
            <a:endParaRPr lang="en-US" dirty="0"/>
          </a:p>
          <a:p>
            <a:pPr lvl="1">
              <a:lnSpc>
                <a:spcPct val="80000"/>
              </a:lnSpc>
              <a:buClr>
                <a:schemeClr val="dk1"/>
              </a:buClr>
              <a:buSzPts val="2035"/>
            </a:pPr>
            <a:r>
              <a:rPr lang="en-US" sz="2035" dirty="0">
                <a:latin typeface="Arial"/>
                <a:ea typeface="Arial"/>
                <a:cs typeface="Arial"/>
                <a:sym typeface="Arial"/>
              </a:rPr>
              <a:t>Implement Matrix class that holds a list of Vectors</a:t>
            </a:r>
            <a:endParaRPr lang="en-US" dirty="0"/>
          </a:p>
          <a:p>
            <a:pPr marL="319088" lvl="1" indent="0">
              <a:lnSpc>
                <a:spcPct val="80000"/>
              </a:lnSpc>
              <a:buClr>
                <a:schemeClr val="dk1"/>
              </a:buClr>
              <a:buSzPts val="2035"/>
              <a:buFont typeface="Arial" panose="020B0604020202020204" pitchFamily="34" charset="0"/>
              <a:buNone/>
            </a:pPr>
            <a:endParaRPr lang="en-US" sz="2035" dirty="0">
              <a:latin typeface="Arial"/>
              <a:ea typeface="Arial"/>
              <a:cs typeface="Arial"/>
              <a:sym typeface="Arial"/>
            </a:endParaRPr>
          </a:p>
          <a:p>
            <a:pPr marL="319088" lvl="1" indent="0">
              <a:lnSpc>
                <a:spcPct val="80000"/>
              </a:lnSpc>
              <a:buClr>
                <a:schemeClr val="dk1"/>
              </a:buClr>
              <a:buSzPts val="2035"/>
              <a:buFont typeface="Arial" panose="020B0604020202020204" pitchFamily="34" charset="0"/>
              <a:buNone/>
            </a:pPr>
            <a:endParaRPr lang="en-US" sz="2035" dirty="0">
              <a:latin typeface="Arial"/>
              <a:ea typeface="Arial"/>
              <a:cs typeface="Arial"/>
              <a:sym typeface="Arial"/>
            </a:endParaRPr>
          </a:p>
          <a:p>
            <a:pPr marL="319088" lvl="1" indent="0">
              <a:lnSpc>
                <a:spcPct val="80000"/>
              </a:lnSpc>
              <a:buClr>
                <a:schemeClr val="dk1"/>
              </a:buClr>
              <a:buSzPts val="2035"/>
              <a:buFont typeface="Arial" panose="020B0604020202020204" pitchFamily="34" charset="0"/>
              <a:buNone/>
            </a:pPr>
            <a:endParaRPr lang="en-US" sz="2035" dirty="0">
              <a:latin typeface="Arial"/>
              <a:ea typeface="Arial"/>
              <a:cs typeface="Arial"/>
              <a:sym typeface="Arial"/>
            </a:endParaRPr>
          </a:p>
          <a:p>
            <a:pPr marL="319088" lvl="1" indent="0">
              <a:lnSpc>
                <a:spcPct val="80000"/>
              </a:lnSpc>
              <a:buClr>
                <a:schemeClr val="dk1"/>
              </a:buClr>
              <a:buSzPts val="2035"/>
              <a:buFont typeface="Arial" panose="020B0604020202020204" pitchFamily="34" charset="0"/>
              <a:buNone/>
            </a:pPr>
            <a:endParaRPr lang="en-US" sz="2035" dirty="0">
              <a:latin typeface="Arial"/>
              <a:ea typeface="Arial"/>
              <a:cs typeface="Arial"/>
              <a:sym typeface="Arial"/>
            </a:endParaRPr>
          </a:p>
          <a:p>
            <a:pPr marL="319088" lvl="1" indent="0">
              <a:lnSpc>
                <a:spcPct val="80000"/>
              </a:lnSpc>
              <a:buClr>
                <a:schemeClr val="dk1"/>
              </a:buClr>
              <a:buSzPts val="2035"/>
              <a:buFont typeface="Arial" panose="020B0604020202020204" pitchFamily="34" charset="0"/>
              <a:buNone/>
            </a:pPr>
            <a:endParaRPr lang="en-US" sz="2035" dirty="0">
              <a:latin typeface="Arial"/>
              <a:ea typeface="Arial"/>
              <a:cs typeface="Arial"/>
              <a:sym typeface="Arial"/>
            </a:endParaRPr>
          </a:p>
          <a:p>
            <a:pPr marL="319088" lvl="1" indent="0">
              <a:lnSpc>
                <a:spcPct val="80000"/>
              </a:lnSpc>
              <a:buClr>
                <a:schemeClr val="dk1"/>
              </a:buClr>
              <a:buSzPts val="2035"/>
              <a:buFont typeface="Arial" panose="020B0604020202020204" pitchFamily="34" charset="0"/>
              <a:buNone/>
            </a:pPr>
            <a:endParaRPr lang="en-US" sz="2035" dirty="0"/>
          </a:p>
          <a:p>
            <a:pPr marL="319088" lvl="1" indent="0">
              <a:lnSpc>
                <a:spcPct val="80000"/>
              </a:lnSpc>
              <a:buClr>
                <a:schemeClr val="dk1"/>
              </a:buClr>
              <a:buSzPts val="2035"/>
              <a:buFont typeface="Arial" panose="020B0604020202020204" pitchFamily="34" charset="0"/>
              <a:buNone/>
            </a:pPr>
            <a:r>
              <a:rPr lang="en-US" sz="2035" dirty="0">
                <a:latin typeface="+mj-lt"/>
              </a:rPr>
              <a:t>&gt;&gt;&gt; vec1 = Vector([1, 2, 3])</a:t>
            </a:r>
            <a:endParaRPr lang="en-US" dirty="0">
              <a:latin typeface="+mj-lt"/>
            </a:endParaRPr>
          </a:p>
          <a:p>
            <a:pPr marL="319088" lvl="1" indent="0">
              <a:lnSpc>
                <a:spcPct val="80000"/>
              </a:lnSpc>
              <a:buClr>
                <a:schemeClr val="dk1"/>
              </a:buClr>
              <a:buSzPts val="2035"/>
              <a:buFont typeface="Arial" panose="020B0604020202020204" pitchFamily="34" charset="0"/>
              <a:buNone/>
            </a:pPr>
            <a:r>
              <a:rPr lang="en-US" sz="2035" dirty="0">
                <a:latin typeface="+mj-lt"/>
              </a:rPr>
              <a:t>&gt;&gt;&gt; vec2 = Vector([4, 5, 6])</a:t>
            </a:r>
            <a:endParaRPr lang="en-US" dirty="0">
              <a:latin typeface="+mj-lt"/>
            </a:endParaRPr>
          </a:p>
          <a:p>
            <a:pPr marL="319088" lvl="1" indent="0">
              <a:lnSpc>
                <a:spcPct val="80000"/>
              </a:lnSpc>
              <a:buClr>
                <a:schemeClr val="dk1"/>
              </a:buClr>
              <a:buSzPts val="2035"/>
              <a:buFont typeface="Arial" panose="020B0604020202020204" pitchFamily="34" charset="0"/>
              <a:buNone/>
            </a:pPr>
            <a:r>
              <a:rPr lang="en-US" sz="2035" dirty="0">
                <a:latin typeface="+mj-lt"/>
              </a:rPr>
              <a:t>&gt;&gt;&gt; mx = Matrix([vec1, vec2])</a:t>
            </a:r>
            <a:endParaRPr lang="en-US" dirty="0">
              <a:latin typeface="+mj-lt"/>
            </a:endParaRPr>
          </a:p>
          <a:p>
            <a:pPr marL="319088" lvl="1" indent="0">
              <a:lnSpc>
                <a:spcPct val="80000"/>
              </a:lnSpc>
              <a:buClr>
                <a:schemeClr val="dk1"/>
              </a:buClr>
              <a:buSzPts val="2035"/>
              <a:buFont typeface="Arial" panose="020B0604020202020204" pitchFamily="34" charset="0"/>
              <a:buNone/>
            </a:pPr>
            <a:r>
              <a:rPr lang="en-US" sz="2035" dirty="0">
                <a:latin typeface="+mj-lt"/>
              </a:rPr>
              <a:t>&gt;&gt;&gt; </a:t>
            </a:r>
            <a:r>
              <a:rPr lang="en-US" sz="2035" dirty="0" err="1">
                <a:latin typeface="+mj-lt"/>
              </a:rPr>
              <a:t>mx.vectors</a:t>
            </a:r>
            <a:endParaRPr lang="en-US" sz="2035" dirty="0">
              <a:latin typeface="+mj-lt"/>
            </a:endParaRPr>
          </a:p>
          <a:p>
            <a:pPr marL="319088" lvl="1" indent="0">
              <a:lnSpc>
                <a:spcPct val="80000"/>
              </a:lnSpc>
              <a:buClr>
                <a:schemeClr val="dk1"/>
              </a:buClr>
              <a:buSzPts val="2035"/>
              <a:buFont typeface="Arial" panose="020B0604020202020204" pitchFamily="34" charset="0"/>
              <a:buNone/>
            </a:pPr>
            <a:r>
              <a:rPr lang="en-US" sz="2035" dirty="0">
                <a:latin typeface="+mj-lt"/>
              </a:rPr>
              <a:t>[[1, 2, 3], [4, 5, 6]]</a:t>
            </a:r>
            <a:endParaRPr lang="en-US" dirty="0">
              <a:latin typeface="+mj-lt"/>
            </a:endParaRPr>
          </a:p>
        </p:txBody>
      </p:sp>
      <p:pic>
        <p:nvPicPr>
          <p:cNvPr id="10" name="Google Shape;387;p26" descr="Matrix (mathematics) - Wikipedia">
            <a:extLst>
              <a:ext uri="{FF2B5EF4-FFF2-40B4-BE49-F238E27FC236}">
                <a16:creationId xmlns:a16="http://schemas.microsoft.com/office/drawing/2014/main" id="{71697B38-E6AA-0395-A7A5-75F278466F3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30644" y="1463347"/>
            <a:ext cx="5093853" cy="346459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27D769-814A-6E68-797C-DE40878E52AF}"/>
              </a:ext>
            </a:extLst>
          </p:cNvPr>
          <p:cNvSpPr txBox="1"/>
          <p:nvPr/>
        </p:nvSpPr>
        <p:spPr>
          <a:xfrm>
            <a:off x="648297" y="2644170"/>
            <a:ext cx="61150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C7832"/>
                </a:solidFill>
              </a:rPr>
              <a:t>from </a:t>
            </a:r>
            <a:r>
              <a:rPr lang="en-US" sz="2400" dirty="0"/>
              <a:t>Vector </a:t>
            </a:r>
            <a:r>
              <a:rPr lang="en-US" sz="2400" dirty="0">
                <a:solidFill>
                  <a:srgbClr val="CC7832"/>
                </a:solidFill>
              </a:rPr>
              <a:t>import </a:t>
            </a:r>
            <a:r>
              <a:rPr lang="en-US" sz="2400" dirty="0"/>
              <a:t>Vector</a:t>
            </a:r>
            <a:endParaRPr lang="en-US" sz="2400" dirty="0">
              <a:solidFill>
                <a:srgbClr val="CC7832"/>
              </a:solidFill>
              <a:effectLst/>
            </a:endParaRPr>
          </a:p>
          <a:p>
            <a:r>
              <a:rPr lang="en-US" sz="2400" dirty="0">
                <a:solidFill>
                  <a:srgbClr val="CC7832"/>
                </a:solidFill>
                <a:effectLst/>
              </a:rPr>
              <a:t>class </a:t>
            </a:r>
            <a:r>
              <a:rPr lang="en-US" sz="2400" dirty="0"/>
              <a:t>Matrix:</a:t>
            </a:r>
            <a:br>
              <a:rPr lang="en-US" sz="2400" i="1" dirty="0">
                <a:solidFill>
                  <a:srgbClr val="629755"/>
                </a:solidFill>
                <a:effectLst/>
              </a:rPr>
            </a:br>
            <a:r>
              <a:rPr lang="en-US" sz="2400" i="1" dirty="0">
                <a:solidFill>
                  <a:srgbClr val="629755"/>
                </a:solidFill>
                <a:effectLst/>
              </a:rPr>
              <a:t>    </a:t>
            </a:r>
            <a:r>
              <a:rPr lang="en-US" sz="2400" dirty="0">
                <a:solidFill>
                  <a:srgbClr val="CC7832"/>
                </a:solidFill>
                <a:effectLst/>
              </a:rPr>
              <a:t>def </a:t>
            </a:r>
            <a:r>
              <a:rPr lang="en-US" sz="2400" dirty="0">
                <a:solidFill>
                  <a:srgbClr val="B200B2"/>
                </a:solidFill>
                <a:effectLst/>
              </a:rPr>
              <a:t>__</a:t>
            </a:r>
            <a:r>
              <a:rPr lang="en-US" sz="2400" dirty="0" err="1">
                <a:solidFill>
                  <a:srgbClr val="B200B2"/>
                </a:solidFill>
                <a:effectLst/>
              </a:rPr>
              <a:t>init</a:t>
            </a:r>
            <a:r>
              <a:rPr lang="en-US" sz="2400" dirty="0">
                <a:solidFill>
                  <a:srgbClr val="B200B2"/>
                </a:solidFill>
                <a:effectLst/>
              </a:rPr>
              <a:t>__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94558D"/>
                </a:solidFill>
                <a:effectLst/>
              </a:rPr>
              <a:t>self</a:t>
            </a:r>
            <a:r>
              <a:rPr lang="en-US" sz="2400" dirty="0">
                <a:solidFill>
                  <a:srgbClr val="CC7832"/>
                </a:solidFill>
                <a:effectLst/>
              </a:rPr>
              <a:t>, </a:t>
            </a:r>
            <a:r>
              <a:rPr lang="en-US" sz="2400" dirty="0"/>
              <a:t>vectors):</a:t>
            </a:r>
            <a:br>
              <a:rPr lang="en-US" sz="2400" i="1" dirty="0">
                <a:solidFill>
                  <a:srgbClr val="629755"/>
                </a:solidFill>
                <a:effectLst/>
              </a:rPr>
            </a:br>
            <a:r>
              <a:rPr lang="en-US" sz="2400" i="1" dirty="0">
                <a:solidFill>
                  <a:srgbClr val="629755"/>
                </a:solidFill>
                <a:effectLst/>
              </a:rPr>
              <a:t>        </a:t>
            </a:r>
            <a:r>
              <a:rPr lang="en-US" sz="2400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sz="2400" dirty="0" err="1"/>
              <a:t>.vectors</a:t>
            </a:r>
            <a:r>
              <a:rPr lang="en-US" sz="2400" dirty="0"/>
              <a:t> = vectors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368914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Procedural Programming</a:t>
            </a:r>
            <a:endParaRPr lang="he-IL" sz="32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 (OOP)</a:t>
            </a:r>
            <a:endParaRPr lang="he-IL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6/13/24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10" name="מציין מיקום תוכן 9"/>
          <p:cNvPicPr>
            <a:picLocks noGrp="1" noChangeAspect="1"/>
          </p:cNvPicPr>
          <p:nvPr>
            <p:ph sz="quarter" idx="4"/>
          </p:nvPr>
        </p:nvPicPr>
        <p:blipFill rotWithShape="1">
          <a:blip r:embed="rId2" cstate="print"/>
          <a:srcRect t="26471" b="19783"/>
          <a:stretch/>
        </p:blipFill>
        <p:spPr>
          <a:xfrm>
            <a:off x="6379471" y="2505075"/>
            <a:ext cx="4768645" cy="3684588"/>
          </a:xfrm>
          <a:prstGeom prst="rect">
            <a:avLst/>
          </a:prstGeom>
        </p:spPr>
      </p:pic>
      <p:pic>
        <p:nvPicPr>
          <p:cNvPr id="11" name="Picture 2" descr="http://coronet.iicm.edu/sa/scripts/lesson01_files/image011.gif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t="1658" r="2367" b="2007"/>
          <a:stretch/>
        </p:blipFill>
        <p:spPr bwMode="auto">
          <a:xfrm>
            <a:off x="1172881" y="2671762"/>
            <a:ext cx="4491600" cy="271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618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9C40D-C7B3-8B00-6FBC-915CFB438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6/13/24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4B552-E1D0-5F8E-7654-3B942B3A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F3C17-ECF4-35DE-3E13-86FA51BB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/>
          </a:p>
        </p:txBody>
      </p:sp>
      <p:sp>
        <p:nvSpPr>
          <p:cNvPr id="7" name="Google Shape;383;p26">
            <a:extLst>
              <a:ext uri="{FF2B5EF4-FFF2-40B4-BE49-F238E27FC236}">
                <a16:creationId xmlns:a16="http://schemas.microsoft.com/office/drawing/2014/main" id="{0559E4D0-72D6-387F-8642-BB005CC2B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1408" y="57647"/>
            <a:ext cx="813690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n-US" dirty="0"/>
              <a:t>Example - Matrix Class (2)</a:t>
            </a:r>
            <a:endParaRPr dirty="0"/>
          </a:p>
        </p:txBody>
      </p:sp>
      <p:sp>
        <p:nvSpPr>
          <p:cNvPr id="9" name="Google Shape;396;p27">
            <a:extLst>
              <a:ext uri="{FF2B5EF4-FFF2-40B4-BE49-F238E27FC236}">
                <a16:creationId xmlns:a16="http://schemas.microsoft.com/office/drawing/2014/main" id="{97274772-EF98-8730-4EAB-E4F070F1C58E}"/>
              </a:ext>
            </a:extLst>
          </p:cNvPr>
          <p:cNvSpPr txBox="1">
            <a:spLocks/>
          </p:cNvSpPr>
          <p:nvPr/>
        </p:nvSpPr>
        <p:spPr>
          <a:xfrm>
            <a:off x="485274" y="1350814"/>
            <a:ext cx="10868526" cy="500553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1988" lvl="1" indent="-34290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200"/>
            </a:pPr>
            <a:r>
              <a:rPr lang="en-US" dirty="0">
                <a:ea typeface="Arial"/>
                <a:cs typeface="Arial"/>
                <a:sym typeface="Arial"/>
              </a:rPr>
              <a:t>In Matrix class, we will assume that all values and types are correct.</a:t>
            </a:r>
            <a:endParaRPr lang="en-US" dirty="0"/>
          </a:p>
          <a:p>
            <a:pPr marL="661988" lvl="1" indent="-342900">
              <a:lnSpc>
                <a:spcPct val="80000"/>
              </a:lnSpc>
              <a:buClr>
                <a:schemeClr val="dk1"/>
              </a:buClr>
              <a:buSzPts val="2200"/>
            </a:pPr>
            <a:endParaRPr lang="en-US" dirty="0">
              <a:ea typeface="Arial"/>
              <a:cs typeface="Arial"/>
              <a:sym typeface="Arial"/>
            </a:endParaRPr>
          </a:p>
          <a:p>
            <a:pPr marL="661988" lvl="1" indent="-342900">
              <a:lnSpc>
                <a:spcPct val="80000"/>
              </a:lnSpc>
              <a:buClr>
                <a:schemeClr val="dk1"/>
              </a:buClr>
              <a:buSzPts val="2200"/>
            </a:pPr>
            <a:r>
              <a:rPr lang="en-US" dirty="0">
                <a:ea typeface="Arial"/>
                <a:cs typeface="Arial"/>
                <a:sym typeface="Arial"/>
              </a:rPr>
              <a:t>What is the right way to print a Matrix?</a:t>
            </a:r>
            <a:endParaRPr lang="en-US" dirty="0"/>
          </a:p>
          <a:p>
            <a:pPr marL="319088" lvl="1" indent="0">
              <a:lnSpc>
                <a:spcPct val="80000"/>
              </a:lnSpc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endParaRPr lang="en-US" dirty="0">
              <a:ea typeface="Arial"/>
              <a:cs typeface="Arial"/>
              <a:sym typeface="Arial"/>
            </a:endParaRPr>
          </a:p>
          <a:p>
            <a:pPr marL="319088" lvl="1" indent="0">
              <a:lnSpc>
                <a:spcPct val="80000"/>
              </a:lnSpc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endParaRPr lang="en-US" dirty="0">
              <a:ea typeface="Arial"/>
              <a:cs typeface="Arial"/>
              <a:sym typeface="Arial"/>
            </a:endParaRPr>
          </a:p>
          <a:p>
            <a:pPr marL="319088" lvl="1" indent="0">
              <a:lnSpc>
                <a:spcPct val="80000"/>
              </a:lnSpc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endParaRPr lang="en-US" dirty="0">
              <a:ea typeface="Arial"/>
              <a:cs typeface="Arial"/>
              <a:sym typeface="Arial"/>
            </a:endParaRPr>
          </a:p>
          <a:p>
            <a:pPr marL="319088" lvl="1" indent="0">
              <a:lnSpc>
                <a:spcPct val="80000"/>
              </a:lnSpc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endParaRPr lang="en-US" dirty="0">
              <a:ea typeface="Arial"/>
              <a:cs typeface="Arial"/>
              <a:sym typeface="Arial"/>
            </a:endParaRPr>
          </a:p>
          <a:p>
            <a:pPr marL="319088" lvl="1" indent="0">
              <a:lnSpc>
                <a:spcPct val="80000"/>
              </a:lnSpc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endParaRPr lang="en-US" dirty="0">
              <a:ea typeface="Arial"/>
              <a:cs typeface="Arial"/>
              <a:sym typeface="Arial"/>
            </a:endParaRPr>
          </a:p>
          <a:p>
            <a:pPr marL="319088" lvl="1" indent="0">
              <a:lnSpc>
                <a:spcPct val="80000"/>
              </a:lnSpc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endParaRPr lang="en-US" dirty="0"/>
          </a:p>
          <a:p>
            <a:pPr marL="319088" lvl="1" indent="0">
              <a:lnSpc>
                <a:spcPct val="80000"/>
              </a:lnSpc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&gt;&gt;&gt; mx = Matrix([Vector([1, 2, 3]), Vector([4, 5, 6])])</a:t>
            </a:r>
          </a:p>
          <a:p>
            <a:pPr marL="319088" lvl="1" indent="0">
              <a:lnSpc>
                <a:spcPct val="80000"/>
              </a:lnSpc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&gt;&gt;&gt; print(mx)</a:t>
            </a:r>
          </a:p>
          <a:p>
            <a:pPr marL="319088" lvl="1" indent="0">
              <a:lnSpc>
                <a:spcPct val="80000"/>
              </a:lnSpc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[1, 2, 3]</a:t>
            </a:r>
          </a:p>
          <a:p>
            <a:pPr marL="319088" lvl="1" indent="0">
              <a:lnSpc>
                <a:spcPct val="80000"/>
              </a:lnSpc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[4, 5, 6]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904801-7C45-A826-6100-A293C63862BF}"/>
              </a:ext>
            </a:extLst>
          </p:cNvPr>
          <p:cNvSpPr txBox="1"/>
          <p:nvPr/>
        </p:nvSpPr>
        <p:spPr>
          <a:xfrm>
            <a:off x="1478280" y="2716262"/>
            <a:ext cx="858678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C7832"/>
                </a:solidFill>
                <a:effectLst/>
              </a:rPr>
              <a:t>def </a:t>
            </a:r>
            <a:r>
              <a:rPr lang="en-US" sz="2000" dirty="0">
                <a:solidFill>
                  <a:srgbClr val="B200B2"/>
                </a:solidFill>
                <a:effectLst/>
              </a:rPr>
              <a:t>__</a:t>
            </a:r>
            <a:r>
              <a:rPr lang="en-US" sz="2000" dirty="0" err="1">
                <a:solidFill>
                  <a:srgbClr val="B200B2"/>
                </a:solidFill>
                <a:effectLst/>
              </a:rPr>
              <a:t>repr</a:t>
            </a:r>
            <a:r>
              <a:rPr lang="en-US" sz="2000" dirty="0">
                <a:solidFill>
                  <a:srgbClr val="B200B2"/>
                </a:solidFill>
                <a:effectLst/>
              </a:rPr>
              <a:t>__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94558D"/>
                </a:solidFill>
                <a:effectLst/>
              </a:rPr>
              <a:t>self</a:t>
            </a:r>
            <a:r>
              <a:rPr lang="en-US" sz="2000" dirty="0"/>
              <a:t>):</a:t>
            </a:r>
            <a:br>
              <a:rPr lang="en-US" sz="2000" i="1" dirty="0">
                <a:solidFill>
                  <a:srgbClr val="629755"/>
                </a:solidFill>
                <a:effectLst/>
              </a:rPr>
            </a:br>
            <a:r>
              <a:rPr lang="en-US" sz="2000" i="1" dirty="0">
                <a:solidFill>
                  <a:srgbClr val="629755"/>
                </a:solidFill>
                <a:effectLst/>
              </a:rPr>
              <a:t>    </a:t>
            </a:r>
            <a:r>
              <a:rPr lang="en-US" sz="2000" dirty="0"/>
              <a:t>m = </a:t>
            </a:r>
            <a:r>
              <a:rPr lang="en-US" sz="2000" dirty="0">
                <a:solidFill>
                  <a:srgbClr val="6A8759"/>
                </a:solidFill>
                <a:effectLst/>
              </a:rPr>
              <a:t>""</a:t>
            </a:r>
            <a:br>
              <a:rPr lang="en-US" sz="2000" dirty="0">
                <a:solidFill>
                  <a:srgbClr val="6A8759"/>
                </a:solidFill>
                <a:effectLst/>
              </a:rPr>
            </a:br>
            <a:r>
              <a:rPr lang="en-US" sz="2000" dirty="0">
                <a:solidFill>
                  <a:srgbClr val="6A8759"/>
                </a:solidFill>
                <a:effectLst/>
              </a:rPr>
              <a:t>    </a:t>
            </a:r>
            <a:r>
              <a:rPr lang="en-US" sz="2000" dirty="0">
                <a:solidFill>
                  <a:srgbClr val="CC7832"/>
                </a:solidFill>
                <a:effectLst/>
              </a:rPr>
              <a:t>for </a:t>
            </a:r>
            <a:r>
              <a:rPr lang="en-US" sz="2000" dirty="0" err="1"/>
              <a:t>vec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C7832"/>
                </a:solidFill>
                <a:effectLst/>
              </a:rPr>
              <a:t>in </a:t>
            </a:r>
            <a:r>
              <a:rPr lang="en-US" sz="2000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sz="2000" dirty="0" err="1"/>
              <a:t>.</a:t>
            </a:r>
            <a:r>
              <a:rPr lang="en-US" sz="2000" dirty="0" err="1">
                <a:effectLst/>
              </a:rPr>
              <a:t>vectors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        m = m + </a:t>
            </a:r>
            <a:r>
              <a:rPr lang="en-US" sz="2000" dirty="0">
                <a:solidFill>
                  <a:srgbClr val="8888C6"/>
                </a:solidFill>
                <a:effectLst/>
              </a:rPr>
              <a:t>str</a:t>
            </a:r>
            <a:r>
              <a:rPr lang="en-US" sz="2000" dirty="0"/>
              <a:t>(</a:t>
            </a:r>
            <a:r>
              <a:rPr lang="en-US" sz="2000" dirty="0" err="1"/>
              <a:t>vec</a:t>
            </a:r>
            <a:r>
              <a:rPr lang="en-US" sz="2000" dirty="0"/>
              <a:t>) + 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r>
              <a:rPr lang="en-US" sz="2000" dirty="0">
                <a:solidFill>
                  <a:srgbClr val="CC7832"/>
                </a:solidFill>
                <a:effectLst/>
              </a:rPr>
              <a:t>\n</a:t>
            </a:r>
            <a:r>
              <a:rPr lang="en-US" sz="2000" dirty="0">
                <a:solidFill>
                  <a:srgbClr val="6A8759"/>
                </a:solidFill>
                <a:effectLst/>
              </a:rPr>
              <a:t>"</a:t>
            </a:r>
            <a:br>
              <a:rPr lang="en-US" sz="2000" dirty="0">
                <a:solidFill>
                  <a:srgbClr val="6A8759"/>
                </a:solidFill>
                <a:effectLst/>
              </a:rPr>
            </a:br>
            <a:r>
              <a:rPr lang="en-US" sz="2000" dirty="0">
                <a:solidFill>
                  <a:srgbClr val="6A8759"/>
                </a:solidFill>
                <a:effectLst/>
              </a:rPr>
              <a:t>    </a:t>
            </a:r>
            <a:r>
              <a:rPr lang="en-US" sz="2000" dirty="0">
                <a:solidFill>
                  <a:srgbClr val="CC7832"/>
                </a:solidFill>
                <a:effectLst/>
              </a:rPr>
              <a:t>return </a:t>
            </a:r>
            <a:r>
              <a:rPr lang="en-US" sz="2000" dirty="0" err="1"/>
              <a:t>m.strip</a:t>
            </a:r>
            <a:r>
              <a:rPr lang="en-US" sz="2000" dirty="0"/>
              <a:t>()</a:t>
            </a:r>
            <a:endParaRPr lang="en-IL" sz="2000" dirty="0"/>
          </a:p>
        </p:txBody>
      </p:sp>
      <p:cxnSp>
        <p:nvCxnSpPr>
          <p:cNvPr id="14" name="Google Shape;199;p7">
            <a:extLst>
              <a:ext uri="{FF2B5EF4-FFF2-40B4-BE49-F238E27FC236}">
                <a16:creationId xmlns:a16="http://schemas.microsoft.com/office/drawing/2014/main" id="{71709809-6186-35F0-7BFF-736C4C81E698}"/>
              </a:ext>
            </a:extLst>
          </p:cNvPr>
          <p:cNvCxnSpPr>
            <a:cxnSpLocks/>
          </p:cNvCxnSpPr>
          <p:nvPr/>
        </p:nvCxnSpPr>
        <p:spPr>
          <a:xfrm flipH="1">
            <a:off x="4155757" y="2720865"/>
            <a:ext cx="2011930" cy="914124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58CDDF-5FFB-F477-6C41-F43D0435C286}"/>
              </a:ext>
            </a:extLst>
          </p:cNvPr>
          <p:cNvSpPr txBox="1"/>
          <p:nvPr/>
        </p:nvSpPr>
        <p:spPr>
          <a:xfrm>
            <a:off x="5865269" y="2395413"/>
            <a:ext cx="1893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Which </a:t>
            </a:r>
            <a:r>
              <a:rPr lang="en-US" dirty="0">
                <a:solidFill>
                  <a:srgbClr val="8888C6"/>
                </a:solidFill>
              </a:rPr>
              <a:t>str</a:t>
            </a:r>
            <a:r>
              <a:rPr lang="en-US" dirty="0"/>
              <a:t> is called?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9952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9C40D-C7B3-8B00-6FBC-915CFB438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4B552-E1D0-5F8E-7654-3B942B3A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F3C17-ECF4-35DE-3E13-86FA51BB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/>
          </a:p>
        </p:txBody>
      </p:sp>
      <p:sp>
        <p:nvSpPr>
          <p:cNvPr id="7" name="Google Shape;383;p26">
            <a:extLst>
              <a:ext uri="{FF2B5EF4-FFF2-40B4-BE49-F238E27FC236}">
                <a16:creationId xmlns:a16="http://schemas.microsoft.com/office/drawing/2014/main" id="{0559E4D0-72D6-387F-8642-BB005CC2B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1408" y="57647"/>
            <a:ext cx="813690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n-US" dirty="0"/>
              <a:t>Example - Matrix Class (3)</a:t>
            </a:r>
            <a:endParaRPr dirty="0"/>
          </a:p>
        </p:txBody>
      </p:sp>
      <p:sp>
        <p:nvSpPr>
          <p:cNvPr id="10" name="Google Shape;406;p28">
            <a:extLst>
              <a:ext uri="{FF2B5EF4-FFF2-40B4-BE49-F238E27FC236}">
                <a16:creationId xmlns:a16="http://schemas.microsoft.com/office/drawing/2014/main" id="{834BD576-6109-7A83-D41F-CFE671B2CDD4}"/>
              </a:ext>
            </a:extLst>
          </p:cNvPr>
          <p:cNvSpPr txBox="1">
            <a:spLocks/>
          </p:cNvSpPr>
          <p:nvPr/>
        </p:nvSpPr>
        <p:spPr>
          <a:xfrm>
            <a:off x="498308" y="1350814"/>
            <a:ext cx="11350792" cy="500553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7350" indent="-34290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400" dirty="0"/>
              <a:t>To add two matrices, we can do an element-wise addition</a:t>
            </a:r>
            <a:endParaRPr lang="en-US" dirty="0"/>
          </a:p>
          <a:p>
            <a:pPr marL="387350" indent="-342900">
              <a:buClr>
                <a:schemeClr val="dk1"/>
              </a:buClr>
              <a:buSzPts val="2400"/>
            </a:pPr>
            <a:r>
              <a:rPr lang="en-US" sz="2400" dirty="0"/>
              <a:t>Instead, we can use the Vector class addition operator:</a:t>
            </a:r>
            <a:endParaRPr lang="en-US" dirty="0"/>
          </a:p>
          <a:p>
            <a:pPr marL="661988" lvl="1" indent="-342900">
              <a:buClr>
                <a:schemeClr val="dk1"/>
              </a:buClr>
              <a:buSzPts val="2200"/>
            </a:pPr>
            <a:endParaRPr lang="en-US" sz="2200" dirty="0"/>
          </a:p>
          <a:p>
            <a:pPr marL="319088" lvl="1" indent="0"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endParaRPr lang="en-US" sz="2200" dirty="0"/>
          </a:p>
          <a:p>
            <a:pPr marL="319088" lvl="1" indent="0"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endParaRPr lang="en-US" sz="2200" dirty="0"/>
          </a:p>
          <a:p>
            <a:pPr marL="319088" lvl="1" indent="0"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endParaRPr lang="en-US" sz="2200" dirty="0"/>
          </a:p>
          <a:p>
            <a:pPr marL="319088" lvl="1" indent="0"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endParaRPr lang="en-US" sz="2200" dirty="0">
              <a:latin typeface="+mj-lt"/>
            </a:endParaRPr>
          </a:p>
        </p:txBody>
      </p:sp>
      <p:pic>
        <p:nvPicPr>
          <p:cNvPr id="12" name="Google Shape;408;p28">
            <a:extLst>
              <a:ext uri="{FF2B5EF4-FFF2-40B4-BE49-F238E27FC236}">
                <a16:creationId xmlns:a16="http://schemas.microsoft.com/office/drawing/2014/main" id="{96F7CE3D-3BCD-0008-F967-8E66F07CFD9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12380" y="1586614"/>
            <a:ext cx="3238500" cy="218470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0F9F5B-BE1A-2636-E982-5B0DBD6C8012}"/>
              </a:ext>
            </a:extLst>
          </p:cNvPr>
          <p:cNvSpPr txBox="1"/>
          <p:nvPr/>
        </p:nvSpPr>
        <p:spPr>
          <a:xfrm>
            <a:off x="2360370" y="3076247"/>
            <a:ext cx="78781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C7832"/>
                </a:solidFill>
                <a:effectLst/>
              </a:rPr>
              <a:t>def </a:t>
            </a:r>
            <a:r>
              <a:rPr lang="en-US" sz="2400" dirty="0">
                <a:solidFill>
                  <a:srgbClr val="B200B2"/>
                </a:solidFill>
                <a:effectLst/>
              </a:rPr>
              <a:t>__add__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94558D"/>
                </a:solidFill>
                <a:effectLst/>
              </a:rPr>
              <a:t>self</a:t>
            </a:r>
            <a:r>
              <a:rPr lang="en-US" sz="2400" dirty="0">
                <a:solidFill>
                  <a:srgbClr val="CC7832"/>
                </a:solidFill>
                <a:effectLst/>
              </a:rPr>
              <a:t>, </a:t>
            </a:r>
            <a:r>
              <a:rPr lang="en-US" sz="2400" dirty="0"/>
              <a:t>other):</a:t>
            </a:r>
            <a:br>
              <a:rPr lang="en-US" sz="2400" i="1" dirty="0">
                <a:solidFill>
                  <a:srgbClr val="629755"/>
                </a:solidFill>
                <a:effectLst/>
              </a:rPr>
            </a:br>
            <a:r>
              <a:rPr lang="en-US" sz="2400" i="1" dirty="0">
                <a:solidFill>
                  <a:srgbClr val="629755"/>
                </a:solidFill>
                <a:effectLst/>
              </a:rPr>
              <a:t>    </a:t>
            </a:r>
            <a:r>
              <a:rPr lang="en-US" sz="2400" dirty="0">
                <a:solidFill>
                  <a:srgbClr val="CC7832"/>
                </a:solidFill>
                <a:effectLst/>
              </a:rPr>
              <a:t>return </a:t>
            </a:r>
            <a:r>
              <a:rPr lang="en-US" sz="2400" dirty="0"/>
              <a:t>Matrix([</a:t>
            </a:r>
            <a:r>
              <a:rPr lang="en-US" sz="2400" dirty="0">
                <a:solidFill>
                  <a:srgbClr val="94558D"/>
                </a:solidFill>
                <a:effectLst/>
              </a:rPr>
              <a:t>self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+ other[</a:t>
            </a:r>
            <a:r>
              <a:rPr lang="en-US" sz="2400" dirty="0" err="1"/>
              <a:t>i</a:t>
            </a:r>
            <a:r>
              <a:rPr lang="en-US" sz="2400" dirty="0"/>
              <a:t>] </a:t>
            </a:r>
            <a:r>
              <a:rPr lang="en-US" sz="2400" dirty="0">
                <a:solidFill>
                  <a:srgbClr val="CC7832"/>
                </a:solidFill>
                <a:effectLst/>
              </a:rPr>
              <a:t>for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C7832"/>
                </a:solidFill>
                <a:effectLst/>
              </a:rPr>
              <a:t>in </a:t>
            </a:r>
            <a:r>
              <a:rPr lang="en-US" sz="2400" dirty="0">
                <a:solidFill>
                  <a:srgbClr val="8888C6"/>
                </a:solidFill>
                <a:effectLst/>
              </a:rPr>
              <a:t>range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8888C6"/>
                </a:solidFill>
                <a:effectLst/>
              </a:rPr>
              <a:t>len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94558D"/>
                </a:solidFill>
                <a:effectLst/>
              </a:rPr>
              <a:t>self</a:t>
            </a:r>
            <a:r>
              <a:rPr lang="en-US" sz="2400" dirty="0"/>
              <a:t>))])</a:t>
            </a:r>
            <a:endParaRPr lang="en-IL" sz="2400" dirty="0"/>
          </a:p>
        </p:txBody>
      </p:sp>
      <p:cxnSp>
        <p:nvCxnSpPr>
          <p:cNvPr id="17" name="Google Shape;199;p7">
            <a:extLst>
              <a:ext uri="{FF2B5EF4-FFF2-40B4-BE49-F238E27FC236}">
                <a16:creationId xmlns:a16="http://schemas.microsoft.com/office/drawing/2014/main" id="{94EDC406-BC7C-6CC5-3CE0-DFA65BC1F948}"/>
              </a:ext>
            </a:extLst>
          </p:cNvPr>
          <p:cNvCxnSpPr>
            <a:cxnSpLocks/>
          </p:cNvCxnSpPr>
          <p:nvPr/>
        </p:nvCxnSpPr>
        <p:spPr>
          <a:xfrm flipV="1">
            <a:off x="3497580" y="3907244"/>
            <a:ext cx="1604010" cy="785019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5A9A157-F2BD-0B5D-1AEE-D95367EAA31A}"/>
              </a:ext>
            </a:extLst>
          </p:cNvPr>
          <p:cNvSpPr txBox="1"/>
          <p:nvPr/>
        </p:nvSpPr>
        <p:spPr>
          <a:xfrm>
            <a:off x="2270760" y="4657764"/>
            <a:ext cx="189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Does it work?</a:t>
            </a:r>
            <a:endParaRPr lang="en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592C37-599E-3096-F35F-5B5F9781C2A9}"/>
              </a:ext>
            </a:extLst>
          </p:cNvPr>
          <p:cNvSpPr txBox="1"/>
          <p:nvPr/>
        </p:nvSpPr>
        <p:spPr>
          <a:xfrm>
            <a:off x="2052638" y="5063836"/>
            <a:ext cx="24507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B200B2"/>
                </a:solidFill>
                <a:effectLst/>
              </a:rPr>
              <a:t>__</a:t>
            </a:r>
            <a:r>
              <a:rPr lang="en-US" dirty="0" err="1">
                <a:solidFill>
                  <a:srgbClr val="B200B2"/>
                </a:solidFill>
                <a:effectLst/>
              </a:rPr>
              <a:t>getitem</a:t>
            </a:r>
            <a:r>
              <a:rPr lang="en-US" dirty="0">
                <a:solidFill>
                  <a:srgbClr val="B200B2"/>
                </a:solidFill>
                <a:effectLst/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rgbClr val="94558D"/>
                </a:solidFill>
                <a:effectLst/>
              </a:rPr>
              <a:t>self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 err="1"/>
              <a:t>i</a:t>
            </a:r>
            <a:r>
              <a:rPr lang="en-US" dirty="0"/>
              <a:t>):</a:t>
            </a:r>
            <a:br>
              <a:rPr lang="en-US" i="1" dirty="0">
                <a:solidFill>
                  <a:srgbClr val="629755"/>
                </a:solidFill>
                <a:effectLst/>
              </a:rPr>
            </a:br>
            <a:r>
              <a:rPr lang="en-US" i="1" dirty="0">
                <a:solidFill>
                  <a:srgbClr val="629755"/>
                </a:solidFill>
                <a:effectLst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.vectors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  <a:endParaRPr lang="en-IL" dirty="0"/>
          </a:p>
        </p:txBody>
      </p:sp>
      <p:cxnSp>
        <p:nvCxnSpPr>
          <p:cNvPr id="21" name="Google Shape;199;p7">
            <a:extLst>
              <a:ext uri="{FF2B5EF4-FFF2-40B4-BE49-F238E27FC236}">
                <a16:creationId xmlns:a16="http://schemas.microsoft.com/office/drawing/2014/main" id="{121F5671-73E3-46A8-392C-EDE812BD1505}"/>
              </a:ext>
            </a:extLst>
          </p:cNvPr>
          <p:cNvCxnSpPr>
            <a:cxnSpLocks/>
          </p:cNvCxnSpPr>
          <p:nvPr/>
        </p:nvCxnSpPr>
        <p:spPr>
          <a:xfrm flipH="1" flipV="1">
            <a:off x="5427345" y="3838387"/>
            <a:ext cx="1610527" cy="918007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A718F88-0F69-9291-C0C9-EB7E7E2DFE2E}"/>
              </a:ext>
            </a:extLst>
          </p:cNvPr>
          <p:cNvSpPr txBox="1"/>
          <p:nvPr/>
        </p:nvSpPr>
        <p:spPr>
          <a:xfrm>
            <a:off x="5976591" y="4740670"/>
            <a:ext cx="3187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Which add operator will be called?</a:t>
            </a:r>
            <a:endParaRPr lang="en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341DA1-36F9-AEC3-C29A-25621B58FAA0}"/>
              </a:ext>
            </a:extLst>
          </p:cNvPr>
          <p:cNvSpPr txBox="1"/>
          <p:nvPr/>
        </p:nvSpPr>
        <p:spPr>
          <a:xfrm>
            <a:off x="2022158" y="5702157"/>
            <a:ext cx="274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B200B2"/>
                </a:solidFill>
                <a:effectLst/>
              </a:rPr>
              <a:t>__</a:t>
            </a:r>
            <a:r>
              <a:rPr lang="en-US" dirty="0" err="1">
                <a:solidFill>
                  <a:srgbClr val="B200B2"/>
                </a:solidFill>
                <a:effectLst/>
              </a:rPr>
              <a:t>len</a:t>
            </a:r>
            <a:r>
              <a:rPr lang="en-US" dirty="0">
                <a:solidFill>
                  <a:srgbClr val="B200B2"/>
                </a:solidFill>
                <a:effectLst/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rgbClr val="94558D"/>
                </a:solidFill>
                <a:effectLst/>
              </a:rPr>
              <a:t>self</a:t>
            </a:r>
            <a:r>
              <a:rPr lang="en-US" dirty="0"/>
              <a:t>):</a:t>
            </a:r>
            <a:br>
              <a:rPr lang="en-US" i="1" dirty="0">
                <a:solidFill>
                  <a:srgbClr val="629755"/>
                </a:solidFill>
                <a:effectLst/>
              </a:rPr>
            </a:br>
            <a:r>
              <a:rPr lang="en-US" i="1" dirty="0">
                <a:solidFill>
                  <a:srgbClr val="629755"/>
                </a:solidFill>
                <a:effectLst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 err="1">
                <a:solidFill>
                  <a:srgbClr val="8888C6"/>
                </a:solidFill>
                <a:effectLst/>
              </a:rPr>
              <a:t>len</a:t>
            </a:r>
            <a:r>
              <a:rPr lang="en-US" dirty="0"/>
              <a:t>(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.vectors</a:t>
            </a:r>
            <a:r>
              <a:rPr lang="en-US" dirty="0"/>
              <a:t>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86926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2" grpId="0"/>
      <p:bldP spid="2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9C40D-C7B3-8B00-6FBC-915CFB438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4B552-E1D0-5F8E-7654-3B942B3A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F3C17-ECF4-35DE-3E13-86FA51BB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/>
          </a:p>
        </p:txBody>
      </p:sp>
      <p:sp>
        <p:nvSpPr>
          <p:cNvPr id="7" name="Google Shape;383;p26">
            <a:extLst>
              <a:ext uri="{FF2B5EF4-FFF2-40B4-BE49-F238E27FC236}">
                <a16:creationId xmlns:a16="http://schemas.microsoft.com/office/drawing/2014/main" id="{0559E4D0-72D6-387F-8642-BB005CC2B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1408" y="57647"/>
            <a:ext cx="813690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ts val="7200"/>
            </a:pPr>
            <a:r>
              <a:rPr lang="en-US" dirty="0"/>
              <a:t>HW - Matrix Transpose</a:t>
            </a:r>
            <a:endParaRPr dirty="0"/>
          </a:p>
        </p:txBody>
      </p:sp>
      <p:sp>
        <p:nvSpPr>
          <p:cNvPr id="10" name="Google Shape;406;p28">
            <a:extLst>
              <a:ext uri="{FF2B5EF4-FFF2-40B4-BE49-F238E27FC236}">
                <a16:creationId xmlns:a16="http://schemas.microsoft.com/office/drawing/2014/main" id="{834BD576-6109-7A83-D41F-CFE671B2CDD4}"/>
              </a:ext>
            </a:extLst>
          </p:cNvPr>
          <p:cNvSpPr txBox="1">
            <a:spLocks/>
          </p:cNvSpPr>
          <p:nvPr/>
        </p:nvSpPr>
        <p:spPr>
          <a:xfrm>
            <a:off x="420604" y="1350814"/>
            <a:ext cx="11350792" cy="6463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" lvl="0" indent="0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en-US" sz="2400" dirty="0">
                <a:ea typeface="Arial"/>
                <a:cs typeface="Arial"/>
                <a:sym typeface="Arial"/>
              </a:rPr>
              <a:t>Write a method that returns the transposed matrix</a:t>
            </a:r>
            <a:endParaRPr lang="en-US" sz="2200" dirty="0"/>
          </a:p>
        </p:txBody>
      </p:sp>
      <p:pic>
        <p:nvPicPr>
          <p:cNvPr id="19" name="Google Shape;419;p29" descr="Excel Matrix Functions">
            <a:extLst>
              <a:ext uri="{FF2B5EF4-FFF2-40B4-BE49-F238E27FC236}">
                <a16:creationId xmlns:a16="http://schemas.microsoft.com/office/drawing/2014/main" id="{2B36B21A-4EC4-FF14-F0D6-ED3B9B2920F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35703" b="7606"/>
          <a:stretch/>
        </p:blipFill>
        <p:spPr>
          <a:xfrm>
            <a:off x="6143014" y="2047604"/>
            <a:ext cx="5370595" cy="26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420;p29">
            <a:extLst>
              <a:ext uri="{FF2B5EF4-FFF2-40B4-BE49-F238E27FC236}">
                <a16:creationId xmlns:a16="http://schemas.microsoft.com/office/drawing/2014/main" id="{925C183F-C3D6-E35B-4FE1-510D4D782682}"/>
              </a:ext>
            </a:extLst>
          </p:cNvPr>
          <p:cNvSpPr/>
          <p:nvPr/>
        </p:nvSpPr>
        <p:spPr>
          <a:xfrm>
            <a:off x="6295163" y="2300225"/>
            <a:ext cx="493295" cy="2105526"/>
          </a:xfrm>
          <a:prstGeom prst="rect">
            <a:avLst/>
          </a:prstGeom>
          <a:noFill/>
          <a:ln w="57150" cap="flat" cmpd="sng">
            <a:solidFill>
              <a:srgbClr val="57B96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421;p29">
            <a:extLst>
              <a:ext uri="{FF2B5EF4-FFF2-40B4-BE49-F238E27FC236}">
                <a16:creationId xmlns:a16="http://schemas.microsoft.com/office/drawing/2014/main" id="{62DF359A-FFF5-357C-9DAD-B7131D99B8E6}"/>
              </a:ext>
            </a:extLst>
          </p:cNvPr>
          <p:cNvSpPr/>
          <p:nvPr/>
        </p:nvSpPr>
        <p:spPr>
          <a:xfrm rot="-5400000">
            <a:off x="9956524" y="1494109"/>
            <a:ext cx="493295" cy="2105526"/>
          </a:xfrm>
          <a:prstGeom prst="rect">
            <a:avLst/>
          </a:prstGeom>
          <a:noFill/>
          <a:ln w="57150" cap="flat" cmpd="sng">
            <a:solidFill>
              <a:srgbClr val="57B96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423;p29">
            <a:extLst>
              <a:ext uri="{FF2B5EF4-FFF2-40B4-BE49-F238E27FC236}">
                <a16:creationId xmlns:a16="http://schemas.microsoft.com/office/drawing/2014/main" id="{03CA8579-7AF7-5E5D-0E7F-BECC2817CEB0}"/>
              </a:ext>
            </a:extLst>
          </p:cNvPr>
          <p:cNvSpPr/>
          <p:nvPr/>
        </p:nvSpPr>
        <p:spPr>
          <a:xfrm>
            <a:off x="7039615" y="2288216"/>
            <a:ext cx="493295" cy="2105526"/>
          </a:xfrm>
          <a:prstGeom prst="rect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424;p29">
            <a:extLst>
              <a:ext uri="{FF2B5EF4-FFF2-40B4-BE49-F238E27FC236}">
                <a16:creationId xmlns:a16="http://schemas.microsoft.com/office/drawing/2014/main" id="{7D1C431B-9D24-1D43-27C5-0B7AAEE15A6D}"/>
              </a:ext>
            </a:extLst>
          </p:cNvPr>
          <p:cNvSpPr/>
          <p:nvPr/>
        </p:nvSpPr>
        <p:spPr>
          <a:xfrm rot="-5400000">
            <a:off x="9956525" y="2228056"/>
            <a:ext cx="493295" cy="2105526"/>
          </a:xfrm>
          <a:prstGeom prst="rect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425;p29">
            <a:extLst>
              <a:ext uri="{FF2B5EF4-FFF2-40B4-BE49-F238E27FC236}">
                <a16:creationId xmlns:a16="http://schemas.microsoft.com/office/drawing/2014/main" id="{C5CA9094-3C26-F58E-9C7C-1B9C3EE7EEB2}"/>
              </a:ext>
            </a:extLst>
          </p:cNvPr>
          <p:cNvSpPr/>
          <p:nvPr/>
        </p:nvSpPr>
        <p:spPr>
          <a:xfrm>
            <a:off x="7848363" y="2286366"/>
            <a:ext cx="493295" cy="2105526"/>
          </a:xfrm>
          <a:prstGeom prst="rect">
            <a:avLst/>
          </a:prstGeom>
          <a:noFill/>
          <a:ln w="571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426;p29">
            <a:extLst>
              <a:ext uri="{FF2B5EF4-FFF2-40B4-BE49-F238E27FC236}">
                <a16:creationId xmlns:a16="http://schemas.microsoft.com/office/drawing/2014/main" id="{500FE299-BCC6-A797-C993-BECD0EA18612}"/>
              </a:ext>
            </a:extLst>
          </p:cNvPr>
          <p:cNvSpPr/>
          <p:nvPr/>
        </p:nvSpPr>
        <p:spPr>
          <a:xfrm rot="-5400000">
            <a:off x="9956525" y="3022065"/>
            <a:ext cx="493295" cy="2105526"/>
          </a:xfrm>
          <a:prstGeom prst="rect">
            <a:avLst/>
          </a:prstGeom>
          <a:noFill/>
          <a:ln w="5715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0044AF-96CA-9C5D-7736-09F7EB865130}"/>
              </a:ext>
            </a:extLst>
          </p:cNvPr>
          <p:cNvSpPr txBox="1"/>
          <p:nvPr/>
        </p:nvSpPr>
        <p:spPr>
          <a:xfrm>
            <a:off x="1260171" y="2379657"/>
            <a:ext cx="609790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>
                <a:latin typeface="+mj-lt"/>
              </a:rPr>
              <a:t>&gt;&gt;&gt; vec1 = Vector([1, 1, 1]),</a:t>
            </a:r>
          </a:p>
          <a:p>
            <a:pPr marL="444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>
                <a:latin typeface="+mj-lt"/>
              </a:rPr>
              <a:t>&gt;&gt;&gt; vec2 = Vector([2, 2, 2])</a:t>
            </a:r>
          </a:p>
          <a:p>
            <a:pPr marL="444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>
                <a:latin typeface="+mj-lt"/>
              </a:rPr>
              <a:t>&gt;&gt;&gt; mx1 = Matrix([vec1, vec2])</a:t>
            </a:r>
          </a:p>
          <a:p>
            <a:pPr marL="444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>
                <a:latin typeface="+mj-lt"/>
              </a:rPr>
              <a:t>&gt;&gt;&gt; mx1.transpose()</a:t>
            </a:r>
          </a:p>
          <a:p>
            <a:pPr marL="444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>
                <a:latin typeface="+mj-lt"/>
              </a:rPr>
              <a:t>[1, 2]</a:t>
            </a:r>
          </a:p>
          <a:p>
            <a:pPr marL="444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>
                <a:latin typeface="+mj-lt"/>
              </a:rPr>
              <a:t>[1, 2]</a:t>
            </a:r>
          </a:p>
          <a:p>
            <a:pPr marL="444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>
                <a:latin typeface="+mj-lt"/>
              </a:rPr>
              <a:t>[1, 2]</a:t>
            </a:r>
          </a:p>
        </p:txBody>
      </p:sp>
    </p:spTree>
    <p:extLst>
      <p:ext uri="{BB962C8B-B14F-4D97-AF65-F5344CB8AC3E}">
        <p14:creationId xmlns:p14="http://schemas.microsoft.com/office/powerpoint/2010/main" val="3070255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heritance Types | Java Inheritance Type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864" y="86079"/>
            <a:ext cx="6270271" cy="627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Inheritance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32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3"/>
          <p:cNvSpPr txBox="1">
            <a:spLocks noGrp="1"/>
          </p:cNvSpPr>
          <p:nvPr>
            <p:ph type="title"/>
          </p:nvPr>
        </p:nvSpPr>
        <p:spPr>
          <a:xfrm>
            <a:off x="473696" y="136525"/>
            <a:ext cx="10511804" cy="157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8000"/>
            </a:pPr>
            <a:r>
              <a:rPr lang="en-US" sz="4800" dirty="0"/>
              <a:t>E</a:t>
            </a:r>
            <a:r>
              <a:rPr lang="en-IL" sz="4800" dirty="0"/>
              <a:t>xercise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4800" dirty="0"/>
              <a:t>Football Player Class</a:t>
            </a:r>
            <a:endParaRPr sz="14900" dirty="0"/>
          </a:p>
        </p:txBody>
      </p:sp>
      <p:sp>
        <p:nvSpPr>
          <p:cNvPr id="459" name="Google Shape;45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460" name="Google Shape;460;p33"/>
          <p:cNvSpPr txBox="1">
            <a:spLocks noGrp="1"/>
          </p:cNvSpPr>
          <p:nvPr>
            <p:ph type="body" idx="1"/>
          </p:nvPr>
        </p:nvSpPr>
        <p:spPr>
          <a:xfrm>
            <a:off x="1019752" y="1728206"/>
            <a:ext cx="7772400" cy="500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44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cs typeface="Arial"/>
              </a:rPr>
              <a:t>Implement a class that represent a football player</a:t>
            </a:r>
            <a:endParaRPr dirty="0">
              <a:cs typeface="Arial"/>
            </a:endParaRPr>
          </a:p>
          <a:p>
            <a:pPr marL="444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cs typeface="Arial" panose="020B0604020202020204" pitchFamily="34" charset="0"/>
            </a:endParaRPr>
          </a:p>
          <a:p>
            <a:pPr marL="38735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 dirty="0">
                <a:cs typeface="Arial" panose="020B0604020202020204" pitchFamily="34" charset="0"/>
              </a:rPr>
              <a:t>Class name</a:t>
            </a:r>
            <a:r>
              <a:rPr lang="en-US" sz="2400" dirty="0">
                <a:cs typeface="Arial" panose="020B0604020202020204" pitchFamily="34" charset="0"/>
              </a:rPr>
              <a:t>: </a:t>
            </a:r>
            <a:r>
              <a:rPr lang="en-US" sz="2400" dirty="0" err="1">
                <a:cs typeface="Arial" panose="020B0604020202020204" pitchFamily="34" charset="0"/>
              </a:rPr>
              <a:t>FootballPlayer</a:t>
            </a:r>
            <a:endParaRPr sz="2400" dirty="0">
              <a:cs typeface="Arial" panose="020B0604020202020204" pitchFamily="34" charset="0"/>
            </a:endParaRPr>
          </a:p>
          <a:p>
            <a:pPr marL="38735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cs typeface="Arial" panose="020B0604020202020204" pitchFamily="34" charset="0"/>
            </a:endParaRPr>
          </a:p>
          <a:p>
            <a:pPr marL="387350" lvl="0">
              <a:buSzPts val="2400"/>
            </a:pPr>
            <a:r>
              <a:rPr lang="en-US" sz="2400" b="1" dirty="0">
                <a:cs typeface="Arial" panose="020B0604020202020204" pitchFamily="34" charset="0"/>
              </a:rPr>
              <a:t>instance attributes (fields):</a:t>
            </a:r>
            <a:endParaRPr b="1" dirty="0">
              <a:cs typeface="Arial" panose="020B0604020202020204" pitchFamily="34" charset="0"/>
            </a:endParaRPr>
          </a:p>
          <a:p>
            <a:pPr marL="66167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cs typeface="Arial" panose="020B0604020202020204" pitchFamily="34" charset="0"/>
              </a:rPr>
              <a:t>name (string)</a:t>
            </a:r>
            <a:endParaRPr dirty="0">
              <a:cs typeface="Arial" panose="020B0604020202020204" pitchFamily="34" charset="0"/>
            </a:endParaRPr>
          </a:p>
          <a:p>
            <a:pPr marL="66167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cs typeface="Arial" panose="020B0604020202020204" pitchFamily="34" charset="0"/>
              </a:rPr>
              <a:t>salary (int – in millions)</a:t>
            </a:r>
            <a:endParaRPr dirty="0">
              <a:cs typeface="Arial" panose="020B0604020202020204" pitchFamily="34" charset="0"/>
            </a:endParaRPr>
          </a:p>
          <a:p>
            <a:pPr marL="66167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>
                <a:cs typeface="Arial" panose="020B0604020202020204" pitchFamily="34" charset="0"/>
              </a:rPr>
              <a:t>performance (float – player’s performance)</a:t>
            </a:r>
            <a:endParaRPr dirty="0">
              <a:cs typeface="Arial" panose="020B0604020202020204" pitchFamily="34" charset="0"/>
            </a:endParaRPr>
          </a:p>
          <a:p>
            <a:pPr marL="31877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Free Football Players Clipart, Download Free Clip Art, Free Clip Art on  Clipart Library">
            <a:extLst>
              <a:ext uri="{FF2B5EF4-FFF2-40B4-BE49-F238E27FC236}">
                <a16:creationId xmlns:a16="http://schemas.microsoft.com/office/drawing/2014/main" id="{1BA66908-0BD4-4200-AD86-E1052178C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752" y="1815668"/>
            <a:ext cx="2905010" cy="258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044B552-E1D0-5F8E-7654-3B942B3A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17026491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4"/>
          <p:cNvSpPr txBox="1">
            <a:spLocks noGrp="1"/>
          </p:cNvSpPr>
          <p:nvPr>
            <p:ph type="title"/>
          </p:nvPr>
        </p:nvSpPr>
        <p:spPr>
          <a:xfrm>
            <a:off x="719883" y="220663"/>
            <a:ext cx="918852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US" sz="4800" dirty="0"/>
              <a:t>Football Player Class</a:t>
            </a:r>
            <a:endParaRPr sz="13800" dirty="0"/>
          </a:p>
        </p:txBody>
      </p:sp>
      <p:sp>
        <p:nvSpPr>
          <p:cNvPr id="468" name="Google Shape;468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469" name="Google Shape;469;p34"/>
          <p:cNvSpPr txBox="1">
            <a:spLocks noGrp="1"/>
          </p:cNvSpPr>
          <p:nvPr>
            <p:ph type="body" idx="1"/>
          </p:nvPr>
        </p:nvSpPr>
        <p:spPr>
          <a:xfrm>
            <a:off x="931638" y="1391481"/>
            <a:ext cx="8372257" cy="500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7350" lvl="0" indent="-34290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400" dirty="0">
                <a:cs typeface="Arial"/>
              </a:rPr>
              <a:t>Implement an initializer for the </a:t>
            </a:r>
            <a:r>
              <a:rPr lang="en-US" sz="2400" dirty="0" err="1">
                <a:cs typeface="Arial"/>
              </a:rPr>
              <a:t>FootballPlayer</a:t>
            </a:r>
            <a:r>
              <a:rPr lang="en-US" sz="2400" dirty="0">
                <a:cs typeface="Arial"/>
              </a:rPr>
              <a:t> class and override the </a:t>
            </a:r>
            <a:r>
              <a:rPr lang="en-US" altLang="en-US" sz="2400" dirty="0" err="1">
                <a:solidFill>
                  <a:srgbClr val="B200B2"/>
                </a:solidFill>
              </a:rPr>
              <a:t>repr</a:t>
            </a:r>
            <a:r>
              <a:rPr lang="en-US" sz="2400" dirty="0">
                <a:cs typeface="Arial"/>
              </a:rPr>
              <a:t> operator to print each field in different row</a:t>
            </a:r>
            <a:endParaRPr lang="en-US" dirty="0">
              <a:cs typeface="Arial"/>
            </a:endParaRPr>
          </a:p>
          <a:p>
            <a:pPr marL="444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1877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בועת מחשבה: ענן 3">
            <a:extLst>
              <a:ext uri="{FF2B5EF4-FFF2-40B4-BE49-F238E27FC236}">
                <a16:creationId xmlns:a16="http://schemas.microsoft.com/office/drawing/2014/main" id="{A67F9B37-9173-4611-A8B2-1173B1E8D26A}"/>
              </a:ext>
            </a:extLst>
          </p:cNvPr>
          <p:cNvSpPr/>
          <p:nvPr/>
        </p:nvSpPr>
        <p:spPr>
          <a:xfrm>
            <a:off x="9303896" y="2515061"/>
            <a:ext cx="2502878" cy="1637811"/>
          </a:xfrm>
          <a:prstGeom prst="cloudCallout">
            <a:avLst>
              <a:gd name="adj1" fmla="val -106477"/>
              <a:gd name="adj2" fmla="val 3713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Input validation</a:t>
            </a:r>
            <a:endParaRPr lang="he-IL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06613" y="2515061"/>
            <a:ext cx="6697283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FootballPlayer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lang="en-US" altLang="en-US" sz="2400" dirty="0"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en-US" sz="2400" dirty="0">
                <a:latin typeface="JetBrains Mono"/>
              </a:rPr>
              <a:t>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en-US" sz="2400" dirty="0">
                <a:latin typeface="JetBrains Mono"/>
              </a:rPr>
              <a:t>salary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en-US" sz="2400" dirty="0">
                <a:latin typeface="JetBrains Mono"/>
              </a:rPr>
              <a:t>performance):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altLang="en-US" sz="2400" dirty="0">
                <a:latin typeface="JetBrains Mono"/>
              </a:rPr>
              <a:t>.name = name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altLang="en-US" sz="2400" dirty="0" err="1">
                <a:latin typeface="JetBrains Mono"/>
              </a:rPr>
              <a:t>.salary</a:t>
            </a:r>
            <a:r>
              <a:rPr lang="en-US" altLang="en-US" sz="2400" dirty="0">
                <a:latin typeface="JetBrains Mono"/>
              </a:rPr>
              <a:t> = salary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altLang="en-US" sz="2400" dirty="0" err="1">
                <a:latin typeface="JetBrains Mono"/>
              </a:rPr>
              <a:t>.performance</a:t>
            </a:r>
            <a:r>
              <a:rPr lang="en-US" altLang="en-US" sz="2400" dirty="0">
                <a:latin typeface="JetBrains Mono"/>
              </a:rPr>
              <a:t> = performance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repr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 </a:t>
            </a:r>
            <a:r>
              <a:rPr lang="en-US" altLang="en-US" sz="2400" dirty="0"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altLang="en-US" sz="2400" dirty="0">
                <a:latin typeface="JetBrains Mono"/>
              </a:rPr>
              <a:t>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f"Name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altLang="en-US" sz="2400" dirty="0">
                <a:latin typeface="JetBrains Mono"/>
              </a:rPr>
              <a:t>.name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}\n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lang="en-US" altLang="en-US" sz="2400" dirty="0">
                <a:latin typeface="JetBrains Mono"/>
              </a:rPr>
              <a:t>\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f"Salary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altLang="en-US" sz="2400" dirty="0" err="1">
                <a:latin typeface="JetBrains Mono"/>
              </a:rPr>
              <a:t>.salary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lang="en-US" altLang="en-US" sz="2400" dirty="0">
                <a:latin typeface="JetBrains Mono"/>
              </a:rPr>
              <a:t>\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f"Performance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altLang="en-US" sz="2400" dirty="0" err="1">
                <a:latin typeface="JetBrains Mono"/>
              </a:rPr>
              <a:t>.performance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}\n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044B552-E1D0-5F8E-7654-3B942B3A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192661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5"/>
          <p:cNvSpPr txBox="1">
            <a:spLocks noGrp="1"/>
          </p:cNvSpPr>
          <p:nvPr>
            <p:ph type="title"/>
          </p:nvPr>
        </p:nvSpPr>
        <p:spPr>
          <a:xfrm>
            <a:off x="657058" y="212782"/>
            <a:ext cx="1018160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n-US" sz="4800" dirty="0"/>
              <a:t>Football Player Class</a:t>
            </a:r>
            <a:endParaRPr sz="17500" dirty="0"/>
          </a:p>
        </p:txBody>
      </p:sp>
      <p:sp>
        <p:nvSpPr>
          <p:cNvPr id="478" name="Google Shape;478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479" name="Google Shape;479;p35"/>
          <p:cNvSpPr txBox="1">
            <a:spLocks noGrp="1"/>
          </p:cNvSpPr>
          <p:nvPr>
            <p:ph type="body" idx="1"/>
          </p:nvPr>
        </p:nvSpPr>
        <p:spPr>
          <a:xfrm>
            <a:off x="657058" y="1804337"/>
            <a:ext cx="7772400" cy="269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44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+mj-lt"/>
              </a:rPr>
              <a:t>&gt;&gt;&gt; p = </a:t>
            </a:r>
            <a:r>
              <a:rPr lang="en-US" sz="2400" dirty="0" err="1">
                <a:latin typeface="+mj-lt"/>
              </a:rPr>
              <a:t>FootballPlayer</a:t>
            </a:r>
            <a:r>
              <a:rPr lang="en-US" sz="2400" dirty="0">
                <a:latin typeface="+mj-lt"/>
              </a:rPr>
              <a:t>('Tom Brady', 20, 7)</a:t>
            </a:r>
            <a:endParaRPr sz="2400" dirty="0">
              <a:latin typeface="+mj-lt"/>
            </a:endParaRPr>
          </a:p>
          <a:p>
            <a:pPr marL="444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+mj-lt"/>
              </a:rPr>
              <a:t>&gt;&gt;&gt; print(p)</a:t>
            </a:r>
            <a:endParaRPr sz="2400" dirty="0">
              <a:latin typeface="+mj-lt"/>
            </a:endParaRPr>
          </a:p>
          <a:p>
            <a:pPr marL="444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+mj-lt"/>
              </a:rPr>
              <a:t>Name: Tom Brady</a:t>
            </a:r>
            <a:endParaRPr sz="2400" dirty="0">
              <a:latin typeface="+mj-lt"/>
            </a:endParaRPr>
          </a:p>
          <a:p>
            <a:pPr marL="444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+mj-lt"/>
              </a:rPr>
              <a:t>Salary: 20M $</a:t>
            </a:r>
            <a:endParaRPr sz="2400" dirty="0">
              <a:latin typeface="+mj-lt"/>
            </a:endParaRPr>
          </a:p>
          <a:p>
            <a:pPr marL="444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+mj-lt"/>
              </a:rPr>
              <a:t>Performance: 7.0</a:t>
            </a:r>
            <a:endParaRPr sz="2400" dirty="0">
              <a:latin typeface="+mj-lt"/>
            </a:endParaRPr>
          </a:p>
          <a:p>
            <a:pPr marL="319088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0" name="Google Shape;48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4612" y="2050226"/>
            <a:ext cx="5284788" cy="430612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044B552-E1D0-5F8E-7654-3B942B3A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3403663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6"/>
          <p:cNvSpPr txBox="1">
            <a:spLocks noGrp="1"/>
          </p:cNvSpPr>
          <p:nvPr>
            <p:ph type="title"/>
          </p:nvPr>
        </p:nvSpPr>
        <p:spPr>
          <a:xfrm>
            <a:off x="318429" y="404664"/>
            <a:ext cx="813690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ts val="7200"/>
            </a:pPr>
            <a:r>
              <a:rPr lang="en-US" sz="4800" dirty="0"/>
              <a:t>Example - Offense Player Class</a:t>
            </a:r>
            <a:endParaRPr sz="16200" dirty="0"/>
          </a:p>
        </p:txBody>
      </p:sp>
      <p:sp>
        <p:nvSpPr>
          <p:cNvPr id="488" name="Google Shape;488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489" name="Google Shape;489;p36"/>
          <p:cNvSpPr txBox="1">
            <a:spLocks noGrp="1"/>
          </p:cNvSpPr>
          <p:nvPr>
            <p:ph type="body" idx="1"/>
          </p:nvPr>
        </p:nvSpPr>
        <p:spPr>
          <a:xfrm>
            <a:off x="838200" y="1752605"/>
            <a:ext cx="7772400" cy="4134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7350" indent="-34290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400" dirty="0">
                <a:cs typeface="Arial" panose="020B0604020202020204" pitchFamily="34" charset="0"/>
              </a:rPr>
              <a:t>Implement class that represents an offensive player.</a:t>
            </a:r>
            <a:endParaRPr dirty="0">
              <a:cs typeface="Arial" panose="020B0604020202020204" pitchFamily="34" charset="0"/>
            </a:endParaRPr>
          </a:p>
          <a:p>
            <a:pPr marL="387350" indent="-342900">
              <a:buClr>
                <a:schemeClr val="dk1"/>
              </a:buClr>
              <a:buSzPts val="2400"/>
            </a:pPr>
            <a:r>
              <a:rPr lang="en-US" sz="2400" b="1" dirty="0">
                <a:cs typeface="Arial" panose="020B0604020202020204" pitchFamily="34" charset="0"/>
              </a:rPr>
              <a:t>instance attributes:</a:t>
            </a:r>
            <a:endParaRPr b="1" dirty="0">
              <a:cs typeface="Arial" panose="020B0604020202020204" pitchFamily="34" charset="0"/>
            </a:endParaRPr>
          </a:p>
          <a:p>
            <a:pPr marL="844550" lvl="1" indent="-342900">
              <a:spcBef>
                <a:spcPts val="1000"/>
              </a:spcBef>
              <a:buClr>
                <a:schemeClr val="dk1"/>
              </a:buClr>
              <a:buSzPts val="2400"/>
            </a:pPr>
            <a:r>
              <a:rPr lang="en-US" sz="2200" dirty="0">
                <a:cs typeface="Arial" panose="020B0604020202020204" pitchFamily="34" charset="0"/>
              </a:rPr>
              <a:t>name (string)</a:t>
            </a:r>
            <a:endParaRPr sz="2200" dirty="0">
              <a:cs typeface="Arial" panose="020B0604020202020204" pitchFamily="34" charset="0"/>
            </a:endParaRPr>
          </a:p>
          <a:p>
            <a:pPr marL="844550" lvl="1" indent="-342900">
              <a:spcBef>
                <a:spcPts val="1000"/>
              </a:spcBef>
              <a:buClr>
                <a:schemeClr val="dk1"/>
              </a:buClr>
              <a:buSzPts val="2400"/>
            </a:pPr>
            <a:r>
              <a:rPr lang="en-US" sz="2200" dirty="0">
                <a:cs typeface="Arial" panose="020B0604020202020204" pitchFamily="34" charset="0"/>
              </a:rPr>
              <a:t>salary (int – in millions)</a:t>
            </a:r>
            <a:endParaRPr sz="2200" dirty="0">
              <a:cs typeface="Arial" panose="020B0604020202020204" pitchFamily="34" charset="0"/>
            </a:endParaRPr>
          </a:p>
          <a:p>
            <a:pPr marL="844550" lvl="1" indent="-342900">
              <a:spcBef>
                <a:spcPts val="1000"/>
              </a:spcBef>
              <a:buClr>
                <a:schemeClr val="dk1"/>
              </a:buClr>
              <a:buSzPts val="2400"/>
            </a:pPr>
            <a:r>
              <a:rPr lang="en-US" sz="2200" dirty="0">
                <a:cs typeface="Arial" panose="020B0604020202020204" pitchFamily="34" charset="0"/>
              </a:rPr>
              <a:t>performance (float)</a:t>
            </a:r>
            <a:endParaRPr sz="2200" dirty="0">
              <a:cs typeface="Arial" panose="020B0604020202020204" pitchFamily="34" charset="0"/>
            </a:endParaRPr>
          </a:p>
          <a:p>
            <a:pPr marL="844550" lvl="1" indent="-342900">
              <a:spcBef>
                <a:spcPts val="1000"/>
              </a:spcBef>
              <a:buClr>
                <a:schemeClr val="dk1"/>
              </a:buClr>
              <a:buSzPts val="2400"/>
            </a:pPr>
            <a:r>
              <a:rPr lang="en-US" sz="2200" dirty="0" err="1">
                <a:cs typeface="Arial" panose="020B0604020202020204" pitchFamily="34" charset="0"/>
              </a:rPr>
              <a:t>total_yards</a:t>
            </a:r>
            <a:r>
              <a:rPr lang="en-US" sz="2200" dirty="0">
                <a:cs typeface="Arial" panose="020B0604020202020204" pitchFamily="34" charset="0"/>
              </a:rPr>
              <a:t> (int – initialized to 0)</a:t>
            </a:r>
            <a:endParaRPr sz="2200" dirty="0">
              <a:cs typeface="Arial" panose="020B0604020202020204" pitchFamily="34" charset="0"/>
            </a:endParaRPr>
          </a:p>
          <a:p>
            <a:pPr marL="444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cs typeface="Arial" panose="020B0604020202020204" pitchFamily="34" charset="0"/>
            </a:endParaRPr>
          </a:p>
          <a:p>
            <a:pPr marL="387350" indent="-342900">
              <a:buClr>
                <a:schemeClr val="dk1"/>
              </a:buClr>
              <a:buSzPts val="2400"/>
            </a:pPr>
            <a:r>
              <a:rPr lang="en-US" sz="2400" dirty="0">
                <a:cs typeface="Arial" panose="020B0604020202020204" pitchFamily="34" charset="0"/>
              </a:rPr>
              <a:t>How would you implement this class?</a:t>
            </a:r>
            <a:endParaRPr dirty="0">
              <a:cs typeface="Arial" panose="020B0604020202020204" pitchFamily="34" charset="0"/>
            </a:endParaRPr>
          </a:p>
        </p:txBody>
      </p:sp>
      <p:pic>
        <p:nvPicPr>
          <p:cNvPr id="7170" name="Picture 2" descr="Football Player Clip Art | Kids sports, Football bulletin boards, Sports  bulletin boards">
            <a:extLst>
              <a:ext uri="{FF2B5EF4-FFF2-40B4-BE49-F238E27FC236}">
                <a16:creationId xmlns:a16="http://schemas.microsoft.com/office/drawing/2014/main" id="{BBB4290D-0CCB-4730-AB09-162E63B52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165" y="1858483"/>
            <a:ext cx="2550804" cy="449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044B552-E1D0-5F8E-7654-3B942B3A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786869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1300" y="2210275"/>
            <a:ext cx="9656933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OffensePlayer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FootballPlayer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salary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performance):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FootballPlayer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salary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performance)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.total_yards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repr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 =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FootballPlayer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repr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f'Total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Yards: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.total_yards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בועת דיבור: אליפסה 2">
            <a:extLst>
              <a:ext uri="{FF2B5EF4-FFF2-40B4-BE49-F238E27FC236}">
                <a16:creationId xmlns:a16="http://schemas.microsoft.com/office/drawing/2014/main" id="{A939855C-AA18-413A-BEA9-DEBA73B44F96}"/>
              </a:ext>
            </a:extLst>
          </p:cNvPr>
          <p:cNvSpPr/>
          <p:nvPr/>
        </p:nvSpPr>
        <p:spPr>
          <a:xfrm>
            <a:off x="7012545" y="537173"/>
            <a:ext cx="3017944" cy="1079700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Inheritance </a:t>
            </a:r>
            <a:endParaRPr lang="he-IL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6" name="Google Shape;496;p37"/>
          <p:cNvSpPr txBox="1">
            <a:spLocks noGrp="1"/>
          </p:cNvSpPr>
          <p:nvPr>
            <p:ph type="title"/>
          </p:nvPr>
        </p:nvSpPr>
        <p:spPr>
          <a:xfrm>
            <a:off x="831300" y="197315"/>
            <a:ext cx="813690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7200"/>
            </a:pPr>
            <a:r>
              <a:rPr lang="en-US" sz="4800" dirty="0"/>
              <a:t>Offense Player Class</a:t>
            </a:r>
            <a:endParaRPr sz="4800" dirty="0"/>
          </a:p>
        </p:txBody>
      </p:sp>
      <p:sp>
        <p:nvSpPr>
          <p:cNvPr id="497" name="Google Shape;497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498" name="Google Shape;498;p37"/>
          <p:cNvSpPr txBox="1">
            <a:spLocks noGrp="1"/>
          </p:cNvSpPr>
          <p:nvPr>
            <p:ph type="body" idx="1"/>
          </p:nvPr>
        </p:nvSpPr>
        <p:spPr>
          <a:xfrm>
            <a:off x="831300" y="1475278"/>
            <a:ext cx="7431465" cy="49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44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 err="1">
                <a:cs typeface="Arial" panose="020B0604020202020204" pitchFamily="34" charset="0"/>
              </a:rPr>
              <a:t>OffensePlayer</a:t>
            </a:r>
            <a:r>
              <a:rPr lang="en-US" sz="2400" dirty="0">
                <a:cs typeface="Arial" panose="020B0604020202020204" pitchFamily="34" charset="0"/>
              </a:rPr>
              <a:t> implementation:</a:t>
            </a:r>
          </a:p>
          <a:p>
            <a:pPr marL="319088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PHP Object Oriented Programming Part-6: PHP OOP Inheritance - w3programmers">
            <a:extLst>
              <a:ext uri="{FF2B5EF4-FFF2-40B4-BE49-F238E27FC236}">
                <a16:creationId xmlns:a16="http://schemas.microsoft.com/office/drawing/2014/main" id="{1C9D24C5-FF63-4D40-AED9-8BE415960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668" y="4036774"/>
            <a:ext cx="3865642" cy="144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994E9061-AFFF-41AE-95C7-8E3B076EF2EF}"/>
              </a:ext>
            </a:extLst>
          </p:cNvPr>
          <p:cNvSpPr/>
          <p:nvPr/>
        </p:nvSpPr>
        <p:spPr>
          <a:xfrm>
            <a:off x="1360689" y="4836750"/>
            <a:ext cx="4930522" cy="4223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54F693DE-60CD-4FC9-B673-65F7F1EE37F9}"/>
              </a:ext>
            </a:extLst>
          </p:cNvPr>
          <p:cNvSpPr/>
          <p:nvPr/>
        </p:nvSpPr>
        <p:spPr>
          <a:xfrm>
            <a:off x="1360689" y="3006612"/>
            <a:ext cx="7494553" cy="42238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044B552-E1D0-5F8E-7654-3B942B3A9896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cxnSp>
        <p:nvCxnSpPr>
          <p:cNvPr id="14" name="Google Shape;199;p7">
            <a:extLst>
              <a:ext uri="{FF2B5EF4-FFF2-40B4-BE49-F238E27FC236}">
                <a16:creationId xmlns:a16="http://schemas.microsoft.com/office/drawing/2014/main" id="{F1AF279D-F3E3-BC48-AAA5-8100D1E3B25E}"/>
              </a:ext>
            </a:extLst>
          </p:cNvPr>
          <p:cNvCxnSpPr>
            <a:cxnSpLocks/>
            <a:stCxn id="3" idx="8"/>
            <a:endCxn id="5" idx="0"/>
          </p:cNvCxnSpPr>
          <p:nvPr/>
        </p:nvCxnSpPr>
        <p:spPr>
          <a:xfrm flipH="1">
            <a:off x="5659767" y="1751836"/>
            <a:ext cx="2233022" cy="458439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3328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8"/>
          <p:cNvSpPr txBox="1">
            <a:spLocks noGrp="1"/>
          </p:cNvSpPr>
          <p:nvPr>
            <p:ph type="title"/>
          </p:nvPr>
        </p:nvSpPr>
        <p:spPr>
          <a:xfrm>
            <a:off x="693820" y="221557"/>
            <a:ext cx="813690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7200"/>
            </a:pPr>
            <a:r>
              <a:rPr lang="en-US" sz="4800" dirty="0"/>
              <a:t>Offense Player Class</a:t>
            </a:r>
            <a:endParaRPr sz="4800" dirty="0"/>
          </a:p>
        </p:txBody>
      </p:sp>
      <p:sp>
        <p:nvSpPr>
          <p:cNvPr id="509" name="Google Shape;509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510" name="Google Shape;510;p38"/>
          <p:cNvSpPr txBox="1">
            <a:spLocks noGrp="1"/>
          </p:cNvSpPr>
          <p:nvPr>
            <p:ph type="body" idx="1"/>
          </p:nvPr>
        </p:nvSpPr>
        <p:spPr>
          <a:xfrm>
            <a:off x="934452" y="1756211"/>
            <a:ext cx="10548487" cy="1306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0165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dirty="0">
                <a:cs typeface="Arial"/>
              </a:rPr>
              <a:t>Implement </a:t>
            </a:r>
            <a:r>
              <a:rPr lang="en-US" i="1" dirty="0" err="1">
                <a:cs typeface="Arial"/>
              </a:rPr>
              <a:t>run_yards</a:t>
            </a:r>
            <a:r>
              <a:rPr lang="en-US" dirty="0">
                <a:cs typeface="Arial"/>
              </a:rPr>
              <a:t> method that takes </a:t>
            </a:r>
            <a:r>
              <a:rPr lang="en-US" i="1" dirty="0">
                <a:cs typeface="Arial"/>
              </a:rPr>
              <a:t>yards</a:t>
            </a:r>
            <a:r>
              <a:rPr lang="en-US" dirty="0">
                <a:cs typeface="Arial"/>
              </a:rPr>
              <a:t> as argument, and adds it to the total number of yards of that offensive player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823279" y="3188081"/>
            <a:ext cx="3877985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run_yards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en-US" sz="2400" dirty="0">
                <a:latin typeface="JetBrains Mono"/>
              </a:rPr>
              <a:t>yards):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altLang="en-US" sz="2400" dirty="0" err="1">
                <a:latin typeface="JetBrains Mono"/>
              </a:rPr>
              <a:t>.total_yards</a:t>
            </a:r>
            <a:r>
              <a:rPr lang="en-US" altLang="en-US" sz="2400" dirty="0">
                <a:latin typeface="JetBrains Mono"/>
              </a:rPr>
              <a:t> += yards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044B552-E1D0-5F8E-7654-3B942B3A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25125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 (OOP)</a:t>
            </a:r>
            <a:endParaRPr lang="he-IL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1825625"/>
            <a:ext cx="6172200" cy="4351338"/>
          </a:xfrm>
        </p:spPr>
        <p:txBody>
          <a:bodyPr>
            <a:normAutofit/>
          </a:bodyPr>
          <a:lstStyle/>
          <a:p>
            <a:r>
              <a:rPr lang="en-US" altLang="he-IL" dirty="0"/>
              <a:t>An object-oriented program may be viewed as a collection of interacting objects, as opposed to the conventional model, in which a program is seen as a list of tasks (subroutines) to perform</a:t>
            </a:r>
          </a:p>
          <a:p>
            <a:r>
              <a:rPr lang="en-US" dirty="0"/>
              <a:t>Objects holds both code (methods) and data (properties) for the entities they represent</a:t>
            </a:r>
          </a:p>
          <a:p>
            <a:endParaRPr lang="he-IL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EC77-7C01-3343-9972-BDC31A42419E}" type="datetime1">
              <a:rPr lang="en-US" smtClean="0"/>
              <a:t>6/13/24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12" name="תמונה 9"/>
          <p:cNvPicPr>
            <a:picLocks noChangeAspect="1"/>
          </p:cNvPicPr>
          <p:nvPr/>
        </p:nvPicPr>
        <p:blipFill rotWithShape="1">
          <a:blip r:embed="rId2" cstate="print"/>
          <a:srcRect t="26471" b="19783"/>
          <a:stretch/>
        </p:blipFill>
        <p:spPr>
          <a:xfrm>
            <a:off x="7219950" y="2225675"/>
            <a:ext cx="4596062" cy="355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233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9"/>
          <p:cNvSpPr txBox="1">
            <a:spLocks noGrp="1"/>
          </p:cNvSpPr>
          <p:nvPr>
            <p:ph type="title"/>
          </p:nvPr>
        </p:nvSpPr>
        <p:spPr>
          <a:xfrm>
            <a:off x="876109" y="236447"/>
            <a:ext cx="991242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7200"/>
            </a:pPr>
            <a:r>
              <a:rPr lang="en-US" sz="4800" dirty="0"/>
              <a:t>Offense Player Class</a:t>
            </a:r>
            <a:endParaRPr sz="4800" dirty="0"/>
          </a:p>
        </p:txBody>
      </p:sp>
      <p:sp>
        <p:nvSpPr>
          <p:cNvPr id="519" name="Google Shape;519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520" name="Google Shape;520;p39"/>
          <p:cNvSpPr txBox="1">
            <a:spLocks noGrp="1"/>
          </p:cNvSpPr>
          <p:nvPr>
            <p:ph type="body" idx="1"/>
          </p:nvPr>
        </p:nvSpPr>
        <p:spPr>
          <a:xfrm>
            <a:off x="1021079" y="1751093"/>
            <a:ext cx="7772400" cy="2150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44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dirty="0">
                <a:latin typeface="+mj-lt"/>
              </a:rPr>
              <a:t>&gt;&gt;&gt; p = </a:t>
            </a:r>
            <a:r>
              <a:rPr lang="en-US" sz="2400" dirty="0" err="1">
                <a:latin typeface="+mj-lt"/>
              </a:rPr>
              <a:t>OffensePlayer</a:t>
            </a:r>
            <a:r>
              <a:rPr lang="en-US" sz="2400" dirty="0">
                <a:latin typeface="+mj-lt"/>
              </a:rPr>
              <a:t>('John Smith', 22, 7)</a:t>
            </a:r>
            <a:endParaRPr sz="2400" dirty="0">
              <a:latin typeface="+mj-lt"/>
            </a:endParaRPr>
          </a:p>
          <a:p>
            <a:pPr marL="444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dirty="0">
                <a:latin typeface="+mj-lt"/>
              </a:rPr>
              <a:t>&gt;&gt;&gt; </a:t>
            </a:r>
            <a:r>
              <a:rPr lang="en-US" sz="2400" dirty="0" err="1">
                <a:latin typeface="+mj-lt"/>
              </a:rPr>
              <a:t>p.run_yards</a:t>
            </a:r>
            <a:r>
              <a:rPr lang="en-US" sz="2400" dirty="0">
                <a:latin typeface="+mj-lt"/>
              </a:rPr>
              <a:t>(1)</a:t>
            </a:r>
            <a:endParaRPr sz="2400" dirty="0">
              <a:latin typeface="+mj-lt"/>
            </a:endParaRPr>
          </a:p>
          <a:p>
            <a:pPr marL="444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dirty="0">
                <a:latin typeface="+mj-lt"/>
              </a:rPr>
              <a:t>&gt;&gt;&gt; </a:t>
            </a:r>
            <a:r>
              <a:rPr lang="en-US" sz="2400" dirty="0" err="1">
                <a:latin typeface="+mj-lt"/>
              </a:rPr>
              <a:t>p.run_yards</a:t>
            </a:r>
            <a:r>
              <a:rPr lang="en-US" sz="2400" dirty="0">
                <a:latin typeface="+mj-lt"/>
              </a:rPr>
              <a:t>(3)</a:t>
            </a:r>
            <a:endParaRPr sz="2400" dirty="0">
              <a:latin typeface="+mj-lt"/>
            </a:endParaRPr>
          </a:p>
          <a:p>
            <a:pPr marL="444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dirty="0">
                <a:latin typeface="+mj-lt"/>
              </a:rPr>
              <a:t>&gt;&gt;&gt; print(p)</a:t>
            </a:r>
            <a:endParaRPr sz="2400" dirty="0">
              <a:latin typeface="+mj-lt"/>
            </a:endParaRPr>
          </a:p>
        </p:txBody>
      </p:sp>
      <p:pic>
        <p:nvPicPr>
          <p:cNvPr id="2050" name="Picture 2" descr="Pycharm – ויקיפדיה">
            <a:extLst>
              <a:ext uri="{FF2B5EF4-FFF2-40B4-BE49-F238E27FC236}">
                <a16:creationId xmlns:a16="http://schemas.microsoft.com/office/drawing/2014/main" id="{50D6DA7A-751E-4798-9E63-6B2496866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642" y="4835158"/>
            <a:ext cx="1241548" cy="124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693508" y="3637385"/>
            <a:ext cx="2277627" cy="147425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4450"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dirty="0"/>
              <a:t>Name: John Smith</a:t>
            </a:r>
          </a:p>
          <a:p>
            <a:pPr marL="44450"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dirty="0"/>
              <a:t>Salary: 22M $</a:t>
            </a:r>
          </a:p>
          <a:p>
            <a:pPr marL="44450"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dirty="0"/>
              <a:t>Performance: 7.0</a:t>
            </a:r>
          </a:p>
          <a:p>
            <a:pPr marL="44450"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dirty="0"/>
              <a:t>Total  Yards: 4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044B552-E1D0-5F8E-7654-3B942B3A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22029075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0"/>
          <p:cNvSpPr txBox="1">
            <a:spLocks noGrp="1"/>
          </p:cNvSpPr>
          <p:nvPr>
            <p:ph type="title"/>
          </p:nvPr>
        </p:nvSpPr>
        <p:spPr>
          <a:xfrm>
            <a:off x="722690" y="131614"/>
            <a:ext cx="10255324" cy="1401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7200"/>
            </a:pPr>
            <a:r>
              <a:rPr lang="en-US" sz="4800" dirty="0"/>
              <a:t>E</a:t>
            </a:r>
            <a:r>
              <a:rPr lang="en-IL" sz="4800" dirty="0"/>
              <a:t>xercise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4800" dirty="0"/>
              <a:t>Defense Player Class</a:t>
            </a:r>
            <a:endParaRPr sz="4800" dirty="0"/>
          </a:p>
        </p:txBody>
      </p:sp>
      <p:sp>
        <p:nvSpPr>
          <p:cNvPr id="528" name="Google Shape;528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529" name="Google Shape;529;p40"/>
          <p:cNvSpPr txBox="1">
            <a:spLocks noGrp="1"/>
          </p:cNvSpPr>
          <p:nvPr>
            <p:ph type="body" idx="1"/>
          </p:nvPr>
        </p:nvSpPr>
        <p:spPr>
          <a:xfrm>
            <a:off x="1389846" y="1629629"/>
            <a:ext cx="9412307" cy="500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0165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dirty="0">
                <a:cs typeface="Arial"/>
              </a:rPr>
              <a:t>Implement class that represents a defensive player</a:t>
            </a:r>
          </a:p>
          <a:p>
            <a:pPr marL="501650" indent="-457200">
              <a:buClr>
                <a:schemeClr val="dk1"/>
              </a:buClr>
              <a:buSzPts val="2800"/>
            </a:pPr>
            <a:r>
              <a:rPr lang="en-US" b="1" dirty="0">
                <a:cs typeface="Arial" panose="020B0604020202020204" pitchFamily="34" charset="0"/>
              </a:rPr>
              <a:t>instance attributes:</a:t>
            </a:r>
            <a:endParaRPr b="1" dirty="0">
              <a:cs typeface="Arial" panose="020B0604020202020204" pitchFamily="34" charset="0"/>
            </a:endParaRPr>
          </a:p>
          <a:p>
            <a:pPr marL="844550" lvl="1" indent="-342900"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dirty="0">
                <a:cs typeface="Arial" panose="020B0604020202020204" pitchFamily="34" charset="0"/>
              </a:rPr>
              <a:t>name (string)</a:t>
            </a:r>
            <a:endParaRPr dirty="0">
              <a:cs typeface="Arial" panose="020B0604020202020204" pitchFamily="34" charset="0"/>
            </a:endParaRPr>
          </a:p>
          <a:p>
            <a:pPr marL="844550" lvl="1" indent="-342900"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dirty="0">
                <a:cs typeface="Arial" panose="020B0604020202020204" pitchFamily="34" charset="0"/>
              </a:rPr>
              <a:t>salary (int – in millions)</a:t>
            </a:r>
            <a:endParaRPr dirty="0">
              <a:cs typeface="Arial" panose="020B0604020202020204" pitchFamily="34" charset="0"/>
            </a:endParaRPr>
          </a:p>
          <a:p>
            <a:pPr marL="844550" lvl="1" indent="-342900"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dirty="0">
                <a:cs typeface="Arial" panose="020B0604020202020204" pitchFamily="34" charset="0"/>
              </a:rPr>
              <a:t>performance (float)</a:t>
            </a:r>
            <a:endParaRPr dirty="0">
              <a:cs typeface="Arial" panose="020B0604020202020204" pitchFamily="34" charset="0"/>
            </a:endParaRPr>
          </a:p>
          <a:p>
            <a:pPr marL="844550" lvl="1" indent="-342900"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dirty="0" err="1">
                <a:cs typeface="Arial" panose="020B0604020202020204" pitchFamily="34" charset="0"/>
              </a:rPr>
              <a:t>total_tackles</a:t>
            </a:r>
            <a:r>
              <a:rPr lang="en-US" dirty="0">
                <a:cs typeface="Arial" panose="020B0604020202020204" pitchFamily="34" charset="0"/>
              </a:rPr>
              <a:t> (int – initialized to 0)</a:t>
            </a:r>
            <a:endParaRPr dirty="0">
              <a:cs typeface="Arial" panose="020B0604020202020204" pitchFamily="34" charset="0"/>
            </a:endParaRPr>
          </a:p>
          <a:p>
            <a:pPr marL="444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cs typeface="Arial" panose="020B0604020202020204" pitchFamily="34" charset="0"/>
            </a:endParaRPr>
          </a:p>
          <a:p>
            <a:pPr marL="501650" indent="-457200">
              <a:buClr>
                <a:schemeClr val="dk1"/>
              </a:buClr>
              <a:buSzPts val="2800"/>
            </a:pPr>
            <a:r>
              <a:rPr lang="en-US" dirty="0">
                <a:cs typeface="Arial" panose="020B0604020202020204" pitchFamily="34" charset="0"/>
              </a:rPr>
              <a:t>How would you implement this class?</a:t>
            </a:r>
            <a:endParaRPr dirty="0"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4B552-E1D0-5F8E-7654-3B942B3A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23802304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1"/>
          <p:cNvSpPr txBox="1">
            <a:spLocks noGrp="1"/>
          </p:cNvSpPr>
          <p:nvPr>
            <p:ph type="title"/>
          </p:nvPr>
        </p:nvSpPr>
        <p:spPr>
          <a:xfrm>
            <a:off x="740938" y="112625"/>
            <a:ext cx="813690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7200"/>
            </a:pPr>
            <a:r>
              <a:rPr lang="en-US" sz="4800" dirty="0"/>
              <a:t>Defense Player Class</a:t>
            </a:r>
            <a:endParaRPr sz="4800" dirty="0"/>
          </a:p>
        </p:txBody>
      </p:sp>
      <p:sp>
        <p:nvSpPr>
          <p:cNvPr id="537" name="Google Shape;537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538" name="Google Shape;538;p41"/>
          <p:cNvSpPr txBox="1">
            <a:spLocks noGrp="1"/>
          </p:cNvSpPr>
          <p:nvPr>
            <p:ph type="body" idx="1"/>
          </p:nvPr>
        </p:nvSpPr>
        <p:spPr>
          <a:xfrm>
            <a:off x="815248" y="1342751"/>
            <a:ext cx="7772400" cy="627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44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 err="1">
                <a:cs typeface="Arial" panose="020B0604020202020204" pitchFamily="34" charset="0"/>
              </a:rPr>
              <a:t>DefensePlayer</a:t>
            </a:r>
            <a:r>
              <a:rPr lang="en-US" sz="2400" dirty="0">
                <a:cs typeface="Arial" panose="020B0604020202020204" pitchFamily="34" charset="0"/>
              </a:rPr>
              <a:t> implementation:</a:t>
            </a:r>
            <a:endParaRPr dirty="0">
              <a:cs typeface="Arial" panose="020B0604020202020204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044B552-E1D0-5F8E-7654-3B942B3A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10" name="בועת דיבור: אליפסה 2">
            <a:extLst>
              <a:ext uri="{FF2B5EF4-FFF2-40B4-BE49-F238E27FC236}">
                <a16:creationId xmlns:a16="http://schemas.microsoft.com/office/drawing/2014/main" id="{A939855C-AA18-413A-BEA9-DEBA73B44F96}"/>
              </a:ext>
            </a:extLst>
          </p:cNvPr>
          <p:cNvSpPr/>
          <p:nvPr/>
        </p:nvSpPr>
        <p:spPr>
          <a:xfrm>
            <a:off x="7012545" y="537173"/>
            <a:ext cx="3017944" cy="1079700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Inheritance </a:t>
            </a:r>
            <a:endParaRPr lang="he-IL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029696" y="2097931"/>
            <a:ext cx="9734050" cy="3046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DefensePlayer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FootballPlayer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salary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performance):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super().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salary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performance)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.total_tackles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repr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 = super().</a:t>
            </a:r>
            <a:r>
              <a:rPr lang="en-US" altLang="en-US" sz="2400" dirty="0">
                <a:solidFill>
                  <a:srgbClr val="B200B2"/>
                </a:solidFill>
                <a:latin typeface="JetBrains Mono"/>
              </a:rPr>
              <a:t>__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repr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f'Total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Tackles: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total_tackles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Google Shape;199;p7">
            <a:extLst>
              <a:ext uri="{FF2B5EF4-FFF2-40B4-BE49-F238E27FC236}">
                <a16:creationId xmlns:a16="http://schemas.microsoft.com/office/drawing/2014/main" id="{F1AF279D-F3E3-BC48-AAA5-8100D1E3B25E}"/>
              </a:ext>
            </a:extLst>
          </p:cNvPr>
          <p:cNvCxnSpPr>
            <a:cxnSpLocks/>
            <a:stCxn id="10" idx="8"/>
            <a:endCxn id="11" idx="0"/>
          </p:cNvCxnSpPr>
          <p:nvPr/>
        </p:nvCxnSpPr>
        <p:spPr>
          <a:xfrm flipH="1">
            <a:off x="5896721" y="1751836"/>
            <a:ext cx="1996068" cy="346095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173817" y="2992271"/>
            <a:ext cx="5018183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FMono-Regular"/>
              </a:rPr>
              <a:t>super()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 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returns a temporary object of the superclass that allows you to call that superclass’s methods.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588168" y="2845107"/>
            <a:ext cx="1144011" cy="475126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398085" y="4346207"/>
            <a:ext cx="1144011" cy="475126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173817" y="3006077"/>
            <a:ext cx="5018183" cy="1891847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Google Shape;199;p7">
            <a:extLst>
              <a:ext uri="{FF2B5EF4-FFF2-40B4-BE49-F238E27FC236}">
                <a16:creationId xmlns:a16="http://schemas.microsoft.com/office/drawing/2014/main" id="{F1AF279D-F3E3-BC48-AAA5-8100D1E3B25E}"/>
              </a:ext>
            </a:extLst>
          </p:cNvPr>
          <p:cNvCxnSpPr>
            <a:cxnSpLocks/>
            <a:stCxn id="24" idx="2"/>
            <a:endCxn id="18" idx="6"/>
          </p:cNvCxnSpPr>
          <p:nvPr/>
        </p:nvCxnSpPr>
        <p:spPr>
          <a:xfrm flipH="1" flipV="1">
            <a:off x="2732179" y="3082670"/>
            <a:ext cx="4441638" cy="869331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Google Shape;199;p7">
            <a:extLst>
              <a:ext uri="{FF2B5EF4-FFF2-40B4-BE49-F238E27FC236}">
                <a16:creationId xmlns:a16="http://schemas.microsoft.com/office/drawing/2014/main" id="{F1AF279D-F3E3-BC48-AAA5-8100D1E3B25E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3465096" y="3952001"/>
            <a:ext cx="3708721" cy="686523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99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/>
      <p:bldP spid="18" grpId="0" animBg="1"/>
      <p:bldP spid="23" grpId="0" animBg="1"/>
      <p:bldP spid="2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2"/>
          <p:cNvSpPr txBox="1">
            <a:spLocks noGrp="1"/>
          </p:cNvSpPr>
          <p:nvPr>
            <p:ph type="title"/>
          </p:nvPr>
        </p:nvSpPr>
        <p:spPr>
          <a:xfrm>
            <a:off x="921800" y="255238"/>
            <a:ext cx="813690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7200"/>
            </a:pPr>
            <a:r>
              <a:rPr lang="en-US" sz="4800" dirty="0"/>
              <a:t>Defense Player Class</a:t>
            </a:r>
            <a:endParaRPr sz="4800" dirty="0"/>
          </a:p>
        </p:txBody>
      </p:sp>
      <p:sp>
        <p:nvSpPr>
          <p:cNvPr id="547" name="Google Shape;547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548" name="Google Shape;548;p42"/>
          <p:cNvSpPr txBox="1">
            <a:spLocks noGrp="1"/>
          </p:cNvSpPr>
          <p:nvPr>
            <p:ph type="body" idx="1"/>
          </p:nvPr>
        </p:nvSpPr>
        <p:spPr>
          <a:xfrm>
            <a:off x="1479282" y="1775078"/>
            <a:ext cx="8880284" cy="2068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735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ea typeface="Arial"/>
                <a:cs typeface="Arial"/>
                <a:sym typeface="Arial"/>
              </a:rPr>
              <a:t>Implement </a:t>
            </a:r>
            <a:r>
              <a:rPr lang="en-US" sz="2400" i="1" dirty="0">
                <a:ea typeface="Arial"/>
                <a:cs typeface="Arial"/>
                <a:sym typeface="Arial"/>
              </a:rPr>
              <a:t>tackle</a:t>
            </a:r>
            <a:r>
              <a:rPr lang="en-US" sz="2400" dirty="0">
                <a:ea typeface="Arial"/>
                <a:cs typeface="Arial"/>
                <a:sym typeface="Arial"/>
              </a:rPr>
              <a:t> method that does not take any argument, and adds 1 to the total number of tackles of that offensive player</a:t>
            </a:r>
            <a:endParaRPr lang="en-US" sz="2200" dirty="0">
              <a:ea typeface="Arial"/>
              <a:cs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990252" y="3099112"/>
            <a:ext cx="3501280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tackle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altLang="en-US" sz="2400" dirty="0">
                <a:latin typeface="JetBrains Mono"/>
              </a:rPr>
              <a:t>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altLang="en-US" sz="2400" dirty="0" err="1">
                <a:latin typeface="JetBrains Mono"/>
              </a:rPr>
              <a:t>.total_tackles</a:t>
            </a:r>
            <a:r>
              <a:rPr lang="en-US" altLang="en-US" sz="2400" dirty="0">
                <a:latin typeface="JetBrains Mono"/>
              </a:rPr>
              <a:t> +=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044B552-E1D0-5F8E-7654-3B942B3A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19550338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3"/>
          <p:cNvSpPr txBox="1">
            <a:spLocks noGrp="1"/>
          </p:cNvSpPr>
          <p:nvPr>
            <p:ph type="title"/>
          </p:nvPr>
        </p:nvSpPr>
        <p:spPr>
          <a:xfrm>
            <a:off x="897091" y="168051"/>
            <a:ext cx="813690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7200"/>
            </a:pPr>
            <a:r>
              <a:rPr lang="en-US" sz="4800" dirty="0"/>
              <a:t>Defense Player Class</a:t>
            </a:r>
            <a:endParaRPr sz="4800" dirty="0"/>
          </a:p>
        </p:txBody>
      </p:sp>
      <p:sp>
        <p:nvSpPr>
          <p:cNvPr id="557" name="Google Shape;557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558" name="Google Shape;558;p43"/>
          <p:cNvSpPr txBox="1">
            <a:spLocks noGrp="1"/>
          </p:cNvSpPr>
          <p:nvPr>
            <p:ph type="body" idx="1"/>
          </p:nvPr>
        </p:nvSpPr>
        <p:spPr>
          <a:xfrm>
            <a:off x="1608849" y="1843240"/>
            <a:ext cx="7272201" cy="204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44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+mj-lt"/>
              </a:rPr>
              <a:t>&gt;&gt;&gt; p = </a:t>
            </a:r>
            <a:r>
              <a:rPr lang="en-US" sz="2400" dirty="0" err="1">
                <a:latin typeface="+mj-lt"/>
              </a:rPr>
              <a:t>DefensePlayer</a:t>
            </a:r>
            <a:r>
              <a:rPr lang="en-US" sz="2400" dirty="0">
                <a:latin typeface="+mj-lt"/>
              </a:rPr>
              <a:t>('Janis Griffin', 15, 6.2)</a:t>
            </a:r>
            <a:endParaRPr sz="2400" dirty="0">
              <a:latin typeface="+mj-lt"/>
            </a:endParaRPr>
          </a:p>
          <a:p>
            <a:pPr marL="444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+mj-lt"/>
              </a:rPr>
              <a:t>&gt;&gt;&gt; </a:t>
            </a:r>
            <a:r>
              <a:rPr lang="en-US" sz="2400" dirty="0" err="1">
                <a:latin typeface="+mj-lt"/>
              </a:rPr>
              <a:t>p.tackle</a:t>
            </a:r>
            <a:r>
              <a:rPr lang="en-US" sz="2400" dirty="0">
                <a:latin typeface="+mj-lt"/>
              </a:rPr>
              <a:t>()</a:t>
            </a:r>
            <a:endParaRPr sz="2400" dirty="0">
              <a:latin typeface="+mj-lt"/>
            </a:endParaRPr>
          </a:p>
          <a:p>
            <a:pPr marL="444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+mj-lt"/>
              </a:rPr>
              <a:t>&gt;&gt;&gt; </a:t>
            </a:r>
            <a:r>
              <a:rPr lang="en-US" sz="2400" dirty="0" err="1">
                <a:latin typeface="+mj-lt"/>
              </a:rPr>
              <a:t>p.tackle</a:t>
            </a:r>
            <a:r>
              <a:rPr lang="en-US" sz="2400" dirty="0">
                <a:latin typeface="+mj-lt"/>
              </a:rPr>
              <a:t>()</a:t>
            </a:r>
            <a:endParaRPr sz="2400" dirty="0">
              <a:latin typeface="+mj-lt"/>
            </a:endParaRPr>
          </a:p>
          <a:p>
            <a:pPr marL="444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+mj-lt"/>
              </a:rPr>
              <a:t>&gt;&gt;&gt; print(p)</a:t>
            </a:r>
            <a:endParaRPr sz="2400" dirty="0">
              <a:latin typeface="+mj-lt"/>
            </a:endParaRPr>
          </a:p>
        </p:txBody>
      </p:sp>
      <p:pic>
        <p:nvPicPr>
          <p:cNvPr id="5" name="Picture 2" descr="Pycharm – ויקיפדיה">
            <a:extLst>
              <a:ext uri="{FF2B5EF4-FFF2-40B4-BE49-F238E27FC236}">
                <a16:creationId xmlns:a16="http://schemas.microsoft.com/office/drawing/2014/main" id="{1A362519-41C3-4E88-837A-4C50EE304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7857" y="4870328"/>
            <a:ext cx="1241548" cy="124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965543" y="3516882"/>
            <a:ext cx="2126901" cy="147425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4450"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</a:pPr>
            <a:r>
              <a:rPr lang="en-US" dirty="0"/>
              <a:t>Name: Janis Griffin</a:t>
            </a:r>
          </a:p>
          <a:p>
            <a:pPr marL="44450"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</a:pPr>
            <a:r>
              <a:rPr lang="en-US" dirty="0"/>
              <a:t>Salary: 15M $</a:t>
            </a:r>
          </a:p>
          <a:p>
            <a:pPr marL="44450"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</a:pPr>
            <a:r>
              <a:rPr lang="en-US" dirty="0"/>
              <a:t>Performance: 6.2</a:t>
            </a:r>
          </a:p>
          <a:p>
            <a:pPr marL="44450"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</a:pPr>
            <a:r>
              <a:rPr lang="en-US" dirty="0"/>
              <a:t>Total  Tackles: 2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044B552-E1D0-5F8E-7654-3B942B3A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29825492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5"/>
          <p:cNvSpPr txBox="1">
            <a:spLocks noGrp="1"/>
          </p:cNvSpPr>
          <p:nvPr>
            <p:ph type="title"/>
          </p:nvPr>
        </p:nvSpPr>
        <p:spPr>
          <a:xfrm>
            <a:off x="685451" y="216046"/>
            <a:ext cx="813690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7200"/>
            </a:pPr>
            <a:r>
              <a:rPr lang="en-US" sz="4800" dirty="0"/>
              <a:t>M</a:t>
            </a:r>
            <a:r>
              <a:rPr lang="en-IL" sz="4800" dirty="0"/>
              <a:t>emebership</a:t>
            </a:r>
            <a:r>
              <a:rPr lang="en-US" sz="4800" dirty="0"/>
              <a:t> - Football Team</a:t>
            </a:r>
            <a:endParaRPr sz="4800" dirty="0"/>
          </a:p>
        </p:txBody>
      </p:sp>
      <p:sp>
        <p:nvSpPr>
          <p:cNvPr id="572" name="Google Shape;572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573" name="Google Shape;573;p45"/>
          <p:cNvSpPr txBox="1">
            <a:spLocks noGrp="1"/>
          </p:cNvSpPr>
          <p:nvPr>
            <p:ph type="body" idx="1"/>
          </p:nvPr>
        </p:nvSpPr>
        <p:spPr>
          <a:xfrm>
            <a:off x="805285" y="1717476"/>
            <a:ext cx="10381247" cy="3781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735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cs typeface="Arial"/>
              </a:rPr>
              <a:t>A secret team is working on building the ultimate Football team. To do so, we were asked to implement a class for them</a:t>
            </a:r>
            <a:endParaRPr lang="en-US" dirty="0">
              <a:cs typeface="Arial"/>
            </a:endParaRPr>
          </a:p>
          <a:p>
            <a:pPr marL="38735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sz="2400" dirty="0">
              <a:cs typeface="Arial" panose="020B0604020202020204" pitchFamily="34" charset="0"/>
            </a:endParaRPr>
          </a:p>
          <a:p>
            <a:pPr marL="38735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cs typeface="Arial"/>
              </a:rPr>
              <a:t>The class has a list of </a:t>
            </a:r>
            <a:r>
              <a:rPr lang="en-US" sz="2400" dirty="0" err="1">
                <a:cs typeface="Arial"/>
              </a:rPr>
              <a:t>FootballPlayers</a:t>
            </a:r>
            <a:r>
              <a:rPr lang="en-US" sz="2400" dirty="0">
                <a:cs typeface="Arial"/>
              </a:rPr>
              <a:t> objects as an attribute</a:t>
            </a:r>
            <a:endParaRPr dirty="0">
              <a:cs typeface="Arial"/>
            </a:endParaRPr>
          </a:p>
          <a:p>
            <a:pPr marL="444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cs typeface="Arial" panose="020B0604020202020204" pitchFamily="34" charset="0"/>
            </a:endParaRPr>
          </a:p>
          <a:p>
            <a:pPr marL="38735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cs typeface="Arial" panose="020B0604020202020204" pitchFamily="34" charset="0"/>
              </a:rPr>
              <a:t>How would you define this attribute?</a:t>
            </a:r>
            <a:endParaRPr dirty="0">
              <a:cs typeface="Arial" panose="020B0604020202020204" pitchFamily="34" charset="0"/>
            </a:endParaRPr>
          </a:p>
          <a:p>
            <a:pPr marL="444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cs typeface="Arial" panose="020B0604020202020204" pitchFamily="34" charset="0"/>
            </a:endParaRPr>
          </a:p>
          <a:p>
            <a:pPr marL="38735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cs typeface="Arial" panose="020B0604020202020204" pitchFamily="34" charset="0"/>
              </a:rPr>
              <a:t>We will define it as a private attribute</a:t>
            </a:r>
            <a:endParaRPr dirty="0">
              <a:cs typeface="Arial" panose="020B0604020202020204" pitchFamily="34" charset="0"/>
            </a:endParaRPr>
          </a:p>
        </p:txBody>
      </p:sp>
      <p:pic>
        <p:nvPicPr>
          <p:cNvPr id="8194" name="Picture 2" descr="Soccer Team Icon, Soccer Vector, Icon Vector PNG and Vector with  Transparent Background for Free Download">
            <a:extLst>
              <a:ext uri="{FF2B5EF4-FFF2-40B4-BE49-F238E27FC236}">
                <a16:creationId xmlns:a16="http://schemas.microsoft.com/office/drawing/2014/main" id="{4461DB1F-7E8A-4C58-BE8B-5B1C227184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5" b="23138"/>
          <a:stretch/>
        </p:blipFill>
        <p:spPr bwMode="auto">
          <a:xfrm>
            <a:off x="7944122" y="3822852"/>
            <a:ext cx="3242410" cy="210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044B552-E1D0-5F8E-7654-3B942B3A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138295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71336" y="1884736"/>
            <a:ext cx="9914263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FootballTeam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"""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This class represents a football team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"""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lang="en-US" altLang="en-US" sz="2400" dirty="0"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en-US" sz="2400" dirty="0">
                <a:latin typeface="JetBrains Mono"/>
              </a:rPr>
              <a:t>players):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"""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:</a:t>
            </a: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param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players: List - list of football players objects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   """</a:t>
            </a:r>
            <a:b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altLang="en-US" sz="2400" dirty="0" err="1">
                <a:latin typeface="JetBrains Mono"/>
              </a:rPr>
              <a:t>.__players</a:t>
            </a:r>
            <a:r>
              <a:rPr lang="en-US" altLang="en-US" sz="2400" dirty="0">
                <a:latin typeface="JetBrains Mono"/>
              </a:rPr>
              <a:t> = players</a:t>
            </a:r>
            <a:br>
              <a:rPr lang="en-US" altLang="en-US" sz="2400" dirty="0">
                <a:latin typeface="JetBrains Mono"/>
              </a:rPr>
            </a:br>
            <a:endParaRPr lang="en-US" altLang="en-US" sz="2400" dirty="0">
              <a:latin typeface="JetBrains Mono"/>
            </a:endParaRPr>
          </a:p>
        </p:txBody>
      </p:sp>
      <p:sp>
        <p:nvSpPr>
          <p:cNvPr id="580" name="Google Shape;580;p46"/>
          <p:cNvSpPr txBox="1">
            <a:spLocks noGrp="1"/>
          </p:cNvSpPr>
          <p:nvPr>
            <p:ph type="title"/>
          </p:nvPr>
        </p:nvSpPr>
        <p:spPr>
          <a:xfrm>
            <a:off x="823037" y="234217"/>
            <a:ext cx="813690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7200"/>
            </a:pPr>
            <a:r>
              <a:rPr lang="en-US" sz="4800" dirty="0"/>
              <a:t>Football Team Class</a:t>
            </a:r>
            <a:endParaRPr sz="4800" dirty="0"/>
          </a:p>
        </p:txBody>
      </p:sp>
      <p:sp>
        <p:nvSpPr>
          <p:cNvPr id="581" name="Google Shape;581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9A53103F-4BD8-4898-9A6F-0D73F291BF67}"/>
              </a:ext>
            </a:extLst>
          </p:cNvPr>
          <p:cNvSpPr/>
          <p:nvPr/>
        </p:nvSpPr>
        <p:spPr>
          <a:xfrm>
            <a:off x="1711412" y="4858190"/>
            <a:ext cx="3401458" cy="501574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044B552-E1D0-5F8E-7654-3B942B3A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8595308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7"/>
          <p:cNvSpPr txBox="1">
            <a:spLocks noGrp="1"/>
          </p:cNvSpPr>
          <p:nvPr>
            <p:ph type="title"/>
          </p:nvPr>
        </p:nvSpPr>
        <p:spPr>
          <a:xfrm>
            <a:off x="1152261" y="313271"/>
            <a:ext cx="813690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7200"/>
            </a:pPr>
            <a:r>
              <a:rPr lang="en-US" sz="4800" dirty="0"/>
              <a:t>Football Team Class</a:t>
            </a:r>
            <a:endParaRPr sz="4800" dirty="0"/>
          </a:p>
        </p:txBody>
      </p:sp>
      <p:sp>
        <p:nvSpPr>
          <p:cNvPr id="591" name="Google Shape;591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sp>
        <p:nvSpPr>
          <p:cNvPr id="592" name="Google Shape;592;p47"/>
          <p:cNvSpPr txBox="1">
            <a:spLocks noGrp="1"/>
          </p:cNvSpPr>
          <p:nvPr>
            <p:ph type="body" idx="1"/>
          </p:nvPr>
        </p:nvSpPr>
        <p:spPr>
          <a:xfrm>
            <a:off x="1280348" y="1987672"/>
            <a:ext cx="9631303" cy="2472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44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+mj-lt"/>
              </a:rPr>
              <a:t>&gt;&gt;&gt; p1 = </a:t>
            </a:r>
            <a:r>
              <a:rPr lang="en-US" sz="2400" dirty="0" err="1">
                <a:latin typeface="+mj-lt"/>
              </a:rPr>
              <a:t>DefensePlayer</a:t>
            </a:r>
            <a:r>
              <a:rPr lang="en-US" sz="2400" dirty="0">
                <a:latin typeface="+mj-lt"/>
              </a:rPr>
              <a:t>('Janis Griffin', 15, 6.2)</a:t>
            </a:r>
            <a:endParaRPr sz="2400" dirty="0">
              <a:latin typeface="+mj-lt"/>
            </a:endParaRPr>
          </a:p>
          <a:p>
            <a:pPr marL="444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+mj-lt"/>
              </a:rPr>
              <a:t>&gt;&gt;&gt; p2 = </a:t>
            </a:r>
            <a:r>
              <a:rPr lang="en-US" sz="2400" dirty="0" err="1">
                <a:latin typeface="+mj-lt"/>
              </a:rPr>
              <a:t>OffensePlayer</a:t>
            </a:r>
            <a:r>
              <a:rPr lang="en-US" sz="2400" dirty="0">
                <a:latin typeface="+mj-lt"/>
              </a:rPr>
              <a:t>('John Smith', 22, 7)</a:t>
            </a:r>
            <a:endParaRPr sz="2400" dirty="0">
              <a:latin typeface="+mj-lt"/>
            </a:endParaRPr>
          </a:p>
          <a:p>
            <a:pPr marL="444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+mj-lt"/>
              </a:rPr>
              <a:t>&gt;&gt;&gt; team = </a:t>
            </a:r>
            <a:r>
              <a:rPr lang="en-US" sz="2400" dirty="0" err="1">
                <a:latin typeface="+mj-lt"/>
              </a:rPr>
              <a:t>FootballTeam</a:t>
            </a:r>
            <a:r>
              <a:rPr lang="en-US" sz="2400" dirty="0">
                <a:latin typeface="+mj-lt"/>
              </a:rPr>
              <a:t>([p1, p2])</a:t>
            </a:r>
            <a:endParaRPr sz="2400" dirty="0">
              <a:latin typeface="+mj-lt"/>
            </a:endParaRPr>
          </a:p>
          <a:p>
            <a:pPr marL="444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+mj-lt"/>
              </a:rPr>
              <a:t>&gt;&gt;&gt; </a:t>
            </a:r>
            <a:r>
              <a:rPr lang="en-US" sz="2400" dirty="0" err="1">
                <a:latin typeface="+mj-lt"/>
              </a:rPr>
              <a:t>team.__players</a:t>
            </a:r>
            <a:endParaRPr sz="2400" dirty="0">
              <a:latin typeface="+mj-lt"/>
            </a:endParaRPr>
          </a:p>
          <a:p>
            <a:pPr marL="444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AttributeError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'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FootballTeam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' object has no attribute '__players’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Pycharm – ויקיפדיה">
            <a:extLst>
              <a:ext uri="{FF2B5EF4-FFF2-40B4-BE49-F238E27FC236}">
                <a16:creationId xmlns:a16="http://schemas.microsoft.com/office/drawing/2014/main" id="{506CC60E-18BC-4C9C-9C51-563B3C52A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7857" y="4870328"/>
            <a:ext cx="1241548" cy="124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044B552-E1D0-5F8E-7654-3B942B3A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52018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7"/>
          <p:cNvSpPr txBox="1">
            <a:spLocks noGrp="1"/>
          </p:cNvSpPr>
          <p:nvPr>
            <p:ph type="title"/>
          </p:nvPr>
        </p:nvSpPr>
        <p:spPr>
          <a:xfrm>
            <a:off x="974210" y="226938"/>
            <a:ext cx="813690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7200"/>
            </a:pPr>
            <a:r>
              <a:rPr lang="en-US" sz="4800" dirty="0"/>
              <a:t>Football Team Class</a:t>
            </a:r>
            <a:endParaRPr sz="4800" dirty="0"/>
          </a:p>
        </p:txBody>
      </p:sp>
      <p:sp>
        <p:nvSpPr>
          <p:cNvPr id="591" name="Google Shape;591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 dirty="0"/>
          </a:p>
        </p:txBody>
      </p:sp>
      <p:sp>
        <p:nvSpPr>
          <p:cNvPr id="592" name="Google Shape;592;p47"/>
          <p:cNvSpPr txBox="1">
            <a:spLocks noGrp="1"/>
          </p:cNvSpPr>
          <p:nvPr>
            <p:ph type="body" idx="1"/>
          </p:nvPr>
        </p:nvSpPr>
        <p:spPr>
          <a:xfrm>
            <a:off x="867075" y="1781889"/>
            <a:ext cx="9774523" cy="3294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44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+mj-lt"/>
              </a:rPr>
              <a:t>&gt;&gt;&gt; p1 = </a:t>
            </a:r>
            <a:r>
              <a:rPr lang="en-US" sz="2400" dirty="0" err="1">
                <a:latin typeface="+mj-lt"/>
              </a:rPr>
              <a:t>DefensePlayer</a:t>
            </a:r>
            <a:r>
              <a:rPr lang="en-US" sz="2400" dirty="0">
                <a:latin typeface="+mj-lt"/>
              </a:rPr>
              <a:t>('Janis Griffin', 15, 6.2)</a:t>
            </a:r>
            <a:endParaRPr sz="2400" dirty="0">
              <a:latin typeface="+mj-lt"/>
            </a:endParaRPr>
          </a:p>
          <a:p>
            <a:pPr marL="444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+mj-lt"/>
              </a:rPr>
              <a:t>&gt;&gt;&gt; p2 = </a:t>
            </a:r>
            <a:r>
              <a:rPr lang="en-US" sz="2400" dirty="0" err="1">
                <a:latin typeface="+mj-lt"/>
              </a:rPr>
              <a:t>OffensePlayer</a:t>
            </a:r>
            <a:r>
              <a:rPr lang="en-US" sz="2400" dirty="0">
                <a:latin typeface="+mj-lt"/>
              </a:rPr>
              <a:t>('John Smith', 22, 7)</a:t>
            </a:r>
            <a:endParaRPr sz="2400" dirty="0">
              <a:latin typeface="+mj-lt"/>
            </a:endParaRPr>
          </a:p>
          <a:p>
            <a:pPr marL="444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+mj-lt"/>
              </a:rPr>
              <a:t>&gt;&gt;&gt; team = </a:t>
            </a:r>
            <a:r>
              <a:rPr lang="en-US" sz="2400" dirty="0" err="1">
                <a:latin typeface="+mj-lt"/>
              </a:rPr>
              <a:t>FootballTeam</a:t>
            </a:r>
            <a:r>
              <a:rPr lang="en-US" sz="2400" dirty="0">
                <a:latin typeface="+mj-lt"/>
              </a:rPr>
              <a:t>([p1, p2])</a:t>
            </a:r>
            <a:endParaRPr sz="2400" dirty="0">
              <a:latin typeface="+mj-lt"/>
            </a:endParaRPr>
          </a:p>
          <a:p>
            <a:pPr marL="444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+mj-lt"/>
              </a:rPr>
              <a:t>&gt;&gt;&gt; </a:t>
            </a:r>
            <a:r>
              <a:rPr lang="en-US" sz="2400" dirty="0" err="1">
                <a:latin typeface="+mj-lt"/>
              </a:rPr>
              <a:t>team.__players</a:t>
            </a:r>
            <a:endParaRPr sz="2400" dirty="0">
              <a:latin typeface="+mj-lt"/>
            </a:endParaRPr>
          </a:p>
          <a:p>
            <a:pPr marL="444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AttributeError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'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FootballTeam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' object has no attribute '__players’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 how can we access the team members?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Pycharm – ויקיפדיה">
            <a:extLst>
              <a:ext uri="{FF2B5EF4-FFF2-40B4-BE49-F238E27FC236}">
                <a16:creationId xmlns:a16="http://schemas.microsoft.com/office/drawing/2014/main" id="{8BD05D0A-4ACA-4DF7-9E39-F80AC3B8B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7857" y="4870328"/>
            <a:ext cx="1241548" cy="124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044B552-E1D0-5F8E-7654-3B942B3A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307993" y="5178494"/>
            <a:ext cx="3315331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get_team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altLang="en-US" sz="2400" dirty="0">
                <a:latin typeface="JetBrains Mono"/>
              </a:rPr>
              <a:t>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altLang="en-US" sz="2400" dirty="0" err="1">
                <a:latin typeface="JetBrains Mono"/>
              </a:rPr>
              <a:t>.__players</a:t>
            </a:r>
            <a:endParaRPr lang="en-US" altLang="en-US" sz="2400" dirty="0"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752207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private members of a class are only accessible within the class. In Python, a private member can be defined by using a prefix __ (double underscore)</a:t>
            </a:r>
            <a:endParaRPr lang="en-US" dirty="0">
              <a:cs typeface="Calibri"/>
            </a:endParaRPr>
          </a:p>
          <a:p>
            <a:r>
              <a:rPr lang="en-US" dirty="0"/>
              <a:t>So, in the private modifier’s case, we cannot access the attribute. So, is a private modifier the way ahead?</a:t>
            </a:r>
          </a:p>
          <a:p>
            <a:r>
              <a:rPr lang="en-US" dirty="0"/>
              <a:t>The answer would be No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/>
          </a:p>
        </p:txBody>
      </p:sp>
      <p:pic>
        <p:nvPicPr>
          <p:cNvPr id="3075" name="Picture 3" descr="https://miro.medium.com/max/600/1*QYcs_hhoMIhA99Mmu_xum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865" y="4502149"/>
            <a:ext cx="28575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00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7C11-180B-34B7-45FA-07486F0DB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76" y="198079"/>
            <a:ext cx="10515600" cy="13255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Class Definition</a:t>
            </a:r>
            <a:endParaRPr lang="en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04045-F65B-E18F-D9CE-F3DA7045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6B9A8-BA02-E83D-30B0-5728657B1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7FD0E-C0EB-27C0-7DFD-B99C8CED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/>
          </a:p>
        </p:txBody>
      </p:sp>
      <p:sp>
        <p:nvSpPr>
          <p:cNvPr id="7" name="Google Shape;177;p5">
            <a:extLst>
              <a:ext uri="{FF2B5EF4-FFF2-40B4-BE49-F238E27FC236}">
                <a16:creationId xmlns:a16="http://schemas.microsoft.com/office/drawing/2014/main" id="{F3D63702-98DE-44A5-173B-71692F7F9AEB}"/>
              </a:ext>
            </a:extLst>
          </p:cNvPr>
          <p:cNvSpPr/>
          <p:nvPr/>
        </p:nvSpPr>
        <p:spPr>
          <a:xfrm>
            <a:off x="1193546" y="1286246"/>
            <a:ext cx="6552728" cy="3370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8C00"/>
                </a:solidFill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  <a:t>class</a:t>
            </a: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  <a:t>ClassName</a:t>
            </a: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  <a:t>:  </a:t>
            </a:r>
            <a:b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</a:b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  <a:t>    </a:t>
            </a:r>
            <a:r>
              <a:rPr lang="en-US" sz="1800" i="1" dirty="0">
                <a:solidFill>
                  <a:srgbClr val="228B22"/>
                </a:solidFill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  <a:t>"""documentation string"""</a:t>
            </a:r>
            <a:b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</a:br>
            <a:br>
              <a:rPr lang="en-US" sz="1100" dirty="0">
                <a:solidFill>
                  <a:schemeClr val="dk1"/>
                </a:solidFill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</a:b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  <a:t>    </a:t>
            </a:r>
            <a:r>
              <a:rPr lang="en-US" sz="1800" b="1" dirty="0">
                <a:solidFill>
                  <a:srgbClr val="FF8C00"/>
                </a:solidFill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  <a:t>def</a:t>
            </a: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  <a:t>__</a:t>
            </a:r>
            <a:r>
              <a:rPr lang="en-US" sz="1800" dirty="0" err="1">
                <a:solidFill>
                  <a:srgbClr val="0000FF"/>
                </a:solidFill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  <a:t>init</a:t>
            </a:r>
            <a:r>
              <a:rPr lang="en-US" sz="1800" dirty="0">
                <a:solidFill>
                  <a:srgbClr val="0000FF"/>
                </a:solidFill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  <a:t>__</a:t>
            </a: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  <a:t>(self, arg1):</a:t>
            </a:r>
            <a:b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</a:b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  <a:t>        </a:t>
            </a:r>
            <a:r>
              <a:rPr lang="en-US" sz="1800" dirty="0">
                <a:solidFill>
                  <a:srgbClr val="DC143C"/>
                </a:solidFill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  <a:t># </a:t>
            </a:r>
            <a:r>
              <a:rPr lang="en-US" dirty="0">
                <a:solidFill>
                  <a:srgbClr val="DC143C"/>
                </a:solidFill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  <a:t>initializer</a:t>
            </a:r>
            <a:endParaRPr lang="en-US" sz="1800" dirty="0">
              <a:solidFill>
                <a:srgbClr val="DC143C"/>
              </a:solidFill>
              <a:latin typeface="Calibri" panose="020F0502020204030204" pitchFamily="34" charset="0"/>
              <a:ea typeface="Courier"/>
              <a:cs typeface="Calibri" panose="020F0502020204030204" pitchFamily="34" charset="0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DC143C"/>
                </a:solidFill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  <a:t>       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  <a:t>self.name = </a:t>
            </a: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  <a:t>arg1</a:t>
            </a:r>
            <a:b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</a:br>
            <a:br>
              <a:rPr lang="en-US" sz="1100" dirty="0">
                <a:solidFill>
                  <a:schemeClr val="dk1"/>
                </a:solidFill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</a:b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  <a:t>    </a:t>
            </a:r>
            <a:r>
              <a:rPr lang="en-US" sz="1800" b="1" dirty="0">
                <a:solidFill>
                  <a:srgbClr val="FF8C00"/>
                </a:solidFill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  <a:t>def</a:t>
            </a: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  <a:t>method_name</a:t>
            </a: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  <a:t>(self, arg1, arg2):</a:t>
            </a:r>
            <a:b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</a:b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  <a:t>        </a:t>
            </a:r>
            <a:r>
              <a:rPr lang="en-US" sz="1800" dirty="0">
                <a:solidFill>
                  <a:srgbClr val="DC143C"/>
                </a:solidFill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  <a:t># method code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DC143C"/>
              </a:solidFill>
              <a:latin typeface="Calibri" panose="020F0502020204030204" pitchFamily="34" charset="0"/>
              <a:ea typeface="Courier"/>
              <a:cs typeface="Calibri" panose="020F0502020204030204" pitchFamily="34" charset="0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  <a:t>    </a:t>
            </a:r>
            <a:r>
              <a:rPr lang="en-US" sz="1800" b="1" dirty="0">
                <a:solidFill>
                  <a:srgbClr val="FF8C00"/>
                </a:solidFill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  <a:t>def</a:t>
            </a: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  <a:t>method_name</a:t>
            </a: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  <a:t>(self, arg1, arg2):</a:t>
            </a:r>
            <a:b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</a:b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  <a:t>        </a:t>
            </a:r>
            <a:r>
              <a:rPr lang="en-US" sz="1800" dirty="0">
                <a:solidFill>
                  <a:srgbClr val="DC143C"/>
                </a:solidFill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  <a:t># method code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DC143C"/>
                </a:solidFill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  <a:t>	</a:t>
            </a:r>
            <a:r>
              <a:rPr lang="en-US" sz="1800" b="1" dirty="0">
                <a:solidFill>
                  <a:srgbClr val="FAA804"/>
                </a:solidFill>
                <a:latin typeface="Calibri" panose="020F0502020204030204" pitchFamily="34" charset="0"/>
                <a:ea typeface="Courier"/>
                <a:cs typeface="Calibri" panose="020F0502020204030204" pitchFamily="34" charset="0"/>
                <a:sym typeface="Courier"/>
              </a:rPr>
              <a:t>...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178;p5">
            <a:extLst>
              <a:ext uri="{FF2B5EF4-FFF2-40B4-BE49-F238E27FC236}">
                <a16:creationId xmlns:a16="http://schemas.microsoft.com/office/drawing/2014/main" id="{F47BE138-9D96-31AD-B5E9-0AB0A3E17F3C}"/>
              </a:ext>
            </a:extLst>
          </p:cNvPr>
          <p:cNvSpPr txBox="1"/>
          <p:nvPr/>
        </p:nvSpPr>
        <p:spPr>
          <a:xfrm>
            <a:off x="1057824" y="4830362"/>
            <a:ext cx="86106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Two basic elements of the class are </a:t>
            </a:r>
            <a:r>
              <a:rPr lang="en-US" sz="24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attribute</a:t>
            </a:r>
            <a:r>
              <a:rPr lang="en-US" sz="24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s/</a:t>
            </a:r>
            <a:r>
              <a:rPr lang="en-US" sz="24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fields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and </a:t>
            </a:r>
            <a:r>
              <a:rPr lang="en-US" sz="24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methods: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Attributes/</a:t>
            </a:r>
            <a:r>
              <a:rPr lang="en-US" sz="24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Fields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– holds the objects data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Methods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– define the operations the object can do</a:t>
            </a:r>
            <a:endParaRPr sz="24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cxnSp>
        <p:nvCxnSpPr>
          <p:cNvPr id="9" name="Google Shape;199;p7">
            <a:extLst>
              <a:ext uri="{FF2B5EF4-FFF2-40B4-BE49-F238E27FC236}">
                <a16:creationId xmlns:a16="http://schemas.microsoft.com/office/drawing/2014/main" id="{6DEB3343-2331-85F2-01D1-5761A8CC9722}"/>
              </a:ext>
            </a:extLst>
          </p:cNvPr>
          <p:cNvCxnSpPr>
            <a:cxnSpLocks/>
          </p:cNvCxnSpPr>
          <p:nvPr/>
        </p:nvCxnSpPr>
        <p:spPr>
          <a:xfrm>
            <a:off x="3031032" y="1510222"/>
            <a:ext cx="1853110" cy="0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" name="ענן 5">
            <a:extLst>
              <a:ext uri="{FF2B5EF4-FFF2-40B4-BE49-F238E27FC236}">
                <a16:creationId xmlns:a16="http://schemas.microsoft.com/office/drawing/2014/main" id="{1D401926-1085-497D-DC0F-FAAD1F5FB19E}"/>
              </a:ext>
            </a:extLst>
          </p:cNvPr>
          <p:cNvSpPr/>
          <p:nvPr/>
        </p:nvSpPr>
        <p:spPr>
          <a:xfrm>
            <a:off x="5079746" y="1135408"/>
            <a:ext cx="2936050" cy="876300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name (</a:t>
            </a:r>
            <a:r>
              <a:rPr lang="en-US" sz="1800" b="1" i="0" dirty="0">
                <a:solidFill>
                  <a:srgbClr val="2326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CamelCase)</a:t>
            </a:r>
            <a:endParaRPr lang="he-IL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Google Shape;199;p7">
            <a:extLst>
              <a:ext uri="{FF2B5EF4-FFF2-40B4-BE49-F238E27FC236}">
                <a16:creationId xmlns:a16="http://schemas.microsoft.com/office/drawing/2014/main" id="{DA9D6062-DB70-A57E-F174-75BE720F8BB7}"/>
              </a:ext>
            </a:extLst>
          </p:cNvPr>
          <p:cNvCxnSpPr>
            <a:cxnSpLocks/>
          </p:cNvCxnSpPr>
          <p:nvPr/>
        </p:nvCxnSpPr>
        <p:spPr>
          <a:xfrm>
            <a:off x="3254406" y="2727255"/>
            <a:ext cx="4491868" cy="0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" name="ענן 9">
            <a:extLst>
              <a:ext uri="{FF2B5EF4-FFF2-40B4-BE49-F238E27FC236}">
                <a16:creationId xmlns:a16="http://schemas.microsoft.com/office/drawing/2014/main" id="{854C0904-670E-56C7-4123-A9B52FE0EFA2}"/>
              </a:ext>
            </a:extLst>
          </p:cNvPr>
          <p:cNvSpPr/>
          <p:nvPr/>
        </p:nvSpPr>
        <p:spPr>
          <a:xfrm>
            <a:off x="7774317" y="2351233"/>
            <a:ext cx="2809863" cy="752044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Instance attributes/f</a:t>
            </a:r>
            <a:r>
              <a:rPr lang="en-US" sz="18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ields</a:t>
            </a:r>
            <a:endParaRPr lang="he-IL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Google Shape;199;p7">
            <a:extLst>
              <a:ext uri="{FF2B5EF4-FFF2-40B4-BE49-F238E27FC236}">
                <a16:creationId xmlns:a16="http://schemas.microsoft.com/office/drawing/2014/main" id="{2A3EB5D7-C74F-ABC3-FC01-61195815F803}"/>
              </a:ext>
            </a:extLst>
          </p:cNvPr>
          <p:cNvCxnSpPr>
            <a:cxnSpLocks/>
          </p:cNvCxnSpPr>
          <p:nvPr/>
        </p:nvCxnSpPr>
        <p:spPr>
          <a:xfrm>
            <a:off x="4864144" y="3906731"/>
            <a:ext cx="5016703" cy="0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" name="ענן 12">
            <a:extLst>
              <a:ext uri="{FF2B5EF4-FFF2-40B4-BE49-F238E27FC236}">
                <a16:creationId xmlns:a16="http://schemas.microsoft.com/office/drawing/2014/main" id="{BDD0C9B5-CAC2-BCE6-19BD-7D82F36BF934}"/>
              </a:ext>
            </a:extLst>
          </p:cNvPr>
          <p:cNvSpPr/>
          <p:nvPr/>
        </p:nvSpPr>
        <p:spPr>
          <a:xfrm>
            <a:off x="9880847" y="3530709"/>
            <a:ext cx="1692577" cy="752044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sz="1800" b="1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Method</a:t>
            </a:r>
            <a:endParaRPr lang="he-IL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2" descr="http://www.seoconsult.com/seoblog/wp-content/uploads/2011/10/oop.jpg">
            <a:extLst>
              <a:ext uri="{FF2B5EF4-FFF2-40B4-BE49-F238E27FC236}">
                <a16:creationId xmlns:a16="http://schemas.microsoft.com/office/drawing/2014/main" id="{9F176F1B-7602-DC2C-9C48-A2FC679F9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176" y="460039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89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8"/>
          <p:cNvSpPr txBox="1">
            <a:spLocks noGrp="1"/>
          </p:cNvSpPr>
          <p:nvPr>
            <p:ph type="title"/>
          </p:nvPr>
        </p:nvSpPr>
        <p:spPr>
          <a:xfrm>
            <a:off x="912674" y="128242"/>
            <a:ext cx="813690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7200"/>
            </a:pPr>
            <a:r>
              <a:rPr lang="en-US" sz="4800" dirty="0"/>
              <a:t>Football Team Class</a:t>
            </a:r>
            <a:endParaRPr sz="4800" dirty="0"/>
          </a:p>
        </p:txBody>
      </p:sp>
      <p:sp>
        <p:nvSpPr>
          <p:cNvPr id="601" name="Google Shape;601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sp>
        <p:nvSpPr>
          <p:cNvPr id="602" name="Google Shape;602;p48"/>
          <p:cNvSpPr txBox="1">
            <a:spLocks noGrp="1"/>
          </p:cNvSpPr>
          <p:nvPr>
            <p:ph type="body" idx="1"/>
          </p:nvPr>
        </p:nvSpPr>
        <p:spPr>
          <a:xfrm>
            <a:off x="1895484" y="1220003"/>
            <a:ext cx="8625086" cy="500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45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>
                <a:latin typeface="+mj-lt"/>
              </a:rPr>
              <a:t>&gt;&gt;&gt; p1 = </a:t>
            </a:r>
            <a:r>
              <a:rPr lang="en-US" sz="2000" dirty="0" err="1">
                <a:latin typeface="+mj-lt"/>
              </a:rPr>
              <a:t>DefensePlayer</a:t>
            </a:r>
            <a:r>
              <a:rPr lang="en-US" sz="2000" dirty="0">
                <a:latin typeface="+mj-lt"/>
              </a:rPr>
              <a:t>('Janis Griffin', 15, 6.2)</a:t>
            </a:r>
          </a:p>
          <a:p>
            <a:pPr marL="444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>
                <a:latin typeface="+mj-lt"/>
              </a:rPr>
              <a:t>&gt;&gt;&gt; p2 = </a:t>
            </a:r>
            <a:r>
              <a:rPr lang="en-US" sz="2000" dirty="0" err="1">
                <a:latin typeface="+mj-lt"/>
              </a:rPr>
              <a:t>OffensePlayer</a:t>
            </a:r>
            <a:r>
              <a:rPr lang="en-US" sz="2000" dirty="0">
                <a:latin typeface="+mj-lt"/>
              </a:rPr>
              <a:t>('John Smith', 22, 7)</a:t>
            </a:r>
          </a:p>
          <a:p>
            <a:pPr marL="4445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>
                <a:latin typeface="+mj-lt"/>
              </a:rPr>
              <a:t>&gt;&gt;&gt; team = </a:t>
            </a:r>
            <a:r>
              <a:rPr lang="en-US" sz="2000" dirty="0" err="1">
                <a:latin typeface="+mj-lt"/>
              </a:rPr>
              <a:t>FootballTeam</a:t>
            </a:r>
            <a:r>
              <a:rPr lang="en-US" sz="2000" dirty="0">
                <a:latin typeface="+mj-lt"/>
              </a:rPr>
              <a:t>([p1, p2])</a:t>
            </a:r>
          </a:p>
          <a:p>
            <a:pPr marL="4445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000" dirty="0">
              <a:latin typeface="+mj-lt"/>
            </a:endParaRPr>
          </a:p>
          <a:p>
            <a:pPr marL="4445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>
                <a:latin typeface="+mj-lt"/>
              </a:rPr>
              <a:t>&gt;&gt;&gt; for player in </a:t>
            </a:r>
            <a:r>
              <a:rPr lang="en-US" sz="2000" dirty="0" err="1">
                <a:latin typeface="+mj-lt"/>
              </a:rPr>
              <a:t>team.get_team</a:t>
            </a:r>
            <a:r>
              <a:rPr lang="en-US" sz="2000" dirty="0">
                <a:latin typeface="+mj-lt"/>
              </a:rPr>
              <a:t>():</a:t>
            </a:r>
            <a:endParaRPr sz="2000" dirty="0">
              <a:latin typeface="+mj-lt"/>
            </a:endParaRPr>
          </a:p>
          <a:p>
            <a:pPr marL="4445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>
                <a:latin typeface="+mj-lt"/>
              </a:rPr>
              <a:t>&gt;&gt;&gt;     print(player.name)</a:t>
            </a:r>
            <a:endParaRPr sz="2000" dirty="0">
              <a:latin typeface="+mj-lt"/>
            </a:endParaRPr>
          </a:p>
          <a:p>
            <a:pPr marL="4445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>
                <a:latin typeface="+mj-lt"/>
              </a:rPr>
              <a:t>Janis Griffin</a:t>
            </a:r>
            <a:endParaRPr sz="2000" dirty="0">
              <a:latin typeface="+mj-lt"/>
            </a:endParaRPr>
          </a:p>
          <a:p>
            <a:pPr marL="4445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>
                <a:latin typeface="+mj-lt"/>
              </a:rPr>
              <a:t>John Smith</a:t>
            </a:r>
            <a:endParaRPr sz="2000" dirty="0">
              <a:latin typeface="+mj-lt"/>
            </a:endParaRPr>
          </a:p>
          <a:p>
            <a:pPr marL="4445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000" dirty="0">
              <a:latin typeface="+mj-lt"/>
            </a:endParaRPr>
          </a:p>
          <a:p>
            <a:pPr marL="4445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>
                <a:latin typeface="+mj-lt"/>
              </a:rPr>
              <a:t>&gt;&gt;&gt; </a:t>
            </a:r>
            <a:r>
              <a:rPr lang="en-US" sz="2000" dirty="0" err="1">
                <a:latin typeface="+mj-lt"/>
              </a:rPr>
              <a:t>team.get_team</a:t>
            </a:r>
            <a:r>
              <a:rPr lang="en-US" sz="2000" dirty="0">
                <a:latin typeface="+mj-lt"/>
              </a:rPr>
              <a:t>().append(</a:t>
            </a:r>
            <a:r>
              <a:rPr lang="en-US" sz="2000" dirty="0" err="1">
                <a:latin typeface="+mj-lt"/>
              </a:rPr>
              <a:t>OffensePlayer</a:t>
            </a:r>
            <a:r>
              <a:rPr lang="en-US" sz="2000" dirty="0">
                <a:latin typeface="+mj-lt"/>
              </a:rPr>
              <a:t>(‘hacker’, 1000, 999))</a:t>
            </a:r>
            <a:endParaRPr sz="2000" dirty="0">
              <a:latin typeface="+mj-lt"/>
            </a:endParaRPr>
          </a:p>
          <a:p>
            <a:pPr marL="4445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>
                <a:latin typeface="+mj-lt"/>
              </a:rPr>
              <a:t>&gt;&gt;&gt; for player in </a:t>
            </a:r>
            <a:r>
              <a:rPr lang="en-US" sz="2000" dirty="0" err="1">
                <a:latin typeface="+mj-lt"/>
              </a:rPr>
              <a:t>team.get_team</a:t>
            </a:r>
            <a:r>
              <a:rPr lang="en-US" sz="2000" dirty="0">
                <a:latin typeface="+mj-lt"/>
              </a:rPr>
              <a:t>():</a:t>
            </a:r>
            <a:endParaRPr sz="2000" dirty="0">
              <a:latin typeface="+mj-lt"/>
            </a:endParaRPr>
          </a:p>
          <a:p>
            <a:pPr marL="4445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>
                <a:latin typeface="+mj-lt"/>
              </a:rPr>
              <a:t>&gt;&gt;&gt;     print(player.name)</a:t>
            </a:r>
            <a:endParaRPr sz="2000" dirty="0">
              <a:latin typeface="+mj-lt"/>
            </a:endParaRPr>
          </a:p>
          <a:p>
            <a:pPr marL="4445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>
                <a:latin typeface="+mj-lt"/>
              </a:rPr>
              <a:t>Janis Griffin</a:t>
            </a:r>
            <a:endParaRPr sz="2000" dirty="0">
              <a:latin typeface="+mj-lt"/>
            </a:endParaRPr>
          </a:p>
          <a:p>
            <a:pPr marL="4445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>
                <a:latin typeface="+mj-lt"/>
              </a:rPr>
              <a:t>John Smith</a:t>
            </a:r>
            <a:endParaRPr sz="2000" dirty="0">
              <a:latin typeface="+mj-lt"/>
            </a:endParaRPr>
          </a:p>
          <a:p>
            <a:pPr marL="4445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>
                <a:latin typeface="+mj-lt"/>
              </a:rPr>
              <a:t>hacker</a:t>
            </a:r>
            <a:endParaRPr sz="2000" dirty="0">
              <a:latin typeface="+mj-lt"/>
            </a:endParaRPr>
          </a:p>
        </p:txBody>
      </p:sp>
      <p:pic>
        <p:nvPicPr>
          <p:cNvPr id="1026" name="Picture 2" descr="Provide tutoring in python from basics to advance by Ykhatri96 | Fiverr">
            <a:extLst>
              <a:ext uri="{FF2B5EF4-FFF2-40B4-BE49-F238E27FC236}">
                <a16:creationId xmlns:a16="http://schemas.microsoft.com/office/drawing/2014/main" id="{13AE9963-7DB9-41DF-9127-BA053E7D2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4464421"/>
            <a:ext cx="25908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044B552-E1D0-5F8E-7654-3B942B3A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201463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9"/>
          <p:cNvSpPr txBox="1">
            <a:spLocks noGrp="1"/>
          </p:cNvSpPr>
          <p:nvPr>
            <p:ph type="title"/>
          </p:nvPr>
        </p:nvSpPr>
        <p:spPr>
          <a:xfrm>
            <a:off x="787572" y="167985"/>
            <a:ext cx="813690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7200"/>
            </a:pPr>
            <a:r>
              <a:rPr lang="en-US" sz="4800" dirty="0"/>
              <a:t>Football Team Class</a:t>
            </a:r>
            <a:endParaRPr sz="4800" dirty="0"/>
          </a:p>
        </p:txBody>
      </p:sp>
      <p:sp>
        <p:nvSpPr>
          <p:cNvPr id="610" name="Google Shape;610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  <p:sp>
        <p:nvSpPr>
          <p:cNvPr id="611" name="Google Shape;611;p49"/>
          <p:cNvSpPr txBox="1">
            <a:spLocks noGrp="1"/>
          </p:cNvSpPr>
          <p:nvPr>
            <p:ph type="body" idx="1"/>
          </p:nvPr>
        </p:nvSpPr>
        <p:spPr>
          <a:xfrm>
            <a:off x="1267962" y="1433640"/>
            <a:ext cx="9654881" cy="500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7350" indent="-34290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400" dirty="0">
                <a:ea typeface="Arial"/>
                <a:cs typeface="Arial" panose="020B0604020202020204" pitchFamily="34" charset="0"/>
                <a:sym typeface="Arial"/>
              </a:rPr>
              <a:t>The players list were modified!</a:t>
            </a:r>
            <a:endParaRPr dirty="0">
              <a:cs typeface="Arial" panose="020B0604020202020204" pitchFamily="34" charset="0"/>
            </a:endParaRPr>
          </a:p>
          <a:p>
            <a:pPr marL="387350" indent="-342900">
              <a:lnSpc>
                <a:spcPct val="80000"/>
              </a:lnSpc>
              <a:buClr>
                <a:schemeClr val="dk1"/>
              </a:buClr>
              <a:buSzPts val="2400"/>
            </a:pPr>
            <a:r>
              <a:rPr lang="en-US" sz="2400" dirty="0">
                <a:ea typeface="Arial"/>
                <a:cs typeface="Arial" panose="020B0604020202020204" pitchFamily="34" charset="0"/>
                <a:sym typeface="Arial"/>
              </a:rPr>
              <a:t>How do you suggest to implement </a:t>
            </a:r>
            <a:r>
              <a:rPr lang="en-US" sz="2400" dirty="0" err="1">
                <a:ea typeface="Arial"/>
                <a:cs typeface="Arial" panose="020B0604020202020204" pitchFamily="34" charset="0"/>
                <a:sym typeface="Arial"/>
              </a:rPr>
              <a:t>get_team</a:t>
            </a:r>
            <a:r>
              <a:rPr lang="en-US" sz="2400" dirty="0">
                <a:ea typeface="Arial"/>
                <a:cs typeface="Arial" panose="020B0604020202020204" pitchFamily="34" charset="0"/>
                <a:sym typeface="Arial"/>
              </a:rPr>
              <a:t> method?</a:t>
            </a:r>
            <a:endParaRPr dirty="0">
              <a:cs typeface="Arial" panose="020B0604020202020204" pitchFamily="34" charset="0"/>
            </a:endParaRPr>
          </a:p>
          <a:p>
            <a:pPr marL="387350" indent="-342900">
              <a:lnSpc>
                <a:spcPct val="80000"/>
              </a:lnSpc>
              <a:buClr>
                <a:schemeClr val="dk1"/>
              </a:buClr>
              <a:buSzPts val="2400"/>
            </a:pPr>
            <a:r>
              <a:rPr lang="en-US" sz="2400" dirty="0">
                <a:ea typeface="Arial"/>
                <a:cs typeface="Arial" panose="020B0604020202020204" pitchFamily="34" charset="0"/>
                <a:sym typeface="Arial"/>
              </a:rPr>
              <a:t>Use copy!</a:t>
            </a:r>
            <a:endParaRPr dirty="0">
              <a:cs typeface="Arial" panose="020B0604020202020204" pitchFamily="34" charset="0"/>
            </a:endParaRPr>
          </a:p>
          <a:p>
            <a:pPr marL="4445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+mj-lt"/>
              </a:rPr>
              <a:t>&gt;&gt;&gt; </a:t>
            </a:r>
            <a:r>
              <a:rPr lang="en-US" sz="2400" dirty="0" err="1">
                <a:latin typeface="+mj-lt"/>
              </a:rPr>
              <a:t>team.get_team</a:t>
            </a:r>
            <a:r>
              <a:rPr lang="en-US" sz="2400" dirty="0">
                <a:latin typeface="+mj-lt"/>
              </a:rPr>
              <a:t>().append(</a:t>
            </a:r>
            <a:r>
              <a:rPr lang="en-US" sz="2400" dirty="0" err="1">
                <a:latin typeface="+mj-lt"/>
              </a:rPr>
              <a:t>OffensePlayer</a:t>
            </a:r>
            <a:r>
              <a:rPr lang="en-US" sz="2400" dirty="0">
                <a:latin typeface="+mj-lt"/>
              </a:rPr>
              <a:t>(‘hacker’, 1000, 999))</a:t>
            </a:r>
            <a:endParaRPr sz="2400" dirty="0">
              <a:latin typeface="+mj-lt"/>
            </a:endParaRPr>
          </a:p>
          <a:p>
            <a:pPr marL="4445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+mj-lt"/>
              </a:rPr>
              <a:t>&gt;&gt;&gt; for player in </a:t>
            </a:r>
            <a:r>
              <a:rPr lang="en-US" sz="2400" dirty="0" err="1">
                <a:latin typeface="+mj-lt"/>
              </a:rPr>
              <a:t>team.get_team</a:t>
            </a:r>
            <a:r>
              <a:rPr lang="en-US" sz="2400" dirty="0">
                <a:latin typeface="+mj-lt"/>
              </a:rPr>
              <a:t>():</a:t>
            </a:r>
            <a:endParaRPr sz="2400" dirty="0">
              <a:latin typeface="+mj-lt"/>
            </a:endParaRPr>
          </a:p>
          <a:p>
            <a:pPr marL="4445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+mj-lt"/>
              </a:rPr>
              <a:t>&gt;&gt;&gt;     print(player.name)</a:t>
            </a:r>
            <a:endParaRPr sz="2400" dirty="0">
              <a:latin typeface="+mj-lt"/>
            </a:endParaRPr>
          </a:p>
          <a:p>
            <a:pPr marL="4445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+mj-lt"/>
              </a:rPr>
              <a:t>Janis Griffin</a:t>
            </a:r>
            <a:endParaRPr sz="2400" dirty="0">
              <a:latin typeface="+mj-lt"/>
            </a:endParaRPr>
          </a:p>
          <a:p>
            <a:pPr marL="4445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+mj-lt"/>
              </a:rPr>
              <a:t>John Smith</a:t>
            </a:r>
            <a:endParaRPr sz="2400" dirty="0">
              <a:latin typeface="+mj-lt"/>
            </a:endParaRPr>
          </a:p>
          <a:p>
            <a:pPr marL="4445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Provide tutoring in python from basics to advance by Ykhatri96 | Fiverr">
            <a:extLst>
              <a:ext uri="{FF2B5EF4-FFF2-40B4-BE49-F238E27FC236}">
                <a16:creationId xmlns:a16="http://schemas.microsoft.com/office/drawing/2014/main" id="{0D8A6108-489F-4E33-9558-2A1C5F607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824" y="5265116"/>
            <a:ext cx="1331843" cy="109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044B552-E1D0-5F8E-7654-3B942B3A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811893" y="2598003"/>
            <a:ext cx="4884286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get_team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altLang="en-US" sz="2400" dirty="0">
                <a:latin typeface="JetBrains Mono"/>
              </a:rPr>
              <a:t>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lang="en-US" altLang="en-US" sz="2400" dirty="0" err="1">
                <a:latin typeface="JetBrains Mono"/>
              </a:rPr>
              <a:t>copy.copy</a:t>
            </a:r>
            <a:r>
              <a:rPr lang="en-US" altLang="en-US" sz="2400" dirty="0"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altLang="en-US" sz="2400" dirty="0" err="1">
                <a:latin typeface="JetBrains Mono"/>
              </a:rPr>
              <a:t>.__players</a:t>
            </a:r>
            <a:r>
              <a:rPr lang="en-US" altLang="en-US" sz="2400" dirty="0">
                <a:latin typeface="JetBrains Mon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1540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0"/>
          <p:cNvSpPr txBox="1">
            <a:spLocks noGrp="1"/>
          </p:cNvSpPr>
          <p:nvPr>
            <p:ph type="title"/>
          </p:nvPr>
        </p:nvSpPr>
        <p:spPr>
          <a:xfrm>
            <a:off x="767259" y="130259"/>
            <a:ext cx="813690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7200"/>
            </a:pPr>
            <a:r>
              <a:rPr lang="en-US" sz="4800" dirty="0"/>
              <a:t>Football Team Class</a:t>
            </a:r>
            <a:endParaRPr sz="4800" dirty="0"/>
          </a:p>
        </p:txBody>
      </p:sp>
      <p:sp>
        <p:nvSpPr>
          <p:cNvPr id="620" name="Google Shape;620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  <p:sp>
        <p:nvSpPr>
          <p:cNvPr id="621" name="Google Shape;621;p50"/>
          <p:cNvSpPr txBox="1">
            <a:spLocks noGrp="1"/>
          </p:cNvSpPr>
          <p:nvPr>
            <p:ph type="body" idx="1"/>
          </p:nvPr>
        </p:nvSpPr>
        <p:spPr>
          <a:xfrm>
            <a:off x="1487845" y="1359097"/>
            <a:ext cx="9204204" cy="500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445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 dirty="0">
                <a:cs typeface="Arial" panose="020B0604020202020204" pitchFamily="34" charset="0"/>
              </a:rPr>
              <a:t>But what will happen now:</a:t>
            </a:r>
            <a:endParaRPr dirty="0">
              <a:cs typeface="Arial" panose="020B0604020202020204" pitchFamily="34" charset="0"/>
            </a:endParaRPr>
          </a:p>
          <a:p>
            <a:pPr marL="4445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400" dirty="0">
                <a:latin typeface="+mj-lt"/>
              </a:rPr>
              <a:t>&gt;&gt;&gt; p1 = </a:t>
            </a:r>
            <a:r>
              <a:rPr lang="en-US" sz="2400" dirty="0" err="1">
                <a:latin typeface="+mj-lt"/>
              </a:rPr>
              <a:t>DefensePlayer</a:t>
            </a:r>
            <a:r>
              <a:rPr lang="en-US" sz="2400" dirty="0">
                <a:latin typeface="+mj-lt"/>
              </a:rPr>
              <a:t>('Janis Griffin', 15, 6.2)</a:t>
            </a:r>
            <a:endParaRPr sz="2400" dirty="0">
              <a:latin typeface="+mj-lt"/>
            </a:endParaRPr>
          </a:p>
          <a:p>
            <a:pPr marL="4445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400" dirty="0">
                <a:latin typeface="+mj-lt"/>
              </a:rPr>
              <a:t>&gt;&gt;&gt; p2 = </a:t>
            </a:r>
            <a:r>
              <a:rPr lang="en-US" sz="2400" dirty="0" err="1">
                <a:latin typeface="+mj-lt"/>
              </a:rPr>
              <a:t>OffensePlayer</a:t>
            </a:r>
            <a:r>
              <a:rPr lang="en-US" sz="2400" dirty="0">
                <a:latin typeface="+mj-lt"/>
              </a:rPr>
              <a:t>('John Smith', 22, 7)</a:t>
            </a:r>
            <a:endParaRPr sz="2400" dirty="0">
              <a:latin typeface="+mj-lt"/>
            </a:endParaRPr>
          </a:p>
          <a:p>
            <a:pPr marL="4445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400" dirty="0">
                <a:latin typeface="+mj-lt"/>
              </a:rPr>
              <a:t>&gt;&gt;&gt; team = </a:t>
            </a:r>
            <a:r>
              <a:rPr lang="en-US" sz="2400" dirty="0" err="1">
                <a:latin typeface="+mj-lt"/>
              </a:rPr>
              <a:t>FootballTeam</a:t>
            </a:r>
            <a:r>
              <a:rPr lang="en-US" sz="2400" dirty="0">
                <a:latin typeface="+mj-lt"/>
              </a:rPr>
              <a:t>([p1, p2])</a:t>
            </a:r>
            <a:endParaRPr sz="2400" dirty="0">
              <a:latin typeface="+mj-lt"/>
            </a:endParaRPr>
          </a:p>
          <a:p>
            <a:pPr marL="4445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400" dirty="0">
                <a:latin typeface="+mj-lt"/>
              </a:rPr>
              <a:t>&gt;&gt;&gt; </a:t>
            </a:r>
            <a:r>
              <a:rPr lang="en-US" sz="2400" dirty="0" err="1">
                <a:latin typeface="+mj-lt"/>
              </a:rPr>
              <a:t>team.get_team</a:t>
            </a:r>
            <a:r>
              <a:rPr lang="en-US" sz="2400" dirty="0">
                <a:latin typeface="+mj-lt"/>
              </a:rPr>
              <a:t>()[0].name = 'hacker 2’</a:t>
            </a:r>
            <a:endParaRPr sz="2400" dirty="0">
              <a:latin typeface="+mj-lt"/>
            </a:endParaRPr>
          </a:p>
          <a:p>
            <a:pPr marL="4445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400" dirty="0">
                <a:latin typeface="+mj-lt"/>
              </a:rPr>
              <a:t>&gt;&gt;&gt; for player in </a:t>
            </a:r>
            <a:r>
              <a:rPr lang="en-US" sz="2400" dirty="0" err="1">
                <a:latin typeface="+mj-lt"/>
              </a:rPr>
              <a:t>team.get_team</a:t>
            </a:r>
            <a:r>
              <a:rPr lang="en-US" sz="2400" dirty="0">
                <a:latin typeface="+mj-lt"/>
              </a:rPr>
              <a:t>():</a:t>
            </a:r>
            <a:endParaRPr sz="2400" dirty="0">
              <a:latin typeface="+mj-lt"/>
            </a:endParaRPr>
          </a:p>
          <a:p>
            <a:pPr marL="4445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400" dirty="0">
                <a:latin typeface="+mj-lt"/>
              </a:rPr>
              <a:t>&gt;&gt;&gt;     print(player.name)</a:t>
            </a:r>
            <a:endParaRPr sz="2400" dirty="0">
              <a:latin typeface="+mj-lt"/>
            </a:endParaRPr>
          </a:p>
          <a:p>
            <a:pPr marL="4445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400" dirty="0">
                <a:latin typeface="+mj-lt"/>
              </a:rPr>
              <a:t>hacker 2</a:t>
            </a:r>
            <a:endParaRPr sz="2400" dirty="0">
              <a:latin typeface="+mj-lt"/>
            </a:endParaRPr>
          </a:p>
          <a:p>
            <a:pPr marL="4445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400" dirty="0">
                <a:latin typeface="+mj-lt"/>
              </a:rPr>
              <a:t>John Smith</a:t>
            </a:r>
            <a:endParaRPr sz="2400" dirty="0">
              <a:latin typeface="+mj-lt"/>
            </a:endParaRPr>
          </a:p>
          <a:p>
            <a:pPr marL="4445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 dirty="0">
                <a:cs typeface="Arial" panose="020B0604020202020204" pitchFamily="34" charset="0"/>
              </a:rPr>
              <a:t>The reason of this behavior is because we have used shallow copy.</a:t>
            </a:r>
            <a:endParaRPr dirty="0">
              <a:cs typeface="Arial" panose="020B0604020202020204" pitchFamily="34" charset="0"/>
            </a:endParaRPr>
          </a:p>
          <a:p>
            <a:pPr marL="4445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 dirty="0">
                <a:cs typeface="Arial" panose="020B0604020202020204" pitchFamily="34" charset="0"/>
              </a:rPr>
              <a:t>			solution? Deep copy!</a:t>
            </a:r>
            <a:endParaRPr sz="2220" dirty="0">
              <a:cs typeface="Arial" panose="020B0604020202020204" pitchFamily="34" charset="0"/>
            </a:endParaRPr>
          </a:p>
        </p:txBody>
      </p:sp>
      <p:pic>
        <p:nvPicPr>
          <p:cNvPr id="5" name="Picture 2" descr="Provide tutoring in python from basics to advance by Ykhatri96 | Fiverr">
            <a:extLst>
              <a:ext uri="{FF2B5EF4-FFF2-40B4-BE49-F238E27FC236}">
                <a16:creationId xmlns:a16="http://schemas.microsoft.com/office/drawing/2014/main" id="{56D28F9E-D79D-44DA-B7F4-2BCB9626D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215" y="5231985"/>
            <a:ext cx="1406387" cy="113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044B552-E1D0-5F8E-7654-3B942B3A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172715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1"/>
          <p:cNvSpPr txBox="1">
            <a:spLocks noGrp="1"/>
          </p:cNvSpPr>
          <p:nvPr>
            <p:ph type="title"/>
          </p:nvPr>
        </p:nvSpPr>
        <p:spPr>
          <a:xfrm>
            <a:off x="600996" y="227161"/>
            <a:ext cx="813690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7200"/>
            </a:pPr>
            <a:r>
              <a:rPr lang="en-US" sz="4800" dirty="0"/>
              <a:t>Football Team Class</a:t>
            </a:r>
            <a:endParaRPr sz="4800" dirty="0"/>
          </a:p>
        </p:txBody>
      </p:sp>
      <p:sp>
        <p:nvSpPr>
          <p:cNvPr id="629" name="Google Shape;629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  <p:sp>
        <p:nvSpPr>
          <p:cNvPr id="630" name="Google Shape;630;p51"/>
          <p:cNvSpPr txBox="1">
            <a:spLocks noGrp="1"/>
          </p:cNvSpPr>
          <p:nvPr>
            <p:ph type="body" idx="1"/>
          </p:nvPr>
        </p:nvSpPr>
        <p:spPr>
          <a:xfrm>
            <a:off x="2888974" y="2514434"/>
            <a:ext cx="7772400" cy="38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445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dirty="0">
                <a:latin typeface="+mj-lt"/>
              </a:rPr>
              <a:t>&gt;&gt;&gt; p1 = </a:t>
            </a:r>
            <a:r>
              <a:rPr lang="en-US" sz="2400" dirty="0" err="1">
                <a:latin typeface="+mj-lt"/>
              </a:rPr>
              <a:t>DefensePlayer</a:t>
            </a:r>
            <a:r>
              <a:rPr lang="en-US" sz="2400" dirty="0">
                <a:latin typeface="+mj-lt"/>
              </a:rPr>
              <a:t>('Janis Griffin', 15, 6.2)</a:t>
            </a:r>
            <a:endParaRPr sz="2400" dirty="0">
              <a:latin typeface="+mj-lt"/>
            </a:endParaRPr>
          </a:p>
          <a:p>
            <a:pPr marL="4445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dirty="0">
                <a:latin typeface="+mj-lt"/>
              </a:rPr>
              <a:t>&gt;&gt;&gt; p2 = </a:t>
            </a:r>
            <a:r>
              <a:rPr lang="en-US" sz="2400" dirty="0" err="1">
                <a:latin typeface="+mj-lt"/>
              </a:rPr>
              <a:t>OffensePlayer</a:t>
            </a:r>
            <a:r>
              <a:rPr lang="en-US" sz="2400" dirty="0">
                <a:latin typeface="+mj-lt"/>
              </a:rPr>
              <a:t>('John Smith', 22, 7)</a:t>
            </a:r>
            <a:endParaRPr sz="2400" dirty="0">
              <a:latin typeface="+mj-lt"/>
            </a:endParaRPr>
          </a:p>
          <a:p>
            <a:pPr marL="4445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dirty="0">
                <a:latin typeface="+mj-lt"/>
              </a:rPr>
              <a:t>&gt;&gt;&gt; team = </a:t>
            </a:r>
            <a:r>
              <a:rPr lang="en-US" sz="2400" dirty="0" err="1">
                <a:latin typeface="+mj-lt"/>
              </a:rPr>
              <a:t>FootballTeam</a:t>
            </a:r>
            <a:r>
              <a:rPr lang="en-US" sz="2400" dirty="0">
                <a:latin typeface="+mj-lt"/>
              </a:rPr>
              <a:t>([p1, p2])</a:t>
            </a:r>
            <a:endParaRPr sz="2400" dirty="0">
              <a:latin typeface="+mj-lt"/>
            </a:endParaRPr>
          </a:p>
          <a:p>
            <a:pPr marL="4445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dirty="0">
                <a:latin typeface="+mj-lt"/>
              </a:rPr>
              <a:t>&gt;&gt;&gt; </a:t>
            </a:r>
            <a:r>
              <a:rPr lang="en-US" sz="2400" dirty="0" err="1">
                <a:latin typeface="+mj-lt"/>
              </a:rPr>
              <a:t>team.get_team</a:t>
            </a:r>
            <a:r>
              <a:rPr lang="en-US" sz="2400" dirty="0">
                <a:latin typeface="+mj-lt"/>
              </a:rPr>
              <a:t>()[0].name = 'hacker 2’</a:t>
            </a:r>
            <a:endParaRPr sz="2400" dirty="0">
              <a:latin typeface="+mj-lt"/>
            </a:endParaRPr>
          </a:p>
          <a:p>
            <a:pPr marL="4445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dirty="0">
                <a:latin typeface="+mj-lt"/>
              </a:rPr>
              <a:t>&gt;&gt;&gt; for player in </a:t>
            </a:r>
            <a:r>
              <a:rPr lang="en-US" sz="2400" dirty="0" err="1">
                <a:latin typeface="+mj-lt"/>
              </a:rPr>
              <a:t>team.get_team</a:t>
            </a:r>
            <a:r>
              <a:rPr lang="en-US" sz="2400" dirty="0">
                <a:latin typeface="+mj-lt"/>
              </a:rPr>
              <a:t>():</a:t>
            </a:r>
            <a:endParaRPr sz="2400" dirty="0">
              <a:latin typeface="+mj-lt"/>
            </a:endParaRPr>
          </a:p>
          <a:p>
            <a:pPr marL="4445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dirty="0">
                <a:latin typeface="+mj-lt"/>
              </a:rPr>
              <a:t>&gt;&gt;&gt;     print(player.name)</a:t>
            </a:r>
            <a:endParaRPr sz="2400" dirty="0">
              <a:latin typeface="+mj-lt"/>
            </a:endParaRPr>
          </a:p>
          <a:p>
            <a:pPr marL="4445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+mj-lt"/>
              </a:rPr>
              <a:t>Janis Griffin</a:t>
            </a:r>
            <a:endParaRPr sz="2400" dirty="0">
              <a:latin typeface="+mj-lt"/>
            </a:endParaRPr>
          </a:p>
          <a:p>
            <a:pPr marL="4445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latin typeface="+mj-lt"/>
              </a:rPr>
              <a:t>John Smith</a:t>
            </a:r>
            <a:endParaRPr sz="2400" dirty="0">
              <a:latin typeface="+mj-lt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044B552-E1D0-5F8E-7654-3B942B3A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81388" y="1487894"/>
            <a:ext cx="5570371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get_team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altLang="en-US" sz="2400" dirty="0">
                <a:latin typeface="JetBrains Mono"/>
              </a:rPr>
              <a:t>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lang="en-US" altLang="en-US" sz="2400" dirty="0" err="1">
                <a:latin typeface="JetBrains Mono"/>
              </a:rPr>
              <a:t>copy.deepcopy</a:t>
            </a:r>
            <a:r>
              <a:rPr lang="en-US" altLang="en-US" sz="2400" dirty="0"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altLang="en-US" sz="2400" dirty="0" err="1">
                <a:latin typeface="JetBrains Mono"/>
              </a:rPr>
              <a:t>.__players</a:t>
            </a:r>
            <a:r>
              <a:rPr lang="en-US" altLang="en-US" sz="2400" dirty="0">
                <a:latin typeface="JetBrains Mon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97537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1"/>
          <p:cNvSpPr txBox="1">
            <a:spLocks noGrp="1"/>
          </p:cNvSpPr>
          <p:nvPr>
            <p:ph type="title"/>
          </p:nvPr>
        </p:nvSpPr>
        <p:spPr>
          <a:xfrm>
            <a:off x="415236" y="206863"/>
            <a:ext cx="1224513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7200"/>
            </a:pPr>
            <a:r>
              <a:rPr lang="en-US" sz="4800" dirty="0"/>
              <a:t>Shallow copy vs. deep copy</a:t>
            </a:r>
            <a:endParaRPr sz="4800" dirty="0"/>
          </a:p>
        </p:txBody>
      </p:sp>
      <p:sp>
        <p:nvSpPr>
          <p:cNvPr id="629" name="Google Shape;629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pic>
        <p:nvPicPr>
          <p:cNvPr id="2050" name="Picture 2" descr="copy in Python (Deep Copy and Shallow Copy) - GeeksforGeeks">
            <a:extLst>
              <a:ext uri="{FF2B5EF4-FFF2-40B4-BE49-F238E27FC236}">
                <a16:creationId xmlns:a16="http://schemas.microsoft.com/office/drawing/2014/main" id="{D378A964-EB4E-4668-B017-8192089E8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89" y="2381412"/>
            <a:ext cx="5155570" cy="338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py in Python (Deep Copy and Shallow Copy) - GeeksforGeeks">
            <a:extLst>
              <a:ext uri="{FF2B5EF4-FFF2-40B4-BE49-F238E27FC236}">
                <a16:creationId xmlns:a16="http://schemas.microsoft.com/office/drawing/2014/main" id="{9178943A-DAAB-4C17-96C1-6D2659422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00" y="2524404"/>
            <a:ext cx="5793611" cy="324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044B552-E1D0-5F8E-7654-3B942B3A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Intro to Computer Science For electrical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386990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90CC-47C8-3904-475D-18B646BBF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171"/>
            <a:ext cx="10515600" cy="1325563"/>
          </a:xfrm>
        </p:spPr>
        <p:txBody>
          <a:bodyPr/>
          <a:lstStyle/>
          <a:p>
            <a:r>
              <a:rPr lang="en-IL" dirty="0"/>
              <a:t>Example - Vector class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55A26-1DA5-D322-F857-5A1D772D9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711"/>
            <a:ext cx="10515600" cy="549585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IL" dirty="0"/>
              <a:t>hat do we need to describe a vector?</a:t>
            </a:r>
          </a:p>
          <a:p>
            <a:endParaRPr lang="en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5C676-9E82-FDF8-A18A-DE852234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A77AA-F2CC-511A-F11D-8E529BCB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FF910-94B1-16E3-F00B-3D81DA2D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/>
          </a:p>
        </p:txBody>
      </p:sp>
      <p:sp>
        <p:nvSpPr>
          <p:cNvPr id="9" name="Google Shape;198;p7">
            <a:extLst>
              <a:ext uri="{FF2B5EF4-FFF2-40B4-BE49-F238E27FC236}">
                <a16:creationId xmlns:a16="http://schemas.microsoft.com/office/drawing/2014/main" id="{2C82B03E-BC0C-CECA-5BD7-B4A80440AF80}"/>
              </a:ext>
            </a:extLst>
          </p:cNvPr>
          <p:cNvSpPr/>
          <p:nvPr/>
        </p:nvSpPr>
        <p:spPr>
          <a:xfrm>
            <a:off x="8629294" y="1435711"/>
            <a:ext cx="1649893" cy="992172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self?</a:t>
            </a:r>
            <a:endParaRPr b="1" dirty="0">
              <a:solidFill>
                <a:srgbClr val="2326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Google Shape;199;p7">
            <a:extLst>
              <a:ext uri="{FF2B5EF4-FFF2-40B4-BE49-F238E27FC236}">
                <a16:creationId xmlns:a16="http://schemas.microsoft.com/office/drawing/2014/main" id="{F1AF279D-F3E3-BC48-AAA5-8100D1E3B25E}"/>
              </a:ext>
            </a:extLst>
          </p:cNvPr>
          <p:cNvCxnSpPr>
            <a:cxnSpLocks/>
          </p:cNvCxnSpPr>
          <p:nvPr/>
        </p:nvCxnSpPr>
        <p:spPr>
          <a:xfrm flipV="1">
            <a:off x="3037668" y="2102222"/>
            <a:ext cx="5409102" cy="1591234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BEA660B-08E4-62F7-ECDB-79D98BFA6771}"/>
              </a:ext>
            </a:extLst>
          </p:cNvPr>
          <p:cNvSpPr txBox="1"/>
          <p:nvPr/>
        </p:nvSpPr>
        <p:spPr>
          <a:xfrm>
            <a:off x="1321907" y="1985296"/>
            <a:ext cx="609790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class </a:t>
            </a:r>
            <a:r>
              <a:rPr lang="en-US" dirty="0"/>
              <a:t>Vector: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>
                <a:solidFill>
                  <a:srgbClr val="629755"/>
                </a:solidFill>
                <a:effectLst/>
              </a:rPr>
              <a:t>"""</a:t>
            </a:r>
            <a:br>
              <a:rPr lang="en-US" i="1" dirty="0">
                <a:solidFill>
                  <a:srgbClr val="629755"/>
                </a:solidFill>
                <a:effectLst/>
              </a:rPr>
            </a:br>
            <a:r>
              <a:rPr lang="en-US" i="1" dirty="0">
                <a:solidFill>
                  <a:srgbClr val="629755"/>
                </a:solidFill>
                <a:effectLst/>
              </a:rPr>
              <a:t>    A class used to represent a vector.</a:t>
            </a:r>
            <a:br>
              <a:rPr lang="en-US" i="1" dirty="0">
                <a:solidFill>
                  <a:srgbClr val="629755"/>
                </a:solidFill>
                <a:effectLst/>
              </a:rPr>
            </a:br>
            <a:r>
              <a:rPr lang="en-US" i="1" dirty="0">
                <a:solidFill>
                  <a:srgbClr val="629755"/>
                </a:solidFill>
                <a:effectLst/>
              </a:rPr>
              <a:t>    attribute values: a list of numbers that describe the vector.</a:t>
            </a:r>
            <a:br>
              <a:rPr lang="en-US" i="1" dirty="0">
                <a:solidFill>
                  <a:srgbClr val="629755"/>
                </a:solidFill>
                <a:effectLst/>
              </a:rPr>
            </a:br>
            <a:r>
              <a:rPr lang="en-US" i="1" dirty="0">
                <a:solidFill>
                  <a:srgbClr val="629755"/>
                </a:solidFill>
                <a:effectLst/>
              </a:rPr>
              <a:t>    ""”</a:t>
            </a:r>
          </a:p>
          <a:p>
            <a:br>
              <a:rPr lang="en-US" i="1" dirty="0">
                <a:solidFill>
                  <a:srgbClr val="629755"/>
                </a:solidFill>
                <a:effectLst/>
              </a:rPr>
            </a:br>
            <a:r>
              <a:rPr lang="en-US" i="1" dirty="0">
                <a:solidFill>
                  <a:srgbClr val="629755"/>
                </a:solidFill>
                <a:effectLst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B200B2"/>
                </a:solidFill>
                <a:effectLst/>
              </a:rPr>
              <a:t>__</a:t>
            </a:r>
            <a:r>
              <a:rPr lang="en-US" dirty="0" err="1">
                <a:solidFill>
                  <a:srgbClr val="B200B2"/>
                </a:solidFill>
                <a:effectLst/>
              </a:rPr>
              <a:t>init</a:t>
            </a:r>
            <a:r>
              <a:rPr lang="en-US" dirty="0">
                <a:solidFill>
                  <a:srgbClr val="B200B2"/>
                </a:solidFill>
                <a:effectLst/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rgbClr val="94558D"/>
                </a:solidFill>
                <a:effectLst/>
              </a:rPr>
              <a:t>self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elements):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>
                <a:solidFill>
                  <a:srgbClr val="629755"/>
                </a:solidFill>
                <a:effectLst/>
              </a:rPr>
              <a:t>"""</a:t>
            </a:r>
            <a:br>
              <a:rPr lang="en-US" i="1" dirty="0">
                <a:solidFill>
                  <a:srgbClr val="629755"/>
                </a:solidFill>
                <a:effectLst/>
              </a:rPr>
            </a:br>
            <a:r>
              <a:rPr lang="en-US" i="1" dirty="0">
                <a:solidFill>
                  <a:srgbClr val="629755"/>
                </a:solidFill>
                <a:effectLst/>
              </a:rPr>
              <a:t>        initializer of vector class</a:t>
            </a:r>
            <a:br>
              <a:rPr lang="en-US" i="1" dirty="0">
                <a:solidFill>
                  <a:srgbClr val="629755"/>
                </a:solidFill>
                <a:effectLst/>
              </a:rPr>
            </a:br>
            <a:r>
              <a:rPr lang="en-US" i="1" dirty="0">
                <a:solidFill>
                  <a:srgbClr val="629755"/>
                </a:solidFill>
                <a:effectLst/>
              </a:rPr>
              <a:t>        </a:t>
            </a:r>
            <a:r>
              <a:rPr lang="en-US" b="1" i="1" dirty="0">
                <a:solidFill>
                  <a:srgbClr val="629755"/>
                </a:solidFill>
                <a:effectLst/>
              </a:rPr>
              <a:t>:param</a:t>
            </a:r>
            <a:r>
              <a:rPr lang="en-US" i="1" dirty="0">
                <a:solidFill>
                  <a:srgbClr val="629755"/>
                </a:solidFill>
                <a:effectLst/>
              </a:rPr>
              <a:t> elements: a list of numbers</a:t>
            </a:r>
            <a:br>
              <a:rPr lang="en-US" i="1" dirty="0">
                <a:solidFill>
                  <a:srgbClr val="629755"/>
                </a:solidFill>
                <a:effectLst/>
              </a:rPr>
            </a:br>
            <a:r>
              <a:rPr lang="en-US" i="1" dirty="0">
                <a:solidFill>
                  <a:srgbClr val="629755"/>
                </a:solidFill>
                <a:effectLst/>
              </a:rPr>
              <a:t>        """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.elements</a:t>
            </a:r>
            <a:r>
              <a:rPr lang="en-US" dirty="0"/>
              <a:t> = elements</a:t>
            </a:r>
            <a:endParaRPr lang="en-IL" dirty="0"/>
          </a:p>
        </p:txBody>
      </p:sp>
      <p:sp>
        <p:nvSpPr>
          <p:cNvPr id="11" name="מלבן 10"/>
          <p:cNvSpPr/>
          <p:nvPr/>
        </p:nvSpPr>
        <p:spPr>
          <a:xfrm>
            <a:off x="6492465" y="3382617"/>
            <a:ext cx="52862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self</a:t>
            </a:r>
            <a:r>
              <a:rPr lang="en-US" sz="2400" dirty="0"/>
              <a:t> represents the object instance of the class. By using “self”, we can access the object instance attributes and the class methods.</a:t>
            </a:r>
          </a:p>
        </p:txBody>
      </p:sp>
      <p:cxnSp>
        <p:nvCxnSpPr>
          <p:cNvPr id="13" name="Google Shape;199;p7">
            <a:extLst>
              <a:ext uri="{FF2B5EF4-FFF2-40B4-BE49-F238E27FC236}">
                <a16:creationId xmlns:a16="http://schemas.microsoft.com/office/drawing/2014/main" id="{F1AF279D-F3E3-BC48-AAA5-8100D1E3B25E}"/>
              </a:ext>
            </a:extLst>
          </p:cNvPr>
          <p:cNvCxnSpPr>
            <a:cxnSpLocks/>
          </p:cNvCxnSpPr>
          <p:nvPr/>
        </p:nvCxnSpPr>
        <p:spPr>
          <a:xfrm flipH="1">
            <a:off x="2417736" y="3810382"/>
            <a:ext cx="3947167" cy="1272984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93750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E27AA-6AED-CAF9-C7F8-ABC5A7243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88" y="165654"/>
            <a:ext cx="10515600" cy="1325563"/>
          </a:xfrm>
        </p:spPr>
        <p:txBody>
          <a:bodyPr/>
          <a:lstStyle/>
          <a:p>
            <a:r>
              <a:rPr lang="en-US" dirty="0"/>
              <a:t>object instance construction </a:t>
            </a:r>
            <a:endParaRPr lang="en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1025B-3B2A-4868-1D1C-5586E1C2F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A62ED-C8CF-487D-F2E2-941F358FF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ABFA1-1D35-E14F-CE78-F43BD3CE3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C387D6-A7B2-82DA-E5CC-9244DB2145CA}"/>
              </a:ext>
            </a:extLst>
          </p:cNvPr>
          <p:cNvSpPr txBox="1"/>
          <p:nvPr/>
        </p:nvSpPr>
        <p:spPr>
          <a:xfrm>
            <a:off x="4912736" y="1746011"/>
            <a:ext cx="2528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vec1 = Vector([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7</a:t>
            </a:r>
            <a:r>
              <a:rPr lang="en-US" dirty="0"/>
              <a:t>])</a:t>
            </a:r>
            <a:endParaRPr lang="en-I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F8004F8-1D67-C4E3-2A6A-F36270F95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848" y="2370137"/>
            <a:ext cx="10515600" cy="2217361"/>
          </a:xfrm>
        </p:spPr>
        <p:txBody>
          <a:bodyPr>
            <a:normAutofit/>
          </a:bodyPr>
          <a:lstStyle/>
          <a:p>
            <a:r>
              <a:rPr lang="en-US" dirty="0"/>
              <a:t>Calling Vector([</a:t>
            </a:r>
            <a:r>
              <a:rPr lang="en-US" dirty="0">
                <a:solidFill>
                  <a:srgbClr val="6897BB"/>
                </a:solidFill>
              </a:rPr>
              <a:t>3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3</a:t>
            </a:r>
            <a:r>
              <a:rPr lang="en-US" dirty="0">
                <a:solidFill>
                  <a:srgbClr val="CC7832"/>
                </a:solidFill>
              </a:rPr>
              <a:t>, </a:t>
            </a:r>
            <a:r>
              <a:rPr lang="en-US" dirty="0">
                <a:solidFill>
                  <a:srgbClr val="6897BB"/>
                </a:solidFill>
              </a:rPr>
              <a:t>7</a:t>
            </a:r>
            <a:r>
              <a:rPr lang="en-US" dirty="0"/>
              <a:t>]) will first invoke the static method </a:t>
            </a:r>
            <a:r>
              <a:rPr lang="en-US" dirty="0">
                <a:solidFill>
                  <a:schemeClr val="accent1"/>
                </a:solidFill>
              </a:rPr>
              <a:t>__new__() </a:t>
            </a:r>
            <a:r>
              <a:rPr lang="en-US" dirty="0"/>
              <a:t>to create the new object instance of the class (i.e., create self)</a:t>
            </a:r>
          </a:p>
          <a:p>
            <a:r>
              <a:rPr lang="en-US" dirty="0"/>
              <a:t>Then, the new instance’s </a:t>
            </a:r>
            <a:r>
              <a:rPr lang="en-US" dirty="0">
                <a:solidFill>
                  <a:schemeClr val="accent1"/>
                </a:solidFill>
              </a:rPr>
              <a:t>__</a:t>
            </a:r>
            <a:r>
              <a:rPr lang="en-US" dirty="0" err="1">
                <a:solidFill>
                  <a:schemeClr val="accent1"/>
                </a:solidFill>
              </a:rPr>
              <a:t>init</a:t>
            </a:r>
            <a:r>
              <a:rPr lang="en-US" dirty="0">
                <a:solidFill>
                  <a:schemeClr val="accent1"/>
                </a:solidFill>
              </a:rPr>
              <a:t>__() </a:t>
            </a:r>
            <a:r>
              <a:rPr lang="en-US" dirty="0"/>
              <a:t>method will be invoked like __</a:t>
            </a:r>
            <a:r>
              <a:rPr lang="en-US" dirty="0" err="1"/>
              <a:t>init</a:t>
            </a:r>
            <a:r>
              <a:rPr lang="en-US" dirty="0"/>
              <a:t>__(self[, ...]), where self is the new instance, and the remaining arguments are the same as were passed to the object constructor</a:t>
            </a:r>
          </a:p>
        </p:txBody>
      </p:sp>
      <p:cxnSp>
        <p:nvCxnSpPr>
          <p:cNvPr id="10" name="Google Shape;199;p7">
            <a:extLst>
              <a:ext uri="{FF2B5EF4-FFF2-40B4-BE49-F238E27FC236}">
                <a16:creationId xmlns:a16="http://schemas.microsoft.com/office/drawing/2014/main" id="{DC56E802-16AE-D9AC-6501-023BFC0F592F}"/>
              </a:ext>
            </a:extLst>
          </p:cNvPr>
          <p:cNvCxnSpPr>
            <a:cxnSpLocks/>
          </p:cNvCxnSpPr>
          <p:nvPr/>
        </p:nvCxnSpPr>
        <p:spPr>
          <a:xfrm flipH="1">
            <a:off x="5886450" y="1602738"/>
            <a:ext cx="321198" cy="237492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590532-5E7C-F9D3-2E0E-CD0236205B8F}"/>
              </a:ext>
            </a:extLst>
          </p:cNvPr>
          <p:cNvSpPr txBox="1"/>
          <p:nvPr/>
        </p:nvSpPr>
        <p:spPr>
          <a:xfrm>
            <a:off x="5692140" y="1244836"/>
            <a:ext cx="312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IL" dirty="0"/>
              <a:t>nvokes the object construction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679AA4-2166-51AC-EFE5-86EF8825C1BE}"/>
              </a:ext>
            </a:extLst>
          </p:cNvPr>
          <p:cNvSpPr txBox="1"/>
          <p:nvPr/>
        </p:nvSpPr>
        <p:spPr>
          <a:xfrm>
            <a:off x="7975852" y="4962490"/>
            <a:ext cx="2743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vec1.elements</a:t>
            </a:r>
            <a:endParaRPr lang="en-IL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7EF010-E6D3-1D22-7CFA-49DA85138F92}"/>
              </a:ext>
            </a:extLst>
          </p:cNvPr>
          <p:cNvSpPr txBox="1"/>
          <p:nvPr/>
        </p:nvSpPr>
        <p:spPr>
          <a:xfrm>
            <a:off x="3114498" y="4942021"/>
            <a:ext cx="2743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sz="2400" dirty="0" err="1"/>
              <a:t>.elements</a:t>
            </a:r>
            <a:endParaRPr lang="en-IL" sz="2400" dirty="0"/>
          </a:p>
        </p:txBody>
      </p:sp>
      <p:cxnSp>
        <p:nvCxnSpPr>
          <p:cNvPr id="23" name="Google Shape;199;p7">
            <a:extLst>
              <a:ext uri="{FF2B5EF4-FFF2-40B4-BE49-F238E27FC236}">
                <a16:creationId xmlns:a16="http://schemas.microsoft.com/office/drawing/2014/main" id="{03DEA7AB-4422-B9EA-3C31-AF8CD59E4F14}"/>
              </a:ext>
            </a:extLst>
          </p:cNvPr>
          <p:cNvCxnSpPr>
            <a:cxnSpLocks/>
          </p:cNvCxnSpPr>
          <p:nvPr/>
        </p:nvCxnSpPr>
        <p:spPr>
          <a:xfrm flipV="1">
            <a:off x="3627895" y="5375051"/>
            <a:ext cx="210503" cy="311269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DE3386-23C3-8803-D8E3-43DF1162CBAF}"/>
              </a:ext>
            </a:extLst>
          </p:cNvPr>
          <p:cNvSpPr txBox="1"/>
          <p:nvPr/>
        </p:nvSpPr>
        <p:spPr>
          <a:xfrm>
            <a:off x="2256295" y="5632494"/>
            <a:ext cx="2197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Inside class definition</a:t>
            </a:r>
            <a:endParaRPr lang="en-IL" dirty="0"/>
          </a:p>
        </p:txBody>
      </p:sp>
      <p:cxnSp>
        <p:nvCxnSpPr>
          <p:cNvPr id="29" name="Google Shape;199;p7">
            <a:extLst>
              <a:ext uri="{FF2B5EF4-FFF2-40B4-BE49-F238E27FC236}">
                <a16:creationId xmlns:a16="http://schemas.microsoft.com/office/drawing/2014/main" id="{07FC9DDC-C77B-1037-7C18-45925277B0F8}"/>
              </a:ext>
            </a:extLst>
          </p:cNvPr>
          <p:cNvCxnSpPr>
            <a:cxnSpLocks/>
          </p:cNvCxnSpPr>
          <p:nvPr/>
        </p:nvCxnSpPr>
        <p:spPr>
          <a:xfrm flipV="1">
            <a:off x="8551843" y="5356487"/>
            <a:ext cx="210503" cy="311269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1DFEEB3-87E4-5FDC-96EF-653A8CA6138A}"/>
              </a:ext>
            </a:extLst>
          </p:cNvPr>
          <p:cNvSpPr txBox="1"/>
          <p:nvPr/>
        </p:nvSpPr>
        <p:spPr>
          <a:xfrm>
            <a:off x="7147384" y="5595813"/>
            <a:ext cx="259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the instance variable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1735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1364-0151-6951-5D50-89817A2D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Example - Vector class (2)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AA682-6A82-73D4-203E-81A61001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A1EF3-B75D-FF51-284A-3AAE1663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F74DA-C1B8-45C3-5B00-FFF78F75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/>
          </a:p>
        </p:txBody>
      </p:sp>
      <p:sp>
        <p:nvSpPr>
          <p:cNvPr id="17" name="Google Shape;220;p9">
            <a:extLst>
              <a:ext uri="{FF2B5EF4-FFF2-40B4-BE49-F238E27FC236}">
                <a16:creationId xmlns:a16="http://schemas.microsoft.com/office/drawing/2014/main" id="{97B84D2E-7CF0-7354-B85F-DD8A8AC96D18}"/>
              </a:ext>
            </a:extLst>
          </p:cNvPr>
          <p:cNvSpPr txBox="1">
            <a:spLocks/>
          </p:cNvSpPr>
          <p:nvPr/>
        </p:nvSpPr>
        <p:spPr>
          <a:xfrm>
            <a:off x="1044568" y="1289919"/>
            <a:ext cx="10515600" cy="10646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endParaRPr lang="en-US" sz="22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>
              <a:buClr>
                <a:schemeClr val="dk1"/>
              </a:buClr>
              <a:buSzPts val="2800"/>
            </a:pPr>
            <a:r>
              <a:rPr lang="en-US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Implement the L2-norm method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endParaRPr lang="en-US" sz="22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EBC6066-7E9E-2748-00DF-7E534CBBC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384" y="1087052"/>
            <a:ext cx="3657600" cy="28067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886FE51-186E-91EF-125D-954D33C09128}"/>
              </a:ext>
            </a:extLst>
          </p:cNvPr>
          <p:cNvSpPr txBox="1"/>
          <p:nvPr/>
        </p:nvSpPr>
        <p:spPr>
          <a:xfrm>
            <a:off x="1138849" y="2414300"/>
            <a:ext cx="60979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class </a:t>
            </a:r>
            <a:r>
              <a:rPr lang="en-US" dirty="0"/>
              <a:t>Vector:</a:t>
            </a:r>
            <a:br>
              <a:rPr lang="en-US" dirty="0"/>
            </a:br>
            <a:br>
              <a:rPr lang="en-US" i="1" dirty="0">
                <a:solidFill>
                  <a:srgbClr val="629755"/>
                </a:solidFill>
                <a:effectLst/>
              </a:rPr>
            </a:br>
            <a:r>
              <a:rPr lang="en-US" i="1" dirty="0">
                <a:solidFill>
                  <a:srgbClr val="629755"/>
                </a:solidFill>
                <a:effectLst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B200B2"/>
                </a:solidFill>
                <a:effectLst/>
              </a:rPr>
              <a:t>__</a:t>
            </a:r>
            <a:r>
              <a:rPr lang="en-US" dirty="0" err="1">
                <a:solidFill>
                  <a:srgbClr val="B200B2"/>
                </a:solidFill>
                <a:effectLst/>
              </a:rPr>
              <a:t>init</a:t>
            </a:r>
            <a:r>
              <a:rPr lang="en-US" dirty="0">
                <a:solidFill>
                  <a:srgbClr val="B200B2"/>
                </a:solidFill>
                <a:effectLst/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rgbClr val="94558D"/>
                </a:solidFill>
                <a:effectLst/>
              </a:rPr>
              <a:t>self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elements):</a:t>
            </a:r>
            <a:br>
              <a:rPr lang="en-US" dirty="0">
                <a:solidFill>
                  <a:srgbClr val="808080"/>
                </a:solidFill>
                <a:effectLst/>
              </a:rPr>
            </a:br>
            <a:r>
              <a:rPr lang="en-US" dirty="0">
                <a:solidFill>
                  <a:srgbClr val="808080"/>
                </a:solidFill>
                <a:effectLst/>
              </a:rPr>
              <a:t>       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.elements</a:t>
            </a:r>
            <a:r>
              <a:rPr lang="en-US" dirty="0"/>
              <a:t> = elements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FFC66D"/>
                </a:solidFill>
                <a:effectLst/>
              </a:rPr>
              <a:t>l2_norm</a:t>
            </a:r>
            <a:r>
              <a:rPr lang="en-US" dirty="0"/>
              <a:t>(</a:t>
            </a:r>
            <a:r>
              <a:rPr lang="en-US" dirty="0">
                <a:solidFill>
                  <a:srgbClr val="94558D"/>
                </a:solidFill>
                <a:effectLst/>
              </a:rPr>
              <a:t>self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CC7832"/>
                </a:solidFill>
                <a:effectLst/>
              </a:rPr>
              <a:t>return </a:t>
            </a:r>
            <a:r>
              <a:rPr lang="en-US" dirty="0">
                <a:solidFill>
                  <a:srgbClr val="8888C6"/>
                </a:solidFill>
                <a:effectLst/>
              </a:rPr>
              <a:t>sum</a:t>
            </a:r>
            <a:r>
              <a:rPr lang="en-US" dirty="0"/>
              <a:t>([x**</a:t>
            </a:r>
            <a:r>
              <a:rPr lang="en-US" dirty="0">
                <a:solidFill>
                  <a:srgbClr val="6897BB"/>
                </a:solidFill>
                <a:effectLst/>
              </a:rPr>
              <a:t>2 </a:t>
            </a:r>
            <a:r>
              <a:rPr lang="en-US" dirty="0">
                <a:solidFill>
                  <a:srgbClr val="CC7832"/>
                </a:solidFill>
                <a:effectLst/>
              </a:rPr>
              <a:t>for </a:t>
            </a:r>
            <a:r>
              <a:rPr lang="en-US" dirty="0"/>
              <a:t>x </a:t>
            </a:r>
            <a:r>
              <a:rPr lang="en-US" dirty="0">
                <a:solidFill>
                  <a:srgbClr val="CC7832"/>
                </a:solidFill>
                <a:effectLst/>
              </a:rPr>
              <a:t>in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.elements</a:t>
            </a:r>
            <a:r>
              <a:rPr lang="en-US" dirty="0"/>
              <a:t>]) ** </a:t>
            </a:r>
            <a:r>
              <a:rPr lang="en-US" dirty="0">
                <a:solidFill>
                  <a:srgbClr val="6897BB"/>
                </a:solidFill>
                <a:effectLst/>
              </a:rPr>
              <a:t>0.5</a:t>
            </a:r>
            <a:endParaRPr lang="en-IL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EF2BC0-DE93-AF7F-EFAD-5445BCB4D852}"/>
              </a:ext>
            </a:extLst>
          </p:cNvPr>
          <p:cNvSpPr/>
          <p:nvPr/>
        </p:nvSpPr>
        <p:spPr>
          <a:xfrm>
            <a:off x="1186361" y="3767524"/>
            <a:ext cx="4880610" cy="698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08FDBE-8117-988E-46D3-926077B6ECB3}"/>
              </a:ext>
            </a:extLst>
          </p:cNvPr>
          <p:cNvSpPr txBox="1"/>
          <p:nvPr/>
        </p:nvSpPr>
        <p:spPr>
          <a:xfrm>
            <a:off x="995046" y="4687412"/>
            <a:ext cx="60979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Calling the method: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3A2B861-ABC9-426C-8375-8A0B906FD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651" y="5905316"/>
            <a:ext cx="3111500" cy="4826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3A5475F-1CDD-FDD6-4685-9A0427BE6648}"/>
              </a:ext>
            </a:extLst>
          </p:cNvPr>
          <p:cNvSpPr txBox="1"/>
          <p:nvPr/>
        </p:nvSpPr>
        <p:spPr>
          <a:xfrm>
            <a:off x="2481762" y="5197876"/>
            <a:ext cx="2462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vec1 = Vector([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7</a:t>
            </a:r>
            <a:r>
              <a:rPr lang="en-US" dirty="0"/>
              <a:t>])</a:t>
            </a:r>
            <a:br>
              <a:rPr lang="en-US" dirty="0"/>
            </a:br>
            <a:r>
              <a:rPr lang="en-US" dirty="0">
                <a:solidFill>
                  <a:srgbClr val="8888C6"/>
                </a:solidFill>
                <a:effectLst/>
              </a:rPr>
              <a:t>print</a:t>
            </a:r>
            <a:r>
              <a:rPr lang="en-US" dirty="0"/>
              <a:t>(vec1.l2_norm())</a:t>
            </a:r>
            <a:endParaRPr lang="en-IL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8780222-70B0-D943-E08C-37A0DCA74CB6}"/>
              </a:ext>
            </a:extLst>
          </p:cNvPr>
          <p:cNvSpPr/>
          <p:nvPr/>
        </p:nvSpPr>
        <p:spPr>
          <a:xfrm>
            <a:off x="6767776" y="4353097"/>
            <a:ext cx="2743201" cy="15436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F1D60B-D608-B079-79A3-A150A61BD113}"/>
              </a:ext>
            </a:extLst>
          </p:cNvPr>
          <p:cNvSpPr txBox="1"/>
          <p:nvPr/>
        </p:nvSpPr>
        <p:spPr>
          <a:xfrm>
            <a:off x="7438991" y="4610696"/>
            <a:ext cx="142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equivalent to</a:t>
            </a:r>
            <a:endParaRPr lang="en-I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026A5D-08FF-B1B6-A491-C5A6DA8679F9}"/>
              </a:ext>
            </a:extLst>
          </p:cNvPr>
          <p:cNvSpPr txBox="1"/>
          <p:nvPr/>
        </p:nvSpPr>
        <p:spPr>
          <a:xfrm>
            <a:off x="7126611" y="5152811"/>
            <a:ext cx="2197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Vector.l2_norm(vec1)</a:t>
            </a:r>
            <a:endParaRPr lang="en-IL" dirty="0"/>
          </a:p>
        </p:txBody>
      </p:sp>
      <p:cxnSp>
        <p:nvCxnSpPr>
          <p:cNvPr id="16" name="Google Shape;199;p7">
            <a:extLst>
              <a:ext uri="{FF2B5EF4-FFF2-40B4-BE49-F238E27FC236}">
                <a16:creationId xmlns:a16="http://schemas.microsoft.com/office/drawing/2014/main" id="{DC56E802-16AE-D9AC-6501-023BFC0F592F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4680488" y="5124940"/>
            <a:ext cx="2087288" cy="536726"/>
          </a:xfrm>
          <a:prstGeom prst="straightConnector1">
            <a:avLst/>
          </a:prstGeom>
          <a:noFill/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34101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1364-0151-6951-5D50-89817A2D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Example - Vector class (3)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AA682-6A82-73D4-203E-81A61001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277-54F9-F54A-87CA-B1AD37D7CEB9}" type="datetime1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A1EF3-B75D-FF51-284A-3AAE1663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Science For electrical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F74DA-C1B8-45C3-5B00-FFF78F75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2CE5C2-956C-1C90-46F6-81E76BABE9D8}"/>
              </a:ext>
            </a:extLst>
          </p:cNvPr>
          <p:cNvSpPr txBox="1"/>
          <p:nvPr/>
        </p:nvSpPr>
        <p:spPr>
          <a:xfrm>
            <a:off x="8354139" y="1229023"/>
            <a:ext cx="32561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C7832"/>
                </a:solidFill>
                <a:effectLst/>
              </a:rPr>
              <a:t>class </a:t>
            </a:r>
            <a:r>
              <a:rPr lang="en-US" dirty="0"/>
              <a:t>Vector:</a:t>
            </a:r>
            <a:br>
              <a:rPr lang="en-US" i="1" dirty="0">
                <a:solidFill>
                  <a:srgbClr val="629755"/>
                </a:solidFill>
                <a:effectLst/>
              </a:rPr>
            </a:br>
            <a:r>
              <a:rPr lang="en-US" i="1" dirty="0">
                <a:solidFill>
                  <a:srgbClr val="629755"/>
                </a:solidFill>
                <a:effectLst/>
              </a:rPr>
              <a:t>    </a:t>
            </a:r>
            <a:r>
              <a:rPr lang="en-US" dirty="0">
                <a:solidFill>
                  <a:srgbClr val="CC7832"/>
                </a:solidFill>
                <a:effectLst/>
              </a:rPr>
              <a:t>def </a:t>
            </a:r>
            <a:r>
              <a:rPr lang="en-US" dirty="0">
                <a:solidFill>
                  <a:srgbClr val="B200B2"/>
                </a:solidFill>
                <a:effectLst/>
              </a:rPr>
              <a:t>__</a:t>
            </a:r>
            <a:r>
              <a:rPr lang="en-US" dirty="0" err="1">
                <a:solidFill>
                  <a:srgbClr val="B200B2"/>
                </a:solidFill>
                <a:effectLst/>
              </a:rPr>
              <a:t>init</a:t>
            </a:r>
            <a:r>
              <a:rPr lang="en-US" dirty="0">
                <a:solidFill>
                  <a:srgbClr val="B200B2"/>
                </a:solidFill>
                <a:effectLst/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rgbClr val="94558D"/>
                </a:solidFill>
                <a:effectLst/>
              </a:rPr>
              <a:t>self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elements):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dirty="0" err="1"/>
              <a:t>.elements</a:t>
            </a:r>
            <a:r>
              <a:rPr lang="en-US" dirty="0"/>
              <a:t> = elements</a:t>
            </a:r>
            <a:endParaRPr lang="en-IL" dirty="0"/>
          </a:p>
        </p:txBody>
      </p:sp>
      <p:sp>
        <p:nvSpPr>
          <p:cNvPr id="17" name="Google Shape;220;p9">
            <a:extLst>
              <a:ext uri="{FF2B5EF4-FFF2-40B4-BE49-F238E27FC236}">
                <a16:creationId xmlns:a16="http://schemas.microsoft.com/office/drawing/2014/main" id="{97B84D2E-7CF0-7354-B85F-DD8A8AC96D18}"/>
              </a:ext>
            </a:extLst>
          </p:cNvPr>
          <p:cNvSpPr txBox="1">
            <a:spLocks/>
          </p:cNvSpPr>
          <p:nvPr/>
        </p:nvSpPr>
        <p:spPr>
          <a:xfrm>
            <a:off x="1044568" y="1289919"/>
            <a:ext cx="10515600" cy="500553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endParaRPr lang="en-US" sz="22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>
              <a:buClr>
                <a:schemeClr val="dk1"/>
              </a:buClr>
              <a:buSzPts val="2800"/>
            </a:pPr>
            <a:r>
              <a:rPr lang="en-US" b="1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What will be the output?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2400"/>
              <a:buFont typeface="Arial" panose="020B0604020202020204" pitchFamily="34" charset="0"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2400"/>
              <a:buFont typeface="Arial" panose="020B0604020202020204" pitchFamily="34" charset="0"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2400"/>
              <a:buFont typeface="Arial" panose="020B0604020202020204" pitchFamily="34" charset="0"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2400"/>
              <a:buFont typeface="Arial" panose="020B0604020202020204" pitchFamily="34" charset="0"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2400"/>
              <a:buFont typeface="Arial" panose="020B0604020202020204" pitchFamily="34" charset="0"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2400"/>
              <a:buFont typeface="Arial" panose="020B0604020202020204" pitchFamily="34" charset="0"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dk1"/>
              </a:buClr>
              <a:buSzPts val="2400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solve this, we should create a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copy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of the list when initializing the vector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2400"/>
              <a:buFont typeface="Arial" panose="020B0604020202020204" pitchFamily="34" charset="0"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2400"/>
              <a:buFont typeface="Arial" panose="020B0604020202020204" pitchFamily="34" charset="0"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2400"/>
              <a:buFont typeface="Arial" panose="020B0604020202020204" pitchFamily="34" charset="0"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dk1"/>
              </a:buClr>
              <a:buSzPts val="2200"/>
              <a:buFont typeface="Arial" panose="020B0604020202020204" pitchFamily="34" charset="0"/>
              <a:buNone/>
            </a:pPr>
            <a:endParaRPr lang="en-US" sz="2200" dirty="0"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47C60D1-6D2B-1946-85D4-DEAE41A0E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169" y="2982119"/>
            <a:ext cx="5346700" cy="1041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8690311-8FAE-37FF-418C-C06C4AB48990}"/>
              </a:ext>
            </a:extLst>
          </p:cNvPr>
          <p:cNvSpPr txBox="1"/>
          <p:nvPr/>
        </p:nvSpPr>
        <p:spPr>
          <a:xfrm>
            <a:off x="1300163" y="2615482"/>
            <a:ext cx="60979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lst</a:t>
            </a:r>
            <a:r>
              <a:rPr lang="en-US" dirty="0"/>
              <a:t> = [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3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>
                <a:solidFill>
                  <a:srgbClr val="6897BB"/>
                </a:solidFill>
                <a:effectLst/>
              </a:rPr>
              <a:t>7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vec1 = Vector(</a:t>
            </a:r>
            <a:r>
              <a:rPr lang="en-US" dirty="0" err="1"/>
              <a:t>lst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vec2 = Vector(</a:t>
            </a:r>
            <a:r>
              <a:rPr lang="en-US" dirty="0" err="1"/>
              <a:t>lst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vec1.elements.append(</a:t>
            </a:r>
            <a:r>
              <a:rPr lang="en-US" dirty="0">
                <a:solidFill>
                  <a:srgbClr val="6897BB"/>
                </a:solidFill>
                <a:effectLst/>
              </a:rPr>
              <a:t>10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8888C6"/>
                </a:solidFill>
                <a:effectLst/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"vec1.elements:"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vec1.elements)</a:t>
            </a:r>
            <a:br>
              <a:rPr lang="en-US" dirty="0"/>
            </a:br>
            <a:r>
              <a:rPr lang="en-US" dirty="0">
                <a:solidFill>
                  <a:srgbClr val="8888C6"/>
                </a:solidFill>
                <a:effectLst/>
              </a:rPr>
              <a:t>print</a:t>
            </a:r>
            <a:r>
              <a:rPr lang="en-US" dirty="0"/>
              <a:t>(</a:t>
            </a:r>
            <a:r>
              <a:rPr lang="en-US" dirty="0">
                <a:solidFill>
                  <a:srgbClr val="6A8759"/>
                </a:solidFill>
                <a:effectLst/>
              </a:rPr>
              <a:t>"vec2.elements:"</a:t>
            </a:r>
            <a:r>
              <a:rPr lang="en-US" dirty="0">
                <a:solidFill>
                  <a:srgbClr val="CC7832"/>
                </a:solidFill>
                <a:effectLst/>
              </a:rPr>
              <a:t>, </a:t>
            </a:r>
            <a:r>
              <a:rPr lang="en-US" dirty="0"/>
              <a:t>vec2.elements)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1527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db336b5-802a-402b-a524-eb36f6f9c9b3" xsi:nil="true"/>
    <lcf76f155ced4ddcb4097134ff3c332f xmlns="30745bad-0236-4269-bac6-18b0cf771cc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F64EF411A19A1A4B9E7346737D2A1417" ma:contentTypeVersion="14" ma:contentTypeDescription="צור מסמך חדש." ma:contentTypeScope="" ma:versionID="428fab9fad1ef2a1ca0f40e2b99b69e9">
  <xsd:schema xmlns:xsd="http://www.w3.org/2001/XMLSchema" xmlns:xs="http://www.w3.org/2001/XMLSchema" xmlns:p="http://schemas.microsoft.com/office/2006/metadata/properties" xmlns:ns2="30745bad-0236-4269-bac6-18b0cf771cc1" xmlns:ns3="3db336b5-802a-402b-a524-eb36f6f9c9b3" targetNamespace="http://schemas.microsoft.com/office/2006/metadata/properties" ma:root="true" ma:fieldsID="10177ab5d26fba73f62f44d6d68bebe7" ns2:_="" ns3:_="">
    <xsd:import namespace="30745bad-0236-4269-bac6-18b0cf771cc1"/>
    <xsd:import namespace="3db336b5-802a-402b-a524-eb36f6f9c9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745bad-0236-4269-bac6-18b0cf771c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תגיות תמונה" ma:readOnly="false" ma:fieldId="{5cf76f15-5ced-4ddc-b409-7134ff3c332f}" ma:taxonomyMulti="true" ma:sspId="2627ecdc-4a41-4db1-8913-7c60425bb43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b336b5-802a-402b-a524-eb36f6f9c9b3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6b97c003-570b-43c4-a0ef-06c8d9ac6ec8}" ma:internalName="TaxCatchAll" ma:showField="CatchAllData" ma:web="3db336b5-802a-402b-a524-eb36f6f9c9b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8B7581-3A25-4B5D-8FA5-AC011FF0BE68}">
  <ds:schemaRefs>
    <ds:schemaRef ds:uri="http://purl.org/dc/elements/1.1/"/>
    <ds:schemaRef ds:uri="30745bad-0236-4269-bac6-18b0cf771cc1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3db336b5-802a-402b-a524-eb36f6f9c9b3"/>
  </ds:schemaRefs>
</ds:datastoreItem>
</file>

<file path=customXml/itemProps2.xml><?xml version="1.0" encoding="utf-8"?>
<ds:datastoreItem xmlns:ds="http://schemas.openxmlformats.org/officeDocument/2006/customXml" ds:itemID="{948EFF52-7BCD-454E-B905-B61E1CCC1A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5EBF8D-6F92-4888-BD72-36E457B752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745bad-0236-4269-bac6-18b0cf771cc1"/>
    <ds:schemaRef ds:uri="3db336b5-802a-402b-a524-eb36f6f9c9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3805</TotalTime>
  <Words>5049</Words>
  <Application>Microsoft Macintosh PowerPoint</Application>
  <PresentationFormat>Widescreen</PresentationFormat>
  <Paragraphs>604</Paragraphs>
  <Slides>54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Calibri</vt:lpstr>
      <vt:lpstr>Calibri Light</vt:lpstr>
      <vt:lpstr>JetBrains Mono</vt:lpstr>
      <vt:lpstr>Libre Baskerville</vt:lpstr>
      <vt:lpstr>SFMono-Regular</vt:lpstr>
      <vt:lpstr>source sans pro</vt:lpstr>
      <vt:lpstr>Times New Roman</vt:lpstr>
      <vt:lpstr>Office Theme</vt:lpstr>
      <vt:lpstr>Introduction to Computer Science (371-1-1601)</vt:lpstr>
      <vt:lpstr>Today’s topics</vt:lpstr>
      <vt:lpstr>Classes</vt:lpstr>
      <vt:lpstr>Object-Oriented Programming (OOP)</vt:lpstr>
      <vt:lpstr>Class Definition</vt:lpstr>
      <vt:lpstr>Example - Vector class (1)</vt:lpstr>
      <vt:lpstr>object instance construction </vt:lpstr>
      <vt:lpstr>Example - Vector class (2)</vt:lpstr>
      <vt:lpstr>Example - Vector class (3)</vt:lpstr>
      <vt:lpstr>Shallow copy</vt:lpstr>
      <vt:lpstr>Shallow copy vs. deep copy</vt:lpstr>
      <vt:lpstr>Example - Vector class (4)</vt:lpstr>
      <vt:lpstr>Example - Vector class (5)</vt:lpstr>
      <vt:lpstr>Static methods</vt:lpstr>
      <vt:lpstr>Static methods</vt:lpstr>
      <vt:lpstr>Class attributes and methods</vt:lpstr>
      <vt:lpstr>Class attributes and methods</vt:lpstr>
      <vt:lpstr>Class attributes and methods</vt:lpstr>
      <vt:lpstr>Example - Vector class (6)</vt:lpstr>
      <vt:lpstr>HW – __str__ vs __repr__</vt:lpstr>
      <vt:lpstr>overriding (operators and methods)</vt:lpstr>
      <vt:lpstr>Example - Equality operator</vt:lpstr>
      <vt:lpstr>Example - Indexing Operator</vt:lpstr>
      <vt:lpstr>Example - len Function</vt:lpstr>
      <vt:lpstr>Example - Multiplication Operator</vt:lpstr>
      <vt:lpstr>Exercise  - Multiplication Operator</vt:lpstr>
      <vt:lpstr>Exercise  - Multiplication Operator</vt:lpstr>
      <vt:lpstr>PowerPoint Presentation</vt:lpstr>
      <vt:lpstr>Example - Matrix Class (1)</vt:lpstr>
      <vt:lpstr>Example - Matrix Class (2)</vt:lpstr>
      <vt:lpstr>Example - Matrix Class (3)</vt:lpstr>
      <vt:lpstr>HW - Matrix Transpose</vt:lpstr>
      <vt:lpstr>Inheritance</vt:lpstr>
      <vt:lpstr>Exercise - Football Player Class</vt:lpstr>
      <vt:lpstr>Football Player Class</vt:lpstr>
      <vt:lpstr>Football Player Class</vt:lpstr>
      <vt:lpstr>Example - Offense Player Class</vt:lpstr>
      <vt:lpstr>Offense Player Class</vt:lpstr>
      <vt:lpstr>Offense Player Class</vt:lpstr>
      <vt:lpstr>Offense Player Class</vt:lpstr>
      <vt:lpstr>Exercise - Defense Player Class</vt:lpstr>
      <vt:lpstr>Defense Player Class</vt:lpstr>
      <vt:lpstr>Defense Player Class</vt:lpstr>
      <vt:lpstr>Defense Player Class</vt:lpstr>
      <vt:lpstr>Memebership - Football Team</vt:lpstr>
      <vt:lpstr>Football Team Class</vt:lpstr>
      <vt:lpstr>Football Team Class</vt:lpstr>
      <vt:lpstr>Football Team Class</vt:lpstr>
      <vt:lpstr>Private member</vt:lpstr>
      <vt:lpstr>Football Team Class</vt:lpstr>
      <vt:lpstr>Football Team Class</vt:lpstr>
      <vt:lpstr>Football Team Class</vt:lpstr>
      <vt:lpstr>Football Team Class</vt:lpstr>
      <vt:lpstr>Shallow copy vs. deep copy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Moshe Davidian</dc:creator>
  <cp:lastModifiedBy>אופיר יעיש</cp:lastModifiedBy>
  <cp:revision>106</cp:revision>
  <dcterms:created xsi:type="dcterms:W3CDTF">2019-01-21T08:43:48Z</dcterms:created>
  <dcterms:modified xsi:type="dcterms:W3CDTF">2024-06-13T10:23:59Z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0x010100F64EF411A19A1A4B9E7346737D2A1417</vt:lpwstr>
  </property>
  <property fmtid="{D5CDD505-2E9C-101B-9397-08002B2CF9AE}" pid="3" name="MediaServiceImageTags">
    <vt:lpwstr/>
  </property>
</Properties>
</file>