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3" r:id="rId4"/>
  </p:sldMasterIdLst>
  <p:notesMasterIdLst>
    <p:notesMasterId r:id="rId48"/>
  </p:notesMasterIdLst>
  <p:sldIdLst>
    <p:sldId id="370" r:id="rId5"/>
    <p:sldId id="371" r:id="rId6"/>
    <p:sldId id="372" r:id="rId7"/>
    <p:sldId id="373" r:id="rId8"/>
    <p:sldId id="374" r:id="rId9"/>
    <p:sldId id="376" r:id="rId10"/>
    <p:sldId id="426" r:id="rId11"/>
    <p:sldId id="377" r:id="rId12"/>
    <p:sldId id="434" r:id="rId13"/>
    <p:sldId id="425" r:id="rId14"/>
    <p:sldId id="428" r:id="rId15"/>
    <p:sldId id="431" r:id="rId16"/>
    <p:sldId id="427" r:id="rId17"/>
    <p:sldId id="429" r:id="rId18"/>
    <p:sldId id="430" r:id="rId19"/>
    <p:sldId id="401" r:id="rId20"/>
    <p:sldId id="381" r:id="rId21"/>
    <p:sldId id="385" r:id="rId22"/>
    <p:sldId id="386" r:id="rId23"/>
    <p:sldId id="387" r:id="rId24"/>
    <p:sldId id="388" r:id="rId25"/>
    <p:sldId id="432" r:id="rId26"/>
    <p:sldId id="392" r:id="rId27"/>
    <p:sldId id="433" r:id="rId28"/>
    <p:sldId id="402" r:id="rId29"/>
    <p:sldId id="435" r:id="rId30"/>
    <p:sldId id="393" r:id="rId31"/>
    <p:sldId id="391" r:id="rId32"/>
    <p:sldId id="380" r:id="rId33"/>
    <p:sldId id="383" r:id="rId34"/>
    <p:sldId id="384" r:id="rId35"/>
    <p:sldId id="459" r:id="rId36"/>
    <p:sldId id="460" r:id="rId37"/>
    <p:sldId id="436" r:id="rId38"/>
    <p:sldId id="461" r:id="rId39"/>
    <p:sldId id="462" r:id="rId40"/>
    <p:sldId id="404" r:id="rId41"/>
    <p:sldId id="437" r:id="rId42"/>
    <p:sldId id="438" r:id="rId43"/>
    <p:sldId id="439" r:id="rId44"/>
    <p:sldId id="440" r:id="rId45"/>
    <p:sldId id="463" r:id="rId46"/>
    <p:sldId id="44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on baruch" initials="ab" lastIdx="5" clrIdx="0">
    <p:extLst>
      <p:ext uri="{19B8F6BF-5375-455C-9EA6-DF929625EA0E}">
        <p15:presenceInfo xmlns:p15="http://schemas.microsoft.com/office/powerpoint/2012/main" userId="S::barucha@post.bgu.ac.il::6c7e3cdb-863d-4611-876f-1f2a2d132585" providerId="AD"/>
      </p:ext>
    </p:extLst>
  </p:cmAuthor>
  <p:cmAuthor id="2" name="NUC" initials="N" lastIdx="12" clrIdx="1">
    <p:extLst>
      <p:ext uri="{19B8F6BF-5375-455C-9EA6-DF929625EA0E}">
        <p15:presenceInfo xmlns:p15="http://schemas.microsoft.com/office/powerpoint/2012/main" userId="NU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4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52" autoAdjust="0"/>
    <p:restoredTop sz="85034" autoAdjust="0"/>
  </p:normalViewPr>
  <p:slideViewPr>
    <p:cSldViewPr snapToGrid="0">
      <p:cViewPr varScale="1">
        <p:scale>
          <a:sx n="108" d="100"/>
          <a:sy n="108" d="100"/>
        </p:scale>
        <p:origin x="1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ופיר יעיש" userId="54c788d8-d1f2-41fa-b0cb-290d6800159a" providerId="ADAL" clId="{8C347BC0-F8AA-0642-B71B-7AEBE314801F}"/>
    <pc:docChg chg="undo custSel modSld">
      <pc:chgData name="אופיר יעיש" userId="54c788d8-d1f2-41fa-b0cb-290d6800159a" providerId="ADAL" clId="{8C347BC0-F8AA-0642-B71B-7AEBE314801F}" dt="2023-06-06T09:50:05.486" v="46" actId="478"/>
      <pc:docMkLst>
        <pc:docMk/>
      </pc:docMkLst>
      <pc:sldChg chg="modSp mod">
        <pc:chgData name="אופיר יעיש" userId="54c788d8-d1f2-41fa-b0cb-290d6800159a" providerId="ADAL" clId="{8C347BC0-F8AA-0642-B71B-7AEBE314801F}" dt="2023-06-05T07:17:48.355" v="6" actId="108"/>
        <pc:sldMkLst>
          <pc:docMk/>
          <pc:sldMk cId="1852964935" sldId="370"/>
        </pc:sldMkLst>
        <pc:spChg chg="mod">
          <ac:chgData name="אופיר יעיש" userId="54c788d8-d1f2-41fa-b0cb-290d6800159a" providerId="ADAL" clId="{8C347BC0-F8AA-0642-B71B-7AEBE314801F}" dt="2023-06-05T07:17:48.355" v="6" actId="108"/>
          <ac:spMkLst>
            <pc:docMk/>
            <pc:sldMk cId="1852964935" sldId="370"/>
            <ac:spMk id="3" creationId="{B50EC878-14B9-074F-A4FB-D687DEFA5B25}"/>
          </ac:spMkLst>
        </pc:spChg>
      </pc:sldChg>
      <pc:sldChg chg="addSp modSp mod">
        <pc:chgData name="אופיר יעיש" userId="54c788d8-d1f2-41fa-b0cb-290d6800159a" providerId="ADAL" clId="{8C347BC0-F8AA-0642-B71B-7AEBE314801F}" dt="2023-06-05T07:51:47.583" v="43" actId="207"/>
        <pc:sldMkLst>
          <pc:docMk/>
          <pc:sldMk cId="3687990286" sldId="386"/>
        </pc:sldMkLst>
        <pc:spChg chg="add mod">
          <ac:chgData name="אופיר יעיש" userId="54c788d8-d1f2-41fa-b0cb-290d6800159a" providerId="ADAL" clId="{8C347BC0-F8AA-0642-B71B-7AEBE314801F}" dt="2023-06-05T07:51:47.583" v="43" actId="207"/>
          <ac:spMkLst>
            <pc:docMk/>
            <pc:sldMk cId="3687990286" sldId="386"/>
            <ac:spMk id="8" creationId="{A4F93FF2-ECC2-8826-3C69-7218BA820141}"/>
          </ac:spMkLst>
        </pc:spChg>
      </pc:sldChg>
      <pc:sldChg chg="modSp mod">
        <pc:chgData name="אופיר יעיש" userId="54c788d8-d1f2-41fa-b0cb-290d6800159a" providerId="ADAL" clId="{8C347BC0-F8AA-0642-B71B-7AEBE314801F}" dt="2023-06-05T08:55:02.974" v="44" actId="1036"/>
        <pc:sldMkLst>
          <pc:docMk/>
          <pc:sldMk cId="533160287" sldId="402"/>
        </pc:sldMkLst>
        <pc:spChg chg="mod">
          <ac:chgData name="אופיר יעיש" userId="54c788d8-d1f2-41fa-b0cb-290d6800159a" providerId="ADAL" clId="{8C347BC0-F8AA-0642-B71B-7AEBE314801F}" dt="2023-06-05T08:55:02.974" v="44" actId="1036"/>
          <ac:spMkLst>
            <pc:docMk/>
            <pc:sldMk cId="533160287" sldId="402"/>
            <ac:spMk id="7" creationId="{00000000-0000-0000-0000-000000000000}"/>
          </ac:spMkLst>
        </pc:spChg>
      </pc:sldChg>
      <pc:sldChg chg="addSp delSp modSp mod">
        <pc:chgData name="אופיר יעיש" userId="54c788d8-d1f2-41fa-b0cb-290d6800159a" providerId="ADAL" clId="{8C347BC0-F8AA-0642-B71B-7AEBE314801F}" dt="2023-06-06T09:50:05.486" v="46" actId="478"/>
        <pc:sldMkLst>
          <pc:docMk/>
          <pc:sldMk cId="2152830870" sldId="427"/>
        </pc:sldMkLst>
        <pc:spChg chg="mod">
          <ac:chgData name="אופיר יעיש" userId="54c788d8-d1f2-41fa-b0cb-290d6800159a" providerId="ADAL" clId="{8C347BC0-F8AA-0642-B71B-7AEBE314801F}" dt="2023-06-05T07:25:05.119" v="10" actId="5793"/>
          <ac:spMkLst>
            <pc:docMk/>
            <pc:sldMk cId="2152830870" sldId="427"/>
            <ac:spMk id="7" creationId="{08CC7001-15BA-709D-234F-94CA4CC621F6}"/>
          </ac:spMkLst>
        </pc:spChg>
        <pc:inkChg chg="add del">
          <ac:chgData name="אופיר יעיש" userId="54c788d8-d1f2-41fa-b0cb-290d6800159a" providerId="ADAL" clId="{8C347BC0-F8AA-0642-B71B-7AEBE314801F}" dt="2023-06-06T09:50:05.486" v="46" actId="478"/>
          <ac:inkMkLst>
            <pc:docMk/>
            <pc:sldMk cId="2152830870" sldId="427"/>
            <ac:inkMk id="2" creationId="{9A9A7ECA-D159-E93D-ABDC-828A0C871AE4}"/>
          </ac:inkMkLst>
        </pc:inkChg>
      </pc:sldChg>
      <pc:sldChg chg="modNotesTx">
        <pc:chgData name="אופיר יעיש" userId="54c788d8-d1f2-41fa-b0cb-290d6800159a" providerId="ADAL" clId="{8C347BC0-F8AA-0642-B71B-7AEBE314801F}" dt="2023-06-05T07:35:01.195" v="15" actId="20577"/>
        <pc:sldMkLst>
          <pc:docMk/>
          <pc:sldMk cId="3402195199" sldId="429"/>
        </pc:sldMkLst>
      </pc:sldChg>
    </pc:docChg>
  </pc:docChgLst>
  <pc:docChgLst>
    <pc:chgData name="אופיר יעיש" userId="54c788d8-d1f2-41fa-b0cb-290d6800159a" providerId="ADAL" clId="{FD2FF4A0-BB98-FD46-A4D8-881D26D877A7}"/>
    <pc:docChg chg="modSld">
      <pc:chgData name="אופיר יעיש" userId="54c788d8-d1f2-41fa-b0cb-290d6800159a" providerId="ADAL" clId="{FD2FF4A0-BB98-FD46-A4D8-881D26D877A7}" dt="2024-06-29T20:34:42.322" v="0"/>
      <pc:docMkLst>
        <pc:docMk/>
      </pc:docMkLst>
      <pc:sldChg chg="modSp mod">
        <pc:chgData name="אופיר יעיש" userId="54c788d8-d1f2-41fa-b0cb-290d6800159a" providerId="ADAL" clId="{FD2FF4A0-BB98-FD46-A4D8-881D26D877A7}" dt="2024-06-29T20:34:42.322" v="0"/>
        <pc:sldMkLst>
          <pc:docMk/>
          <pc:sldMk cId="1852964935" sldId="370"/>
        </pc:sldMkLst>
        <pc:spChg chg="mod">
          <ac:chgData name="אופיר יעיש" userId="54c788d8-d1f2-41fa-b0cb-290d6800159a" providerId="ADAL" clId="{FD2FF4A0-BB98-FD46-A4D8-881D26D877A7}" dt="2024-06-29T20:34:42.322" v="0"/>
          <ac:spMkLst>
            <pc:docMk/>
            <pc:sldMk cId="1852964935" sldId="370"/>
            <ac:spMk id="3" creationId="{B50EC878-14B9-074F-A4FB-D687DEFA5B25}"/>
          </ac:spMkLst>
        </pc:spChg>
      </pc:sldChg>
    </pc:docChg>
  </pc:docChgLst>
  <pc:docChgLst>
    <pc:chgData name="אופיר יעיש" userId="S::yaishof_post.bgu.ac.il#ext#@bgu365.onmicrosoft.com::19073f50-9bd0-421f-8658-a8e8867e7c2f" providerId="AD" clId="Web-{B1928692-6BD1-4168-B8A1-0A0B86697CFD}"/>
    <pc:docChg chg="modSld">
      <pc:chgData name="אופיר יעיש" userId="S::yaishof_post.bgu.ac.il#ext#@bgu365.onmicrosoft.com::19073f50-9bd0-421f-8658-a8e8867e7c2f" providerId="AD" clId="Web-{B1928692-6BD1-4168-B8A1-0A0B86697CFD}" dt="2023-06-12T12:43:32.149" v="1"/>
      <pc:docMkLst>
        <pc:docMk/>
      </pc:docMkLst>
      <pc:sldChg chg="delSp delAnim">
        <pc:chgData name="אופיר יעיש" userId="S::yaishof_post.bgu.ac.il#ext#@bgu365.onmicrosoft.com::19073f50-9bd0-421f-8658-a8e8867e7c2f" providerId="AD" clId="Web-{B1928692-6BD1-4168-B8A1-0A0B86697CFD}" dt="2023-06-12T12:43:32.149" v="1"/>
        <pc:sldMkLst>
          <pc:docMk/>
          <pc:sldMk cId="2902729626" sldId="442"/>
        </pc:sldMkLst>
        <pc:spChg chg="del">
          <ac:chgData name="אופיר יעיש" userId="S::yaishof_post.bgu.ac.il#ext#@bgu365.onmicrosoft.com::19073f50-9bd0-421f-8658-a8e8867e7c2f" providerId="AD" clId="Web-{B1928692-6BD1-4168-B8A1-0A0B86697CFD}" dt="2023-06-12T12:43:32.149" v="1"/>
          <ac:spMkLst>
            <pc:docMk/>
            <pc:sldMk cId="2902729626" sldId="442"/>
            <ac:spMk id="8" creationId="{00000000-0000-0000-0000-000000000000}"/>
          </ac:spMkLst>
        </pc:spChg>
      </pc:sldChg>
      <pc:sldChg chg="modSp">
        <pc:chgData name="אופיר יעיש" userId="S::yaishof_post.bgu.ac.il#ext#@bgu365.onmicrosoft.com::19073f50-9bd0-421f-8658-a8e8867e7c2f" providerId="AD" clId="Web-{B1928692-6BD1-4168-B8A1-0A0B86697CFD}" dt="2023-06-12T12:40:12.595" v="0" actId="1076"/>
        <pc:sldMkLst>
          <pc:docMk/>
          <pc:sldMk cId="1045216557" sldId="463"/>
        </pc:sldMkLst>
        <pc:spChg chg="mod">
          <ac:chgData name="אופיר יעיש" userId="S::yaishof_post.bgu.ac.il#ext#@bgu365.onmicrosoft.com::19073f50-9bd0-421f-8658-a8e8867e7c2f" providerId="AD" clId="Web-{B1928692-6BD1-4168-B8A1-0A0B86697CFD}" dt="2023-06-12T12:40:12.595" v="0" actId="1076"/>
          <ac:spMkLst>
            <pc:docMk/>
            <pc:sldMk cId="1045216557" sldId="463"/>
            <ac:spMk id="12" creationId="{E84EAD96-8A0B-D293-647D-AE0E0263EA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1D832-63E2-A847-AEBF-093AE4EB5B95}" type="datetimeFigureOut">
              <a:rPr lang="en-US" smtClean="0"/>
              <a:t>6/29/24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DA0EC-C973-8443-AF4D-6D7C9514B7F2}" type="slidenum">
              <a:rPr lang="en-US" smtClean="0"/>
              <a:t>‹#›</a:t>
            </a:fld>
            <a:endParaRPr lang="en-US"/>
          </a:p>
        </p:txBody>
      </p:sp>
    </p:spTree>
    <p:extLst>
      <p:ext uri="{BB962C8B-B14F-4D97-AF65-F5344CB8AC3E}">
        <p14:creationId xmlns:p14="http://schemas.microsoft.com/office/powerpoint/2010/main" val="19025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endParaRPr lang="en-US"/>
          </a:p>
        </p:txBody>
      </p:sp>
      <p:sp>
        <p:nvSpPr>
          <p:cNvPr id="4" name="Slide Number Placeholder 3"/>
          <p:cNvSpPr>
            <a:spLocks noGrp="1"/>
          </p:cNvSpPr>
          <p:nvPr>
            <p:ph type="sldNum" sz="quarter" idx="10"/>
          </p:nvPr>
        </p:nvSpPr>
        <p:spPr/>
        <p:txBody>
          <a:bodyPr/>
          <a:lstStyle/>
          <a:p>
            <a:fld id="{F8FDA0EC-C973-8443-AF4D-6D7C9514B7F2}" type="slidenum">
              <a:rPr lang="en-US" smtClean="0"/>
              <a:t>1</a:t>
            </a:fld>
            <a:endParaRPr lang="en-US"/>
          </a:p>
        </p:txBody>
      </p:sp>
    </p:spTree>
    <p:extLst>
      <p:ext uri="{BB962C8B-B14F-4D97-AF65-F5344CB8AC3E}">
        <p14:creationId xmlns:p14="http://schemas.microsoft.com/office/powerpoint/2010/main" val="334938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8FDA0EC-C973-8443-AF4D-6D7C9514B7F2}" type="slidenum">
              <a:rPr lang="en-US" smtClean="0"/>
              <a:t>6</a:t>
            </a:fld>
            <a:endParaRPr lang="en-US"/>
          </a:p>
        </p:txBody>
      </p:sp>
    </p:spTree>
    <p:extLst>
      <p:ext uri="{BB962C8B-B14F-4D97-AF65-F5344CB8AC3E}">
        <p14:creationId xmlns:p14="http://schemas.microsoft.com/office/powerpoint/2010/main" val="854625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8FDA0EC-C973-8443-AF4D-6D7C9514B7F2}" type="slidenum">
              <a:rPr lang="en-US" smtClean="0"/>
              <a:t>9</a:t>
            </a:fld>
            <a:endParaRPr lang="en-US"/>
          </a:p>
        </p:txBody>
      </p:sp>
    </p:spTree>
    <p:extLst>
      <p:ext uri="{BB962C8B-B14F-4D97-AF65-F5344CB8AC3E}">
        <p14:creationId xmlns:p14="http://schemas.microsoft.com/office/powerpoint/2010/main" val="235228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8FDA0EC-C973-8443-AF4D-6D7C9514B7F2}" type="slidenum">
              <a:rPr lang="en-US" smtClean="0"/>
              <a:t>13</a:t>
            </a:fld>
            <a:endParaRPr lang="en-US"/>
          </a:p>
        </p:txBody>
      </p:sp>
    </p:spTree>
    <p:extLst>
      <p:ext uri="{BB962C8B-B14F-4D97-AF65-F5344CB8AC3E}">
        <p14:creationId xmlns:p14="http://schemas.microsoft.com/office/powerpoint/2010/main" val="195166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7A3E9D"/>
                </a:solidFill>
                <a:effectLst/>
                <a:latin typeface="Menlo" panose="020B0609030804020204" pitchFamily="49" charset="0"/>
              </a:rPr>
              <a:t>a</a:t>
            </a:r>
            <a:r>
              <a:rPr lang="en-US" b="0" dirty="0">
                <a:solidFill>
                  <a:srgbClr val="333333"/>
                </a:solidFill>
                <a:effectLst/>
                <a:latin typeface="Menlo" panose="020B0609030804020204" pitchFamily="49" charset="0"/>
              </a:rPr>
              <a:t> </a:t>
            </a:r>
            <a:r>
              <a:rPr lang="en-US" b="0" dirty="0">
                <a:solidFill>
                  <a:srgbClr val="777777"/>
                </a:solidFill>
                <a:effectLst/>
                <a:latin typeface="Menlo" panose="020B0609030804020204" pitchFamily="49" charset="0"/>
              </a:rPr>
              <a:t>=</a:t>
            </a:r>
            <a:r>
              <a:rPr lang="en-US" b="0" dirty="0">
                <a:solidFill>
                  <a:srgbClr val="333333"/>
                </a:solidFill>
                <a:effectLst/>
                <a:latin typeface="Menlo" panose="020B0609030804020204" pitchFamily="49" charset="0"/>
              </a:rPr>
              <a:t> </a:t>
            </a:r>
            <a:r>
              <a:rPr lang="en-US" b="1" dirty="0" err="1">
                <a:solidFill>
                  <a:srgbClr val="7A3E9D"/>
                </a:solidFill>
                <a:effectLst/>
                <a:latin typeface="Menlo" panose="020B0609030804020204" pitchFamily="49" charset="0"/>
              </a:rPr>
              <a:t>np</a:t>
            </a:r>
            <a:r>
              <a:rPr lang="en-US" b="0" dirty="0" err="1">
                <a:solidFill>
                  <a:srgbClr val="777777"/>
                </a:solidFill>
                <a:effectLst/>
                <a:latin typeface="Menlo" panose="020B0609030804020204" pitchFamily="49" charset="0"/>
              </a:rPr>
              <a:t>.</a:t>
            </a:r>
            <a:r>
              <a:rPr lang="en-US" b="1" dirty="0" err="1">
                <a:solidFill>
                  <a:srgbClr val="AA3731"/>
                </a:solidFill>
                <a:effectLst/>
                <a:latin typeface="Menlo" panose="020B0609030804020204" pitchFamily="49" charset="0"/>
              </a:rPr>
              <a:t>array</a:t>
            </a:r>
            <a:r>
              <a:rPr lang="en-US" b="0" dirty="0">
                <a:solidFill>
                  <a:srgbClr val="777777"/>
                </a:solidFill>
                <a:effectLst/>
                <a:latin typeface="Menlo" panose="020B0609030804020204" pitchFamily="49" charset="0"/>
              </a:rPr>
              <a:t>([</a:t>
            </a:r>
            <a:r>
              <a:rPr lang="en-US" b="0" dirty="0">
                <a:solidFill>
                  <a:srgbClr val="9C5D27"/>
                </a:solidFill>
                <a:effectLst/>
                <a:latin typeface="Menlo" panose="020B0609030804020204" pitchFamily="49" charset="0"/>
              </a:rPr>
              <a:t>1</a:t>
            </a:r>
            <a:r>
              <a:rPr lang="en-US" b="0" dirty="0">
                <a:solidFill>
                  <a:srgbClr val="777777"/>
                </a:solidFill>
                <a:effectLst/>
                <a:latin typeface="Menlo" panose="020B0609030804020204" pitchFamily="49" charset="0"/>
              </a:rPr>
              <a:t>,</a:t>
            </a:r>
            <a:r>
              <a:rPr lang="en-US" b="0" dirty="0">
                <a:solidFill>
                  <a:srgbClr val="9C5D27"/>
                </a:solidFill>
                <a:effectLst/>
                <a:latin typeface="Menlo" panose="020B0609030804020204" pitchFamily="49" charset="0"/>
              </a:rPr>
              <a:t>2</a:t>
            </a:r>
            <a:r>
              <a:rPr lang="en-US" b="0" dirty="0">
                <a:solidFill>
                  <a:srgbClr val="777777"/>
                </a:solidFill>
                <a:effectLst/>
                <a:latin typeface="Menlo" panose="020B0609030804020204" pitchFamily="49" charset="0"/>
              </a:rPr>
              <a:t>,</a:t>
            </a:r>
            <a:r>
              <a:rPr lang="en-US" b="0" dirty="0">
                <a:solidFill>
                  <a:srgbClr val="9C5D27"/>
                </a:solidFill>
                <a:effectLst/>
                <a:latin typeface="Menlo" panose="020B0609030804020204" pitchFamily="49" charset="0"/>
              </a:rPr>
              <a:t>3</a:t>
            </a:r>
            <a:r>
              <a:rPr lang="en-US" b="0" dirty="0">
                <a:solidFill>
                  <a:srgbClr val="777777"/>
                </a:solidFill>
                <a:effectLst/>
                <a:latin typeface="Menlo" panose="020B0609030804020204" pitchFamily="49" charset="0"/>
              </a:rPr>
              <a:t>])</a:t>
            </a:r>
            <a:endParaRPr lang="en-US" b="0" dirty="0">
              <a:solidFill>
                <a:srgbClr val="333333"/>
              </a:solidFill>
              <a:effectLst/>
              <a:latin typeface="Menlo" panose="020B0609030804020204" pitchFamily="49" charset="0"/>
            </a:endParaRPr>
          </a:p>
          <a:p>
            <a:r>
              <a:rPr lang="en-US" b="0" dirty="0">
                <a:solidFill>
                  <a:srgbClr val="7A3E9D"/>
                </a:solidFill>
                <a:effectLst/>
                <a:latin typeface="Menlo" panose="020B0609030804020204" pitchFamily="49" charset="0"/>
              </a:rPr>
              <a:t>b</a:t>
            </a:r>
            <a:r>
              <a:rPr lang="en-US" b="0" dirty="0">
                <a:solidFill>
                  <a:srgbClr val="333333"/>
                </a:solidFill>
                <a:effectLst/>
                <a:latin typeface="Menlo" panose="020B0609030804020204" pitchFamily="49" charset="0"/>
              </a:rPr>
              <a:t> </a:t>
            </a:r>
            <a:r>
              <a:rPr lang="en-US" b="0" dirty="0">
                <a:solidFill>
                  <a:srgbClr val="777777"/>
                </a:solidFill>
                <a:effectLst/>
                <a:latin typeface="Menlo" panose="020B0609030804020204" pitchFamily="49" charset="0"/>
              </a:rPr>
              <a:t>=</a:t>
            </a:r>
            <a:r>
              <a:rPr lang="en-US" b="0" dirty="0">
                <a:solidFill>
                  <a:srgbClr val="333333"/>
                </a:solidFill>
                <a:effectLst/>
                <a:latin typeface="Menlo" panose="020B0609030804020204" pitchFamily="49" charset="0"/>
              </a:rPr>
              <a:t> </a:t>
            </a:r>
            <a:r>
              <a:rPr lang="en-US" b="1" dirty="0" err="1">
                <a:solidFill>
                  <a:srgbClr val="7A3E9D"/>
                </a:solidFill>
                <a:effectLst/>
                <a:latin typeface="Menlo" panose="020B0609030804020204" pitchFamily="49" charset="0"/>
              </a:rPr>
              <a:t>np</a:t>
            </a:r>
            <a:r>
              <a:rPr lang="en-US" b="0" dirty="0" err="1">
                <a:solidFill>
                  <a:srgbClr val="777777"/>
                </a:solidFill>
                <a:effectLst/>
                <a:latin typeface="Menlo" panose="020B0609030804020204" pitchFamily="49" charset="0"/>
              </a:rPr>
              <a:t>.</a:t>
            </a:r>
            <a:r>
              <a:rPr lang="en-US" b="1" dirty="0" err="1">
                <a:solidFill>
                  <a:srgbClr val="AA3731"/>
                </a:solidFill>
                <a:effectLst/>
                <a:latin typeface="Menlo" panose="020B0609030804020204" pitchFamily="49" charset="0"/>
              </a:rPr>
              <a:t>array</a:t>
            </a:r>
            <a:r>
              <a:rPr lang="en-US" b="0" dirty="0">
                <a:solidFill>
                  <a:srgbClr val="777777"/>
                </a:solidFill>
                <a:effectLst/>
                <a:latin typeface="Menlo" panose="020B0609030804020204" pitchFamily="49" charset="0"/>
              </a:rPr>
              <a:t>([[</a:t>
            </a:r>
            <a:r>
              <a:rPr lang="en-US" b="0" dirty="0">
                <a:solidFill>
                  <a:srgbClr val="9C5D27"/>
                </a:solidFill>
                <a:effectLst/>
                <a:latin typeface="Menlo" panose="020B0609030804020204" pitchFamily="49" charset="0"/>
              </a:rPr>
              <a:t>1</a:t>
            </a:r>
            <a:r>
              <a:rPr lang="en-US" b="0" dirty="0">
                <a:solidFill>
                  <a:srgbClr val="777777"/>
                </a:solidFill>
                <a:effectLst/>
                <a:latin typeface="Menlo" panose="020B0609030804020204" pitchFamily="49" charset="0"/>
              </a:rPr>
              <a:t>],[</a:t>
            </a:r>
            <a:r>
              <a:rPr lang="en-US" b="0" dirty="0">
                <a:solidFill>
                  <a:srgbClr val="9C5D27"/>
                </a:solidFill>
                <a:effectLst/>
                <a:latin typeface="Menlo" panose="020B0609030804020204" pitchFamily="49" charset="0"/>
              </a:rPr>
              <a:t>2</a:t>
            </a:r>
            <a:r>
              <a:rPr lang="en-US" b="0" dirty="0">
                <a:solidFill>
                  <a:srgbClr val="777777"/>
                </a:solidFill>
                <a:effectLst/>
                <a:latin typeface="Menlo" panose="020B0609030804020204" pitchFamily="49" charset="0"/>
              </a:rPr>
              <a:t>],[</a:t>
            </a:r>
            <a:r>
              <a:rPr lang="en-US" b="0" dirty="0">
                <a:solidFill>
                  <a:srgbClr val="9C5D27"/>
                </a:solidFill>
                <a:effectLst/>
                <a:latin typeface="Menlo" panose="020B0609030804020204" pitchFamily="49" charset="0"/>
              </a:rPr>
              <a:t>3</a:t>
            </a:r>
            <a:r>
              <a:rPr lang="en-US" b="0" dirty="0">
                <a:solidFill>
                  <a:srgbClr val="777777"/>
                </a:solidFill>
                <a:effectLst/>
                <a:latin typeface="Menlo" panose="020B0609030804020204" pitchFamily="49" charset="0"/>
              </a:rPr>
              <a:t>]])</a:t>
            </a:r>
            <a:endParaRPr lang="en-US" b="0" dirty="0">
              <a:solidFill>
                <a:srgbClr val="333333"/>
              </a:solidFill>
              <a:effectLst/>
              <a:latin typeface="Menlo" panose="020B0609030804020204" pitchFamily="49" charset="0"/>
            </a:endParaRPr>
          </a:p>
          <a:p>
            <a:br>
              <a:rPr lang="en-US" b="0" dirty="0">
                <a:solidFill>
                  <a:srgbClr val="333333"/>
                </a:solidFill>
                <a:effectLst/>
                <a:latin typeface="Menlo" panose="020B0609030804020204" pitchFamily="49" charset="0"/>
              </a:rPr>
            </a:br>
            <a:r>
              <a:rPr lang="en-US" b="0" dirty="0">
                <a:solidFill>
                  <a:srgbClr val="7A3E9D"/>
                </a:solidFill>
                <a:effectLst/>
                <a:latin typeface="Menlo" panose="020B0609030804020204" pitchFamily="49" charset="0"/>
              </a:rPr>
              <a:t>a</a:t>
            </a:r>
            <a:r>
              <a:rPr lang="en-US" b="0" dirty="0">
                <a:solidFill>
                  <a:srgbClr val="333333"/>
                </a:solidFill>
                <a:effectLst/>
                <a:latin typeface="Menlo" panose="020B0609030804020204" pitchFamily="49" charset="0"/>
              </a:rPr>
              <a:t> </a:t>
            </a:r>
            <a:r>
              <a:rPr lang="en-US" b="0" dirty="0">
                <a:solidFill>
                  <a:srgbClr val="777777"/>
                </a:solidFill>
                <a:effectLst/>
                <a:latin typeface="Menlo" panose="020B0609030804020204" pitchFamily="49" charset="0"/>
              </a:rPr>
              <a:t>+</a:t>
            </a:r>
            <a:r>
              <a:rPr lang="en-US" b="0" dirty="0">
                <a:solidFill>
                  <a:srgbClr val="333333"/>
                </a:solidFill>
                <a:effectLst/>
                <a:latin typeface="Menlo" panose="020B0609030804020204" pitchFamily="49" charset="0"/>
              </a:rPr>
              <a:t> </a:t>
            </a:r>
            <a:r>
              <a:rPr lang="en-US" b="0" dirty="0">
                <a:solidFill>
                  <a:srgbClr val="7A3E9D"/>
                </a:solidFill>
                <a:effectLst/>
                <a:latin typeface="Menlo" panose="020B0609030804020204" pitchFamily="49" charset="0"/>
              </a:rPr>
              <a:t>b</a:t>
            </a:r>
            <a:r>
              <a:rPr lang="en-US" b="0" dirty="0">
                <a:solidFill>
                  <a:srgbClr val="333333"/>
                </a:solidFill>
                <a:effectLst/>
                <a:latin typeface="Menlo" panose="020B0609030804020204" pitchFamily="49" charset="0"/>
              </a:rPr>
              <a:t> </a:t>
            </a:r>
            <a:r>
              <a:rPr lang="en-IL" b="0" dirty="0">
                <a:solidFill>
                  <a:srgbClr val="333333"/>
                </a:solidFill>
                <a:effectLst/>
                <a:latin typeface="Menlo" panose="020B0609030804020204" pitchFamily="49" charset="0"/>
              </a:rPr>
              <a:t>?</a:t>
            </a:r>
            <a:endParaRPr lang="en-US" b="0" dirty="0">
              <a:solidFill>
                <a:srgbClr val="333333"/>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F8FDA0EC-C973-8443-AF4D-6D7C9514B7F2}" type="slidenum">
              <a:rPr lang="en-US" smtClean="0"/>
              <a:t>14</a:t>
            </a:fld>
            <a:endParaRPr lang="en-US"/>
          </a:p>
        </p:txBody>
      </p:sp>
    </p:spTree>
    <p:extLst>
      <p:ext uri="{BB962C8B-B14F-4D97-AF65-F5344CB8AC3E}">
        <p14:creationId xmlns:p14="http://schemas.microsoft.com/office/powerpoint/2010/main" val="272284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F8FDA0EC-C973-8443-AF4D-6D7C9514B7F2}" type="slidenum">
              <a:rPr lang="en-US" smtClean="0"/>
              <a:t>17</a:t>
            </a:fld>
            <a:endParaRPr lang="en-US"/>
          </a:p>
        </p:txBody>
      </p:sp>
    </p:spTree>
    <p:extLst>
      <p:ext uri="{BB962C8B-B14F-4D97-AF65-F5344CB8AC3E}">
        <p14:creationId xmlns:p14="http://schemas.microsoft.com/office/powerpoint/2010/main" val="374090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Perms = [0,0,0,0]</a:t>
            </a:r>
          </a:p>
          <a:p>
            <a:pPr algn="r" rtl="1"/>
            <a:r>
              <a:rPr lang="en-US" dirty="0"/>
              <a:t>[1,3,0,2]</a:t>
            </a:r>
          </a:p>
          <a:p>
            <a:pPr algn="r" rtl="1"/>
            <a:r>
              <a:rPr lang="en-US" dirty="0"/>
              <a:t>M2[:, Perms]</a:t>
            </a:r>
            <a:r>
              <a:rPr lang="he-IL" dirty="0"/>
              <a:t>  - כלומר, אני רוצה את </a:t>
            </a:r>
            <a:r>
              <a:rPr lang="en-US" dirty="0"/>
              <a:t>M</a:t>
            </a:r>
            <a:r>
              <a:rPr lang="he-IL" dirty="0"/>
              <a:t>2, כל השורות, אבל עמודות </a:t>
            </a:r>
            <a:r>
              <a:rPr lang="en-US" dirty="0"/>
              <a:t>1,3,0,2</a:t>
            </a:r>
            <a:r>
              <a:rPr lang="he-IL" dirty="0"/>
              <a:t> של המטריצה המקורית כמו לכתוב – </a:t>
            </a:r>
            <a:r>
              <a:rPr lang="en-US" dirty="0"/>
              <a:t>M[[0,1,2,3], [1,3,0,2]]</a:t>
            </a:r>
            <a:r>
              <a:rPr lang="he-IL" dirty="0"/>
              <a:t> </a:t>
            </a:r>
            <a:endParaRPr lang="en-US" dirty="0"/>
          </a:p>
          <a:p>
            <a:endParaRPr lang="en-US" dirty="0"/>
          </a:p>
        </p:txBody>
      </p:sp>
      <p:sp>
        <p:nvSpPr>
          <p:cNvPr id="4" name="Slide Number Placeholder 3"/>
          <p:cNvSpPr>
            <a:spLocks noGrp="1"/>
          </p:cNvSpPr>
          <p:nvPr>
            <p:ph type="sldNum" sz="quarter" idx="10"/>
          </p:nvPr>
        </p:nvSpPr>
        <p:spPr/>
        <p:txBody>
          <a:bodyPr/>
          <a:lstStyle/>
          <a:p>
            <a:fld id="{F8FDA0EC-C973-8443-AF4D-6D7C9514B7F2}" type="slidenum">
              <a:rPr lang="en-US" smtClean="0"/>
              <a:t>39</a:t>
            </a:fld>
            <a:endParaRPr lang="en-US"/>
          </a:p>
        </p:txBody>
      </p:sp>
    </p:spTree>
    <p:extLst>
      <p:ext uri="{BB962C8B-B14F-4D97-AF65-F5344CB8AC3E}">
        <p14:creationId xmlns:p14="http://schemas.microsoft.com/office/powerpoint/2010/main" val="91866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err="1"/>
              <a:t>Consis_mat</a:t>
            </a:r>
            <a:r>
              <a:rPr lang="he-IL" dirty="0"/>
              <a:t> תחזיר לנו מטריצה בוליאנית שעומדת בתנאים</a:t>
            </a:r>
          </a:p>
          <a:p>
            <a:pPr algn="r" rtl="1"/>
            <a:r>
              <a:rPr lang="he-IL" dirty="0" err="1"/>
              <a:t>סכימה</a:t>
            </a:r>
            <a:r>
              <a:rPr lang="he-IL" dirty="0"/>
              <a:t> של איברי </a:t>
            </a:r>
            <a:r>
              <a:rPr lang="en-US" dirty="0"/>
              <a:t>TRUE</a:t>
            </a:r>
            <a:r>
              <a:rPr lang="he-IL" dirty="0"/>
              <a:t> חלקי </a:t>
            </a:r>
            <a:r>
              <a:rPr lang="he-IL" dirty="0" err="1"/>
              <a:t>הכל</a:t>
            </a:r>
            <a:r>
              <a:rPr lang="he-IL" dirty="0"/>
              <a:t>, לפי עמודות (מקצוע)</a:t>
            </a:r>
            <a:endParaRPr lang="en-US" dirty="0"/>
          </a:p>
        </p:txBody>
      </p:sp>
      <p:sp>
        <p:nvSpPr>
          <p:cNvPr id="4" name="Slide Number Placeholder 3"/>
          <p:cNvSpPr>
            <a:spLocks noGrp="1"/>
          </p:cNvSpPr>
          <p:nvPr>
            <p:ph type="sldNum" sz="quarter" idx="10"/>
          </p:nvPr>
        </p:nvSpPr>
        <p:spPr/>
        <p:txBody>
          <a:bodyPr/>
          <a:lstStyle/>
          <a:p>
            <a:fld id="{F8FDA0EC-C973-8443-AF4D-6D7C9514B7F2}" type="slidenum">
              <a:rPr lang="en-US" smtClean="0"/>
              <a:t>41</a:t>
            </a:fld>
            <a:endParaRPr lang="en-US"/>
          </a:p>
        </p:txBody>
      </p:sp>
    </p:spTree>
    <p:extLst>
      <p:ext uri="{BB962C8B-B14F-4D97-AF65-F5344CB8AC3E}">
        <p14:creationId xmlns:p14="http://schemas.microsoft.com/office/powerpoint/2010/main" val="336505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8FDA0EC-C973-8443-AF4D-6D7C9514B7F2}" type="slidenum">
              <a:rPr lang="en-US" smtClean="0"/>
              <a:t>42</a:t>
            </a:fld>
            <a:endParaRPr lang="en-US"/>
          </a:p>
        </p:txBody>
      </p:sp>
    </p:spTree>
    <p:extLst>
      <p:ext uri="{BB962C8B-B14F-4D97-AF65-F5344CB8AC3E}">
        <p14:creationId xmlns:p14="http://schemas.microsoft.com/office/powerpoint/2010/main" val="189994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3487-45A9-5C44-94C8-41CCBA826F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FAD30-D5F5-4349-9293-9685FF2C6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6C929-E9CA-7346-8F66-E61CBF7DFE84}"/>
              </a:ext>
            </a:extLst>
          </p:cNvPr>
          <p:cNvSpPr>
            <a:spLocks noGrp="1"/>
          </p:cNvSpPr>
          <p:nvPr>
            <p:ph type="dt" sz="half" idx="10"/>
          </p:nvPr>
        </p:nvSpPr>
        <p:spPr/>
        <p:txBody>
          <a:bodyPr/>
          <a:lstStyle/>
          <a:p>
            <a:fld id="{068E8EA0-24A4-9C48-9942-93D48F51D26B}" type="datetime1">
              <a:rPr lang="en-US" smtClean="0"/>
              <a:t>6/29/24</a:t>
            </a:fld>
            <a:endParaRPr lang="en-US"/>
          </a:p>
        </p:txBody>
      </p:sp>
      <p:sp>
        <p:nvSpPr>
          <p:cNvPr id="5" name="Footer Placeholder 4">
            <a:extLst>
              <a:ext uri="{FF2B5EF4-FFF2-40B4-BE49-F238E27FC236}">
                <a16:creationId xmlns:a16="http://schemas.microsoft.com/office/drawing/2014/main" id="{56E84132-5DF1-C746-9F8E-4291A14B5261}"/>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B3D12510-A493-CA4E-A88F-82D510827748}"/>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2217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9286-1D8D-FD46-9F8E-F0D6E733FB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6A2EDA-9F66-FC49-9D24-CE642BDD98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E77C1-8A95-F04E-A437-24A0A6C334E9}"/>
              </a:ext>
            </a:extLst>
          </p:cNvPr>
          <p:cNvSpPr>
            <a:spLocks noGrp="1"/>
          </p:cNvSpPr>
          <p:nvPr>
            <p:ph type="dt" sz="half" idx="10"/>
          </p:nvPr>
        </p:nvSpPr>
        <p:spPr/>
        <p:txBody>
          <a:bodyPr/>
          <a:lstStyle/>
          <a:p>
            <a:fld id="{0C9CF116-46A1-0A47-BD31-0E6FAC8EFB07}" type="datetime1">
              <a:rPr lang="en-US" smtClean="0"/>
              <a:t>6/29/24</a:t>
            </a:fld>
            <a:endParaRPr lang="en-US"/>
          </a:p>
        </p:txBody>
      </p:sp>
      <p:sp>
        <p:nvSpPr>
          <p:cNvPr id="5" name="Footer Placeholder 4">
            <a:extLst>
              <a:ext uri="{FF2B5EF4-FFF2-40B4-BE49-F238E27FC236}">
                <a16:creationId xmlns:a16="http://schemas.microsoft.com/office/drawing/2014/main" id="{8CEFBD90-D12D-BF41-8887-527CE5B6AFDE}"/>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CE5F3783-EC7F-004A-88A4-F98D13D0DB3F}"/>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5664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EBEAC-8A41-904A-9785-3B7F004EE8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69EF99-2F71-4D49-BE97-E7DB93C3C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72D00-E0B3-D94C-9411-9DBC075A8513}"/>
              </a:ext>
            </a:extLst>
          </p:cNvPr>
          <p:cNvSpPr>
            <a:spLocks noGrp="1"/>
          </p:cNvSpPr>
          <p:nvPr>
            <p:ph type="dt" sz="half" idx="10"/>
          </p:nvPr>
        </p:nvSpPr>
        <p:spPr/>
        <p:txBody>
          <a:bodyPr/>
          <a:lstStyle/>
          <a:p>
            <a:fld id="{32F4E5B4-1ACB-154F-8FB2-E356CBA783E9}" type="datetime1">
              <a:rPr lang="en-US" smtClean="0"/>
              <a:t>6/29/24</a:t>
            </a:fld>
            <a:endParaRPr lang="en-US"/>
          </a:p>
        </p:txBody>
      </p:sp>
      <p:sp>
        <p:nvSpPr>
          <p:cNvPr id="5" name="Footer Placeholder 4">
            <a:extLst>
              <a:ext uri="{FF2B5EF4-FFF2-40B4-BE49-F238E27FC236}">
                <a16:creationId xmlns:a16="http://schemas.microsoft.com/office/drawing/2014/main" id="{314CDD86-3CB9-CC42-8273-3E524B278E16}"/>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02AC1920-76ED-964A-808C-45098DFFF783}"/>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8202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1C84-B21A-B549-8F6F-91783A4FA8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84D9F-27B5-4A47-84CD-ABCF7502C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EA4B6-E704-A040-B3C5-7DB34A918755}"/>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BEBA5AB3-DC45-1246-947C-BA5942E61C54}"/>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1A8C873A-D1AC-6D4F-A6F2-C44AC12CCABC}"/>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3215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168F-F004-5143-B4DD-1387A7F71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3D632C-635E-B648-BDC9-6A74472B6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51171-C5D6-A549-8D2D-597BCAC4B883}"/>
              </a:ext>
            </a:extLst>
          </p:cNvPr>
          <p:cNvSpPr>
            <a:spLocks noGrp="1"/>
          </p:cNvSpPr>
          <p:nvPr>
            <p:ph type="dt" sz="half" idx="10"/>
          </p:nvPr>
        </p:nvSpPr>
        <p:spPr/>
        <p:txBody>
          <a:bodyPr/>
          <a:lstStyle/>
          <a:p>
            <a:fld id="{2F29587C-0253-174D-AFE2-858CC54384E4}" type="datetime1">
              <a:rPr lang="en-US" smtClean="0"/>
              <a:t>6/29/24</a:t>
            </a:fld>
            <a:endParaRPr lang="en-US"/>
          </a:p>
        </p:txBody>
      </p:sp>
      <p:sp>
        <p:nvSpPr>
          <p:cNvPr id="5" name="Footer Placeholder 4">
            <a:extLst>
              <a:ext uri="{FF2B5EF4-FFF2-40B4-BE49-F238E27FC236}">
                <a16:creationId xmlns:a16="http://schemas.microsoft.com/office/drawing/2014/main" id="{657D1FC7-9970-0D4C-9D6B-0BD1D228CB24}"/>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0EA201E4-2E19-C74D-B9BB-CED47867C042}"/>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0994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E949-9DFB-FA42-AE64-03AA538C5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1E485-3CE8-5E40-BC87-753E0978AD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5239F-3A72-6F47-905A-8FB9E76AEA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6F856-2A5A-8445-A979-AB53FF8686C8}"/>
              </a:ext>
            </a:extLst>
          </p:cNvPr>
          <p:cNvSpPr>
            <a:spLocks noGrp="1"/>
          </p:cNvSpPr>
          <p:nvPr>
            <p:ph type="dt" sz="half" idx="10"/>
          </p:nvPr>
        </p:nvSpPr>
        <p:spPr/>
        <p:txBody>
          <a:bodyPr/>
          <a:lstStyle/>
          <a:p>
            <a:fld id="{C4C1EE97-1791-714D-911B-F3EFF883A170}" type="datetime1">
              <a:rPr lang="en-US" smtClean="0"/>
              <a:t>6/29/24</a:t>
            </a:fld>
            <a:endParaRPr lang="en-US"/>
          </a:p>
        </p:txBody>
      </p:sp>
      <p:sp>
        <p:nvSpPr>
          <p:cNvPr id="6" name="Footer Placeholder 5">
            <a:extLst>
              <a:ext uri="{FF2B5EF4-FFF2-40B4-BE49-F238E27FC236}">
                <a16:creationId xmlns:a16="http://schemas.microsoft.com/office/drawing/2014/main" id="{51F24F77-C265-2844-9D6F-DF9F1BC05AAC}"/>
              </a:ext>
            </a:extLst>
          </p:cNvPr>
          <p:cNvSpPr>
            <a:spLocks noGrp="1"/>
          </p:cNvSpPr>
          <p:nvPr>
            <p:ph type="ftr" sz="quarter" idx="11"/>
          </p:nvPr>
        </p:nvSpPr>
        <p:spPr/>
        <p:txBody>
          <a:bodyPr/>
          <a:lstStyle/>
          <a:p>
            <a:r>
              <a:rPr lang="en-US"/>
              <a:t>Intro to Computer Science For electrical engineering</a:t>
            </a:r>
          </a:p>
        </p:txBody>
      </p:sp>
      <p:sp>
        <p:nvSpPr>
          <p:cNvPr id="7" name="Slide Number Placeholder 6">
            <a:extLst>
              <a:ext uri="{FF2B5EF4-FFF2-40B4-BE49-F238E27FC236}">
                <a16:creationId xmlns:a16="http://schemas.microsoft.com/office/drawing/2014/main" id="{F5F16E44-B024-D54F-ABB0-0C13420E2FC4}"/>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3226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C8C0-3D6C-CA47-BD23-48D6539CC2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DEF70D-A3FA-B04E-8FD3-02345A0C5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8A874-1AE0-FE43-8CDA-F217BEF34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6DDCAF-1F53-0548-9392-8A38BE339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69170-C7A8-D34C-8279-12D1C258C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5DB9D-6144-D148-8BA3-721A70A88C19}"/>
              </a:ext>
            </a:extLst>
          </p:cNvPr>
          <p:cNvSpPr>
            <a:spLocks noGrp="1"/>
          </p:cNvSpPr>
          <p:nvPr>
            <p:ph type="dt" sz="half" idx="10"/>
          </p:nvPr>
        </p:nvSpPr>
        <p:spPr/>
        <p:txBody>
          <a:bodyPr/>
          <a:lstStyle/>
          <a:p>
            <a:fld id="{4BC7EC77-7C01-3343-9972-BDC31A42419E}" type="datetime1">
              <a:rPr lang="en-US" smtClean="0"/>
              <a:t>6/29/24</a:t>
            </a:fld>
            <a:endParaRPr lang="en-US"/>
          </a:p>
        </p:txBody>
      </p:sp>
      <p:sp>
        <p:nvSpPr>
          <p:cNvPr id="8" name="Footer Placeholder 7">
            <a:extLst>
              <a:ext uri="{FF2B5EF4-FFF2-40B4-BE49-F238E27FC236}">
                <a16:creationId xmlns:a16="http://schemas.microsoft.com/office/drawing/2014/main" id="{1ABBBB8B-CC50-DB47-8BA5-DFCE4CA0C790}"/>
              </a:ext>
            </a:extLst>
          </p:cNvPr>
          <p:cNvSpPr>
            <a:spLocks noGrp="1"/>
          </p:cNvSpPr>
          <p:nvPr>
            <p:ph type="ftr" sz="quarter" idx="11"/>
          </p:nvPr>
        </p:nvSpPr>
        <p:spPr/>
        <p:txBody>
          <a:bodyPr/>
          <a:lstStyle/>
          <a:p>
            <a:r>
              <a:rPr lang="en-US"/>
              <a:t>Intro to Computer Science For electrical engineering</a:t>
            </a:r>
          </a:p>
        </p:txBody>
      </p:sp>
      <p:sp>
        <p:nvSpPr>
          <p:cNvPr id="9" name="Slide Number Placeholder 8">
            <a:extLst>
              <a:ext uri="{FF2B5EF4-FFF2-40B4-BE49-F238E27FC236}">
                <a16:creationId xmlns:a16="http://schemas.microsoft.com/office/drawing/2014/main" id="{6BE6F998-BEFE-1640-9768-1200495666D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2178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04E3-45B9-5D4B-B716-B5039C5150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5EBD3-1891-3D43-9BF0-1FCF75FED08A}"/>
              </a:ext>
            </a:extLst>
          </p:cNvPr>
          <p:cNvSpPr>
            <a:spLocks noGrp="1"/>
          </p:cNvSpPr>
          <p:nvPr>
            <p:ph type="dt" sz="half" idx="10"/>
          </p:nvPr>
        </p:nvSpPr>
        <p:spPr/>
        <p:txBody>
          <a:bodyPr/>
          <a:lstStyle/>
          <a:p>
            <a:fld id="{9EB79B07-FD61-BA48-A08C-B309D3323F3D}" type="datetime1">
              <a:rPr lang="en-US" smtClean="0"/>
              <a:t>6/29/24</a:t>
            </a:fld>
            <a:endParaRPr lang="en-US"/>
          </a:p>
        </p:txBody>
      </p:sp>
      <p:sp>
        <p:nvSpPr>
          <p:cNvPr id="4" name="Footer Placeholder 3">
            <a:extLst>
              <a:ext uri="{FF2B5EF4-FFF2-40B4-BE49-F238E27FC236}">
                <a16:creationId xmlns:a16="http://schemas.microsoft.com/office/drawing/2014/main" id="{7BF08E04-C0EF-FF4B-84CA-A50DF2ABD357}"/>
              </a:ext>
            </a:extLst>
          </p:cNvPr>
          <p:cNvSpPr>
            <a:spLocks noGrp="1"/>
          </p:cNvSpPr>
          <p:nvPr>
            <p:ph type="ftr" sz="quarter" idx="11"/>
          </p:nvPr>
        </p:nvSpPr>
        <p:spPr/>
        <p:txBody>
          <a:bodyPr/>
          <a:lstStyle/>
          <a:p>
            <a:r>
              <a:rPr lang="en-US"/>
              <a:t>Intro to Computer Science For electrical engineering</a:t>
            </a:r>
          </a:p>
        </p:txBody>
      </p:sp>
      <p:sp>
        <p:nvSpPr>
          <p:cNvPr id="5" name="Slide Number Placeholder 4">
            <a:extLst>
              <a:ext uri="{FF2B5EF4-FFF2-40B4-BE49-F238E27FC236}">
                <a16:creationId xmlns:a16="http://schemas.microsoft.com/office/drawing/2014/main" id="{6F1DCD3C-7C50-D349-A2FC-0F3B23BEAC62}"/>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247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52163-57F5-9649-9E95-29921249496C}"/>
              </a:ext>
            </a:extLst>
          </p:cNvPr>
          <p:cNvSpPr>
            <a:spLocks noGrp="1"/>
          </p:cNvSpPr>
          <p:nvPr>
            <p:ph type="dt" sz="half" idx="10"/>
          </p:nvPr>
        </p:nvSpPr>
        <p:spPr/>
        <p:txBody>
          <a:bodyPr/>
          <a:lstStyle/>
          <a:p>
            <a:fld id="{FE311FAB-3A92-E54C-9115-C53843F22E02}" type="datetime1">
              <a:rPr lang="en-US" smtClean="0"/>
              <a:t>6/29/24</a:t>
            </a:fld>
            <a:endParaRPr lang="en-US"/>
          </a:p>
        </p:txBody>
      </p:sp>
      <p:sp>
        <p:nvSpPr>
          <p:cNvPr id="3" name="Footer Placeholder 2">
            <a:extLst>
              <a:ext uri="{FF2B5EF4-FFF2-40B4-BE49-F238E27FC236}">
                <a16:creationId xmlns:a16="http://schemas.microsoft.com/office/drawing/2014/main" id="{73CA382B-A6F1-774A-ADB1-6226F01732C9}"/>
              </a:ext>
            </a:extLst>
          </p:cNvPr>
          <p:cNvSpPr>
            <a:spLocks noGrp="1"/>
          </p:cNvSpPr>
          <p:nvPr>
            <p:ph type="ftr" sz="quarter" idx="11"/>
          </p:nvPr>
        </p:nvSpPr>
        <p:spPr/>
        <p:txBody>
          <a:bodyPr/>
          <a:lstStyle/>
          <a:p>
            <a:r>
              <a:rPr lang="en-US"/>
              <a:t>Intro to Computer Science For electrical engineering</a:t>
            </a:r>
          </a:p>
        </p:txBody>
      </p:sp>
      <p:sp>
        <p:nvSpPr>
          <p:cNvPr id="4" name="Slide Number Placeholder 3">
            <a:extLst>
              <a:ext uri="{FF2B5EF4-FFF2-40B4-BE49-F238E27FC236}">
                <a16:creationId xmlns:a16="http://schemas.microsoft.com/office/drawing/2014/main" id="{E4CB2F4E-6F40-6B42-A9FC-CBC599DEDC30}"/>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6128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B0B0-8450-9043-8269-84D545A5A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742468-BC6B-7F43-A7A5-D0355A1A8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A1212B-AFB3-244B-A159-0F7F1E0E5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1A2D3-FB9F-0B41-9D48-2AA76575FAC6}"/>
              </a:ext>
            </a:extLst>
          </p:cNvPr>
          <p:cNvSpPr>
            <a:spLocks noGrp="1"/>
          </p:cNvSpPr>
          <p:nvPr>
            <p:ph type="dt" sz="half" idx="10"/>
          </p:nvPr>
        </p:nvSpPr>
        <p:spPr/>
        <p:txBody>
          <a:bodyPr/>
          <a:lstStyle/>
          <a:p>
            <a:fld id="{EBC3BC4C-D5E7-FF43-B7B3-2897AF37D55E}" type="datetime1">
              <a:rPr lang="en-US" smtClean="0"/>
              <a:t>6/29/24</a:t>
            </a:fld>
            <a:endParaRPr lang="en-US"/>
          </a:p>
        </p:txBody>
      </p:sp>
      <p:sp>
        <p:nvSpPr>
          <p:cNvPr id="6" name="Footer Placeholder 5">
            <a:extLst>
              <a:ext uri="{FF2B5EF4-FFF2-40B4-BE49-F238E27FC236}">
                <a16:creationId xmlns:a16="http://schemas.microsoft.com/office/drawing/2014/main" id="{D0D44A9E-FA2B-8C49-AE1D-39D02FE626B7}"/>
              </a:ext>
            </a:extLst>
          </p:cNvPr>
          <p:cNvSpPr>
            <a:spLocks noGrp="1"/>
          </p:cNvSpPr>
          <p:nvPr>
            <p:ph type="ftr" sz="quarter" idx="11"/>
          </p:nvPr>
        </p:nvSpPr>
        <p:spPr/>
        <p:txBody>
          <a:bodyPr/>
          <a:lstStyle/>
          <a:p>
            <a:r>
              <a:rPr lang="en-US"/>
              <a:t>Intro to Computer Science For electrical engineering</a:t>
            </a:r>
          </a:p>
        </p:txBody>
      </p:sp>
      <p:sp>
        <p:nvSpPr>
          <p:cNvPr id="7" name="Slide Number Placeholder 6">
            <a:extLst>
              <a:ext uri="{FF2B5EF4-FFF2-40B4-BE49-F238E27FC236}">
                <a16:creationId xmlns:a16="http://schemas.microsoft.com/office/drawing/2014/main" id="{F67B884A-5723-E642-A8A1-6D370EB13365}"/>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5618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0662-DE18-E44C-A417-35B439E86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20454E-F00E-194C-8520-3A22061A5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0A5C90-D088-3648-A1C1-83E85E249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BEEAA-CCA8-0442-AE7A-9CDC70153EE7}"/>
              </a:ext>
            </a:extLst>
          </p:cNvPr>
          <p:cNvSpPr>
            <a:spLocks noGrp="1"/>
          </p:cNvSpPr>
          <p:nvPr>
            <p:ph type="dt" sz="half" idx="10"/>
          </p:nvPr>
        </p:nvSpPr>
        <p:spPr/>
        <p:txBody>
          <a:bodyPr/>
          <a:lstStyle/>
          <a:p>
            <a:fld id="{5E65FAA0-F9EE-BD4F-868C-00AD95C7DBC1}" type="datetime1">
              <a:rPr lang="en-US" smtClean="0"/>
              <a:t>6/29/24</a:t>
            </a:fld>
            <a:endParaRPr lang="en-US"/>
          </a:p>
        </p:txBody>
      </p:sp>
      <p:sp>
        <p:nvSpPr>
          <p:cNvPr id="6" name="Footer Placeholder 5">
            <a:extLst>
              <a:ext uri="{FF2B5EF4-FFF2-40B4-BE49-F238E27FC236}">
                <a16:creationId xmlns:a16="http://schemas.microsoft.com/office/drawing/2014/main" id="{63DBAF69-48D1-AA40-AC0F-C167512397CA}"/>
              </a:ext>
            </a:extLst>
          </p:cNvPr>
          <p:cNvSpPr>
            <a:spLocks noGrp="1"/>
          </p:cNvSpPr>
          <p:nvPr>
            <p:ph type="ftr" sz="quarter" idx="11"/>
          </p:nvPr>
        </p:nvSpPr>
        <p:spPr/>
        <p:txBody>
          <a:bodyPr/>
          <a:lstStyle/>
          <a:p>
            <a:r>
              <a:rPr lang="en-US"/>
              <a:t>Intro to Computer Science For electrical engineering</a:t>
            </a:r>
          </a:p>
        </p:txBody>
      </p:sp>
      <p:sp>
        <p:nvSpPr>
          <p:cNvPr id="7" name="Slide Number Placeholder 6">
            <a:extLst>
              <a:ext uri="{FF2B5EF4-FFF2-40B4-BE49-F238E27FC236}">
                <a16:creationId xmlns:a16="http://schemas.microsoft.com/office/drawing/2014/main" id="{DD1B89B4-3BD5-C74D-B60B-01742A113DE5}"/>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0084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0DE68-D55D-724D-87ED-EB638020A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54EE13-0316-174C-83B0-B230E2950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A7FAB-EDB1-C643-A58D-C98A1616F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FFD8C-CA63-BE4D-A02D-2B5DDC416F8D}" type="datetime1">
              <a:rPr lang="en-US" smtClean="0"/>
              <a:t>6/29/24</a:t>
            </a:fld>
            <a:endParaRPr lang="en-US"/>
          </a:p>
        </p:txBody>
      </p:sp>
      <p:sp>
        <p:nvSpPr>
          <p:cNvPr id="5" name="Footer Placeholder 4">
            <a:extLst>
              <a:ext uri="{FF2B5EF4-FFF2-40B4-BE49-F238E27FC236}">
                <a16:creationId xmlns:a16="http://schemas.microsoft.com/office/drawing/2014/main" id="{C214FEE0-0716-1443-A2FB-F06D1F1DC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7A16A1EB-F8D6-D049-836F-F8CEF10DD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a:p>
        </p:txBody>
      </p:sp>
      <p:pic>
        <p:nvPicPr>
          <p:cNvPr id="7" name="Picture 6">
            <a:extLst>
              <a:ext uri="{FF2B5EF4-FFF2-40B4-BE49-F238E27FC236}">
                <a16:creationId xmlns:a16="http://schemas.microsoft.com/office/drawing/2014/main" id="{262E9B5F-0F48-F64B-B356-B1D0E1B424EA}"/>
              </a:ext>
            </a:extLst>
          </p:cNvPr>
          <p:cNvPicPr>
            <a:picLocks noChangeAspect="1"/>
          </p:cNvPicPr>
          <p:nvPr userDrawn="1"/>
        </p:nvPicPr>
        <p:blipFill>
          <a:blip r:embed="rId13"/>
          <a:stretch>
            <a:fillRect/>
          </a:stretch>
        </p:blipFill>
        <p:spPr>
          <a:xfrm>
            <a:off x="10988874" y="-4761"/>
            <a:ext cx="1140981" cy="1140981"/>
          </a:xfrm>
          <a:prstGeom prst="rect">
            <a:avLst/>
          </a:prstGeom>
        </p:spPr>
      </p:pic>
      <p:pic>
        <p:nvPicPr>
          <p:cNvPr id="8" name="Picture 7">
            <a:extLst>
              <a:ext uri="{FF2B5EF4-FFF2-40B4-BE49-F238E27FC236}">
                <a16:creationId xmlns:a16="http://schemas.microsoft.com/office/drawing/2014/main" id="{7CD012A6-1C3C-6842-AB98-33527AF749B2}"/>
              </a:ext>
            </a:extLst>
          </p:cNvPr>
          <p:cNvPicPr>
            <a:picLocks noChangeAspect="1"/>
          </p:cNvPicPr>
          <p:nvPr userDrawn="1"/>
        </p:nvPicPr>
        <p:blipFill>
          <a:blip r:embed="rId14"/>
          <a:stretch>
            <a:fillRect/>
          </a:stretch>
        </p:blipFill>
        <p:spPr>
          <a:xfrm>
            <a:off x="10975" y="5779513"/>
            <a:ext cx="993338" cy="993338"/>
          </a:xfrm>
          <a:prstGeom prst="rect">
            <a:avLst/>
          </a:prstGeom>
        </p:spPr>
      </p:pic>
    </p:spTree>
    <p:extLst>
      <p:ext uri="{BB962C8B-B14F-4D97-AF65-F5344CB8AC3E}">
        <p14:creationId xmlns:p14="http://schemas.microsoft.com/office/powerpoint/2010/main" val="27229189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umpy.org/doc/stable/reference/generated/numpy.ndarra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numpy.org/doc/stable/user/basics.broadcasting.html#broadcast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umpy.org/doc/stable/user/basics.indexing.html#indexing-on-ndarray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numpy.org/doc/stable/reference/ufunc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questions/34142485/difference-between-numpy-dot-and-python-3-5-matrix-multipl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umpy.org/doc/stable/reference/routines.array-creatio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7E7C-6223-8D43-9BC3-D64EDB800ADA}"/>
              </a:ext>
            </a:extLst>
          </p:cNvPr>
          <p:cNvSpPr>
            <a:spLocks noGrp="1"/>
          </p:cNvSpPr>
          <p:nvPr>
            <p:ph type="ctrTitle"/>
          </p:nvPr>
        </p:nvSpPr>
        <p:spPr>
          <a:noFill/>
          <a:ln>
            <a:noFill/>
          </a:ln>
        </p:spPr>
        <p:txBody>
          <a:bodyPr/>
          <a:lstStyle/>
          <a:p>
            <a:r>
              <a:rPr lang="en-US" dirty="0"/>
              <a:t>Introduction to Computer Science (371-1-1601)</a:t>
            </a:r>
          </a:p>
        </p:txBody>
      </p:sp>
      <p:sp>
        <p:nvSpPr>
          <p:cNvPr id="3" name="Subtitle 2">
            <a:extLst>
              <a:ext uri="{FF2B5EF4-FFF2-40B4-BE49-F238E27FC236}">
                <a16:creationId xmlns:a16="http://schemas.microsoft.com/office/drawing/2014/main" id="{B50EC878-14B9-074F-A4FB-D687DEFA5B25}"/>
              </a:ext>
            </a:extLst>
          </p:cNvPr>
          <p:cNvSpPr>
            <a:spLocks noGrp="1"/>
          </p:cNvSpPr>
          <p:nvPr>
            <p:ph type="subTitle" idx="1"/>
          </p:nvPr>
        </p:nvSpPr>
        <p:spPr>
          <a:noFill/>
        </p:spPr>
        <p:txBody>
          <a:bodyPr/>
          <a:lstStyle/>
          <a:p>
            <a:pPr fontAlgn="base"/>
            <a:r>
              <a:rPr lang="en-US" dirty="0">
                <a:solidFill>
                  <a:srgbClr val="000000"/>
                </a:solidFill>
              </a:rPr>
              <a:t>Lectures by: Prof Hugo </a:t>
            </a:r>
            <a:r>
              <a:rPr lang="en-US" dirty="0" err="1">
                <a:solidFill>
                  <a:srgbClr val="000000"/>
                </a:solidFill>
              </a:rPr>
              <a:t>Guterman</a:t>
            </a:r>
            <a:r>
              <a:rPr lang="en-US" dirty="0">
                <a:solidFill>
                  <a:srgbClr val="000000"/>
                </a:solidFill>
              </a:rPr>
              <a:t>,  Zion </a:t>
            </a:r>
            <a:r>
              <a:rPr lang="en-US" dirty="0" err="1">
                <a:solidFill>
                  <a:srgbClr val="000000"/>
                </a:solidFill>
              </a:rPr>
              <a:t>Siksik</a:t>
            </a:r>
            <a:r>
              <a:rPr lang="en-US" dirty="0">
                <a:solidFill>
                  <a:srgbClr val="000000"/>
                </a:solidFill>
              </a:rPr>
              <a:t>​​</a:t>
            </a:r>
            <a:endParaRPr lang="en-US" sz="4000" dirty="0">
              <a:solidFill>
                <a:srgbClr val="000000"/>
              </a:solidFill>
            </a:endParaRPr>
          </a:p>
          <a:p>
            <a:pPr fontAlgn="base"/>
            <a:r>
              <a:rPr lang="en-US" dirty="0">
                <a:solidFill>
                  <a:srgbClr val="000000"/>
                </a:solidFill>
              </a:rPr>
              <a:t>Recitations by: </a:t>
            </a:r>
            <a:r>
              <a:rPr lang="en-US" dirty="0" err="1">
                <a:solidFill>
                  <a:srgbClr val="000000"/>
                </a:solidFill>
              </a:rPr>
              <a:t>Moshiko</a:t>
            </a:r>
            <a:r>
              <a:rPr lang="en-US" dirty="0">
                <a:solidFill>
                  <a:srgbClr val="000000"/>
                </a:solidFill>
              </a:rPr>
              <a:t> Davidian, Ofir </a:t>
            </a:r>
            <a:r>
              <a:rPr lang="en-US" dirty="0" err="1">
                <a:solidFill>
                  <a:srgbClr val="000000"/>
                </a:solidFill>
              </a:rPr>
              <a:t>Yaish</a:t>
            </a:r>
            <a:r>
              <a:rPr lang="en-US" dirty="0">
                <a:solidFill>
                  <a:srgbClr val="000000"/>
                </a:solidFill>
              </a:rPr>
              <a:t>, Dor </a:t>
            </a:r>
            <a:r>
              <a:rPr lang="en-US" dirty="0" err="1">
                <a:solidFill>
                  <a:srgbClr val="000000"/>
                </a:solidFill>
              </a:rPr>
              <a:t>Shamay</a:t>
            </a:r>
            <a:r>
              <a:rPr lang="en-US" dirty="0">
                <a:solidFill>
                  <a:srgbClr val="000000"/>
                </a:solidFill>
              </a:rPr>
              <a:t>, Bar </a:t>
            </a:r>
            <a:r>
              <a:rPr lang="en-US" dirty="0" err="1">
                <a:solidFill>
                  <a:srgbClr val="000000"/>
                </a:solidFill>
              </a:rPr>
              <a:t>Shaybet</a:t>
            </a:r>
            <a:r>
              <a:rPr lang="en-US" dirty="0">
                <a:solidFill>
                  <a:srgbClr val="000000"/>
                </a:solidFill>
              </a:rPr>
              <a:t> ​</a:t>
            </a:r>
          </a:p>
        </p:txBody>
      </p:sp>
    </p:spTree>
    <p:extLst>
      <p:ext uri="{BB962C8B-B14F-4D97-AF65-F5344CB8AC3E}">
        <p14:creationId xmlns:p14="http://schemas.microsoft.com/office/powerpoint/2010/main" val="185296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11121"/>
            <a:ext cx="10515600" cy="1325563"/>
          </a:xfrm>
        </p:spPr>
        <p:txBody>
          <a:bodyPr/>
          <a:lstStyle/>
          <a:p>
            <a:r>
              <a:rPr lang="en-US" dirty="0"/>
              <a:t>Warm-up exercises (2)</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10</a:t>
            </a:fld>
            <a:endParaRPr lang="en-US"/>
          </a:p>
        </p:txBody>
      </p:sp>
      <p:sp>
        <p:nvSpPr>
          <p:cNvPr id="15" name="Content Placeholder 3">
            <a:extLst>
              <a:ext uri="{FF2B5EF4-FFF2-40B4-BE49-F238E27FC236}">
                <a16:creationId xmlns:a16="http://schemas.microsoft.com/office/drawing/2014/main" id="{D7731767-8DE9-4125-CCEA-C7983F635826}"/>
              </a:ext>
            </a:extLst>
          </p:cNvPr>
          <p:cNvSpPr>
            <a:spLocks noGrp="1"/>
          </p:cNvSpPr>
          <p:nvPr>
            <p:ph sz="quarter" idx="1"/>
          </p:nvPr>
        </p:nvSpPr>
        <p:spPr>
          <a:xfrm>
            <a:off x="838200" y="1417041"/>
            <a:ext cx="10515600" cy="804329"/>
          </a:xfrm>
        </p:spPr>
        <p:txBody>
          <a:bodyPr>
            <a:normAutofit/>
          </a:bodyPr>
          <a:lstStyle/>
          <a:p>
            <a:pPr algn="l" rtl="0"/>
            <a:r>
              <a:rPr lang="en-US" sz="2400" dirty="0"/>
              <a:t>Create a 5x5 array with random values (between 1 and 100) and print the minimum and maximum values of the entire array</a:t>
            </a:r>
          </a:p>
          <a:p>
            <a:pPr algn="l" rtl="0"/>
            <a:endParaRPr lang="he-IL" sz="2400" dirty="0"/>
          </a:p>
        </p:txBody>
      </p:sp>
      <p:sp>
        <p:nvSpPr>
          <p:cNvPr id="18" name="Rectangle 17">
            <a:extLst>
              <a:ext uri="{FF2B5EF4-FFF2-40B4-BE49-F238E27FC236}">
                <a16:creationId xmlns:a16="http://schemas.microsoft.com/office/drawing/2014/main" id="{CCA36C6E-3FC9-928D-AD42-02BAE8C6999F}"/>
              </a:ext>
            </a:extLst>
          </p:cNvPr>
          <p:cNvSpPr/>
          <p:nvPr/>
        </p:nvSpPr>
        <p:spPr>
          <a:xfrm>
            <a:off x="1324399" y="2221370"/>
            <a:ext cx="7632848" cy="2862322"/>
          </a:xfrm>
          <a:prstGeom prst="rect">
            <a:avLst/>
          </a:prstGeom>
        </p:spPr>
        <p:txBody>
          <a:bodyPr wrap="square">
            <a:spAutoFit/>
          </a:bodyPr>
          <a:lstStyle/>
          <a:p>
            <a:r>
              <a:rPr lang="en-US" dirty="0">
                <a:solidFill>
                  <a:srgbClr val="8F5902"/>
                </a:solidFill>
              </a:rPr>
              <a:t>&gt;&gt;&gt;</a:t>
            </a:r>
            <a:r>
              <a:rPr lang="en-US" dirty="0"/>
              <a:t> Z = </a:t>
            </a:r>
            <a:r>
              <a:rPr lang="en-US" dirty="0" err="1"/>
              <a:t>np.random.random</a:t>
            </a:r>
            <a:r>
              <a:rPr lang="en-US" dirty="0"/>
              <a:t>((5,</a:t>
            </a:r>
            <a:r>
              <a:rPr lang="he-IL" dirty="0"/>
              <a:t> </a:t>
            </a:r>
            <a:r>
              <a:rPr lang="en-US" dirty="0"/>
              <a:t>5))*99 + 1</a:t>
            </a:r>
          </a:p>
          <a:p>
            <a:r>
              <a:rPr lang="en-US" dirty="0">
                <a:solidFill>
                  <a:srgbClr val="8F5902"/>
                </a:solidFill>
              </a:rPr>
              <a:t>&gt;&gt;&gt;</a:t>
            </a:r>
            <a:r>
              <a:rPr lang="en-US" dirty="0"/>
              <a:t> Z</a:t>
            </a:r>
          </a:p>
          <a:p>
            <a:r>
              <a:rPr lang="en-US" dirty="0">
                <a:solidFill>
                  <a:srgbClr val="0070C0"/>
                </a:solidFill>
              </a:rPr>
              <a:t>array([[97.57935334, 37.21218112, 85.8394064 , 54.84623399, 57.71820578],</a:t>
            </a:r>
          </a:p>
          <a:p>
            <a:r>
              <a:rPr lang="en-US" dirty="0">
                <a:solidFill>
                  <a:srgbClr val="0070C0"/>
                </a:solidFill>
              </a:rPr>
              <a:t>       [52.3759324 , 28.97257665, 18.05743292, 74.38841988, 13.92938736],</a:t>
            </a:r>
          </a:p>
          <a:p>
            <a:r>
              <a:rPr lang="en-US" dirty="0">
                <a:solidFill>
                  <a:srgbClr val="0070C0"/>
                </a:solidFill>
              </a:rPr>
              <a:t>       [98.28565278, 36.7209352 , 22.39104046, 33.26565019, 60.71947564],</a:t>
            </a:r>
          </a:p>
          <a:p>
            <a:r>
              <a:rPr lang="en-US" dirty="0">
                <a:solidFill>
                  <a:srgbClr val="0070C0"/>
                </a:solidFill>
              </a:rPr>
              <a:t>       [85.85777885,  1.0803152 , 97.40209328, 19.49195478, 38.79846506],</a:t>
            </a:r>
          </a:p>
          <a:p>
            <a:r>
              <a:rPr lang="en-US" dirty="0">
                <a:solidFill>
                  <a:srgbClr val="0070C0"/>
                </a:solidFill>
              </a:rPr>
              <a:t>       [34.18405984, 92.84778758, 42.13540315, 53.5204781 , 49.86489806]])</a:t>
            </a:r>
          </a:p>
          <a:p>
            <a:r>
              <a:rPr lang="en-US" dirty="0">
                <a:solidFill>
                  <a:srgbClr val="8F5902"/>
                </a:solidFill>
              </a:rPr>
              <a:t>&gt;&gt;&gt;</a:t>
            </a:r>
            <a:r>
              <a:rPr lang="en-US" dirty="0"/>
              <a:t> </a:t>
            </a:r>
            <a:r>
              <a:rPr lang="en-US" dirty="0" err="1"/>
              <a:t>Zmin</a:t>
            </a:r>
            <a:r>
              <a:rPr lang="en-US" dirty="0"/>
              <a:t>, </a:t>
            </a:r>
            <a:r>
              <a:rPr lang="en-US" dirty="0" err="1"/>
              <a:t>Zmax</a:t>
            </a:r>
            <a:r>
              <a:rPr lang="en-US" dirty="0"/>
              <a:t> = Z.min(), Z.max()</a:t>
            </a:r>
          </a:p>
          <a:p>
            <a:r>
              <a:rPr lang="en-US" dirty="0">
                <a:solidFill>
                  <a:srgbClr val="8F5902"/>
                </a:solidFill>
              </a:rPr>
              <a:t>&gt;&gt;&gt;</a:t>
            </a:r>
            <a:r>
              <a:rPr lang="en-US" dirty="0"/>
              <a:t> print(</a:t>
            </a:r>
            <a:r>
              <a:rPr lang="en-US" dirty="0" err="1"/>
              <a:t>Zmin</a:t>
            </a:r>
            <a:r>
              <a:rPr lang="en-US" dirty="0"/>
              <a:t>, </a:t>
            </a:r>
            <a:r>
              <a:rPr lang="en-US" dirty="0" err="1"/>
              <a:t>Zmax</a:t>
            </a:r>
            <a:r>
              <a:rPr lang="en-US" dirty="0"/>
              <a:t>)</a:t>
            </a:r>
          </a:p>
          <a:p>
            <a:r>
              <a:rPr lang="en-US" dirty="0">
                <a:solidFill>
                  <a:srgbClr val="0070C0"/>
                </a:solidFill>
              </a:rPr>
              <a:t>(1.0803152, 98.28565278)</a:t>
            </a:r>
          </a:p>
        </p:txBody>
      </p:sp>
      <p:sp>
        <p:nvSpPr>
          <p:cNvPr id="9" name="TextBox 8">
            <a:extLst>
              <a:ext uri="{FF2B5EF4-FFF2-40B4-BE49-F238E27FC236}">
                <a16:creationId xmlns:a16="http://schemas.microsoft.com/office/drawing/2014/main" id="{5DF321E9-A3B7-CDE9-D35B-7114F1FD33C8}"/>
              </a:ext>
            </a:extLst>
          </p:cNvPr>
          <p:cNvSpPr txBox="1"/>
          <p:nvPr/>
        </p:nvSpPr>
        <p:spPr>
          <a:xfrm>
            <a:off x="838200" y="5177204"/>
            <a:ext cx="6380747" cy="738664"/>
          </a:xfrm>
          <a:prstGeom prst="rect">
            <a:avLst/>
          </a:prstGeom>
          <a:noFill/>
        </p:spPr>
        <p:txBody>
          <a:bodyPr wrap="square" rtlCol="0">
            <a:spAutoFit/>
          </a:bodyPr>
          <a:lstStyle/>
          <a:p>
            <a:pPr marL="285750" indent="-285750">
              <a:buFont typeface="Arial" panose="020B0604020202020204" pitchFamily="34" charset="0"/>
              <a:buChar char="•"/>
            </a:pPr>
            <a:r>
              <a:rPr lang="en-US" sz="2400" dirty="0"/>
              <a:t>Can you find the maximum values in each row?</a:t>
            </a:r>
          </a:p>
          <a:p>
            <a:endParaRPr lang="en-IL" dirty="0"/>
          </a:p>
        </p:txBody>
      </p:sp>
      <p:sp>
        <p:nvSpPr>
          <p:cNvPr id="19" name="TextBox 18">
            <a:extLst>
              <a:ext uri="{FF2B5EF4-FFF2-40B4-BE49-F238E27FC236}">
                <a16:creationId xmlns:a16="http://schemas.microsoft.com/office/drawing/2014/main" id="{2F95DC67-C5BE-D9D4-85DB-4FBA5BAE0EC3}"/>
              </a:ext>
            </a:extLst>
          </p:cNvPr>
          <p:cNvSpPr txBox="1"/>
          <p:nvPr/>
        </p:nvSpPr>
        <p:spPr>
          <a:xfrm>
            <a:off x="4902100" y="5766777"/>
            <a:ext cx="1472067" cy="369332"/>
          </a:xfrm>
          <a:prstGeom prst="rect">
            <a:avLst/>
          </a:prstGeom>
          <a:noFill/>
        </p:spPr>
        <p:txBody>
          <a:bodyPr wrap="square">
            <a:spAutoFit/>
          </a:bodyPr>
          <a:lstStyle/>
          <a:p>
            <a:r>
              <a:rPr lang="en-US" dirty="0" err="1"/>
              <a:t>Z.max</a:t>
            </a:r>
            <a:r>
              <a:rPr lang="en-US" dirty="0"/>
              <a:t>(axis=1)</a:t>
            </a:r>
            <a:endParaRPr lang="en-IL" dirty="0"/>
          </a:p>
        </p:txBody>
      </p:sp>
      <p:cxnSp>
        <p:nvCxnSpPr>
          <p:cNvPr id="23" name="Straight Arrow Connector 22">
            <a:extLst>
              <a:ext uri="{FF2B5EF4-FFF2-40B4-BE49-F238E27FC236}">
                <a16:creationId xmlns:a16="http://schemas.microsoft.com/office/drawing/2014/main" id="{4DB0F0EB-CE09-8589-EFA7-F97FF567B0A6}"/>
              </a:ext>
            </a:extLst>
          </p:cNvPr>
          <p:cNvCxnSpPr>
            <a:cxnSpLocks/>
          </p:cNvCxnSpPr>
          <p:nvPr/>
        </p:nvCxnSpPr>
        <p:spPr>
          <a:xfrm flipH="1">
            <a:off x="6448926" y="5440959"/>
            <a:ext cx="1559293" cy="510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98CB38B-CE82-3536-0D44-C1B68A2038E0}"/>
              </a:ext>
            </a:extLst>
          </p:cNvPr>
          <p:cNvSpPr txBox="1"/>
          <p:nvPr/>
        </p:nvSpPr>
        <p:spPr>
          <a:xfrm>
            <a:off x="7931217" y="5119267"/>
            <a:ext cx="3525773" cy="369332"/>
          </a:xfrm>
          <a:prstGeom prst="rect">
            <a:avLst/>
          </a:prstGeom>
          <a:noFill/>
        </p:spPr>
        <p:txBody>
          <a:bodyPr wrap="none" rtlCol="0">
            <a:spAutoFit/>
          </a:bodyPr>
          <a:lstStyle/>
          <a:p>
            <a:r>
              <a:rPr lang="en-US" dirty="0"/>
              <a:t>Operation is performed along axis 1</a:t>
            </a:r>
            <a:endParaRPr lang="en-IL" dirty="0"/>
          </a:p>
        </p:txBody>
      </p:sp>
    </p:spTree>
    <p:extLst>
      <p:ext uri="{BB962C8B-B14F-4D97-AF65-F5344CB8AC3E}">
        <p14:creationId xmlns:p14="http://schemas.microsoft.com/office/powerpoint/2010/main" val="70189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D88C-F6F3-329C-4D8A-9BABB6374E03}"/>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err="1"/>
              <a:t>Ndarray</a:t>
            </a:r>
            <a:r>
              <a:rPr lang="en-US" dirty="0"/>
              <a:t> methods</a:t>
            </a:r>
            <a:endParaRPr lang="en-IL" dirty="0"/>
          </a:p>
        </p:txBody>
      </p:sp>
      <p:sp>
        <p:nvSpPr>
          <p:cNvPr id="3" name="Content Placeholder 2">
            <a:extLst>
              <a:ext uri="{FF2B5EF4-FFF2-40B4-BE49-F238E27FC236}">
                <a16:creationId xmlns:a16="http://schemas.microsoft.com/office/drawing/2014/main" id="{13E1ADDF-5F1E-B5CF-A555-41627F2642D9}"/>
              </a:ext>
            </a:extLst>
          </p:cNvPr>
          <p:cNvSpPr>
            <a:spLocks noGrp="1"/>
          </p:cNvSpPr>
          <p:nvPr>
            <p:ph idx="1"/>
          </p:nvPr>
        </p:nvSpPr>
        <p:spPr/>
        <p:txBody>
          <a:bodyPr/>
          <a:lstStyle/>
          <a:p>
            <a:r>
              <a:rPr lang="en-US" dirty="0"/>
              <a:t>Many methods can be applied over a </a:t>
            </a:r>
            <a:r>
              <a:rPr lang="en-US" dirty="0" err="1"/>
              <a:t>ndarray</a:t>
            </a:r>
            <a:r>
              <a:rPr lang="en-US" dirty="0"/>
              <a:t> object.</a:t>
            </a:r>
            <a:r>
              <a:rPr lang="en-IL" dirty="0"/>
              <a:t> You can read the full API </a:t>
            </a:r>
            <a:r>
              <a:rPr lang="en-US" dirty="0">
                <a:hlinkClick r:id="rId2"/>
              </a:rPr>
              <a:t>here</a:t>
            </a:r>
            <a:endParaRPr lang="en-US" dirty="0"/>
          </a:p>
          <a:p>
            <a:pPr marL="0" indent="0">
              <a:buNone/>
            </a:pPr>
            <a:endParaRPr lang="en-US" dirty="0"/>
          </a:p>
          <a:p>
            <a:r>
              <a:rPr lang="en-US" dirty="0"/>
              <a:t>Among them, here is a list of the ones we will need to know:</a:t>
            </a:r>
          </a:p>
          <a:p>
            <a:pPr marL="457200" lvl="1" indent="0">
              <a:buNone/>
            </a:pPr>
            <a:r>
              <a:rPr lang="en-US" dirty="0"/>
              <a:t>all, any, argmax, </a:t>
            </a:r>
            <a:r>
              <a:rPr lang="en-US" dirty="0" err="1"/>
              <a:t>argmin</a:t>
            </a:r>
            <a:r>
              <a:rPr lang="en-US" dirty="0"/>
              <a:t>, </a:t>
            </a:r>
            <a:r>
              <a:rPr lang="en-US" dirty="0" err="1"/>
              <a:t>argpartition</a:t>
            </a:r>
            <a:r>
              <a:rPr lang="en-US" dirty="0"/>
              <a:t>, </a:t>
            </a:r>
            <a:r>
              <a:rPr lang="en-US" dirty="0" err="1"/>
              <a:t>argsort</a:t>
            </a:r>
            <a:r>
              <a:rPr lang="en-US" dirty="0"/>
              <a:t>, </a:t>
            </a:r>
            <a:r>
              <a:rPr lang="en-US" dirty="0" err="1"/>
              <a:t>astype</a:t>
            </a:r>
            <a:r>
              <a:rPr lang="en-US" dirty="0"/>
              <a:t>, choose, clip, copy, </a:t>
            </a:r>
            <a:r>
              <a:rPr lang="en-US" dirty="0" err="1"/>
              <a:t>cumsum</a:t>
            </a:r>
            <a:r>
              <a:rPr lang="en-US" dirty="0"/>
              <a:t>, diagonal, fill, flatten, max, mean, min, nonzero, partition, reshape, resize, round, sort, squeeze, std, sum, transpose, trace, var, view</a:t>
            </a:r>
          </a:p>
        </p:txBody>
      </p:sp>
      <p:sp>
        <p:nvSpPr>
          <p:cNvPr id="4" name="Date Placeholder 3">
            <a:extLst>
              <a:ext uri="{FF2B5EF4-FFF2-40B4-BE49-F238E27FC236}">
                <a16:creationId xmlns:a16="http://schemas.microsoft.com/office/drawing/2014/main" id="{C2047FF5-7A12-0778-4F9C-22985F0B9344}"/>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0CDC1889-5B9F-76E2-8A37-0483FB2AC6A9}"/>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AC528CED-F26E-7271-1EB0-CEEAE6053701}"/>
              </a:ext>
            </a:extLst>
          </p:cNvPr>
          <p:cNvSpPr>
            <a:spLocks noGrp="1"/>
          </p:cNvSpPr>
          <p:nvPr>
            <p:ph type="sldNum" sz="quarter" idx="12"/>
          </p:nvPr>
        </p:nvSpPr>
        <p:spPr/>
        <p:txBody>
          <a:bodyPr/>
          <a:lstStyle/>
          <a:p>
            <a:fld id="{6D22F896-40B5-4ADD-8801-0D06FADFA095}" type="slidenum">
              <a:rPr lang="en-US" smtClean="0"/>
              <a:t>11</a:t>
            </a:fld>
            <a:endParaRPr lang="en-US"/>
          </a:p>
        </p:txBody>
      </p:sp>
    </p:spTree>
    <p:extLst>
      <p:ext uri="{BB962C8B-B14F-4D97-AF65-F5344CB8AC3E}">
        <p14:creationId xmlns:p14="http://schemas.microsoft.com/office/powerpoint/2010/main" val="191807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82078E-6C0B-4125-FE5B-E0263D79DE69}"/>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5D8280BF-B6C1-CF73-1123-E675F695D344}"/>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D63E385E-781D-0031-908F-3B101FAE51BC}"/>
              </a:ext>
            </a:extLst>
          </p:cNvPr>
          <p:cNvSpPr>
            <a:spLocks noGrp="1"/>
          </p:cNvSpPr>
          <p:nvPr>
            <p:ph type="sldNum" sz="quarter" idx="12"/>
          </p:nvPr>
        </p:nvSpPr>
        <p:spPr/>
        <p:txBody>
          <a:bodyPr/>
          <a:lstStyle/>
          <a:p>
            <a:fld id="{6D22F896-40B5-4ADD-8801-0D06FADFA095}" type="slidenum">
              <a:rPr lang="en-US" smtClean="0"/>
              <a:t>12</a:t>
            </a:fld>
            <a:endParaRPr lang="en-US"/>
          </a:p>
        </p:txBody>
      </p:sp>
      <p:sp>
        <p:nvSpPr>
          <p:cNvPr id="7" name="Content Placeholder 2">
            <a:extLst>
              <a:ext uri="{FF2B5EF4-FFF2-40B4-BE49-F238E27FC236}">
                <a16:creationId xmlns:a16="http://schemas.microsoft.com/office/drawing/2014/main" id="{07708AEB-82EC-73BD-AC83-841FAA7629D3}"/>
              </a:ext>
            </a:extLst>
          </p:cNvPr>
          <p:cNvSpPr>
            <a:spLocks noGrp="1"/>
          </p:cNvSpPr>
          <p:nvPr>
            <p:ph idx="1"/>
          </p:nvPr>
        </p:nvSpPr>
        <p:spPr>
          <a:xfrm>
            <a:off x="838200" y="1825625"/>
            <a:ext cx="10515600" cy="4351338"/>
          </a:xfrm>
        </p:spPr>
        <p:txBody>
          <a:bodyPr/>
          <a:lstStyle/>
          <a:p>
            <a:r>
              <a:rPr lang="en-US" dirty="0"/>
              <a:t>The variance of a set of numbers is defined the average of the squared differences from the mean</a:t>
            </a:r>
          </a:p>
          <a:p>
            <a:r>
              <a:rPr lang="en-US" dirty="0"/>
              <a:t>The variance is a measure of the dispersion of the data</a:t>
            </a:r>
          </a:p>
        </p:txBody>
      </p:sp>
      <p:pic>
        <p:nvPicPr>
          <p:cNvPr id="8" name="Picture 3">
            <a:extLst>
              <a:ext uri="{FF2B5EF4-FFF2-40B4-BE49-F238E27FC236}">
                <a16:creationId xmlns:a16="http://schemas.microsoft.com/office/drawing/2014/main" id="{C19B8FA9-0E38-678C-4F8C-0CF2C120E4CA}"/>
              </a:ext>
            </a:extLst>
          </p:cNvPr>
          <p:cNvPicPr>
            <a:picLocks noChangeAspect="1" noChangeArrowheads="1"/>
          </p:cNvPicPr>
          <p:nvPr/>
        </p:nvPicPr>
        <p:blipFill>
          <a:blip r:embed="rId2" cstate="print"/>
          <a:srcRect/>
          <a:stretch>
            <a:fillRect/>
          </a:stretch>
        </p:blipFill>
        <p:spPr bwMode="auto">
          <a:xfrm>
            <a:off x="7700210" y="3538766"/>
            <a:ext cx="2489961" cy="864096"/>
          </a:xfrm>
          <a:prstGeom prst="rect">
            <a:avLst/>
          </a:prstGeom>
          <a:noFill/>
          <a:ln w="9525">
            <a:noFill/>
            <a:miter lim="800000"/>
            <a:headEnd/>
            <a:tailEnd/>
          </a:ln>
        </p:spPr>
      </p:pic>
      <p:sp>
        <p:nvSpPr>
          <p:cNvPr id="9" name="TextBox 8">
            <a:extLst>
              <a:ext uri="{FF2B5EF4-FFF2-40B4-BE49-F238E27FC236}">
                <a16:creationId xmlns:a16="http://schemas.microsoft.com/office/drawing/2014/main" id="{0B5D2F2D-876B-02D4-0D94-D70B4F6444C4}"/>
              </a:ext>
            </a:extLst>
          </p:cNvPr>
          <p:cNvSpPr txBox="1"/>
          <p:nvPr/>
        </p:nvSpPr>
        <p:spPr>
          <a:xfrm>
            <a:off x="1330569" y="3538766"/>
            <a:ext cx="5877272" cy="1938992"/>
          </a:xfrm>
          <a:prstGeom prst="rect">
            <a:avLst/>
          </a:prstGeom>
          <a:noFill/>
        </p:spPr>
        <p:txBody>
          <a:bodyPr wrap="square" rtlCol="0">
            <a:spAutoFit/>
          </a:bodyPr>
          <a:lstStyle/>
          <a:p>
            <a:r>
              <a:rPr lang="en-US" sz="2400" dirty="0"/>
              <a:t>x = </a:t>
            </a:r>
            <a:r>
              <a:rPr lang="en-US" sz="2400" dirty="0" err="1"/>
              <a:t>np.array</a:t>
            </a:r>
            <a:r>
              <a:rPr lang="en-US" sz="2400" dirty="0"/>
              <a:t>([14, 22, 6, 30, 51, 44])</a:t>
            </a:r>
          </a:p>
          <a:p>
            <a:r>
              <a:rPr lang="en-US" sz="2400" dirty="0"/>
              <a:t>m = </a:t>
            </a:r>
            <a:r>
              <a:rPr lang="en-US" sz="2400" dirty="0" err="1"/>
              <a:t>np.mean</a:t>
            </a:r>
            <a:r>
              <a:rPr lang="en-US" sz="2400" dirty="0"/>
              <a:t>(x)</a:t>
            </a:r>
          </a:p>
          <a:p>
            <a:r>
              <a:rPr lang="en-US" sz="2400" dirty="0"/>
              <a:t>var = </a:t>
            </a:r>
            <a:r>
              <a:rPr lang="en-US" sz="2400" dirty="0" err="1"/>
              <a:t>np.mean</a:t>
            </a:r>
            <a:r>
              <a:rPr lang="en-US" sz="2400" dirty="0"/>
              <a:t>((x-m)**2)</a:t>
            </a:r>
          </a:p>
          <a:p>
            <a:r>
              <a:rPr lang="en-US" sz="2400" dirty="0">
                <a:solidFill>
                  <a:srgbClr val="F4910C"/>
                </a:solidFill>
                <a:cs typeface="Courier New" pitchFamily="49" charset="0"/>
              </a:rPr>
              <a:t>print</a:t>
            </a:r>
            <a:r>
              <a:rPr lang="en-US" sz="2400" dirty="0"/>
              <a:t>(var)</a:t>
            </a:r>
          </a:p>
          <a:p>
            <a:r>
              <a:rPr lang="en-US" sz="2400" dirty="0">
                <a:solidFill>
                  <a:srgbClr val="F4910C"/>
                </a:solidFill>
                <a:cs typeface="Courier New" pitchFamily="49" charset="0"/>
              </a:rPr>
              <a:t>print</a:t>
            </a:r>
            <a:r>
              <a:rPr lang="en-US" sz="2400" dirty="0"/>
              <a:t>(</a:t>
            </a:r>
            <a:r>
              <a:rPr lang="en-US" sz="2400" dirty="0" err="1"/>
              <a:t>np.var</a:t>
            </a:r>
            <a:r>
              <a:rPr lang="en-US" sz="2400" dirty="0"/>
              <a:t>(x))</a:t>
            </a:r>
          </a:p>
        </p:txBody>
      </p:sp>
      <p:sp>
        <p:nvSpPr>
          <p:cNvPr id="10" name="Rectangle 9">
            <a:extLst>
              <a:ext uri="{FF2B5EF4-FFF2-40B4-BE49-F238E27FC236}">
                <a16:creationId xmlns:a16="http://schemas.microsoft.com/office/drawing/2014/main" id="{BA5BB3B9-1305-2519-6549-DE4932351D9E}"/>
              </a:ext>
            </a:extLst>
          </p:cNvPr>
          <p:cNvSpPr/>
          <p:nvPr/>
        </p:nvSpPr>
        <p:spPr>
          <a:xfrm>
            <a:off x="2118869" y="5620325"/>
            <a:ext cx="2925061" cy="646331"/>
          </a:xfrm>
          <a:prstGeom prst="rect">
            <a:avLst/>
          </a:prstGeom>
        </p:spPr>
        <p:txBody>
          <a:bodyPr wrap="square">
            <a:spAutoFit/>
          </a:bodyPr>
          <a:lstStyle/>
          <a:p>
            <a:r>
              <a:rPr lang="en-US" b="1" dirty="0">
                <a:solidFill>
                  <a:srgbClr val="0070C0"/>
                </a:solidFill>
                <a:latin typeface="Courier New" pitchFamily="49" charset="0"/>
                <a:ea typeface="Calibri" pitchFamily="34" charset="0"/>
                <a:cs typeface="Courier New" pitchFamily="49" charset="0"/>
              </a:rPr>
              <a:t>250.80555555555554</a:t>
            </a:r>
          </a:p>
          <a:p>
            <a:r>
              <a:rPr lang="en-US" b="1" dirty="0">
                <a:solidFill>
                  <a:srgbClr val="0070C0"/>
                </a:solidFill>
                <a:latin typeface="Courier New" pitchFamily="49" charset="0"/>
                <a:ea typeface="Calibri" pitchFamily="34" charset="0"/>
                <a:cs typeface="Courier New" pitchFamily="49" charset="0"/>
              </a:rPr>
              <a:t>250.80555555555554</a:t>
            </a:r>
          </a:p>
        </p:txBody>
      </p:sp>
      <p:sp>
        <p:nvSpPr>
          <p:cNvPr id="14" name="Title 1">
            <a:extLst>
              <a:ext uri="{FF2B5EF4-FFF2-40B4-BE49-F238E27FC236}">
                <a16:creationId xmlns:a16="http://schemas.microsoft.com/office/drawing/2014/main" id="{09663AD1-0091-7AFC-44D5-E46663F5F90F}"/>
              </a:ext>
            </a:extLst>
          </p:cNvPr>
          <p:cNvSpPr>
            <a:spLocks noGrp="1"/>
          </p:cNvSpPr>
          <p:nvPr>
            <p:ph type="title"/>
          </p:nvPr>
        </p:nvSpPr>
        <p:spPr>
          <a:xfrm>
            <a:off x="655320" y="211121"/>
            <a:ext cx="10515600" cy="1325563"/>
          </a:xfrm>
        </p:spPr>
        <p:txBody>
          <a:bodyPr/>
          <a:lstStyle/>
          <a:p>
            <a:r>
              <a:rPr lang="en-US" dirty="0"/>
              <a:t>Warm-up exercises (3)</a:t>
            </a:r>
          </a:p>
        </p:txBody>
      </p:sp>
    </p:spTree>
    <p:extLst>
      <p:ext uri="{BB962C8B-B14F-4D97-AF65-F5344CB8AC3E}">
        <p14:creationId xmlns:p14="http://schemas.microsoft.com/office/powerpoint/2010/main" val="37179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9A151F-4FFF-326A-8D26-56850AE5CBBB}"/>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5165F829-4590-1B9C-FACC-A0475C9FA37B}"/>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B07487DC-3E20-DD81-BE9E-0467C35850F4}"/>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7" name="Content Placeholder 3">
            <a:extLst>
              <a:ext uri="{FF2B5EF4-FFF2-40B4-BE49-F238E27FC236}">
                <a16:creationId xmlns:a16="http://schemas.microsoft.com/office/drawing/2014/main" id="{08CC7001-15BA-709D-234F-94CA4CC621F6}"/>
              </a:ext>
            </a:extLst>
          </p:cNvPr>
          <p:cNvSpPr>
            <a:spLocks noGrp="1"/>
          </p:cNvSpPr>
          <p:nvPr>
            <p:ph sz="quarter" idx="1"/>
          </p:nvPr>
        </p:nvSpPr>
        <p:spPr>
          <a:xfrm>
            <a:off x="838200" y="1436508"/>
            <a:ext cx="10515600" cy="4351338"/>
          </a:xfrm>
        </p:spPr>
        <p:txBody>
          <a:bodyPr/>
          <a:lstStyle/>
          <a:p>
            <a:pPr algn="l" rtl="0"/>
            <a:r>
              <a:rPr lang="en-US" dirty="0"/>
              <a:t>Create a 5x5 array holding random integers from the range  -5..5 </a:t>
            </a:r>
            <a:endParaRPr lang="he-IL" dirty="0"/>
          </a:p>
          <a:p>
            <a:pPr algn="l" rtl="0"/>
            <a:r>
              <a:rPr lang="en-US" dirty="0"/>
              <a:t>Print the number of negative numbers in each column</a:t>
            </a:r>
          </a:p>
          <a:p>
            <a:pPr algn="l" rtl="0"/>
            <a:endParaRPr lang="en-US" dirty="0"/>
          </a:p>
          <a:p>
            <a:pPr algn="l" rtl="0"/>
            <a:endParaRPr lang="he-IL" sz="1800" dirty="0">
              <a:solidFill>
                <a:srgbClr val="8F5902"/>
              </a:solidFill>
            </a:endParaRPr>
          </a:p>
        </p:txBody>
      </p:sp>
      <p:sp>
        <p:nvSpPr>
          <p:cNvPr id="8" name="Rectangle 7">
            <a:extLst>
              <a:ext uri="{FF2B5EF4-FFF2-40B4-BE49-F238E27FC236}">
                <a16:creationId xmlns:a16="http://schemas.microsoft.com/office/drawing/2014/main" id="{2683FEDD-3ABE-EE5E-155B-AACF33874377}"/>
              </a:ext>
            </a:extLst>
          </p:cNvPr>
          <p:cNvSpPr/>
          <p:nvPr/>
        </p:nvSpPr>
        <p:spPr>
          <a:xfrm>
            <a:off x="1233737" y="3248690"/>
            <a:ext cx="4464495" cy="2646878"/>
          </a:xfrm>
          <a:prstGeom prst="rect">
            <a:avLst/>
          </a:prstGeom>
        </p:spPr>
        <p:txBody>
          <a:bodyPr wrap="square">
            <a:spAutoFit/>
          </a:bodyPr>
          <a:lstStyle/>
          <a:p>
            <a:r>
              <a:rPr lang="en-US" dirty="0">
                <a:solidFill>
                  <a:srgbClr val="8F5902"/>
                </a:solidFill>
              </a:rPr>
              <a:t>&gt;&gt;&gt;</a:t>
            </a:r>
            <a:r>
              <a:rPr lang="en-US" dirty="0"/>
              <a:t> d</a:t>
            </a:r>
            <a:r>
              <a:rPr lang="he-IL" dirty="0"/>
              <a:t> </a:t>
            </a:r>
            <a:r>
              <a:rPr lang="en-US" dirty="0"/>
              <a:t>=</a:t>
            </a:r>
            <a:r>
              <a:rPr lang="he-IL" dirty="0"/>
              <a:t> </a:t>
            </a:r>
            <a:r>
              <a:rPr lang="en-US" dirty="0" err="1"/>
              <a:t>np.random.randint</a:t>
            </a:r>
            <a:r>
              <a:rPr lang="en-US" dirty="0"/>
              <a:t>(-5, 6, (5, 5))</a:t>
            </a:r>
          </a:p>
          <a:p>
            <a:r>
              <a:rPr lang="en-US" dirty="0">
                <a:solidFill>
                  <a:srgbClr val="8F5902"/>
                </a:solidFill>
              </a:rPr>
              <a:t>&gt;&gt;&gt;</a:t>
            </a:r>
            <a:r>
              <a:rPr lang="en-US" dirty="0"/>
              <a:t> d</a:t>
            </a:r>
          </a:p>
          <a:p>
            <a:r>
              <a:rPr lang="en-US" dirty="0">
                <a:solidFill>
                  <a:srgbClr val="0070C0"/>
                </a:solidFill>
              </a:rPr>
              <a:t>array([[ 5,  0,  0,  3, -1],</a:t>
            </a:r>
          </a:p>
          <a:p>
            <a:r>
              <a:rPr lang="en-US" dirty="0">
                <a:solidFill>
                  <a:srgbClr val="0070C0"/>
                </a:solidFill>
              </a:rPr>
              <a:t>       [ 0, -3,  2, -3, -4],</a:t>
            </a:r>
          </a:p>
          <a:p>
            <a:r>
              <a:rPr lang="en-US" dirty="0">
                <a:solidFill>
                  <a:srgbClr val="0070C0"/>
                </a:solidFill>
              </a:rPr>
              <a:t>       [-3, -4,  0, -3,  2],</a:t>
            </a:r>
          </a:p>
          <a:p>
            <a:r>
              <a:rPr lang="en-US" dirty="0">
                <a:solidFill>
                  <a:srgbClr val="0070C0"/>
                </a:solidFill>
              </a:rPr>
              <a:t>       [-5,  2,  3, -2, -5],</a:t>
            </a:r>
          </a:p>
          <a:p>
            <a:r>
              <a:rPr lang="en-US" dirty="0">
                <a:solidFill>
                  <a:srgbClr val="0070C0"/>
                </a:solidFill>
              </a:rPr>
              <a:t>       [ 1, -3,  0,  2,  0]])</a:t>
            </a:r>
          </a:p>
          <a:p>
            <a:endParaRPr lang="en-US" sz="2000" dirty="0"/>
          </a:p>
          <a:p>
            <a:endParaRPr lang="en-US" sz="2000" dirty="0"/>
          </a:p>
        </p:txBody>
      </p:sp>
      <p:sp>
        <p:nvSpPr>
          <p:cNvPr id="9" name="Rectangle 8">
            <a:extLst>
              <a:ext uri="{FF2B5EF4-FFF2-40B4-BE49-F238E27FC236}">
                <a16:creationId xmlns:a16="http://schemas.microsoft.com/office/drawing/2014/main" id="{0EB21510-4219-7E47-3C93-09E25CDB74C6}"/>
              </a:ext>
            </a:extLst>
          </p:cNvPr>
          <p:cNvSpPr/>
          <p:nvPr/>
        </p:nvSpPr>
        <p:spPr>
          <a:xfrm>
            <a:off x="6240016" y="3140968"/>
            <a:ext cx="4572000" cy="2862322"/>
          </a:xfrm>
          <a:prstGeom prst="rect">
            <a:avLst/>
          </a:prstGeom>
        </p:spPr>
        <p:txBody>
          <a:bodyPr>
            <a:spAutoFit/>
          </a:bodyPr>
          <a:lstStyle/>
          <a:p>
            <a:r>
              <a:rPr lang="da-DK" dirty="0">
                <a:solidFill>
                  <a:srgbClr val="8F5902"/>
                </a:solidFill>
              </a:rPr>
              <a:t>&gt;&gt;&gt;</a:t>
            </a:r>
            <a:r>
              <a:rPr lang="da-DK" dirty="0"/>
              <a:t> d &lt; 0</a:t>
            </a:r>
          </a:p>
          <a:p>
            <a:r>
              <a:rPr lang="da-DK" dirty="0">
                <a:solidFill>
                  <a:srgbClr val="0070C0"/>
                </a:solidFill>
              </a:rPr>
              <a:t>array([[False, False, False, False,  True],</a:t>
            </a:r>
          </a:p>
          <a:p>
            <a:r>
              <a:rPr lang="da-DK" dirty="0">
                <a:solidFill>
                  <a:srgbClr val="0070C0"/>
                </a:solidFill>
              </a:rPr>
              <a:t>       [False,  True, False,  True,  True],</a:t>
            </a:r>
          </a:p>
          <a:p>
            <a:r>
              <a:rPr lang="da-DK" dirty="0">
                <a:solidFill>
                  <a:srgbClr val="0070C0"/>
                </a:solidFill>
              </a:rPr>
              <a:t>       [ True,  True, False,  True, False],</a:t>
            </a:r>
          </a:p>
          <a:p>
            <a:r>
              <a:rPr lang="da-DK" dirty="0">
                <a:solidFill>
                  <a:srgbClr val="0070C0"/>
                </a:solidFill>
              </a:rPr>
              <a:t>       [ True, False, False,  True,  True],</a:t>
            </a:r>
          </a:p>
          <a:p>
            <a:r>
              <a:rPr lang="da-DK" dirty="0">
                <a:solidFill>
                  <a:srgbClr val="0070C0"/>
                </a:solidFill>
              </a:rPr>
              <a:t>       [False,  True, False, False, False]], dtype=bool)</a:t>
            </a:r>
          </a:p>
          <a:p>
            <a:r>
              <a:rPr lang="en-US" dirty="0">
                <a:solidFill>
                  <a:srgbClr val="8F5902"/>
                </a:solidFill>
              </a:rPr>
              <a:t>&gt;&gt;&gt;</a:t>
            </a:r>
            <a:r>
              <a:rPr lang="en-US" dirty="0"/>
              <a:t> </a:t>
            </a:r>
            <a:r>
              <a:rPr lang="en-US" dirty="0" err="1"/>
              <a:t>np.sum</a:t>
            </a:r>
            <a:r>
              <a:rPr lang="en-US" dirty="0"/>
              <a:t>(d &lt; 0, axis=0)</a:t>
            </a:r>
          </a:p>
          <a:p>
            <a:r>
              <a:rPr lang="en-US" dirty="0">
                <a:solidFill>
                  <a:srgbClr val="0070C0"/>
                </a:solidFill>
              </a:rPr>
              <a:t>[2 3 0 3 3]</a:t>
            </a:r>
          </a:p>
          <a:p>
            <a:endParaRPr lang="en-US" dirty="0"/>
          </a:p>
        </p:txBody>
      </p:sp>
      <p:cxnSp>
        <p:nvCxnSpPr>
          <p:cNvPr id="10" name="Straight Connector 9">
            <a:extLst>
              <a:ext uri="{FF2B5EF4-FFF2-40B4-BE49-F238E27FC236}">
                <a16:creationId xmlns:a16="http://schemas.microsoft.com/office/drawing/2014/main" id="{FD5CAB88-868E-62F6-F1D1-69C271EADB15}"/>
              </a:ext>
            </a:extLst>
          </p:cNvPr>
          <p:cNvCxnSpPr/>
          <p:nvPr/>
        </p:nvCxnSpPr>
        <p:spPr>
          <a:xfrm>
            <a:off x="5896975" y="2830386"/>
            <a:ext cx="0" cy="352839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99DA23BE-E67D-D6CA-0683-91BECB4841B4}"/>
              </a:ext>
            </a:extLst>
          </p:cNvPr>
          <p:cNvSpPr>
            <a:spLocks noGrp="1"/>
          </p:cNvSpPr>
          <p:nvPr>
            <p:ph type="title"/>
          </p:nvPr>
        </p:nvSpPr>
        <p:spPr>
          <a:xfrm>
            <a:off x="655320" y="211121"/>
            <a:ext cx="10515600" cy="1325563"/>
          </a:xfrm>
        </p:spPr>
        <p:txBody>
          <a:bodyPr>
            <a:normAutofit/>
          </a:bodyPr>
          <a:lstStyle/>
          <a:p>
            <a:r>
              <a:rPr lang="en-US" dirty="0"/>
              <a:t>Warm-up exercises (4)</a:t>
            </a:r>
          </a:p>
        </p:txBody>
      </p:sp>
      <p:cxnSp>
        <p:nvCxnSpPr>
          <p:cNvPr id="15" name="Straight Arrow Connector 14">
            <a:extLst>
              <a:ext uri="{FF2B5EF4-FFF2-40B4-BE49-F238E27FC236}">
                <a16:creationId xmlns:a16="http://schemas.microsoft.com/office/drawing/2014/main" id="{82BDE100-EF99-1F48-8EAD-2D83F981B9E7}"/>
              </a:ext>
            </a:extLst>
          </p:cNvPr>
          <p:cNvCxnSpPr>
            <a:cxnSpLocks/>
          </p:cNvCxnSpPr>
          <p:nvPr/>
        </p:nvCxnSpPr>
        <p:spPr>
          <a:xfrm flipH="1">
            <a:off x="7241584" y="3044400"/>
            <a:ext cx="312019" cy="24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C16C2B9-22DA-C91F-F95D-732C81F8FB9A}"/>
              </a:ext>
            </a:extLst>
          </p:cNvPr>
          <p:cNvSpPr txBox="1"/>
          <p:nvPr/>
        </p:nvSpPr>
        <p:spPr>
          <a:xfrm>
            <a:off x="7440328" y="2762071"/>
            <a:ext cx="4361002" cy="646331"/>
          </a:xfrm>
          <a:prstGeom prst="rect">
            <a:avLst/>
          </a:prstGeom>
          <a:noFill/>
        </p:spPr>
        <p:txBody>
          <a:bodyPr wrap="none" rtlCol="0">
            <a:spAutoFit/>
          </a:bodyPr>
          <a:lstStyle/>
          <a:p>
            <a:pPr algn="ctr"/>
            <a:r>
              <a:rPr lang="en-US" dirty="0"/>
              <a:t>Equivalent in result to d &lt; </a:t>
            </a:r>
            <a:r>
              <a:rPr lang="en-US" dirty="0" err="1"/>
              <a:t>np.zeros</a:t>
            </a:r>
            <a:r>
              <a:rPr lang="en-US" dirty="0"/>
              <a:t>(</a:t>
            </a:r>
            <a:r>
              <a:rPr lang="en-US" dirty="0" err="1"/>
              <a:t>d.shape</a:t>
            </a:r>
            <a:r>
              <a:rPr lang="en-US" dirty="0"/>
              <a:t>)</a:t>
            </a:r>
          </a:p>
          <a:p>
            <a:pPr algn="ctr"/>
            <a:r>
              <a:rPr lang="en-IL" dirty="0"/>
              <a:t>Why?</a:t>
            </a:r>
          </a:p>
        </p:txBody>
      </p:sp>
    </p:spTree>
    <p:extLst>
      <p:ext uri="{BB962C8B-B14F-4D97-AF65-F5344CB8AC3E}">
        <p14:creationId xmlns:p14="http://schemas.microsoft.com/office/powerpoint/2010/main" val="215283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9A151F-4FFF-326A-8D26-56850AE5CBBB}"/>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5165F829-4590-1B9C-FACC-A0475C9FA37B}"/>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B07487DC-3E20-DD81-BE9E-0467C35850F4}"/>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12" name="Title 1">
            <a:extLst>
              <a:ext uri="{FF2B5EF4-FFF2-40B4-BE49-F238E27FC236}">
                <a16:creationId xmlns:a16="http://schemas.microsoft.com/office/drawing/2014/main" id="{99DA23BE-E67D-D6CA-0683-91BECB4841B4}"/>
              </a:ext>
            </a:extLst>
          </p:cNvPr>
          <p:cNvSpPr>
            <a:spLocks noGrp="1"/>
          </p:cNvSpPr>
          <p:nvPr>
            <p:ph type="title"/>
          </p:nvPr>
        </p:nvSpPr>
        <p:spPr>
          <a:xfrm>
            <a:off x="655320" y="211121"/>
            <a:ext cx="10515600" cy="1325563"/>
          </a:xfrm>
        </p:spPr>
        <p:txBody>
          <a:bodyPr/>
          <a:lstStyle/>
          <a:p>
            <a:r>
              <a:rPr lang="en-US" dirty="0"/>
              <a:t>Warm-up</a:t>
            </a:r>
            <a:r>
              <a:rPr lang="en-US" b="1" dirty="0"/>
              <a:t> </a:t>
            </a:r>
            <a:r>
              <a:rPr lang="en-US" dirty="0"/>
              <a:t>exercises</a:t>
            </a:r>
            <a:r>
              <a:rPr lang="en-US" b="1" dirty="0"/>
              <a:t> </a:t>
            </a:r>
            <a:r>
              <a:rPr lang="en-US" dirty="0"/>
              <a:t>(5)</a:t>
            </a:r>
          </a:p>
        </p:txBody>
      </p:sp>
      <p:sp>
        <p:nvSpPr>
          <p:cNvPr id="14" name="Content Placeholder 3">
            <a:extLst>
              <a:ext uri="{FF2B5EF4-FFF2-40B4-BE49-F238E27FC236}">
                <a16:creationId xmlns:a16="http://schemas.microsoft.com/office/drawing/2014/main" id="{9F955FA5-063D-4DC1-9B2E-2580875756DE}"/>
              </a:ext>
            </a:extLst>
          </p:cNvPr>
          <p:cNvSpPr>
            <a:spLocks noGrp="1"/>
          </p:cNvSpPr>
          <p:nvPr>
            <p:ph sz="quarter" idx="1"/>
          </p:nvPr>
        </p:nvSpPr>
        <p:spPr>
          <a:xfrm>
            <a:off x="873187" y="1601578"/>
            <a:ext cx="10802247" cy="4318992"/>
          </a:xfrm>
        </p:spPr>
        <p:txBody>
          <a:bodyPr/>
          <a:lstStyle/>
          <a:p>
            <a:pPr algn="l" rtl="0"/>
            <a:r>
              <a:rPr lang="en-US" dirty="0"/>
              <a:t>What will be the result of the following code sections ?</a:t>
            </a:r>
          </a:p>
          <a:p>
            <a:pPr algn="l" rtl="0"/>
            <a:endParaRPr lang="en-US" dirty="0"/>
          </a:p>
          <a:p>
            <a:pPr algn="l" rtl="0"/>
            <a:endParaRPr lang="en-US" dirty="0"/>
          </a:p>
          <a:p>
            <a:pPr algn="l" rtl="0"/>
            <a:endParaRPr lang="he-IL" dirty="0"/>
          </a:p>
        </p:txBody>
      </p:sp>
      <p:cxnSp>
        <p:nvCxnSpPr>
          <p:cNvPr id="17" name="Straight Connector 16">
            <a:extLst>
              <a:ext uri="{FF2B5EF4-FFF2-40B4-BE49-F238E27FC236}">
                <a16:creationId xmlns:a16="http://schemas.microsoft.com/office/drawing/2014/main" id="{4D713B49-905D-2B68-2192-7DADA39D9A63}"/>
              </a:ext>
            </a:extLst>
          </p:cNvPr>
          <p:cNvCxnSpPr>
            <a:cxnSpLocks/>
          </p:cNvCxnSpPr>
          <p:nvPr/>
        </p:nvCxnSpPr>
        <p:spPr>
          <a:xfrm>
            <a:off x="5872834" y="2716830"/>
            <a:ext cx="0" cy="276957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2">
            <a:extLst>
              <a:ext uri="{FF2B5EF4-FFF2-40B4-BE49-F238E27FC236}">
                <a16:creationId xmlns:a16="http://schemas.microsoft.com/office/drawing/2014/main" id="{4E89423E-CC88-BA41-1BBF-275251ECFA3C}"/>
              </a:ext>
            </a:extLst>
          </p:cNvPr>
          <p:cNvSpPr>
            <a:spLocks noChangeArrowheads="1"/>
          </p:cNvSpPr>
          <p:nvPr/>
        </p:nvSpPr>
        <p:spPr bwMode="auto">
          <a:xfrm>
            <a:off x="1001131" y="2493011"/>
            <a:ext cx="420541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8F5902"/>
                </a:solidFill>
              </a:rPr>
              <a:t>&gt;&gt;&gt;</a:t>
            </a:r>
            <a:r>
              <a:rPr lang="en-US" sz="2400" dirty="0">
                <a:solidFill>
                  <a:srgbClr val="8F5902"/>
                </a:solidFill>
              </a:rPr>
              <a:t> </a:t>
            </a:r>
            <a:r>
              <a:rPr lang="en-US" sz="2400" dirty="0">
                <a:solidFill>
                  <a:srgbClr val="000000"/>
                </a:solidFill>
                <a:ea typeface="Times New Roman" pitchFamily="18" charset="0"/>
                <a:cs typeface="Courier New" pitchFamily="49" charset="0"/>
              </a:rPr>
              <a:t>a = </a:t>
            </a:r>
            <a:r>
              <a:rPr lang="en-US" sz="2400" dirty="0" err="1">
                <a:solidFill>
                  <a:srgbClr val="000000"/>
                </a:solidFill>
                <a:ea typeface="Times New Roman" pitchFamily="18" charset="0"/>
                <a:cs typeface="Courier New" pitchFamily="49" charset="0"/>
              </a:rPr>
              <a:t>np.array</a:t>
            </a:r>
            <a:r>
              <a:rPr lang="en-US" sz="2400" dirty="0">
                <a:solidFill>
                  <a:srgbClr val="000000"/>
                </a:solidFill>
                <a:ea typeface="Times New Roman" pitchFamily="18" charset="0"/>
                <a:cs typeface="Courier New" pitchFamily="49" charset="0"/>
              </a:rPr>
              <a:t>([[1, 2], [3, 4]])</a:t>
            </a:r>
            <a:endParaRPr lang="en-US" sz="2400" dirty="0">
              <a:cs typeface="Arial" pitchFamily="34" charset="0"/>
            </a:endParaRPr>
          </a:p>
          <a:p>
            <a:pPr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8F5902"/>
                </a:solidFill>
              </a:rPr>
              <a:t>&gt;&gt;&gt;</a:t>
            </a:r>
            <a:r>
              <a:rPr lang="en-US" sz="2400" dirty="0">
                <a:solidFill>
                  <a:srgbClr val="000000"/>
                </a:solidFill>
                <a:ea typeface="Times New Roman" pitchFamily="18" charset="0"/>
                <a:cs typeface="Courier New" pitchFamily="49" charset="0"/>
              </a:rPr>
              <a:t> b = </a:t>
            </a:r>
            <a:r>
              <a:rPr lang="en-US" sz="2400" dirty="0" err="1">
                <a:solidFill>
                  <a:srgbClr val="000000"/>
                </a:solidFill>
                <a:ea typeface="Times New Roman" pitchFamily="18" charset="0"/>
                <a:cs typeface="Courier New" pitchFamily="49" charset="0"/>
              </a:rPr>
              <a:t>np.array</a:t>
            </a:r>
            <a:r>
              <a:rPr lang="en-US" sz="2400" dirty="0">
                <a:solidFill>
                  <a:srgbClr val="000000"/>
                </a:solidFill>
                <a:ea typeface="Times New Roman" pitchFamily="18" charset="0"/>
                <a:cs typeface="Courier New" pitchFamily="49" charset="0"/>
              </a:rPr>
              <a:t>([10, 20, 30])</a:t>
            </a:r>
            <a:endParaRPr lang="en-US" sz="2400" dirty="0">
              <a:cs typeface="Arial" pitchFamily="34" charset="0"/>
            </a:endParaRPr>
          </a:p>
          <a:p>
            <a:pPr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8F5902"/>
                </a:solidFill>
              </a:rPr>
              <a:t>&gt;&gt;&gt;</a:t>
            </a:r>
            <a:r>
              <a:rPr lang="en-US" sz="2400" b="1" dirty="0">
                <a:solidFill>
                  <a:srgbClr val="000000"/>
                </a:solidFill>
                <a:ea typeface="Times New Roman" pitchFamily="18" charset="0"/>
                <a:cs typeface="Courier New" pitchFamily="49" charset="0"/>
              </a:rPr>
              <a:t> a + b</a:t>
            </a:r>
            <a:endParaRPr lang="en-US" sz="2400" b="1" dirty="0">
              <a:cs typeface="Arial" pitchFamily="34" charset="0"/>
            </a:endParaRPr>
          </a:p>
        </p:txBody>
      </p:sp>
      <p:sp>
        <p:nvSpPr>
          <p:cNvPr id="19" name="Rectangle 4">
            <a:extLst>
              <a:ext uri="{FF2B5EF4-FFF2-40B4-BE49-F238E27FC236}">
                <a16:creationId xmlns:a16="http://schemas.microsoft.com/office/drawing/2014/main" id="{6D68EF33-2BFD-ACBC-0158-658A34401DC3}"/>
              </a:ext>
            </a:extLst>
          </p:cNvPr>
          <p:cNvSpPr>
            <a:spLocks noChangeArrowheads="1"/>
          </p:cNvSpPr>
          <p:nvPr/>
        </p:nvSpPr>
        <p:spPr bwMode="auto">
          <a:xfrm>
            <a:off x="1348711" y="3975291"/>
            <a:ext cx="4032448" cy="1031051"/>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lvl="0" fontAlgn="base">
              <a:spcBef>
                <a:spcPct val="0"/>
              </a:spcBef>
              <a:spcAft>
                <a:spcPct val="0"/>
              </a:spcAft>
            </a:pPr>
            <a:r>
              <a:rPr lang="en-US" sz="1600" dirty="0">
                <a:solidFill>
                  <a:srgbClr val="FF0000"/>
                </a:solidFill>
                <a:ea typeface="Times New Roman" pitchFamily="18" charset="0"/>
                <a:cs typeface="Courier New" pitchFamily="49" charset="0"/>
              </a:rPr>
              <a:t>Traceback (most recent call last):</a:t>
            </a:r>
          </a:p>
          <a:p>
            <a:pPr lvl="0" fontAlgn="base">
              <a:spcBef>
                <a:spcPct val="0"/>
              </a:spcBef>
              <a:spcAft>
                <a:spcPct val="0"/>
              </a:spcAft>
            </a:pPr>
            <a:r>
              <a:rPr lang="en-US" sz="1600" dirty="0">
                <a:solidFill>
                  <a:srgbClr val="FF0000"/>
                </a:solidFill>
                <a:ea typeface="Times New Roman" pitchFamily="18" charset="0"/>
                <a:cs typeface="Courier New" pitchFamily="49" charset="0"/>
              </a:rPr>
              <a:t>  File "&lt;input&gt;", line 1, in &lt;module&gt;</a:t>
            </a:r>
          </a:p>
          <a:p>
            <a:pPr lvl="0" fontAlgn="base">
              <a:spcBef>
                <a:spcPct val="0"/>
              </a:spcBef>
              <a:spcAft>
                <a:spcPct val="0"/>
              </a:spcAft>
            </a:pPr>
            <a:r>
              <a:rPr lang="en-US" sz="1600" dirty="0" err="1">
                <a:solidFill>
                  <a:srgbClr val="FF0000"/>
                </a:solidFill>
                <a:ea typeface="Times New Roman" pitchFamily="18" charset="0"/>
                <a:cs typeface="Courier New" pitchFamily="49" charset="0"/>
              </a:rPr>
              <a:t>ValueError</a:t>
            </a:r>
            <a:r>
              <a:rPr lang="en-US" sz="1600" dirty="0">
                <a:solidFill>
                  <a:srgbClr val="FF0000"/>
                </a:solidFill>
                <a:ea typeface="Times New Roman" pitchFamily="18" charset="0"/>
                <a:cs typeface="Courier New" pitchFamily="49" charset="0"/>
              </a:rPr>
              <a:t>: operands could not be broadcast together with shapes (2,2) (3,) </a:t>
            </a:r>
            <a:endParaRPr lang="en-US" sz="3600" dirty="0">
              <a:solidFill>
                <a:srgbClr val="FF0000"/>
              </a:solidFill>
              <a:cs typeface="Arial" pitchFamily="34" charset="0"/>
            </a:endParaRPr>
          </a:p>
        </p:txBody>
      </p:sp>
      <p:sp>
        <p:nvSpPr>
          <p:cNvPr id="20" name="Rectangle 5">
            <a:extLst>
              <a:ext uri="{FF2B5EF4-FFF2-40B4-BE49-F238E27FC236}">
                <a16:creationId xmlns:a16="http://schemas.microsoft.com/office/drawing/2014/main" id="{F9F2C2A7-8AF5-D300-95C0-8904A9C479C9}"/>
              </a:ext>
            </a:extLst>
          </p:cNvPr>
          <p:cNvSpPr>
            <a:spLocks noChangeArrowheads="1"/>
          </p:cNvSpPr>
          <p:nvPr/>
        </p:nvSpPr>
        <p:spPr bwMode="auto">
          <a:xfrm>
            <a:off x="5882459" y="2500263"/>
            <a:ext cx="6162886" cy="1523494"/>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defTabSz="914400" fontAlgn="base">
              <a:spcBef>
                <a:spcPct val="0"/>
              </a:spcBef>
              <a:spcAft>
                <a:spcPct val="0"/>
              </a:spcAft>
            </a:pPr>
            <a:r>
              <a:rPr lang="en-US" dirty="0">
                <a:solidFill>
                  <a:srgbClr val="8F5902"/>
                </a:solidFill>
              </a:rPr>
              <a:t>&gt;&gt;&gt;</a:t>
            </a:r>
            <a:r>
              <a:rPr lang="en-US" sz="2400" dirty="0">
                <a:solidFill>
                  <a:srgbClr val="000000"/>
                </a:solidFill>
                <a:ea typeface="Times New Roman" pitchFamily="18" charset="0"/>
                <a:cs typeface="Courier New" pitchFamily="49" charset="0"/>
              </a:rPr>
              <a:t> a = </a:t>
            </a:r>
            <a:r>
              <a:rPr lang="en-US" sz="2400" dirty="0" err="1">
                <a:solidFill>
                  <a:srgbClr val="000000"/>
                </a:solidFill>
                <a:ea typeface="Times New Roman" pitchFamily="18" charset="0"/>
                <a:cs typeface="Courier New" pitchFamily="49" charset="0"/>
              </a:rPr>
              <a:t>np.array</a:t>
            </a:r>
            <a:r>
              <a:rPr lang="en-US" sz="2400" dirty="0">
                <a:solidFill>
                  <a:srgbClr val="000000"/>
                </a:solidFill>
                <a:ea typeface="Times New Roman" pitchFamily="18" charset="0"/>
                <a:cs typeface="Courier New" pitchFamily="49" charset="0"/>
              </a:rPr>
              <a:t>([[1, 2], [3, 4]])</a:t>
            </a:r>
          </a:p>
          <a:p>
            <a:pPr defTabSz="914400" fontAlgn="base">
              <a:spcBef>
                <a:spcPct val="0"/>
              </a:spcBef>
              <a:spcAft>
                <a:spcPct val="0"/>
              </a:spcAft>
            </a:pPr>
            <a:r>
              <a:rPr lang="en-US" dirty="0">
                <a:solidFill>
                  <a:srgbClr val="8F5902"/>
                </a:solidFill>
              </a:rPr>
              <a:t>&gt;&gt;&gt;</a:t>
            </a:r>
            <a:r>
              <a:rPr lang="en-US" sz="2400" dirty="0">
                <a:solidFill>
                  <a:srgbClr val="000000"/>
                </a:solidFill>
                <a:ea typeface="Times New Roman" pitchFamily="18" charset="0"/>
                <a:cs typeface="Courier New" pitchFamily="49" charset="0"/>
              </a:rPr>
              <a:t> c = </a:t>
            </a:r>
            <a:r>
              <a:rPr lang="en-US" sz="2400" dirty="0" err="1">
                <a:solidFill>
                  <a:srgbClr val="000000"/>
                </a:solidFill>
                <a:ea typeface="Times New Roman" pitchFamily="18" charset="0"/>
                <a:cs typeface="Courier New" pitchFamily="49" charset="0"/>
              </a:rPr>
              <a:t>np.array</a:t>
            </a:r>
            <a:r>
              <a:rPr lang="en-US" sz="2400" dirty="0">
                <a:solidFill>
                  <a:srgbClr val="000000"/>
                </a:solidFill>
                <a:ea typeface="Times New Roman" pitchFamily="18" charset="0"/>
                <a:cs typeface="Courier New" pitchFamily="49" charset="0"/>
              </a:rPr>
              <a:t>([[5, 10]])</a:t>
            </a:r>
            <a:r>
              <a:rPr lang="he-IL" sz="2400" dirty="0">
                <a:solidFill>
                  <a:srgbClr val="000000"/>
                </a:solidFill>
                <a:ea typeface="Times New Roman" pitchFamily="18" charset="0"/>
                <a:cs typeface="Courier New" pitchFamily="49" charset="0"/>
              </a:rPr>
              <a:t> </a:t>
            </a:r>
            <a:r>
              <a:rPr lang="en-US" sz="2400" dirty="0">
                <a:solidFill>
                  <a:srgbClr val="000000"/>
                </a:solidFill>
                <a:ea typeface="Times New Roman" pitchFamily="18" charset="0"/>
                <a:cs typeface="Courier New" pitchFamily="49" charset="0"/>
              </a:rPr>
              <a:t> </a:t>
            </a:r>
            <a:r>
              <a:rPr lang="en-US" sz="2400" dirty="0">
                <a:solidFill>
                  <a:schemeClr val="bg1">
                    <a:lumMod val="85000"/>
                  </a:schemeClr>
                </a:solidFill>
                <a:ea typeface="Times New Roman" pitchFamily="18" charset="0"/>
                <a:cs typeface="Courier New" pitchFamily="49" charset="0"/>
              </a:rPr>
              <a:t>#</a:t>
            </a:r>
            <a:r>
              <a:rPr lang="he-IL" sz="2400" dirty="0">
                <a:solidFill>
                  <a:schemeClr val="bg1">
                    <a:lumMod val="85000"/>
                  </a:schemeClr>
                </a:solidFill>
                <a:ea typeface="Times New Roman" pitchFamily="18" charset="0"/>
                <a:cs typeface="Courier New" pitchFamily="49" charset="0"/>
              </a:rPr>
              <a:t> </a:t>
            </a:r>
            <a:r>
              <a:rPr lang="en-US" sz="2400" dirty="0">
                <a:solidFill>
                  <a:schemeClr val="bg1">
                    <a:lumMod val="85000"/>
                  </a:schemeClr>
                </a:solidFill>
                <a:ea typeface="Times New Roman" pitchFamily="18" charset="0"/>
                <a:cs typeface="Courier New" pitchFamily="49" charset="0"/>
              </a:rPr>
              <a:t>or </a:t>
            </a:r>
            <a:r>
              <a:rPr lang="en-US" sz="2400" dirty="0" err="1">
                <a:solidFill>
                  <a:schemeClr val="bg1">
                    <a:lumMod val="85000"/>
                  </a:schemeClr>
                </a:solidFill>
                <a:ea typeface="Times New Roman" pitchFamily="18" charset="0"/>
                <a:cs typeface="Courier New" pitchFamily="49" charset="0"/>
              </a:rPr>
              <a:t>np.array</a:t>
            </a:r>
            <a:r>
              <a:rPr lang="en-US" sz="2400" dirty="0">
                <a:solidFill>
                  <a:schemeClr val="bg1">
                    <a:lumMod val="85000"/>
                  </a:schemeClr>
                </a:solidFill>
                <a:ea typeface="Times New Roman" pitchFamily="18" charset="0"/>
                <a:cs typeface="Courier New" pitchFamily="49" charset="0"/>
              </a:rPr>
              <a:t>([5, 10])</a:t>
            </a:r>
          </a:p>
          <a:p>
            <a: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8F5902"/>
                </a:solidFill>
              </a:rPr>
              <a:t>&gt;&gt;&gt;</a:t>
            </a:r>
            <a:r>
              <a:rPr lang="en-US" sz="2400" b="1" dirty="0">
                <a:solidFill>
                  <a:srgbClr val="000000"/>
                </a:solidFill>
                <a:ea typeface="Times New Roman" pitchFamily="18" charset="0"/>
                <a:cs typeface="Courier New" pitchFamily="49" charset="0"/>
              </a:rPr>
              <a:t> a += c</a:t>
            </a:r>
          </a:p>
          <a:p>
            <a: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dirty="0">
                <a:solidFill>
                  <a:srgbClr val="8F5902"/>
                </a:solidFill>
              </a:rPr>
              <a:t>&gt;&gt;&gt;</a:t>
            </a:r>
            <a:r>
              <a:rPr lang="en-US" sz="2400" b="1" dirty="0">
                <a:solidFill>
                  <a:srgbClr val="000000"/>
                </a:solidFill>
                <a:ea typeface="Times New Roman" pitchFamily="18" charset="0"/>
                <a:cs typeface="Courier New" pitchFamily="49" charset="0"/>
              </a:rPr>
              <a:t> a</a:t>
            </a:r>
            <a:endParaRPr lang="en-US" b="1" dirty="0">
              <a:cs typeface="Arial" pitchFamily="34" charset="0"/>
            </a:endParaRPr>
          </a:p>
        </p:txBody>
      </p:sp>
      <p:sp>
        <p:nvSpPr>
          <p:cNvPr id="21" name="Rectangle 6">
            <a:extLst>
              <a:ext uri="{FF2B5EF4-FFF2-40B4-BE49-F238E27FC236}">
                <a16:creationId xmlns:a16="http://schemas.microsoft.com/office/drawing/2014/main" id="{B1BBD9E5-F954-A48B-A912-429E5C8CF0CE}"/>
              </a:ext>
            </a:extLst>
          </p:cNvPr>
          <p:cNvSpPr>
            <a:spLocks noChangeArrowheads="1"/>
          </p:cNvSpPr>
          <p:nvPr/>
        </p:nvSpPr>
        <p:spPr bwMode="auto">
          <a:xfrm>
            <a:off x="6139140" y="4123897"/>
            <a:ext cx="2087216" cy="661720"/>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defTabSz="914400" fontAlgn="base">
              <a:spcBef>
                <a:spcPct val="0"/>
              </a:spcBef>
              <a:spcAft>
                <a:spcPct val="0"/>
              </a:spcAft>
            </a:pPr>
            <a:r>
              <a:rPr lang="en-US" sz="2000" dirty="0">
                <a:solidFill>
                  <a:srgbClr val="0070C0"/>
                </a:solidFill>
                <a:ea typeface="Times New Roman" pitchFamily="18" charset="0"/>
                <a:cs typeface="Courier New" pitchFamily="49" charset="0"/>
              </a:rPr>
              <a:t>array([[ 6, 12],</a:t>
            </a:r>
          </a:p>
          <a:p>
            <a:pPr defTabSz="914400" fontAlgn="base">
              <a:spcBef>
                <a:spcPct val="0"/>
              </a:spcBef>
              <a:spcAft>
                <a:spcPct val="0"/>
              </a:spcAft>
            </a:pPr>
            <a:r>
              <a:rPr lang="en-US" sz="2000" dirty="0">
                <a:solidFill>
                  <a:srgbClr val="0070C0"/>
                </a:solidFill>
                <a:ea typeface="Times New Roman" pitchFamily="18" charset="0"/>
                <a:cs typeface="Courier New" pitchFamily="49" charset="0"/>
              </a:rPr>
              <a:t>           [ 8, 14]])</a:t>
            </a:r>
            <a:r>
              <a:rPr lang="en-US" sz="1200" dirty="0">
                <a:solidFill>
                  <a:srgbClr val="0070C0"/>
                </a:solidFill>
                <a:cs typeface="Arial" pitchFamily="34" charset="0"/>
              </a:rPr>
              <a:t> </a:t>
            </a:r>
            <a:endParaRPr lang="en-US" sz="4400" dirty="0">
              <a:solidFill>
                <a:srgbClr val="0070C0"/>
              </a:solidFill>
              <a:cs typeface="Arial" pitchFamily="34" charset="0"/>
            </a:endParaRPr>
          </a:p>
        </p:txBody>
      </p:sp>
      <p:sp>
        <p:nvSpPr>
          <p:cNvPr id="22" name="TextBox 21">
            <a:extLst>
              <a:ext uri="{FF2B5EF4-FFF2-40B4-BE49-F238E27FC236}">
                <a16:creationId xmlns:a16="http://schemas.microsoft.com/office/drawing/2014/main" id="{52C4D698-6B62-1AA2-C9DD-9A96714BE968}"/>
              </a:ext>
            </a:extLst>
          </p:cNvPr>
          <p:cNvSpPr txBox="1"/>
          <p:nvPr/>
        </p:nvSpPr>
        <p:spPr>
          <a:xfrm>
            <a:off x="2531445" y="5795838"/>
            <a:ext cx="6770187" cy="523220"/>
          </a:xfrm>
          <a:prstGeom prst="rect">
            <a:avLst/>
          </a:prstGeom>
          <a:noFill/>
        </p:spPr>
        <p:txBody>
          <a:bodyPr wrap="none" rtlCol="0">
            <a:spAutoFit/>
          </a:bodyPr>
          <a:lstStyle/>
          <a:p>
            <a:r>
              <a:rPr lang="en-US" sz="2800" dirty="0"/>
              <a:t>What is in common in the last four exercises?</a:t>
            </a:r>
            <a:endParaRPr lang="en-IL" sz="2800" dirty="0"/>
          </a:p>
        </p:txBody>
      </p:sp>
      <p:cxnSp>
        <p:nvCxnSpPr>
          <p:cNvPr id="26" name="Straight Arrow Connector 25">
            <a:extLst>
              <a:ext uri="{FF2B5EF4-FFF2-40B4-BE49-F238E27FC236}">
                <a16:creationId xmlns:a16="http://schemas.microsoft.com/office/drawing/2014/main" id="{BA9F4E51-8384-E37F-CD17-A45FF397A3E3}"/>
              </a:ext>
            </a:extLst>
          </p:cNvPr>
          <p:cNvCxnSpPr/>
          <p:nvPr/>
        </p:nvCxnSpPr>
        <p:spPr>
          <a:xfrm flipH="1" flipV="1">
            <a:off x="7357359" y="3480714"/>
            <a:ext cx="2089484" cy="693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1657B99-2D20-2343-FDA7-500742E56665}"/>
              </a:ext>
            </a:extLst>
          </p:cNvPr>
          <p:cNvSpPr txBox="1"/>
          <p:nvPr/>
        </p:nvSpPr>
        <p:spPr>
          <a:xfrm>
            <a:off x="9389697" y="3890651"/>
            <a:ext cx="2194341" cy="1200329"/>
          </a:xfrm>
          <a:prstGeom prst="rect">
            <a:avLst/>
          </a:prstGeom>
          <a:noFill/>
        </p:spPr>
        <p:txBody>
          <a:bodyPr wrap="square" rtlCol="0">
            <a:spAutoFit/>
          </a:bodyPr>
          <a:lstStyle/>
          <a:p>
            <a:pPr algn="ctr"/>
            <a:r>
              <a:rPr lang="en-US" dirty="0"/>
              <a:t>An in-place operation that modifies the array rather than allocates a new one</a:t>
            </a:r>
            <a:endParaRPr lang="en-IL" dirty="0"/>
          </a:p>
        </p:txBody>
      </p:sp>
    </p:spTree>
    <p:extLst>
      <p:ext uri="{BB962C8B-B14F-4D97-AF65-F5344CB8AC3E}">
        <p14:creationId xmlns:p14="http://schemas.microsoft.com/office/powerpoint/2010/main" val="340219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EB22-671C-61F4-F18B-2C0918C137E1}"/>
              </a:ext>
            </a:extLst>
          </p:cNvPr>
          <p:cNvSpPr>
            <a:spLocks noGrp="1"/>
          </p:cNvSpPr>
          <p:nvPr>
            <p:ph type="title"/>
          </p:nvPr>
        </p:nvSpPr>
        <p:spPr/>
        <p:txBody>
          <a:bodyPr/>
          <a:lstStyle/>
          <a:p>
            <a:pPr rtl="1"/>
            <a:r>
              <a:rPr lang="en-US" dirty="0"/>
              <a:t>General Broadcasting Rules</a:t>
            </a:r>
            <a:endParaRPr lang="en-IL" dirty="0"/>
          </a:p>
        </p:txBody>
      </p:sp>
      <p:sp>
        <p:nvSpPr>
          <p:cNvPr id="3" name="Content Placeholder 2">
            <a:extLst>
              <a:ext uri="{FF2B5EF4-FFF2-40B4-BE49-F238E27FC236}">
                <a16:creationId xmlns:a16="http://schemas.microsoft.com/office/drawing/2014/main" id="{2C9CA016-C89E-514D-8BD9-52106690DF83}"/>
              </a:ext>
            </a:extLst>
          </p:cNvPr>
          <p:cNvSpPr>
            <a:spLocks noGrp="1"/>
          </p:cNvSpPr>
          <p:nvPr>
            <p:ph idx="1"/>
          </p:nvPr>
        </p:nvSpPr>
        <p:spPr>
          <a:xfrm>
            <a:off x="838200" y="1825625"/>
            <a:ext cx="10515600" cy="3414761"/>
          </a:xfrm>
        </p:spPr>
        <p:txBody>
          <a:bodyPr/>
          <a:lstStyle/>
          <a:p>
            <a:r>
              <a:rPr lang="en-US" sz="2400" dirty="0"/>
              <a:t>broadcasting describes how NumPy treats arrays with different shapes during arithmetic operations. Subject to certain constraints, the smaller array is “broadcast” across the larger array so that they have compatible shapes</a:t>
            </a:r>
            <a:endParaRPr lang="he-IL" sz="2400" dirty="0"/>
          </a:p>
          <a:p>
            <a:endParaRPr lang="he-IL" sz="2400" dirty="0"/>
          </a:p>
          <a:p>
            <a:r>
              <a:rPr lang="en-US" sz="2400" dirty="0"/>
              <a:t>When operating on two arrays, NumPy compares their shapes element-wise. It starts with the trailing (i.e. rightmost) dimensions and works its way left. Two dimensions are compatible when</a:t>
            </a:r>
          </a:p>
          <a:p>
            <a:pPr marL="914400" lvl="1" indent="-457200">
              <a:buFont typeface="+mj-lt"/>
              <a:buAutoNum type="arabicPeriod"/>
            </a:pPr>
            <a:r>
              <a:rPr lang="en-US" sz="2000" dirty="0"/>
              <a:t>they are equal, or</a:t>
            </a:r>
          </a:p>
          <a:p>
            <a:pPr marL="914400" lvl="1" indent="-457200">
              <a:buFont typeface="+mj-lt"/>
              <a:buAutoNum type="arabicPeriod"/>
            </a:pPr>
            <a:r>
              <a:rPr lang="en-US" sz="2000" dirty="0"/>
              <a:t>one of them is 1</a:t>
            </a:r>
          </a:p>
        </p:txBody>
      </p:sp>
      <p:sp>
        <p:nvSpPr>
          <p:cNvPr id="4" name="Date Placeholder 3">
            <a:extLst>
              <a:ext uri="{FF2B5EF4-FFF2-40B4-BE49-F238E27FC236}">
                <a16:creationId xmlns:a16="http://schemas.microsoft.com/office/drawing/2014/main" id="{348B22D6-0BC0-4DAD-D3C9-3FBBA3B4C0A5}"/>
              </a:ext>
            </a:extLst>
          </p:cNvPr>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a:extLst>
              <a:ext uri="{FF2B5EF4-FFF2-40B4-BE49-F238E27FC236}">
                <a16:creationId xmlns:a16="http://schemas.microsoft.com/office/drawing/2014/main" id="{92086774-A917-B4F8-4748-7FE837E02860}"/>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FFF45585-3B64-5D68-C403-59F48456265C}"/>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9" name="TextBox 8">
            <a:extLst>
              <a:ext uri="{FF2B5EF4-FFF2-40B4-BE49-F238E27FC236}">
                <a16:creationId xmlns:a16="http://schemas.microsoft.com/office/drawing/2014/main" id="{7869F604-0A2D-99C5-756F-11015C2EA150}"/>
              </a:ext>
            </a:extLst>
          </p:cNvPr>
          <p:cNvSpPr txBox="1"/>
          <p:nvPr/>
        </p:nvSpPr>
        <p:spPr>
          <a:xfrm>
            <a:off x="4557562" y="4788405"/>
            <a:ext cx="3076876" cy="923330"/>
          </a:xfrm>
          <a:prstGeom prst="rect">
            <a:avLst/>
          </a:prstGeom>
          <a:noFill/>
        </p:spPr>
        <p:txBody>
          <a:bodyPr wrap="square">
            <a:spAutoFit/>
          </a:bodyPr>
          <a:lstStyle/>
          <a:p>
            <a:pPr marL="0" algn="r" defTabSz="914400" eaLnBrk="1" latinLnBrk="0" hangingPunct="1"/>
            <a:r>
              <a:rPr lang="en-US" dirty="0">
                <a:solidFill>
                  <a:srgbClr val="000000"/>
                </a:solidFill>
                <a:effectLst/>
              </a:rPr>
              <a:t>A</a:t>
            </a:r>
            <a:r>
              <a:rPr lang="en-US" dirty="0"/>
              <a:t> </a:t>
            </a:r>
            <a:r>
              <a:rPr lang="en-US" b="1" dirty="0">
                <a:solidFill>
                  <a:srgbClr val="000000"/>
                </a:solidFill>
                <a:effectLst/>
              </a:rPr>
              <a:t>(</a:t>
            </a:r>
            <a:r>
              <a:rPr lang="en-US" b="1" dirty="0">
                <a:solidFill>
                  <a:srgbClr val="0000CF"/>
                </a:solidFill>
                <a:effectLst/>
              </a:rPr>
              <a:t>4</a:t>
            </a:r>
            <a:r>
              <a:rPr lang="en-US" dirty="0">
                <a:solidFill>
                  <a:srgbClr val="000000"/>
                </a:solidFill>
                <a:effectLst/>
              </a:rPr>
              <a:t>d</a:t>
            </a:r>
            <a:r>
              <a:rPr lang="en-US" dirty="0"/>
              <a:t> </a:t>
            </a:r>
            <a:r>
              <a:rPr lang="en-US" dirty="0">
                <a:solidFill>
                  <a:srgbClr val="000000"/>
                </a:solidFill>
                <a:effectLst/>
              </a:rPr>
              <a:t>array</a:t>
            </a:r>
            <a:r>
              <a:rPr lang="en-US" b="1" dirty="0">
                <a:solidFill>
                  <a:srgbClr val="000000"/>
                </a:solidFill>
                <a:effectLst/>
              </a:rPr>
              <a:t>):</a:t>
            </a:r>
            <a:r>
              <a:rPr lang="he-IL" b="1" dirty="0">
                <a:solidFill>
                  <a:srgbClr val="000000"/>
                </a:solidFill>
                <a:effectLst/>
              </a:rPr>
              <a:t> </a:t>
            </a:r>
            <a:r>
              <a:rPr lang="he-IL" dirty="0"/>
              <a:t> </a:t>
            </a:r>
            <a:r>
              <a:rPr lang="en-US" b="1" dirty="0">
                <a:solidFill>
                  <a:srgbClr val="0000CF"/>
                </a:solidFill>
                <a:effectLst/>
              </a:rPr>
              <a:t>8</a:t>
            </a:r>
            <a:r>
              <a:rPr lang="en-US" dirty="0"/>
              <a:t> </a:t>
            </a:r>
            <a:r>
              <a:rPr lang="en-US" dirty="0">
                <a:solidFill>
                  <a:srgbClr val="000000"/>
                </a:solidFill>
                <a:effectLst/>
              </a:rPr>
              <a:t>x</a:t>
            </a:r>
            <a:r>
              <a:rPr lang="en-US" dirty="0"/>
              <a:t> </a:t>
            </a:r>
            <a:r>
              <a:rPr lang="en-US" b="1" dirty="0">
                <a:solidFill>
                  <a:srgbClr val="0000CF"/>
                </a:solidFill>
                <a:effectLst/>
              </a:rPr>
              <a:t>1</a:t>
            </a:r>
            <a:r>
              <a:rPr lang="en-US" dirty="0"/>
              <a:t> </a:t>
            </a:r>
            <a:r>
              <a:rPr lang="en-US" dirty="0">
                <a:solidFill>
                  <a:srgbClr val="000000"/>
                </a:solidFill>
                <a:effectLst/>
              </a:rPr>
              <a:t>x</a:t>
            </a:r>
            <a:r>
              <a:rPr lang="en-US" dirty="0"/>
              <a:t> </a:t>
            </a:r>
            <a:r>
              <a:rPr lang="en-US" b="1" dirty="0">
                <a:solidFill>
                  <a:srgbClr val="0000CF"/>
                </a:solidFill>
                <a:effectLst/>
              </a:rPr>
              <a:t>6</a:t>
            </a:r>
            <a:r>
              <a:rPr lang="en-US" dirty="0"/>
              <a:t> </a:t>
            </a:r>
            <a:r>
              <a:rPr lang="en-US" dirty="0">
                <a:solidFill>
                  <a:srgbClr val="000000"/>
                </a:solidFill>
                <a:effectLst/>
              </a:rPr>
              <a:t>x</a:t>
            </a:r>
            <a:r>
              <a:rPr lang="en-US" dirty="0"/>
              <a:t> </a:t>
            </a:r>
            <a:r>
              <a:rPr lang="en-US" b="1" dirty="0">
                <a:solidFill>
                  <a:srgbClr val="0000CF"/>
                </a:solidFill>
                <a:effectLst/>
              </a:rPr>
              <a:t>1</a:t>
            </a:r>
            <a:endParaRPr lang="he-IL" b="1" dirty="0">
              <a:solidFill>
                <a:srgbClr val="0000CF"/>
              </a:solidFill>
              <a:effectLst/>
            </a:endParaRPr>
          </a:p>
          <a:p>
            <a:pPr marL="0" algn="r" defTabSz="914400" eaLnBrk="1" latinLnBrk="0" hangingPunct="1"/>
            <a:r>
              <a:rPr lang="en-US" dirty="0">
                <a:solidFill>
                  <a:srgbClr val="000000"/>
                </a:solidFill>
                <a:effectLst/>
              </a:rPr>
              <a:t>B</a:t>
            </a:r>
            <a:r>
              <a:rPr lang="en-US" dirty="0"/>
              <a:t> </a:t>
            </a:r>
            <a:r>
              <a:rPr lang="en-US" b="1" dirty="0">
                <a:solidFill>
                  <a:srgbClr val="000000"/>
                </a:solidFill>
                <a:effectLst/>
              </a:rPr>
              <a:t>(</a:t>
            </a:r>
            <a:r>
              <a:rPr lang="en-US" b="1" dirty="0">
                <a:solidFill>
                  <a:srgbClr val="0000CF"/>
                </a:solidFill>
                <a:effectLst/>
              </a:rPr>
              <a:t>3</a:t>
            </a:r>
            <a:r>
              <a:rPr lang="en-US" dirty="0">
                <a:solidFill>
                  <a:srgbClr val="000000"/>
                </a:solidFill>
                <a:effectLst/>
              </a:rPr>
              <a:t>d</a:t>
            </a:r>
            <a:r>
              <a:rPr lang="en-US" dirty="0"/>
              <a:t> </a:t>
            </a:r>
            <a:r>
              <a:rPr lang="en-US" dirty="0">
                <a:solidFill>
                  <a:srgbClr val="000000"/>
                </a:solidFill>
                <a:effectLst/>
              </a:rPr>
              <a:t>array</a:t>
            </a:r>
            <a:r>
              <a:rPr lang="en-US" b="1" dirty="0">
                <a:solidFill>
                  <a:srgbClr val="000000"/>
                </a:solidFill>
                <a:effectLst/>
              </a:rPr>
              <a:t>):</a:t>
            </a:r>
            <a:r>
              <a:rPr lang="he-IL" b="1" dirty="0">
                <a:solidFill>
                  <a:srgbClr val="000000"/>
                </a:solidFill>
                <a:effectLst/>
              </a:rPr>
              <a:t> </a:t>
            </a:r>
            <a:r>
              <a:rPr lang="he-IL" dirty="0"/>
              <a:t>      </a:t>
            </a:r>
            <a:r>
              <a:rPr lang="en-US" b="1" dirty="0">
                <a:solidFill>
                  <a:srgbClr val="0000CF"/>
                </a:solidFill>
                <a:effectLst/>
              </a:rPr>
              <a:t>7</a:t>
            </a:r>
            <a:r>
              <a:rPr lang="en-US" dirty="0"/>
              <a:t> </a:t>
            </a:r>
            <a:r>
              <a:rPr lang="en-US" dirty="0">
                <a:solidFill>
                  <a:srgbClr val="000000"/>
                </a:solidFill>
                <a:effectLst/>
              </a:rPr>
              <a:t>x</a:t>
            </a:r>
            <a:r>
              <a:rPr lang="en-US" dirty="0"/>
              <a:t> </a:t>
            </a:r>
            <a:r>
              <a:rPr lang="en-US" b="1" dirty="0">
                <a:solidFill>
                  <a:srgbClr val="0000CF"/>
                </a:solidFill>
                <a:effectLst/>
              </a:rPr>
              <a:t>1</a:t>
            </a:r>
            <a:r>
              <a:rPr lang="en-US" dirty="0"/>
              <a:t> </a:t>
            </a:r>
            <a:r>
              <a:rPr lang="en-US" dirty="0">
                <a:solidFill>
                  <a:srgbClr val="000000"/>
                </a:solidFill>
                <a:effectLst/>
              </a:rPr>
              <a:t>x</a:t>
            </a:r>
            <a:r>
              <a:rPr lang="en-US" dirty="0"/>
              <a:t> </a:t>
            </a:r>
            <a:r>
              <a:rPr lang="en-US" b="1" dirty="0">
                <a:solidFill>
                  <a:srgbClr val="0000CF"/>
                </a:solidFill>
                <a:effectLst/>
              </a:rPr>
              <a:t>5</a:t>
            </a:r>
            <a:endParaRPr lang="he-IL" b="1" dirty="0">
              <a:solidFill>
                <a:srgbClr val="0000CF"/>
              </a:solidFill>
              <a:effectLst/>
            </a:endParaRPr>
          </a:p>
          <a:p>
            <a:pPr marL="0" algn="r" defTabSz="914400" eaLnBrk="1" latinLnBrk="0" hangingPunct="1"/>
            <a:r>
              <a:rPr lang="en-US" dirty="0">
                <a:solidFill>
                  <a:srgbClr val="000000"/>
                </a:solidFill>
                <a:effectLst/>
              </a:rPr>
              <a:t>Result</a:t>
            </a:r>
            <a:r>
              <a:rPr lang="en-US" dirty="0"/>
              <a:t> </a:t>
            </a:r>
            <a:r>
              <a:rPr lang="en-US" b="1" dirty="0">
                <a:solidFill>
                  <a:srgbClr val="000000"/>
                </a:solidFill>
                <a:effectLst/>
              </a:rPr>
              <a:t>(</a:t>
            </a:r>
            <a:r>
              <a:rPr lang="en-US" b="1" dirty="0">
                <a:solidFill>
                  <a:srgbClr val="0000CF"/>
                </a:solidFill>
                <a:effectLst/>
              </a:rPr>
              <a:t>4</a:t>
            </a:r>
            <a:r>
              <a:rPr lang="en-US" dirty="0">
                <a:solidFill>
                  <a:srgbClr val="000000"/>
                </a:solidFill>
                <a:effectLst/>
              </a:rPr>
              <a:t>d</a:t>
            </a:r>
            <a:r>
              <a:rPr lang="en-US" dirty="0"/>
              <a:t> </a:t>
            </a:r>
            <a:r>
              <a:rPr lang="en-US" dirty="0">
                <a:solidFill>
                  <a:srgbClr val="000000"/>
                </a:solidFill>
                <a:effectLst/>
              </a:rPr>
              <a:t>array</a:t>
            </a:r>
            <a:r>
              <a:rPr lang="en-US" b="1" dirty="0">
                <a:solidFill>
                  <a:srgbClr val="000000"/>
                </a:solidFill>
                <a:effectLst/>
              </a:rPr>
              <a:t>):</a:t>
            </a:r>
            <a:r>
              <a:rPr lang="he-IL" b="1" dirty="0">
                <a:solidFill>
                  <a:srgbClr val="000000"/>
                </a:solidFill>
                <a:effectLst/>
              </a:rPr>
              <a:t> </a:t>
            </a:r>
            <a:r>
              <a:rPr lang="en-US" dirty="0"/>
              <a:t> </a:t>
            </a:r>
            <a:r>
              <a:rPr lang="en-US" b="1" dirty="0">
                <a:solidFill>
                  <a:srgbClr val="0000CF"/>
                </a:solidFill>
                <a:effectLst/>
              </a:rPr>
              <a:t>8</a:t>
            </a:r>
            <a:r>
              <a:rPr lang="en-US" dirty="0"/>
              <a:t> </a:t>
            </a:r>
            <a:r>
              <a:rPr lang="en-US" dirty="0">
                <a:solidFill>
                  <a:srgbClr val="000000"/>
                </a:solidFill>
                <a:effectLst/>
              </a:rPr>
              <a:t>x</a:t>
            </a:r>
            <a:r>
              <a:rPr lang="en-US" dirty="0"/>
              <a:t> </a:t>
            </a:r>
            <a:r>
              <a:rPr lang="en-US" b="1" dirty="0">
                <a:solidFill>
                  <a:srgbClr val="0000CF"/>
                </a:solidFill>
                <a:effectLst/>
              </a:rPr>
              <a:t>7</a:t>
            </a:r>
            <a:r>
              <a:rPr lang="en-US" dirty="0"/>
              <a:t> </a:t>
            </a:r>
            <a:r>
              <a:rPr lang="en-US" dirty="0">
                <a:solidFill>
                  <a:srgbClr val="000000"/>
                </a:solidFill>
                <a:effectLst/>
              </a:rPr>
              <a:t>x</a:t>
            </a:r>
            <a:r>
              <a:rPr lang="en-US" dirty="0"/>
              <a:t> </a:t>
            </a:r>
            <a:r>
              <a:rPr lang="en-US" b="1" dirty="0">
                <a:solidFill>
                  <a:srgbClr val="0000CF"/>
                </a:solidFill>
                <a:effectLst/>
              </a:rPr>
              <a:t>6</a:t>
            </a:r>
            <a:r>
              <a:rPr lang="en-US" dirty="0"/>
              <a:t> </a:t>
            </a:r>
            <a:r>
              <a:rPr lang="en-US" dirty="0">
                <a:solidFill>
                  <a:srgbClr val="000000"/>
                </a:solidFill>
                <a:effectLst/>
              </a:rPr>
              <a:t>x</a:t>
            </a:r>
            <a:r>
              <a:rPr lang="en-US" dirty="0"/>
              <a:t> </a:t>
            </a:r>
            <a:r>
              <a:rPr lang="en-US" b="1" dirty="0">
                <a:solidFill>
                  <a:srgbClr val="0000CF"/>
                </a:solidFill>
                <a:effectLst/>
              </a:rPr>
              <a:t>5</a:t>
            </a:r>
            <a:endParaRPr lang="en-IL" dirty="0"/>
          </a:p>
        </p:txBody>
      </p:sp>
      <p:sp>
        <p:nvSpPr>
          <p:cNvPr id="11" name="TextBox 10">
            <a:extLst>
              <a:ext uri="{FF2B5EF4-FFF2-40B4-BE49-F238E27FC236}">
                <a16:creationId xmlns:a16="http://schemas.microsoft.com/office/drawing/2014/main" id="{E51BDD94-7EF9-A746-5DD6-BFB194E0EAC3}"/>
              </a:ext>
            </a:extLst>
          </p:cNvPr>
          <p:cNvSpPr txBox="1"/>
          <p:nvPr/>
        </p:nvSpPr>
        <p:spPr>
          <a:xfrm>
            <a:off x="8367563" y="4788405"/>
            <a:ext cx="2743200" cy="646331"/>
          </a:xfrm>
          <a:prstGeom prst="rect">
            <a:avLst/>
          </a:prstGeom>
          <a:noFill/>
        </p:spPr>
        <p:txBody>
          <a:bodyPr wrap="square">
            <a:spAutoFit/>
          </a:bodyPr>
          <a:lstStyle/>
          <a:p>
            <a:pPr marL="0" algn="r" defTabSz="914400" eaLnBrk="1" latinLnBrk="0" hangingPunct="1"/>
            <a:r>
              <a:rPr lang="en-US" dirty="0">
                <a:solidFill>
                  <a:srgbClr val="000000"/>
                </a:solidFill>
                <a:effectLst/>
              </a:rPr>
              <a:t>A</a:t>
            </a:r>
            <a:r>
              <a:rPr lang="en-US" dirty="0"/>
              <a:t> </a:t>
            </a:r>
            <a:r>
              <a:rPr lang="en-US" b="1" dirty="0">
                <a:solidFill>
                  <a:srgbClr val="000000"/>
                </a:solidFill>
                <a:effectLst/>
              </a:rPr>
              <a:t>(</a:t>
            </a:r>
            <a:r>
              <a:rPr lang="en-US" b="1" dirty="0">
                <a:solidFill>
                  <a:srgbClr val="0000CF"/>
                </a:solidFill>
                <a:effectLst/>
              </a:rPr>
              <a:t>2</a:t>
            </a:r>
            <a:r>
              <a:rPr lang="en-US" dirty="0">
                <a:solidFill>
                  <a:srgbClr val="000000"/>
                </a:solidFill>
                <a:effectLst/>
              </a:rPr>
              <a:t>d</a:t>
            </a:r>
            <a:r>
              <a:rPr lang="en-US" dirty="0"/>
              <a:t> </a:t>
            </a:r>
            <a:r>
              <a:rPr lang="en-US" dirty="0">
                <a:solidFill>
                  <a:srgbClr val="000000"/>
                </a:solidFill>
                <a:effectLst/>
              </a:rPr>
              <a:t>array</a:t>
            </a:r>
            <a:r>
              <a:rPr lang="en-US" b="1" dirty="0">
                <a:solidFill>
                  <a:srgbClr val="000000"/>
                </a:solidFill>
                <a:effectLst/>
              </a:rPr>
              <a:t>):</a:t>
            </a:r>
            <a:r>
              <a:rPr lang="en-US" dirty="0"/>
              <a:t> </a:t>
            </a:r>
            <a:r>
              <a:rPr lang="he-IL" dirty="0"/>
              <a:t>     </a:t>
            </a:r>
            <a:r>
              <a:rPr lang="en-US" b="1" dirty="0">
                <a:solidFill>
                  <a:srgbClr val="0000CF"/>
                </a:solidFill>
                <a:effectLst/>
              </a:rPr>
              <a:t>2</a:t>
            </a:r>
            <a:r>
              <a:rPr lang="en-US" dirty="0"/>
              <a:t> </a:t>
            </a:r>
            <a:r>
              <a:rPr lang="en-US" dirty="0">
                <a:solidFill>
                  <a:srgbClr val="000000"/>
                </a:solidFill>
                <a:effectLst/>
              </a:rPr>
              <a:t>x</a:t>
            </a:r>
            <a:r>
              <a:rPr lang="en-US" dirty="0"/>
              <a:t> </a:t>
            </a:r>
            <a:r>
              <a:rPr lang="en-US" b="1" dirty="0">
                <a:solidFill>
                  <a:srgbClr val="0000CF"/>
                </a:solidFill>
                <a:effectLst/>
              </a:rPr>
              <a:t>1</a:t>
            </a:r>
            <a:r>
              <a:rPr lang="en-US" dirty="0"/>
              <a:t> </a:t>
            </a:r>
            <a:endParaRPr lang="he-IL" dirty="0"/>
          </a:p>
          <a:p>
            <a:pPr marL="0" algn="r" defTabSz="914400" eaLnBrk="1" latinLnBrk="0" hangingPunct="1"/>
            <a:r>
              <a:rPr lang="en-US" dirty="0">
                <a:solidFill>
                  <a:srgbClr val="000000"/>
                </a:solidFill>
                <a:effectLst/>
              </a:rPr>
              <a:t>B</a:t>
            </a:r>
            <a:r>
              <a:rPr lang="en-US" dirty="0"/>
              <a:t> </a:t>
            </a:r>
            <a:r>
              <a:rPr lang="en-US" b="1" dirty="0">
                <a:solidFill>
                  <a:srgbClr val="000000"/>
                </a:solidFill>
                <a:effectLst/>
              </a:rPr>
              <a:t>(</a:t>
            </a:r>
            <a:r>
              <a:rPr lang="en-US" b="1" dirty="0">
                <a:solidFill>
                  <a:srgbClr val="0000CF"/>
                </a:solidFill>
                <a:effectLst/>
              </a:rPr>
              <a:t>3</a:t>
            </a:r>
            <a:r>
              <a:rPr lang="en-US" dirty="0">
                <a:solidFill>
                  <a:srgbClr val="000000"/>
                </a:solidFill>
                <a:effectLst/>
              </a:rPr>
              <a:t>d</a:t>
            </a:r>
            <a:r>
              <a:rPr lang="en-US" dirty="0"/>
              <a:t> </a:t>
            </a:r>
            <a:r>
              <a:rPr lang="en-US" dirty="0">
                <a:solidFill>
                  <a:srgbClr val="000000"/>
                </a:solidFill>
                <a:effectLst/>
              </a:rPr>
              <a:t>array</a:t>
            </a:r>
            <a:r>
              <a:rPr lang="en-US" b="1" dirty="0">
                <a:solidFill>
                  <a:srgbClr val="000000"/>
                </a:solidFill>
                <a:effectLst/>
              </a:rPr>
              <a:t>):</a:t>
            </a:r>
            <a:r>
              <a:rPr lang="en-US" dirty="0"/>
              <a:t> </a:t>
            </a:r>
            <a:r>
              <a:rPr lang="en-US" b="1" dirty="0">
                <a:solidFill>
                  <a:srgbClr val="0000CF"/>
                </a:solidFill>
                <a:effectLst/>
              </a:rPr>
              <a:t>8</a:t>
            </a:r>
            <a:r>
              <a:rPr lang="en-US" dirty="0"/>
              <a:t> </a:t>
            </a:r>
            <a:r>
              <a:rPr lang="en-US" dirty="0">
                <a:solidFill>
                  <a:srgbClr val="000000"/>
                </a:solidFill>
                <a:effectLst/>
              </a:rPr>
              <a:t>x</a:t>
            </a:r>
            <a:r>
              <a:rPr lang="en-US" dirty="0"/>
              <a:t> </a:t>
            </a:r>
            <a:r>
              <a:rPr lang="en-US" b="1" dirty="0">
                <a:solidFill>
                  <a:srgbClr val="0000CF"/>
                </a:solidFill>
                <a:effectLst/>
              </a:rPr>
              <a:t>4</a:t>
            </a:r>
            <a:r>
              <a:rPr lang="en-US" dirty="0"/>
              <a:t> </a:t>
            </a:r>
            <a:r>
              <a:rPr lang="en-US" dirty="0">
                <a:solidFill>
                  <a:srgbClr val="000000"/>
                </a:solidFill>
                <a:effectLst/>
              </a:rPr>
              <a:t>x</a:t>
            </a:r>
            <a:r>
              <a:rPr lang="en-US" dirty="0"/>
              <a:t> </a:t>
            </a:r>
            <a:r>
              <a:rPr lang="en-US" b="1" dirty="0">
                <a:solidFill>
                  <a:srgbClr val="0000CF"/>
                </a:solidFill>
                <a:effectLst/>
              </a:rPr>
              <a:t>3</a:t>
            </a:r>
            <a:r>
              <a:rPr lang="en-US" dirty="0"/>
              <a:t> </a:t>
            </a:r>
            <a:endParaRPr lang="he-IL" dirty="0"/>
          </a:p>
        </p:txBody>
      </p:sp>
      <p:sp>
        <p:nvSpPr>
          <p:cNvPr id="12" name="Multiply 11">
            <a:extLst>
              <a:ext uri="{FF2B5EF4-FFF2-40B4-BE49-F238E27FC236}">
                <a16:creationId xmlns:a16="http://schemas.microsoft.com/office/drawing/2014/main" id="{9405C2DD-5FC1-D410-570F-A23C2A3919B0}"/>
              </a:ext>
            </a:extLst>
          </p:cNvPr>
          <p:cNvSpPr/>
          <p:nvPr/>
        </p:nvSpPr>
        <p:spPr>
          <a:xfrm>
            <a:off x="8809937" y="4613421"/>
            <a:ext cx="1597786" cy="996297"/>
          </a:xfrm>
          <a:prstGeom prst="mathMultiply">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sz="1100" dirty="0"/>
          </a:p>
        </p:txBody>
      </p:sp>
      <p:sp>
        <p:nvSpPr>
          <p:cNvPr id="14" name="TextBox 13">
            <a:extLst>
              <a:ext uri="{FF2B5EF4-FFF2-40B4-BE49-F238E27FC236}">
                <a16:creationId xmlns:a16="http://schemas.microsoft.com/office/drawing/2014/main" id="{FDCE928D-1019-3D45-5CC6-2D7C8B2C2AC9}"/>
              </a:ext>
            </a:extLst>
          </p:cNvPr>
          <p:cNvSpPr txBox="1"/>
          <p:nvPr/>
        </p:nvSpPr>
        <p:spPr>
          <a:xfrm>
            <a:off x="7902340" y="5559989"/>
            <a:ext cx="4039209" cy="369332"/>
          </a:xfrm>
          <a:prstGeom prst="rect">
            <a:avLst/>
          </a:prstGeom>
          <a:noFill/>
        </p:spPr>
        <p:txBody>
          <a:bodyPr wrap="square">
            <a:spAutoFit/>
          </a:bodyPr>
          <a:lstStyle/>
          <a:p>
            <a:pPr marL="0" algn="r" defTabSz="914400" rtl="1" eaLnBrk="1" latinLnBrk="0" hangingPunct="1"/>
            <a:r>
              <a:rPr lang="en-US" i="1" dirty="0">
                <a:solidFill>
                  <a:srgbClr val="8F5902"/>
                </a:solidFill>
                <a:effectLst/>
              </a:rPr>
              <a:t>second from last dimensions mismatched</a:t>
            </a:r>
            <a:endParaRPr lang="en-IL" dirty="0"/>
          </a:p>
        </p:txBody>
      </p:sp>
      <p:sp>
        <p:nvSpPr>
          <p:cNvPr id="15" name="TextBox 14">
            <a:extLst>
              <a:ext uri="{FF2B5EF4-FFF2-40B4-BE49-F238E27FC236}">
                <a16:creationId xmlns:a16="http://schemas.microsoft.com/office/drawing/2014/main" id="{671B288F-88B0-95C8-F39A-F186DAF043DC}"/>
              </a:ext>
            </a:extLst>
          </p:cNvPr>
          <p:cNvSpPr txBox="1"/>
          <p:nvPr/>
        </p:nvSpPr>
        <p:spPr>
          <a:xfrm>
            <a:off x="782607" y="5987018"/>
            <a:ext cx="3774955" cy="369332"/>
          </a:xfrm>
          <a:prstGeom prst="rect">
            <a:avLst/>
          </a:prstGeom>
          <a:noFill/>
        </p:spPr>
        <p:txBody>
          <a:bodyPr wrap="square" rtlCol="0">
            <a:spAutoFit/>
          </a:bodyPr>
          <a:lstStyle/>
          <a:p>
            <a:pPr marL="0" algn="r" defTabSz="914400" rtl="1" eaLnBrk="1" latinLnBrk="0" hangingPunct="1"/>
            <a:r>
              <a:rPr lang="en-US" dirty="0"/>
              <a:t>Read more about broadcasting </a:t>
            </a:r>
            <a:r>
              <a:rPr lang="en-US" dirty="0">
                <a:hlinkClick r:id="rId2"/>
              </a:rPr>
              <a:t>here</a:t>
            </a:r>
            <a:endParaRPr lang="en-IL" dirty="0"/>
          </a:p>
        </p:txBody>
      </p:sp>
    </p:spTree>
    <p:extLst>
      <p:ext uri="{BB962C8B-B14F-4D97-AF65-F5344CB8AC3E}">
        <p14:creationId xmlns:p14="http://schemas.microsoft.com/office/powerpoint/2010/main" val="104144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exercise</a:t>
            </a:r>
          </a:p>
        </p:txBody>
      </p:sp>
      <p:sp>
        <p:nvSpPr>
          <p:cNvPr id="3" name="Content Placeholder 2"/>
          <p:cNvSpPr>
            <a:spLocks noGrp="1"/>
          </p:cNvSpPr>
          <p:nvPr>
            <p:ph idx="1"/>
          </p:nvPr>
        </p:nvSpPr>
        <p:spPr>
          <a:xfrm>
            <a:off x="838200" y="1825625"/>
            <a:ext cx="10515600" cy="668941"/>
          </a:xfrm>
        </p:spPr>
        <p:txBody>
          <a:bodyPr>
            <a:normAutofit fontScale="92500" lnSpcReduction="20000"/>
          </a:bodyPr>
          <a:lstStyle/>
          <a:p>
            <a:r>
              <a:rPr lang="en-US" dirty="0"/>
              <a:t>Utilize the broadcasting principle to create a 5x5 matrix with row values ranging from 0 to 4</a:t>
            </a:r>
          </a:p>
          <a:p>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16</a:t>
            </a:fld>
            <a:endParaRPr lang="en-US"/>
          </a:p>
        </p:txBody>
      </p:sp>
      <p:sp>
        <p:nvSpPr>
          <p:cNvPr id="7" name="Rectangle 6"/>
          <p:cNvSpPr/>
          <p:nvPr/>
        </p:nvSpPr>
        <p:spPr>
          <a:xfrm>
            <a:off x="1168624" y="4852756"/>
            <a:ext cx="6984776" cy="1015663"/>
          </a:xfrm>
          <a:prstGeom prst="rect">
            <a:avLst/>
          </a:prstGeom>
        </p:spPr>
        <p:txBody>
          <a:bodyPr wrap="square">
            <a:spAutoFit/>
          </a:bodyPr>
          <a:lstStyle/>
          <a:p>
            <a:r>
              <a:rPr lang="en-US" sz="2000" dirty="0">
                <a:solidFill>
                  <a:srgbClr val="8F5902"/>
                </a:solidFill>
              </a:rPr>
              <a:t>&gt;&gt;&gt;</a:t>
            </a:r>
            <a:r>
              <a:rPr lang="en-US" sz="2000" dirty="0">
                <a:cs typeface="Courier New" pitchFamily="49" charset="0"/>
              </a:rPr>
              <a:t> Z = </a:t>
            </a:r>
            <a:r>
              <a:rPr lang="en-US" sz="2000" dirty="0" err="1">
                <a:cs typeface="Courier New" pitchFamily="49" charset="0"/>
              </a:rPr>
              <a:t>np.zeros</a:t>
            </a:r>
            <a:r>
              <a:rPr lang="en-US" sz="2000" dirty="0">
                <a:cs typeface="Courier New" pitchFamily="49" charset="0"/>
              </a:rPr>
              <a:t>((5, 5), </a:t>
            </a:r>
            <a:r>
              <a:rPr lang="en-US" sz="2000" dirty="0" err="1">
                <a:cs typeface="Courier New" pitchFamily="49" charset="0"/>
              </a:rPr>
              <a:t>dtype</a:t>
            </a:r>
            <a:r>
              <a:rPr lang="en-US" sz="2000" dirty="0">
                <a:cs typeface="Courier New" pitchFamily="49" charset="0"/>
              </a:rPr>
              <a:t>=int)</a:t>
            </a:r>
          </a:p>
          <a:p>
            <a:r>
              <a:rPr lang="en-US" sz="2000" dirty="0">
                <a:solidFill>
                  <a:srgbClr val="8F5902"/>
                </a:solidFill>
              </a:rPr>
              <a:t>&gt;&gt;&gt;</a:t>
            </a:r>
            <a:r>
              <a:rPr lang="en-US" sz="2000" dirty="0">
                <a:cs typeface="Courier New" pitchFamily="49" charset="0"/>
              </a:rPr>
              <a:t> Z += </a:t>
            </a:r>
            <a:r>
              <a:rPr lang="en-US" sz="2000" dirty="0" err="1">
                <a:cs typeface="Courier New" pitchFamily="49" charset="0"/>
              </a:rPr>
              <a:t>np.arange</a:t>
            </a:r>
            <a:r>
              <a:rPr lang="en-US" sz="2000" dirty="0">
                <a:cs typeface="Courier New" pitchFamily="49" charset="0"/>
              </a:rPr>
              <a:t>(5)</a:t>
            </a:r>
          </a:p>
          <a:p>
            <a:r>
              <a:rPr lang="en-US" sz="2000" dirty="0">
                <a:solidFill>
                  <a:srgbClr val="8F5902"/>
                </a:solidFill>
              </a:rPr>
              <a:t>&gt;&gt;&gt;</a:t>
            </a:r>
            <a:r>
              <a:rPr lang="en-US" sz="2000" dirty="0">
                <a:cs typeface="Courier New" pitchFamily="49" charset="0"/>
              </a:rPr>
              <a:t> print(Z)</a:t>
            </a:r>
          </a:p>
        </p:txBody>
      </p:sp>
      <p:sp>
        <p:nvSpPr>
          <p:cNvPr id="8" name="Rectangle 1"/>
          <p:cNvSpPr>
            <a:spLocks noChangeArrowheads="1"/>
          </p:cNvSpPr>
          <p:nvPr/>
        </p:nvSpPr>
        <p:spPr bwMode="auto">
          <a:xfrm>
            <a:off x="4827617" y="2564333"/>
            <a:ext cx="295232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en-US" sz="2400" b="1" dirty="0">
                <a:solidFill>
                  <a:srgbClr val="0070C0"/>
                </a:solidFill>
                <a:ea typeface="Calibri" pitchFamily="34" charset="0"/>
                <a:cs typeface="Courier New" pitchFamily="49" charset="0"/>
              </a:rPr>
              <a:t>[[0 1 2 3 4]</a:t>
            </a:r>
            <a:endParaRPr lang="en-US" sz="2400" b="1" dirty="0">
              <a:solidFill>
                <a:srgbClr val="0070C0"/>
              </a:solidFill>
              <a:cs typeface="Courier New" pitchFamily="49" charset="0"/>
            </a:endParaRPr>
          </a:p>
          <a:p>
            <a:pPr defTabSz="914400" eaLnBrk="0" fontAlgn="base" hangingPunct="0">
              <a:spcBef>
                <a:spcPct val="0"/>
              </a:spcBef>
              <a:spcAft>
                <a:spcPct val="0"/>
              </a:spcAft>
            </a:pPr>
            <a:r>
              <a:rPr lang="en-US" sz="2400" b="1" dirty="0">
                <a:solidFill>
                  <a:srgbClr val="0070C0"/>
                </a:solidFill>
                <a:ea typeface="Calibri" pitchFamily="34" charset="0"/>
                <a:cs typeface="Courier New" pitchFamily="49" charset="0"/>
              </a:rPr>
              <a:t> [0 1 2 3 4]</a:t>
            </a:r>
            <a:endParaRPr lang="en-US" sz="2400" b="1" dirty="0">
              <a:solidFill>
                <a:srgbClr val="0070C0"/>
              </a:solidFill>
              <a:cs typeface="Courier New" pitchFamily="49" charset="0"/>
            </a:endParaRPr>
          </a:p>
          <a:p>
            <a:pPr defTabSz="914400" eaLnBrk="0" fontAlgn="base" hangingPunct="0">
              <a:spcBef>
                <a:spcPct val="0"/>
              </a:spcBef>
              <a:spcAft>
                <a:spcPct val="0"/>
              </a:spcAft>
            </a:pPr>
            <a:r>
              <a:rPr lang="en-US" sz="2400" b="1" dirty="0">
                <a:solidFill>
                  <a:srgbClr val="0070C0"/>
                </a:solidFill>
                <a:ea typeface="Calibri" pitchFamily="34" charset="0"/>
                <a:cs typeface="Courier New" pitchFamily="49" charset="0"/>
              </a:rPr>
              <a:t> [0 1 2 3 4]</a:t>
            </a:r>
            <a:endParaRPr lang="en-US" sz="2400" b="1" dirty="0">
              <a:solidFill>
                <a:srgbClr val="0070C0"/>
              </a:solidFill>
              <a:cs typeface="Courier New" pitchFamily="49" charset="0"/>
            </a:endParaRPr>
          </a:p>
          <a:p>
            <a:pPr defTabSz="914400" eaLnBrk="0" fontAlgn="base" hangingPunct="0">
              <a:spcBef>
                <a:spcPct val="0"/>
              </a:spcBef>
              <a:spcAft>
                <a:spcPct val="0"/>
              </a:spcAft>
            </a:pPr>
            <a:r>
              <a:rPr lang="en-US" sz="2400" b="1" dirty="0">
                <a:solidFill>
                  <a:srgbClr val="0070C0"/>
                </a:solidFill>
                <a:ea typeface="Calibri" pitchFamily="34" charset="0"/>
                <a:cs typeface="Courier New" pitchFamily="49" charset="0"/>
              </a:rPr>
              <a:t> [0 1 2 3 4]</a:t>
            </a:r>
            <a:endParaRPr lang="en-US" sz="2400" b="1" dirty="0">
              <a:solidFill>
                <a:srgbClr val="0070C0"/>
              </a:solidFill>
              <a:cs typeface="Courier New" pitchFamily="49" charset="0"/>
            </a:endParaRPr>
          </a:p>
          <a:p>
            <a:pPr defTabSz="914400" eaLnBrk="0" fontAlgn="base" hangingPunct="0">
              <a:spcBef>
                <a:spcPct val="0"/>
              </a:spcBef>
              <a:spcAft>
                <a:spcPct val="0"/>
              </a:spcAft>
            </a:pPr>
            <a:r>
              <a:rPr lang="en-US" sz="2400" b="1" dirty="0">
                <a:solidFill>
                  <a:srgbClr val="0070C0"/>
                </a:solidFill>
                <a:ea typeface="Calibri" pitchFamily="34" charset="0"/>
                <a:cs typeface="Courier New" pitchFamily="49" charset="0"/>
              </a:rPr>
              <a:t> [0 1 2 3 4]]</a:t>
            </a:r>
            <a:endParaRPr lang="en-US" sz="2400" b="1" dirty="0">
              <a:solidFill>
                <a:srgbClr val="0070C0"/>
              </a:solidFill>
              <a:cs typeface="Courier New" pitchFamily="49" charset="0"/>
            </a:endParaRPr>
          </a:p>
        </p:txBody>
      </p:sp>
    </p:spTree>
    <p:extLst>
      <p:ext uri="{BB962C8B-B14F-4D97-AF65-F5344CB8AC3E}">
        <p14:creationId xmlns:p14="http://schemas.microsoft.com/office/powerpoint/2010/main" val="48842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Slicing </a:t>
            </a:r>
          </a:p>
        </p:txBody>
      </p:sp>
      <p:sp>
        <p:nvSpPr>
          <p:cNvPr id="3" name="Content Placeholder 2"/>
          <p:cNvSpPr>
            <a:spLocks noGrp="1"/>
          </p:cNvSpPr>
          <p:nvPr>
            <p:ph idx="1"/>
          </p:nvPr>
        </p:nvSpPr>
        <p:spPr>
          <a:xfrm>
            <a:off x="838200" y="1601519"/>
            <a:ext cx="10515600" cy="4891356"/>
          </a:xfrm>
        </p:spPr>
        <p:txBody>
          <a:bodyPr>
            <a:normAutofit/>
          </a:bodyPr>
          <a:lstStyle/>
          <a:p>
            <a:r>
              <a:rPr lang="en-US" dirty="0"/>
              <a:t>One-dimensional arrays can be indexed, sliced and iterated over, much like lists and other Python sequences</a:t>
            </a:r>
          </a:p>
          <a:p>
            <a:endParaRPr lang="en-US" dirty="0"/>
          </a:p>
          <a:p>
            <a:endParaRPr lang="en-US" dirty="0"/>
          </a:p>
          <a:p>
            <a:r>
              <a:rPr lang="en-US" dirty="0"/>
              <a:t>Can also index or sliced by a list or Boolean array (Fancy indexing)</a:t>
            </a:r>
          </a:p>
          <a:p>
            <a:endParaRPr lang="en-US" dirty="0"/>
          </a:p>
          <a:p>
            <a:endParaRPr lang="en-US" dirty="0"/>
          </a:p>
          <a:p>
            <a:r>
              <a:rPr lang="en-US" dirty="0"/>
              <a:t>Basic slices are </a:t>
            </a:r>
            <a:r>
              <a:rPr lang="en-US" b="1" dirty="0"/>
              <a:t>views</a:t>
            </a:r>
            <a:r>
              <a:rPr lang="en-US" dirty="0"/>
              <a:t>. Writing to a basic slice overwrites the original array</a:t>
            </a:r>
          </a:p>
          <a:p>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17</a:t>
            </a:fld>
            <a:endParaRPr lang="en-US"/>
          </a:p>
        </p:txBody>
      </p:sp>
      <p:sp>
        <p:nvSpPr>
          <p:cNvPr id="10" name="TextBox 9">
            <a:extLst>
              <a:ext uri="{FF2B5EF4-FFF2-40B4-BE49-F238E27FC236}">
                <a16:creationId xmlns:a16="http://schemas.microsoft.com/office/drawing/2014/main" id="{AAD3AB2E-02DC-75A9-A63B-83ED5FFA539A}"/>
              </a:ext>
            </a:extLst>
          </p:cNvPr>
          <p:cNvSpPr txBox="1"/>
          <p:nvPr/>
        </p:nvSpPr>
        <p:spPr>
          <a:xfrm>
            <a:off x="7721867" y="2058985"/>
            <a:ext cx="4470133" cy="1169551"/>
          </a:xfrm>
          <a:prstGeom prst="rect">
            <a:avLst/>
          </a:prstGeom>
          <a:noFill/>
        </p:spPr>
        <p:txBody>
          <a:bodyPr wrap="square">
            <a:spAutoFit/>
          </a:bodyPr>
          <a:lstStyle/>
          <a:p>
            <a:pPr marL="0" indent="0">
              <a:buNone/>
            </a:pPr>
            <a:r>
              <a:rPr lang="en-US" sz="1400" dirty="0">
                <a:latin typeface="Courier New" panose="02070309020205020404" pitchFamily="49" charset="0"/>
                <a:cs typeface="Courier New" panose="02070309020205020404" pitchFamily="49" charset="0"/>
              </a:rPr>
              <a:t>If x is 2-D </a:t>
            </a:r>
            <a:r>
              <a:rPr lang="en-US" sz="1400" dirty="0" err="1">
                <a:latin typeface="Courier New" panose="02070309020205020404" pitchFamily="49" charset="0"/>
                <a:cs typeface="Courier New" panose="02070309020205020404" pitchFamily="49" charset="0"/>
              </a:rPr>
              <a:t>ndarray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x[0,0]  # top-left element</a:t>
            </a:r>
          </a:p>
          <a:p>
            <a:pPr marL="0" indent="0">
              <a:buNone/>
            </a:pPr>
            <a:r>
              <a:rPr lang="en-US" sz="1400" dirty="0">
                <a:latin typeface="Courier New" panose="02070309020205020404" pitchFamily="49" charset="0"/>
                <a:cs typeface="Courier New" panose="02070309020205020404" pitchFamily="49" charset="0"/>
              </a:rPr>
              <a:t>  x[0,-1] # first row, last column</a:t>
            </a:r>
          </a:p>
          <a:p>
            <a:pPr marL="0" indent="0">
              <a:buNone/>
            </a:pPr>
            <a:r>
              <a:rPr lang="en-US" sz="1400" dirty="0">
                <a:latin typeface="Courier New" panose="02070309020205020404" pitchFamily="49" charset="0"/>
                <a:cs typeface="Courier New" panose="02070309020205020404" pitchFamily="49" charset="0"/>
              </a:rPr>
              <a:t>  x[0,:]  # first row (many entries)</a:t>
            </a:r>
          </a:p>
          <a:p>
            <a:pPr marL="0" indent="0">
              <a:buNone/>
            </a:pPr>
            <a:r>
              <a:rPr lang="en-US" sz="1400" dirty="0">
                <a:latin typeface="Courier New" panose="02070309020205020404" pitchFamily="49" charset="0"/>
                <a:cs typeface="Courier New" panose="02070309020205020404" pitchFamily="49" charset="0"/>
              </a:rPr>
              <a:t>  x[:,0]  # first column (many entries)</a:t>
            </a:r>
            <a:endParaRPr lang="en-US" sz="1400" dirty="0"/>
          </a:p>
        </p:txBody>
      </p:sp>
      <p:sp>
        <p:nvSpPr>
          <p:cNvPr id="12" name="TextBox 11">
            <a:extLst>
              <a:ext uri="{FF2B5EF4-FFF2-40B4-BE49-F238E27FC236}">
                <a16:creationId xmlns:a16="http://schemas.microsoft.com/office/drawing/2014/main" id="{F655ABC6-0F2B-9922-A142-7435EA340885}"/>
              </a:ext>
            </a:extLst>
          </p:cNvPr>
          <p:cNvSpPr txBox="1"/>
          <p:nvPr/>
        </p:nvSpPr>
        <p:spPr>
          <a:xfrm>
            <a:off x="5649026" y="2756482"/>
            <a:ext cx="1888958" cy="369332"/>
          </a:xfrm>
          <a:prstGeom prst="rect">
            <a:avLst/>
          </a:prstGeom>
          <a:noFill/>
        </p:spPr>
        <p:txBody>
          <a:bodyPr wrap="square">
            <a:spAutoFit/>
          </a:bodyPr>
          <a:lstStyle/>
          <a:p>
            <a:r>
              <a:rPr lang="en-US" dirty="0"/>
              <a:t>comma-separated</a:t>
            </a:r>
            <a:endParaRPr lang="en-IL" dirty="0"/>
          </a:p>
        </p:txBody>
      </p:sp>
      <p:cxnSp>
        <p:nvCxnSpPr>
          <p:cNvPr id="16" name="Straight Arrow Connector 15">
            <a:extLst>
              <a:ext uri="{FF2B5EF4-FFF2-40B4-BE49-F238E27FC236}">
                <a16:creationId xmlns:a16="http://schemas.microsoft.com/office/drawing/2014/main" id="{C9C52C52-7639-CC04-6FFA-6C9309FFA573}"/>
              </a:ext>
            </a:extLst>
          </p:cNvPr>
          <p:cNvCxnSpPr>
            <a:cxnSpLocks/>
          </p:cNvCxnSpPr>
          <p:nvPr/>
        </p:nvCxnSpPr>
        <p:spPr>
          <a:xfrm flipV="1">
            <a:off x="7514823" y="2743200"/>
            <a:ext cx="884522" cy="18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ACE066-25AB-5136-A460-694A4AF31663}"/>
              </a:ext>
            </a:extLst>
          </p:cNvPr>
          <p:cNvSpPr txBox="1"/>
          <p:nvPr/>
        </p:nvSpPr>
        <p:spPr>
          <a:xfrm>
            <a:off x="4251358" y="4225821"/>
            <a:ext cx="4684294" cy="523220"/>
          </a:xfrm>
          <a:prstGeom prst="rect">
            <a:avLst/>
          </a:prstGeom>
          <a:noFill/>
        </p:spPr>
        <p:txBody>
          <a:bodyPr wrap="square">
            <a:spAutoFit/>
          </a:bodyPr>
          <a:lstStyle/>
          <a:p>
            <a:pPr marL="0" indent="0">
              <a:buNone/>
            </a:pPr>
            <a:r>
              <a:rPr lang="en-US" sz="1400" dirty="0">
                <a:latin typeface="Courier New" panose="02070309020205020404" pitchFamily="49" charset="0"/>
                <a:cs typeface="Courier New" panose="02070309020205020404" pitchFamily="49" charset="0"/>
              </a:rPr>
              <a:t>x[x&lt;10] = 0	# set elements &lt; 10 to 0</a:t>
            </a:r>
          </a:p>
          <a:p>
            <a:pPr marL="0" indent="0">
              <a:buNone/>
            </a:pPr>
            <a:r>
              <a:rPr lang="en-US" sz="1400" dirty="0">
                <a:latin typeface="Courier New" panose="02070309020205020404" pitchFamily="49" charset="0"/>
                <a:cs typeface="Courier New" panose="02070309020205020404" pitchFamily="49" charset="0"/>
              </a:rPr>
              <a:t>x[[1,3], :]	# select 2nd and 4th row</a:t>
            </a:r>
          </a:p>
        </p:txBody>
      </p:sp>
      <p:sp>
        <p:nvSpPr>
          <p:cNvPr id="23" name="TextBox 22">
            <a:extLst>
              <a:ext uri="{FF2B5EF4-FFF2-40B4-BE49-F238E27FC236}">
                <a16:creationId xmlns:a16="http://schemas.microsoft.com/office/drawing/2014/main" id="{7680B318-3386-18C2-6D71-430B00EF60A2}"/>
              </a:ext>
            </a:extLst>
          </p:cNvPr>
          <p:cNvSpPr txBox="1"/>
          <p:nvPr/>
        </p:nvSpPr>
        <p:spPr>
          <a:xfrm>
            <a:off x="2683444" y="5746326"/>
            <a:ext cx="4217870" cy="369332"/>
          </a:xfrm>
          <a:prstGeom prst="rect">
            <a:avLst/>
          </a:prstGeom>
          <a:noFill/>
        </p:spPr>
        <p:txBody>
          <a:bodyPr wrap="square">
            <a:spAutoFit/>
          </a:bodyPr>
          <a:lstStyle/>
          <a:p>
            <a:pPr marL="0" indent="0">
              <a:buNone/>
            </a:pPr>
            <a:r>
              <a:rPr lang="en-US" sz="1800" dirty="0">
                <a:latin typeface="Courier New" panose="02070309020205020404" pitchFamily="49" charset="0"/>
                <a:cs typeface="Courier New" panose="02070309020205020404" pitchFamily="49" charset="0"/>
              </a:rPr>
              <a:t>I = x[1:3, :]	# returns a view</a:t>
            </a:r>
          </a:p>
        </p:txBody>
      </p:sp>
      <p:sp>
        <p:nvSpPr>
          <p:cNvPr id="7" name="TextBox 6">
            <a:extLst>
              <a:ext uri="{FF2B5EF4-FFF2-40B4-BE49-F238E27FC236}">
                <a16:creationId xmlns:a16="http://schemas.microsoft.com/office/drawing/2014/main" id="{71602E80-B32F-23DF-D547-B2381B8547E3}"/>
              </a:ext>
            </a:extLst>
          </p:cNvPr>
          <p:cNvSpPr txBox="1"/>
          <p:nvPr/>
        </p:nvSpPr>
        <p:spPr>
          <a:xfrm>
            <a:off x="7358514" y="5521146"/>
            <a:ext cx="3922294" cy="1200329"/>
          </a:xfrm>
          <a:prstGeom prst="rect">
            <a:avLst/>
          </a:prstGeom>
          <a:noFill/>
        </p:spPr>
        <p:txBody>
          <a:bodyPr wrap="square" rtlCol="0">
            <a:spAutoFit/>
          </a:bodyPr>
          <a:lstStyle/>
          <a:p>
            <a:pPr algn="ctr"/>
            <a:r>
              <a:rPr lang="en-IL" dirty="0"/>
              <a:t>x[</a:t>
            </a:r>
            <a:r>
              <a:rPr lang="en-IL" dirty="0">
                <a:solidFill>
                  <a:srgbClr val="FF0000"/>
                </a:solidFill>
              </a:rPr>
              <a:t>obj</a:t>
            </a:r>
            <a:r>
              <a:rPr lang="en-IL" dirty="0"/>
              <a:t>] is a basic slicing, </a:t>
            </a:r>
            <a:r>
              <a:rPr lang="en-IL" u="sng" dirty="0"/>
              <a:t>for us in this course</a:t>
            </a:r>
            <a:r>
              <a:rPr lang="en-IL" dirty="0"/>
              <a:t>, if </a:t>
            </a:r>
            <a:r>
              <a:rPr lang="en-IL" dirty="0">
                <a:solidFill>
                  <a:srgbClr val="FF0000"/>
                </a:solidFill>
              </a:rPr>
              <a:t>obj</a:t>
            </a:r>
            <a:r>
              <a:rPr lang="en-IL" dirty="0"/>
              <a:t> is of type </a:t>
            </a:r>
            <a:r>
              <a:rPr lang="en-US" dirty="0" err="1"/>
              <a:t>start:stop:step</a:t>
            </a:r>
            <a:r>
              <a:rPr lang="en-US" dirty="0"/>
              <a:t> (</a:t>
            </a:r>
            <a:r>
              <a:rPr lang="en-US" dirty="0" err="1"/>
              <a:t>i.e</a:t>
            </a:r>
            <a:r>
              <a:rPr lang="en-US" dirty="0"/>
              <a:t>, slice type), integer.</a:t>
            </a:r>
          </a:p>
          <a:p>
            <a:pPr algn="ctr"/>
            <a:r>
              <a:rPr lang="en-US" dirty="0"/>
              <a:t>Read more </a:t>
            </a:r>
            <a:r>
              <a:rPr lang="en-US" dirty="0">
                <a:hlinkClick r:id="rId3"/>
              </a:rPr>
              <a:t>here</a:t>
            </a:r>
            <a:endParaRPr lang="en-IL" dirty="0"/>
          </a:p>
        </p:txBody>
      </p:sp>
    </p:spTree>
    <p:extLst>
      <p:ext uri="{BB962C8B-B14F-4D97-AF65-F5344CB8AC3E}">
        <p14:creationId xmlns:p14="http://schemas.microsoft.com/office/powerpoint/2010/main" val="19643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p:bldP spid="2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21" y="189363"/>
            <a:ext cx="10515600" cy="1325563"/>
          </a:xfrm>
        </p:spPr>
        <p:txBody>
          <a:bodyPr/>
          <a:lstStyle/>
          <a:p>
            <a:r>
              <a:rPr lang="en-US" dirty="0"/>
              <a:t>Copies and Views</a:t>
            </a:r>
          </a:p>
        </p:txBody>
      </p:sp>
      <p:sp>
        <p:nvSpPr>
          <p:cNvPr id="3" name="Content Placeholder 2"/>
          <p:cNvSpPr>
            <a:spLocks noGrp="1"/>
          </p:cNvSpPr>
          <p:nvPr>
            <p:ph idx="1"/>
          </p:nvPr>
        </p:nvSpPr>
        <p:spPr>
          <a:xfrm>
            <a:off x="982579" y="1460199"/>
            <a:ext cx="10515600" cy="4351338"/>
          </a:xfrm>
        </p:spPr>
        <p:txBody>
          <a:bodyPr/>
          <a:lstStyle/>
          <a:p>
            <a:r>
              <a:rPr lang="en-US" dirty="0"/>
              <a:t>In general, NumPy functions return either </a:t>
            </a:r>
            <a:r>
              <a:rPr lang="en-US" b="1" dirty="0"/>
              <a:t>views </a:t>
            </a:r>
            <a:r>
              <a:rPr lang="en-US" dirty="0"/>
              <a:t>or </a:t>
            </a:r>
            <a:r>
              <a:rPr lang="en-US" b="1" dirty="0"/>
              <a:t>copies</a:t>
            </a:r>
            <a:endParaRPr lang="en-US" dirty="0"/>
          </a:p>
          <a:p>
            <a:endParaRPr lang="en-US" dirty="0"/>
          </a:p>
          <a:p>
            <a:r>
              <a:rPr lang="en-US" dirty="0"/>
              <a:t>While views are different objects than the original arrays, views share data with the original array. Altering entries of a view, changes the same entries in the original</a:t>
            </a:r>
          </a:p>
          <a:p>
            <a:endParaRPr lang="en-US" dirty="0"/>
          </a:p>
          <a:p>
            <a:r>
              <a:rPr lang="en-US" dirty="0" err="1"/>
              <a:t>np.copy</a:t>
            </a:r>
            <a:r>
              <a:rPr lang="en-US" dirty="0"/>
              <a:t>, </a:t>
            </a:r>
            <a:r>
              <a:rPr lang="en-US" dirty="0" err="1"/>
              <a:t>np.view</a:t>
            </a:r>
            <a:r>
              <a:rPr lang="en-US" dirty="0"/>
              <a:t> make explicit copies and views</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79651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120"/>
            <a:ext cx="10515600" cy="1325563"/>
          </a:xfrm>
        </p:spPr>
        <p:txBody>
          <a:bodyPr/>
          <a:lstStyle/>
          <a:p>
            <a:r>
              <a:rPr lang="en-US" dirty="0"/>
              <a:t>View</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19</a:t>
            </a:fld>
            <a:endParaRPr lang="en-US"/>
          </a:p>
        </p:txBody>
      </p:sp>
      <p:sp>
        <p:nvSpPr>
          <p:cNvPr id="7" name="Rectangle 1"/>
          <p:cNvSpPr>
            <a:spLocks noChangeArrowheads="1"/>
          </p:cNvSpPr>
          <p:nvPr/>
        </p:nvSpPr>
        <p:spPr bwMode="auto">
          <a:xfrm>
            <a:off x="1434965" y="1870055"/>
            <a:ext cx="37707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i="0" u="none" strike="noStrike" cap="none" normalizeH="0" baseline="0" dirty="0">
                <a:ln>
                  <a:noFill/>
                </a:ln>
                <a:solidFill>
                  <a:srgbClr val="000000"/>
                </a:solidFill>
                <a:effectLst/>
              </a:rPr>
              <a:t>c</a:t>
            </a:r>
            <a:r>
              <a:rPr kumimoji="0" lang="en-US" altLang="en-US" sz="2000" i="0" u="none" strike="noStrike" cap="none" normalizeH="0" baseline="0" dirty="0">
                <a:ln>
                  <a:noFill/>
                </a:ln>
                <a:solidFill>
                  <a:schemeClr val="tx1"/>
                </a:solidFill>
                <a:effectLst/>
                <a:latin typeface="var(--pst-font-family-monospace)"/>
              </a:rPr>
              <a:t> </a:t>
            </a:r>
            <a:r>
              <a:rPr kumimoji="0" lang="en-US" altLang="en-US" sz="2000" i="0" u="none" strike="noStrike" cap="none" normalizeH="0" baseline="0" dirty="0">
                <a:ln>
                  <a:noFill/>
                </a:ln>
                <a:solidFill>
                  <a:srgbClr val="CE5C00"/>
                </a:solidFill>
                <a:effectLst/>
              </a:rPr>
              <a:t>=</a:t>
            </a:r>
            <a:r>
              <a:rPr kumimoji="0" lang="en-US" altLang="en-US" sz="2000" i="0" u="none" strike="noStrike" cap="none" normalizeH="0" baseline="0" dirty="0">
                <a:ln>
                  <a:noFill/>
                </a:ln>
                <a:solidFill>
                  <a:schemeClr val="tx1"/>
                </a:solidFill>
                <a:effectLst/>
                <a:latin typeface="var(--pst-font-family-monospace)"/>
              </a:rPr>
              <a:t> </a:t>
            </a:r>
            <a:r>
              <a:rPr kumimoji="0" lang="en-US" altLang="en-US" sz="2000" i="0" u="none" strike="noStrike" cap="none" normalizeH="0" baseline="0" dirty="0" err="1">
                <a:ln>
                  <a:noFill/>
                </a:ln>
                <a:solidFill>
                  <a:srgbClr val="000000"/>
                </a:solidFill>
                <a:effectLst/>
              </a:rPr>
              <a:t>a</a:t>
            </a:r>
            <a:r>
              <a:rPr kumimoji="0" lang="en-US" altLang="en-US" sz="2000" i="0" u="none" strike="noStrike" cap="none" normalizeH="0" baseline="0" dirty="0" err="1">
                <a:ln>
                  <a:noFill/>
                </a:ln>
                <a:solidFill>
                  <a:srgbClr val="CE5C00"/>
                </a:solidFill>
                <a:effectLst/>
              </a:rPr>
              <a:t>.</a:t>
            </a:r>
            <a:r>
              <a:rPr kumimoji="0" lang="en-US" altLang="en-US" sz="2000" i="0" u="none" strike="noStrike" cap="none" normalizeH="0" baseline="0" dirty="0" err="1">
                <a:ln>
                  <a:noFill/>
                </a:ln>
                <a:solidFill>
                  <a:srgbClr val="000000"/>
                </a:solidFill>
                <a:effectLst/>
              </a:rPr>
              <a:t>view</a:t>
            </a:r>
            <a:r>
              <a:rPr kumimoji="0" lang="en-US" altLang="en-US" sz="2000" i="0" u="none" strike="noStrike" cap="none" normalizeH="0" baseline="0" dirty="0">
                <a:ln>
                  <a:noFill/>
                </a:ln>
                <a:solidFill>
                  <a:srgbClr val="000000"/>
                </a:solidFill>
                <a:effectLst/>
                <a:latin typeface="var(--pst-font-family-monospace)"/>
              </a:rPr>
              <a:t>()</a:t>
            </a:r>
            <a:r>
              <a:rPr kumimoji="0" lang="en-US" altLang="en-US" sz="200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i="0" u="none" strike="noStrike" cap="none" normalizeH="0" baseline="0" dirty="0">
                <a:ln>
                  <a:noFill/>
                </a:ln>
                <a:solidFill>
                  <a:srgbClr val="8F5902"/>
                </a:solidFill>
                <a:effectLst/>
                <a:latin typeface="var(--pst-font-family-monospace)"/>
              </a:rPr>
              <a:t>&gt;&gt;&gt; </a:t>
            </a:r>
            <a:r>
              <a:rPr kumimoji="0" lang="en-US" altLang="en-US" sz="2000" i="0" u="none" strike="noStrike" cap="none" normalizeH="0" baseline="0" dirty="0">
                <a:ln>
                  <a:noFill/>
                </a:ln>
                <a:solidFill>
                  <a:srgbClr val="000000"/>
                </a:solidFill>
                <a:effectLst/>
              </a:rPr>
              <a:t>c</a:t>
            </a:r>
            <a:r>
              <a:rPr kumimoji="0" lang="en-US" altLang="en-US" sz="2000" i="0" u="none" strike="noStrike" cap="none" normalizeH="0" baseline="0" dirty="0">
                <a:ln>
                  <a:noFill/>
                </a:ln>
                <a:solidFill>
                  <a:schemeClr val="tx1"/>
                </a:solidFill>
                <a:effectLst/>
                <a:latin typeface="var(--pst-font-family-monospace)"/>
              </a:rPr>
              <a:t> </a:t>
            </a:r>
            <a:r>
              <a:rPr kumimoji="0" lang="en-US" altLang="en-US" sz="2000" i="0" u="none" strike="noStrike" cap="none" normalizeH="0" baseline="0" dirty="0">
                <a:ln>
                  <a:noFill/>
                </a:ln>
                <a:solidFill>
                  <a:srgbClr val="204A87"/>
                </a:solidFill>
                <a:effectLst/>
                <a:latin typeface="var(--pst-font-family-monospace)"/>
              </a:rPr>
              <a:t>is</a:t>
            </a:r>
            <a:r>
              <a:rPr kumimoji="0" lang="en-US" altLang="en-US" sz="2000" i="0" u="none" strike="noStrike" cap="none" normalizeH="0" baseline="0" dirty="0">
                <a:ln>
                  <a:noFill/>
                </a:ln>
                <a:solidFill>
                  <a:schemeClr val="tx1"/>
                </a:solidFill>
                <a:effectLst/>
                <a:latin typeface="var(--pst-font-family-monospace)"/>
              </a:rPr>
              <a:t> </a:t>
            </a:r>
            <a:r>
              <a:rPr kumimoji="0" lang="en-US" altLang="en-US" sz="2000" i="0" u="none" strike="noStrike" cap="none" normalizeH="0" baseline="0" dirty="0">
                <a:ln>
                  <a:noFill/>
                </a:ln>
                <a:solidFill>
                  <a:srgbClr val="000000"/>
                </a:solidFill>
                <a:effectLst/>
              </a:rPr>
              <a:t>a</a:t>
            </a:r>
            <a:r>
              <a:rPr kumimoji="0" lang="en-US" altLang="en-US" sz="200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i="1" u="none" strike="noStrike" cap="none" normalizeH="0" baseline="0" dirty="0">
                <a:ln>
                  <a:noFill/>
                </a:ln>
                <a:solidFill>
                  <a:srgbClr val="000000"/>
                </a:solidFill>
                <a:effectLst/>
                <a:latin typeface="var(--pst-font-family-monospace)"/>
              </a:rPr>
              <a:t>False</a:t>
            </a:r>
            <a:r>
              <a:rPr kumimoji="0" lang="en-US" altLang="en-US" sz="2000" i="0" u="none" strike="noStrike" cap="none" normalizeH="0" baseline="0" dirty="0">
                <a:ln>
                  <a:noFill/>
                </a:ln>
                <a:solidFill>
                  <a:schemeClr val="tx1"/>
                </a:solidFill>
                <a:effectLst/>
                <a:latin typeface="var(--pst-font-family-monospace)"/>
              </a:rPr>
              <a:t> </a:t>
            </a:r>
            <a:endParaRPr kumimoji="0" lang="he-IL" altLang="en-US" sz="2000" i="0" u="none" strike="noStrike" cap="none" normalizeH="0" baseline="0" dirty="0">
              <a:ln>
                <a:noFill/>
              </a:ln>
              <a:solidFill>
                <a:schemeClr val="tx1"/>
              </a:solidFill>
              <a:effectLst/>
              <a:latin typeface="var(--pst-font-family-monospace)"/>
            </a:endParaRPr>
          </a:p>
          <a:p>
            <a:pPr lvl="0"/>
            <a:r>
              <a:rPr lang="en-US" altLang="en-US" sz="2000" i="1" dirty="0">
                <a:solidFill>
                  <a:srgbClr val="8F5902"/>
                </a:solidFill>
                <a:latin typeface="var(--pst-font-family-monospace)"/>
              </a:rPr>
              <a:t># c is a view of the data owned by a</a:t>
            </a:r>
            <a:endParaRPr kumimoji="0" lang="en-US" altLang="en-US" sz="200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i="0" u="none" strike="noStrike" cap="none" normalizeH="0" baseline="0" dirty="0">
                <a:ln>
                  <a:noFill/>
                </a:ln>
                <a:solidFill>
                  <a:srgbClr val="8F5902"/>
                </a:solidFill>
                <a:effectLst/>
                <a:latin typeface="var(--pst-font-family-monospace)"/>
              </a:rPr>
              <a:t>&gt;&gt;&gt; </a:t>
            </a:r>
            <a:r>
              <a:rPr kumimoji="0" lang="en-US" altLang="en-US" sz="2000" i="0" u="none" strike="noStrike" cap="none" normalizeH="0" baseline="0" dirty="0" err="1">
                <a:ln>
                  <a:noFill/>
                </a:ln>
                <a:solidFill>
                  <a:srgbClr val="000000"/>
                </a:solidFill>
                <a:effectLst/>
              </a:rPr>
              <a:t>c</a:t>
            </a:r>
            <a:r>
              <a:rPr kumimoji="0" lang="en-US" altLang="en-US" sz="2000" i="0" u="none" strike="noStrike" cap="none" normalizeH="0" baseline="0" dirty="0" err="1">
                <a:ln>
                  <a:noFill/>
                </a:ln>
                <a:solidFill>
                  <a:srgbClr val="CE5C00"/>
                </a:solidFill>
                <a:effectLst/>
              </a:rPr>
              <a:t>.</a:t>
            </a:r>
            <a:r>
              <a:rPr kumimoji="0" lang="en-US" altLang="en-US" sz="2000" i="0" u="none" strike="noStrike" cap="none" normalizeH="0" baseline="0" dirty="0" err="1">
                <a:ln>
                  <a:noFill/>
                </a:ln>
                <a:solidFill>
                  <a:srgbClr val="000000"/>
                </a:solidFill>
                <a:effectLst/>
              </a:rPr>
              <a:t>base</a:t>
            </a:r>
            <a:r>
              <a:rPr kumimoji="0" lang="en-US" altLang="en-US" sz="2000" i="0" u="none" strike="noStrike" cap="none" normalizeH="0" baseline="0" dirty="0">
                <a:ln>
                  <a:noFill/>
                </a:ln>
                <a:solidFill>
                  <a:schemeClr val="tx1"/>
                </a:solidFill>
                <a:effectLst/>
                <a:latin typeface="var(--pst-font-family-monospace)"/>
              </a:rPr>
              <a:t> </a:t>
            </a:r>
            <a:r>
              <a:rPr kumimoji="0" lang="en-US" altLang="en-US" sz="2000" i="0" u="none" strike="noStrike" cap="none" normalizeH="0" baseline="0" dirty="0">
                <a:ln>
                  <a:noFill/>
                </a:ln>
                <a:solidFill>
                  <a:srgbClr val="204A87"/>
                </a:solidFill>
                <a:effectLst/>
                <a:latin typeface="var(--pst-font-family-monospace)"/>
              </a:rPr>
              <a:t>is</a:t>
            </a:r>
            <a:r>
              <a:rPr kumimoji="0" lang="en-US" altLang="en-US" sz="2000" i="0" u="none" strike="noStrike" cap="none" normalizeH="0" baseline="0" dirty="0">
                <a:ln>
                  <a:noFill/>
                </a:ln>
                <a:solidFill>
                  <a:schemeClr val="tx1"/>
                </a:solidFill>
                <a:effectLst/>
                <a:latin typeface="var(--pst-font-family-monospace)"/>
              </a:rPr>
              <a:t> </a:t>
            </a:r>
            <a:r>
              <a:rPr kumimoji="0" lang="en-US" altLang="en-US" sz="2000" i="0" u="none" strike="noStrike" cap="none" normalizeH="0" baseline="0" dirty="0">
                <a:ln>
                  <a:noFill/>
                </a:ln>
                <a:solidFill>
                  <a:srgbClr val="000000"/>
                </a:solidFill>
                <a:effectLst/>
              </a:rPr>
              <a:t>a</a:t>
            </a:r>
            <a:endParaRPr kumimoji="0" lang="en-US" altLang="en-US" sz="200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i="1" u="none" strike="noStrike" cap="none" normalizeH="0" baseline="0" dirty="0">
                <a:ln>
                  <a:noFill/>
                </a:ln>
                <a:solidFill>
                  <a:srgbClr val="000000"/>
                </a:solidFill>
                <a:effectLst/>
                <a:latin typeface="var(--pst-font-family-monospace)"/>
              </a:rPr>
              <a:t>True</a:t>
            </a:r>
            <a:r>
              <a:rPr kumimoji="0" lang="en-US" altLang="en-US" sz="2000" i="0" u="none" strike="noStrike" cap="none" normalizeH="0" baseline="0" dirty="0">
                <a:ln>
                  <a:noFill/>
                </a:ln>
                <a:solidFill>
                  <a:schemeClr val="tx1"/>
                </a:solidFill>
                <a:effectLst/>
              </a:rPr>
              <a:t> </a:t>
            </a:r>
          </a:p>
        </p:txBody>
      </p:sp>
      <p:sp>
        <p:nvSpPr>
          <p:cNvPr id="9" name="Rectangle 8"/>
          <p:cNvSpPr/>
          <p:nvPr/>
        </p:nvSpPr>
        <p:spPr>
          <a:xfrm>
            <a:off x="6519030" y="1870055"/>
            <a:ext cx="5769222" cy="3200876"/>
          </a:xfrm>
          <a:prstGeom prst="rect">
            <a:avLst/>
          </a:prstGeom>
        </p:spPr>
        <p:txBody>
          <a:bodyPr wrap="square">
            <a:spAutoFit/>
          </a:bodyPr>
          <a:lstStyle/>
          <a:p>
            <a:pPr lvl="0" eaLnBrk="0" fontAlgn="base" hangingPunct="0">
              <a:spcBef>
                <a:spcPct val="30000"/>
              </a:spcBef>
              <a:spcAft>
                <a:spcPct val="0"/>
              </a:spcAft>
            </a:pPr>
            <a:r>
              <a:rPr lang="en-US" altLang="en-US" sz="2000" dirty="0">
                <a:solidFill>
                  <a:srgbClr val="000000"/>
                </a:solidFill>
              </a:rPr>
              <a:t>c</a:t>
            </a:r>
            <a:r>
              <a:rPr lang="en-US" altLang="en-US" sz="2000" dirty="0">
                <a:latin typeface="var(--pst-font-family-monospace)"/>
              </a:rPr>
              <a:t> </a:t>
            </a:r>
            <a:r>
              <a:rPr lang="en-US" altLang="en-US" sz="2000" dirty="0">
                <a:solidFill>
                  <a:srgbClr val="CE5C00"/>
                </a:solidFill>
              </a:rPr>
              <a:t>=</a:t>
            </a:r>
            <a:r>
              <a:rPr lang="en-US" altLang="en-US" sz="2000" dirty="0">
                <a:latin typeface="var(--pst-font-family-monospace)"/>
              </a:rPr>
              <a:t> </a:t>
            </a:r>
            <a:r>
              <a:rPr lang="en-US" altLang="en-US" sz="2000" dirty="0" err="1">
                <a:solidFill>
                  <a:srgbClr val="000000"/>
                </a:solidFill>
              </a:rPr>
              <a:t>c</a:t>
            </a:r>
            <a:r>
              <a:rPr lang="en-US" altLang="en-US" sz="2000" dirty="0" err="1">
                <a:solidFill>
                  <a:srgbClr val="CE5C00"/>
                </a:solidFill>
              </a:rPr>
              <a:t>.</a:t>
            </a:r>
            <a:r>
              <a:rPr lang="en-US" altLang="en-US" sz="2000" dirty="0" err="1">
                <a:solidFill>
                  <a:srgbClr val="000000"/>
                </a:solidFill>
              </a:rPr>
              <a:t>reshape</a:t>
            </a:r>
            <a:r>
              <a:rPr lang="en-US" altLang="en-US" sz="2000" dirty="0">
                <a:solidFill>
                  <a:srgbClr val="000000"/>
                </a:solidFill>
                <a:latin typeface="var(--pst-font-family-monospace)"/>
              </a:rPr>
              <a:t>((</a:t>
            </a:r>
            <a:r>
              <a:rPr lang="en-US" altLang="en-US" sz="2000" dirty="0">
                <a:solidFill>
                  <a:srgbClr val="0000CF"/>
                </a:solidFill>
                <a:latin typeface="var(--pst-font-family-monospace)"/>
              </a:rPr>
              <a:t>2</a:t>
            </a:r>
            <a:r>
              <a:rPr lang="en-US" altLang="en-US" sz="2000" dirty="0">
                <a:solidFill>
                  <a:srgbClr val="000000"/>
                </a:solidFill>
                <a:latin typeface="var(--pst-font-family-monospace)"/>
              </a:rPr>
              <a:t>,</a:t>
            </a:r>
            <a:r>
              <a:rPr lang="en-US" altLang="en-US" sz="2000" dirty="0">
                <a:latin typeface="var(--pst-font-family-monospace)"/>
              </a:rPr>
              <a:t> </a:t>
            </a:r>
            <a:r>
              <a:rPr lang="en-US" altLang="en-US" sz="2000" dirty="0">
                <a:solidFill>
                  <a:srgbClr val="0000CF"/>
                </a:solidFill>
                <a:latin typeface="var(--pst-font-family-monospace)"/>
              </a:rPr>
              <a:t>6</a:t>
            </a:r>
            <a:r>
              <a:rPr lang="en-US" altLang="en-US" sz="2000" dirty="0">
                <a:solidFill>
                  <a:srgbClr val="000000"/>
                </a:solidFill>
                <a:latin typeface="var(--pst-font-family-monospace)"/>
              </a:rPr>
              <a:t>))</a:t>
            </a:r>
            <a:r>
              <a:rPr lang="en-US" altLang="en-US" sz="2000" dirty="0">
                <a:latin typeface="var(--pst-font-family-monospace)"/>
              </a:rPr>
              <a:t> </a:t>
            </a:r>
            <a:r>
              <a:rPr lang="en-US" altLang="en-US" sz="2000" i="1" dirty="0">
                <a:solidFill>
                  <a:srgbClr val="8F5902"/>
                </a:solidFill>
                <a:latin typeface="var(--pst-font-family-monospace)"/>
              </a:rPr>
              <a:t># a's shape doesn't change</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en-US" altLang="en-US" sz="2000" dirty="0">
                <a:solidFill>
                  <a:srgbClr val="8F5902"/>
                </a:solidFill>
                <a:latin typeface="var(--pst-font-family-monospace)"/>
              </a:rPr>
              <a:t>&gt;&gt;&gt; </a:t>
            </a:r>
            <a:r>
              <a:rPr lang="en-US" altLang="en-US" sz="2000" dirty="0" err="1">
                <a:solidFill>
                  <a:srgbClr val="000000"/>
                </a:solidFill>
              </a:rPr>
              <a:t>a</a:t>
            </a:r>
            <a:r>
              <a:rPr lang="en-US" altLang="en-US" sz="2000" dirty="0" err="1">
                <a:solidFill>
                  <a:srgbClr val="CE5C00"/>
                </a:solidFill>
              </a:rPr>
              <a:t>.</a:t>
            </a:r>
            <a:r>
              <a:rPr lang="en-US" altLang="en-US" sz="2000" dirty="0" err="1">
                <a:solidFill>
                  <a:srgbClr val="000000"/>
                </a:solidFill>
              </a:rPr>
              <a:t>shape</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en-US" altLang="en-US" sz="2000" i="1" dirty="0">
                <a:solidFill>
                  <a:srgbClr val="000000"/>
                </a:solidFill>
                <a:latin typeface="var(--pst-font-family-monospace)"/>
              </a:rPr>
              <a:t>(3, 4)</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en-US" altLang="en-US" sz="2000" dirty="0">
                <a:solidFill>
                  <a:srgbClr val="8F5902"/>
                </a:solidFill>
                <a:latin typeface="var(--pst-font-family-monospace)"/>
              </a:rPr>
              <a:t>&gt;&gt;&gt; </a:t>
            </a:r>
            <a:r>
              <a:rPr lang="en-US" altLang="en-US" sz="2000" dirty="0">
                <a:solidFill>
                  <a:srgbClr val="000000"/>
                </a:solidFill>
              </a:rPr>
              <a:t>c</a:t>
            </a:r>
            <a:r>
              <a:rPr lang="en-US" altLang="en-US" sz="2000" dirty="0">
                <a:solidFill>
                  <a:srgbClr val="000000"/>
                </a:solidFill>
                <a:latin typeface="var(--pst-font-family-monospace)"/>
              </a:rPr>
              <a:t>[</a:t>
            </a:r>
            <a:r>
              <a:rPr lang="en-US" altLang="en-US" sz="2000" dirty="0">
                <a:solidFill>
                  <a:srgbClr val="0000CF"/>
                </a:solidFill>
                <a:latin typeface="var(--pst-font-family-monospace)"/>
              </a:rPr>
              <a:t>0</a:t>
            </a:r>
            <a:r>
              <a:rPr lang="en-US" altLang="en-US" sz="2000" dirty="0">
                <a:solidFill>
                  <a:srgbClr val="000000"/>
                </a:solidFill>
                <a:latin typeface="var(--pst-font-family-monospace)"/>
              </a:rPr>
              <a:t>,</a:t>
            </a:r>
            <a:r>
              <a:rPr lang="en-US" altLang="en-US" sz="2000" dirty="0">
                <a:latin typeface="var(--pst-font-family-monospace)"/>
              </a:rPr>
              <a:t> </a:t>
            </a:r>
            <a:r>
              <a:rPr lang="en-US" altLang="en-US" sz="2000" dirty="0">
                <a:solidFill>
                  <a:srgbClr val="0000CF"/>
                </a:solidFill>
                <a:latin typeface="var(--pst-font-family-monospace)"/>
              </a:rPr>
              <a:t>4</a:t>
            </a:r>
            <a:r>
              <a:rPr lang="en-US" altLang="en-US" sz="2000" dirty="0">
                <a:solidFill>
                  <a:srgbClr val="000000"/>
                </a:solidFill>
                <a:latin typeface="var(--pst-font-family-monospace)"/>
              </a:rPr>
              <a:t>]</a:t>
            </a:r>
            <a:r>
              <a:rPr lang="en-US" altLang="en-US" sz="2000" dirty="0">
                <a:latin typeface="var(--pst-font-family-monospace)"/>
              </a:rPr>
              <a:t> </a:t>
            </a:r>
            <a:r>
              <a:rPr lang="en-US" altLang="en-US" sz="2000" dirty="0">
                <a:solidFill>
                  <a:srgbClr val="CE5C00"/>
                </a:solidFill>
              </a:rPr>
              <a:t>=</a:t>
            </a:r>
            <a:r>
              <a:rPr lang="en-US" altLang="en-US" sz="2000" dirty="0">
                <a:latin typeface="var(--pst-font-family-monospace)"/>
              </a:rPr>
              <a:t> </a:t>
            </a:r>
            <a:r>
              <a:rPr lang="en-US" altLang="en-US" sz="2000" dirty="0">
                <a:solidFill>
                  <a:srgbClr val="0000CF"/>
                </a:solidFill>
                <a:latin typeface="var(--pst-font-family-monospace)"/>
              </a:rPr>
              <a:t>1234</a:t>
            </a:r>
            <a:r>
              <a:rPr lang="en-US" altLang="en-US" sz="2000" dirty="0">
                <a:latin typeface="var(--pst-font-family-monospace)"/>
              </a:rPr>
              <a:t> </a:t>
            </a:r>
            <a:r>
              <a:rPr lang="en-US" altLang="en-US" sz="2000" i="1" dirty="0">
                <a:solidFill>
                  <a:srgbClr val="8F5902"/>
                </a:solidFill>
                <a:latin typeface="var(--pst-font-family-monospace)"/>
              </a:rPr>
              <a:t># a's data changes</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en-US" altLang="en-US" sz="2000" dirty="0">
                <a:solidFill>
                  <a:srgbClr val="8F5902"/>
                </a:solidFill>
                <a:latin typeface="var(--pst-font-family-monospace)"/>
              </a:rPr>
              <a:t>&gt;&gt;&gt; </a:t>
            </a:r>
            <a:r>
              <a:rPr lang="en-US" altLang="en-US" sz="2000" dirty="0">
                <a:solidFill>
                  <a:srgbClr val="000000"/>
                </a:solidFill>
              </a:rPr>
              <a:t>a</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en-US" altLang="en-US" sz="2000" i="1" dirty="0">
                <a:solidFill>
                  <a:srgbClr val="000000"/>
                </a:solidFill>
                <a:latin typeface="var(--pst-font-family-monospace)"/>
              </a:rPr>
              <a:t>array([[ 0, 1, 2, 3],</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he-IL" altLang="en-US" sz="2000" i="1" dirty="0">
                <a:solidFill>
                  <a:srgbClr val="000000"/>
                </a:solidFill>
                <a:latin typeface="var(--pst-font-family-monospace)"/>
              </a:rPr>
              <a:t>          </a:t>
            </a:r>
            <a:r>
              <a:rPr lang="en-US" altLang="en-US" sz="2000" i="1" dirty="0">
                <a:solidFill>
                  <a:srgbClr val="000000"/>
                </a:solidFill>
                <a:latin typeface="var(--pst-font-family-monospace)"/>
              </a:rPr>
              <a:t>[1234, 5, 6, 7],</a:t>
            </a:r>
            <a:r>
              <a:rPr lang="en-US" altLang="en-US" sz="2000" dirty="0">
                <a:latin typeface="var(--pst-font-family-monospace)"/>
              </a:rPr>
              <a:t> </a:t>
            </a:r>
            <a:endParaRPr lang="he-IL" altLang="en-US" sz="2000" dirty="0">
              <a:latin typeface="var(--pst-font-family-monospace)"/>
            </a:endParaRPr>
          </a:p>
          <a:p>
            <a:pPr lvl="0" eaLnBrk="0" fontAlgn="base" hangingPunct="0">
              <a:spcBef>
                <a:spcPct val="30000"/>
              </a:spcBef>
              <a:spcAft>
                <a:spcPct val="0"/>
              </a:spcAft>
            </a:pPr>
            <a:r>
              <a:rPr lang="he-IL" altLang="en-US" sz="2000" i="1" dirty="0">
                <a:solidFill>
                  <a:srgbClr val="000000"/>
                </a:solidFill>
                <a:latin typeface="var(--pst-font-family-monospace)"/>
              </a:rPr>
              <a:t>          </a:t>
            </a:r>
            <a:r>
              <a:rPr lang="en-US" altLang="en-US" sz="2000" i="1" dirty="0">
                <a:solidFill>
                  <a:srgbClr val="000000"/>
                </a:solidFill>
                <a:latin typeface="var(--pst-font-family-monospace)"/>
              </a:rPr>
              <a:t>[ 8, 9, 10, 11]])</a:t>
            </a:r>
            <a:r>
              <a:rPr lang="en-US" altLang="en-US" sz="2000" dirty="0"/>
              <a:t> </a:t>
            </a:r>
          </a:p>
        </p:txBody>
      </p:sp>
      <p:sp>
        <p:nvSpPr>
          <p:cNvPr id="8" name="TextBox 7">
            <a:extLst>
              <a:ext uri="{FF2B5EF4-FFF2-40B4-BE49-F238E27FC236}">
                <a16:creationId xmlns:a16="http://schemas.microsoft.com/office/drawing/2014/main" id="{A4F93FF2-ECC2-8826-3C69-7218BA820141}"/>
              </a:ext>
            </a:extLst>
          </p:cNvPr>
          <p:cNvSpPr txBox="1"/>
          <p:nvPr/>
        </p:nvSpPr>
        <p:spPr>
          <a:xfrm>
            <a:off x="4285649" y="487457"/>
            <a:ext cx="6145730" cy="1089529"/>
          </a:xfrm>
          <a:prstGeom prst="rect">
            <a:avLst/>
          </a:prstGeom>
          <a:noFill/>
        </p:spPr>
        <p:txBody>
          <a:bodyPr wrap="square">
            <a:spAutoFit/>
          </a:bodyPr>
          <a:lstStyle/>
          <a:p>
            <a:pPr lvl="0" eaLnBrk="0" fontAlgn="base" hangingPunct="0">
              <a:spcBef>
                <a:spcPct val="30000"/>
              </a:spcBef>
              <a:spcAft>
                <a:spcPct val="0"/>
              </a:spcAft>
            </a:pPr>
            <a:r>
              <a:rPr lang="en-US" altLang="en-US" sz="1800" i="1" dirty="0">
                <a:solidFill>
                  <a:schemeClr val="tx1">
                    <a:lumMod val="50000"/>
                    <a:lumOff val="50000"/>
                  </a:schemeClr>
                </a:solidFill>
                <a:latin typeface="var(--pst-font-family-monospace)"/>
              </a:rPr>
              <a:t>a = array([[ 0, 1, 2, 3],</a:t>
            </a:r>
            <a:r>
              <a:rPr lang="en-US" altLang="en-US" sz="1800" dirty="0">
                <a:solidFill>
                  <a:schemeClr val="tx1">
                    <a:lumMod val="50000"/>
                    <a:lumOff val="50000"/>
                  </a:schemeClr>
                </a:solidFill>
                <a:latin typeface="var(--pst-font-family-monospace)"/>
              </a:rPr>
              <a:t> </a:t>
            </a:r>
            <a:endParaRPr lang="he-IL" altLang="en-US" sz="1800" dirty="0">
              <a:solidFill>
                <a:schemeClr val="tx1">
                  <a:lumMod val="50000"/>
                  <a:lumOff val="50000"/>
                </a:schemeClr>
              </a:solidFill>
              <a:latin typeface="var(--pst-font-family-monospace)"/>
            </a:endParaRPr>
          </a:p>
          <a:p>
            <a:pPr lvl="0" eaLnBrk="0" fontAlgn="base" hangingPunct="0">
              <a:spcBef>
                <a:spcPct val="30000"/>
              </a:spcBef>
              <a:spcAft>
                <a:spcPct val="0"/>
              </a:spcAft>
            </a:pPr>
            <a:r>
              <a:rPr lang="en-US" altLang="en-US" sz="1800" i="1" dirty="0">
                <a:solidFill>
                  <a:schemeClr val="tx1">
                    <a:lumMod val="50000"/>
                    <a:lumOff val="50000"/>
                  </a:schemeClr>
                </a:solidFill>
                <a:latin typeface="var(--pst-font-family-monospace)"/>
              </a:rPr>
              <a:t>     </a:t>
            </a:r>
            <a:r>
              <a:rPr lang="he-IL" altLang="en-US" sz="1800" i="1" dirty="0">
                <a:solidFill>
                  <a:schemeClr val="tx1">
                    <a:lumMod val="50000"/>
                    <a:lumOff val="50000"/>
                  </a:schemeClr>
                </a:solidFill>
                <a:latin typeface="var(--pst-font-family-monospace)"/>
              </a:rPr>
              <a:t>          </a:t>
            </a:r>
            <a:r>
              <a:rPr lang="en-US" altLang="en-US" sz="1800" i="1" dirty="0">
                <a:solidFill>
                  <a:schemeClr val="tx1">
                    <a:lumMod val="50000"/>
                    <a:lumOff val="50000"/>
                  </a:schemeClr>
                </a:solidFill>
                <a:latin typeface="var(--pst-font-family-monospace)"/>
              </a:rPr>
              <a:t>[ 4, 5, 6, 7],</a:t>
            </a:r>
            <a:r>
              <a:rPr lang="en-US" altLang="en-US" sz="1800" dirty="0">
                <a:solidFill>
                  <a:schemeClr val="tx1">
                    <a:lumMod val="50000"/>
                    <a:lumOff val="50000"/>
                  </a:schemeClr>
                </a:solidFill>
                <a:latin typeface="var(--pst-font-family-monospace)"/>
              </a:rPr>
              <a:t> </a:t>
            </a:r>
            <a:endParaRPr lang="he-IL" altLang="en-US" sz="1800" dirty="0">
              <a:solidFill>
                <a:schemeClr val="tx1">
                  <a:lumMod val="50000"/>
                  <a:lumOff val="50000"/>
                </a:schemeClr>
              </a:solidFill>
              <a:latin typeface="var(--pst-font-family-monospace)"/>
            </a:endParaRPr>
          </a:p>
          <a:p>
            <a:pPr lvl="0" eaLnBrk="0" fontAlgn="base" hangingPunct="0">
              <a:spcBef>
                <a:spcPct val="30000"/>
              </a:spcBef>
              <a:spcAft>
                <a:spcPct val="0"/>
              </a:spcAft>
            </a:pPr>
            <a:r>
              <a:rPr lang="he-IL" altLang="en-US" sz="1800" i="1" dirty="0">
                <a:solidFill>
                  <a:schemeClr val="tx1">
                    <a:lumMod val="50000"/>
                    <a:lumOff val="50000"/>
                  </a:schemeClr>
                </a:solidFill>
                <a:latin typeface="var(--pst-font-family-monospace)"/>
              </a:rPr>
              <a:t>          </a:t>
            </a:r>
            <a:r>
              <a:rPr lang="en-US" altLang="en-US" sz="1800" i="1" dirty="0">
                <a:solidFill>
                  <a:schemeClr val="tx1">
                    <a:lumMod val="50000"/>
                    <a:lumOff val="50000"/>
                  </a:schemeClr>
                </a:solidFill>
                <a:latin typeface="var(--pst-font-family-monospace)"/>
              </a:rPr>
              <a:t>    [ 8, 9, 10, 11]])</a:t>
            </a:r>
            <a:r>
              <a:rPr lang="en-US" altLang="en-US" sz="1800" dirty="0">
                <a:solidFill>
                  <a:schemeClr val="tx1">
                    <a:lumMod val="50000"/>
                    <a:lumOff val="50000"/>
                  </a:schemeClr>
                </a:solidFill>
              </a:rPr>
              <a:t> </a:t>
            </a:r>
          </a:p>
        </p:txBody>
      </p:sp>
    </p:spTree>
    <p:extLst>
      <p:ext uri="{BB962C8B-B14F-4D97-AF65-F5344CB8AC3E}">
        <p14:creationId xmlns:p14="http://schemas.microsoft.com/office/powerpoint/2010/main" val="368799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9B30-E12F-A94A-910F-EA2ADFA600F7}"/>
              </a:ext>
            </a:extLst>
          </p:cNvPr>
          <p:cNvSpPr>
            <a:spLocks noGrp="1"/>
          </p:cNvSpPr>
          <p:nvPr>
            <p:ph type="title"/>
          </p:nvPr>
        </p:nvSpPr>
        <p:spPr/>
        <p:txBody>
          <a:bodyPr/>
          <a:lstStyle/>
          <a:p>
            <a:r>
              <a:rPr lang="en-US" dirty="0"/>
              <a:t>Today’s topics</a:t>
            </a:r>
          </a:p>
        </p:txBody>
      </p:sp>
      <p:sp>
        <p:nvSpPr>
          <p:cNvPr id="3" name="Content Placeholder 2">
            <a:extLst>
              <a:ext uri="{FF2B5EF4-FFF2-40B4-BE49-F238E27FC236}">
                <a16:creationId xmlns:a16="http://schemas.microsoft.com/office/drawing/2014/main" id="{4A03E667-186A-CA4A-899E-EE5A1519B55F}"/>
              </a:ext>
            </a:extLst>
          </p:cNvPr>
          <p:cNvSpPr>
            <a:spLocks noGrp="1"/>
          </p:cNvSpPr>
          <p:nvPr>
            <p:ph idx="1"/>
          </p:nvPr>
        </p:nvSpPr>
        <p:spPr>
          <a:xfrm>
            <a:off x="838200" y="1690688"/>
            <a:ext cx="10515600" cy="4351338"/>
          </a:xfrm>
        </p:spPr>
        <p:txBody>
          <a:bodyPr>
            <a:normAutofit/>
          </a:bodyPr>
          <a:lstStyle/>
          <a:p>
            <a:pPr marL="0" indent="0">
              <a:buNone/>
            </a:pPr>
            <a:endParaRPr lang="en-US" dirty="0"/>
          </a:p>
          <a:p>
            <a:r>
              <a:rPr lang="en-US" dirty="0"/>
              <a:t>NumPy</a:t>
            </a:r>
            <a:endParaRPr lang="he-IL" dirty="0"/>
          </a:p>
          <a:p>
            <a:pPr marL="0" indent="0">
              <a:buNone/>
            </a:pPr>
            <a:endParaRPr lang="en-US" dirty="0"/>
          </a:p>
        </p:txBody>
      </p:sp>
      <p:sp>
        <p:nvSpPr>
          <p:cNvPr id="4" name="Date Placeholder 3">
            <a:extLst>
              <a:ext uri="{FF2B5EF4-FFF2-40B4-BE49-F238E27FC236}">
                <a16:creationId xmlns:a16="http://schemas.microsoft.com/office/drawing/2014/main" id="{A796686A-F4E3-6947-B966-61080544C405}"/>
              </a:ext>
            </a:extLst>
          </p:cNvPr>
          <p:cNvSpPr>
            <a:spLocks noGrp="1"/>
          </p:cNvSpPr>
          <p:nvPr>
            <p:ph type="dt" sz="half" idx="10"/>
          </p:nvPr>
        </p:nvSpPr>
        <p:spPr/>
        <p:txBody>
          <a:bodyPr/>
          <a:lstStyle/>
          <a:p>
            <a:fld id="{3B206198-150A-8C4F-A1E7-0F1CE7597B42}" type="datetime1">
              <a:rPr lang="en-US" smtClean="0"/>
              <a:t>6/29/24</a:t>
            </a:fld>
            <a:endParaRPr lang="en-US" dirty="0"/>
          </a:p>
        </p:txBody>
      </p:sp>
      <p:sp>
        <p:nvSpPr>
          <p:cNvPr id="5" name="Footer Placeholder 4">
            <a:extLst>
              <a:ext uri="{FF2B5EF4-FFF2-40B4-BE49-F238E27FC236}">
                <a16:creationId xmlns:a16="http://schemas.microsoft.com/office/drawing/2014/main" id="{384BF202-4A9A-0043-8F75-881DB5CA346E}"/>
              </a:ext>
            </a:extLst>
          </p:cNvPr>
          <p:cNvSpPr>
            <a:spLocks noGrp="1"/>
          </p:cNvSpPr>
          <p:nvPr>
            <p:ph type="ftr" sz="quarter" idx="11"/>
          </p:nvPr>
        </p:nvSpPr>
        <p:spPr/>
        <p:txBody>
          <a:bodyPr/>
          <a:lstStyle/>
          <a:p>
            <a:r>
              <a:rPr lang="en-US" dirty="0"/>
              <a:t>Intro to Computer Science For electrical engineering</a:t>
            </a:r>
          </a:p>
        </p:txBody>
      </p:sp>
      <p:sp>
        <p:nvSpPr>
          <p:cNvPr id="6" name="Slide Number Placeholder 5">
            <a:extLst>
              <a:ext uri="{FF2B5EF4-FFF2-40B4-BE49-F238E27FC236}">
                <a16:creationId xmlns:a16="http://schemas.microsoft.com/office/drawing/2014/main" id="{2EDEDD00-6733-B540-BDDE-1C206FAF015E}"/>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79275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3" name="Content Placeholder 2"/>
          <p:cNvSpPr>
            <a:spLocks noGrp="1"/>
          </p:cNvSpPr>
          <p:nvPr>
            <p:ph idx="1"/>
          </p:nvPr>
        </p:nvSpPr>
        <p:spPr>
          <a:xfrm>
            <a:off x="838200" y="1825625"/>
            <a:ext cx="10515600" cy="1010547"/>
          </a:xfrm>
        </p:spPr>
        <p:txBody>
          <a:bodyPr/>
          <a:lstStyle/>
          <a:p>
            <a:r>
              <a:rPr lang="en-US" dirty="0"/>
              <a:t>Slicing an array returns a view of it:</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20</a:t>
            </a:fld>
            <a:endParaRPr lang="en-US"/>
          </a:p>
        </p:txBody>
      </p:sp>
      <p:sp>
        <p:nvSpPr>
          <p:cNvPr id="8" name="Rectangle 1"/>
          <p:cNvSpPr>
            <a:spLocks noChangeArrowheads="1"/>
          </p:cNvSpPr>
          <p:nvPr/>
        </p:nvSpPr>
        <p:spPr bwMode="auto">
          <a:xfrm>
            <a:off x="838200" y="2507631"/>
            <a:ext cx="84484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r>
              <a:rPr lang="en-US" altLang="en-US" sz="2000" dirty="0">
                <a:solidFill>
                  <a:srgbClr val="8F5902"/>
                </a:solidFill>
                <a:latin typeface="var(--pst-font-family-monospace)"/>
              </a:rPr>
              <a:t>&gt;&gt;&gt; </a:t>
            </a:r>
            <a:r>
              <a:rPr kumimoji="0" lang="en-US" altLang="en-US" sz="2000" b="0" i="0" u="none" strike="noStrike" cap="none" normalizeH="0" baseline="0" dirty="0">
                <a:ln>
                  <a:noFill/>
                </a:ln>
                <a:solidFill>
                  <a:srgbClr val="000000"/>
                </a:solidFill>
                <a:effectLst/>
              </a:rPr>
              <a:t>s</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a:ln>
                  <a:noFill/>
                </a:ln>
                <a:solidFill>
                  <a:srgbClr val="000000"/>
                </a:solidFill>
                <a:effectLst/>
              </a:rPr>
              <a:t>a</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1</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3</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endParaRPr kumimoji="0" lang="he-IL" altLang="en-US" sz="2000" b="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s</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10</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8F5902"/>
                </a:solidFill>
                <a:effectLst/>
                <a:latin typeface="var(--pst-font-family-monospace)"/>
              </a:rPr>
              <a:t># s[:] is a view of s. Note the difference between s = 10 and s[:] = 10</a:t>
            </a:r>
            <a:r>
              <a:rPr kumimoji="0" lang="en-US" altLang="en-US" sz="2000" b="0" i="0" u="none" strike="noStrike" cap="none" normalizeH="0" baseline="0" dirty="0">
                <a:ln>
                  <a:noFill/>
                </a:ln>
                <a:solidFill>
                  <a:schemeClr val="tx1"/>
                </a:solidFill>
                <a:effectLst/>
                <a:latin typeface="var(--pst-font-family-monospace)"/>
              </a:rPr>
              <a:t> </a:t>
            </a:r>
            <a:endParaRPr kumimoji="0" lang="he-IL" altLang="en-US" sz="2000" b="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endParaRPr kumimoji="0" lang="he-IL" altLang="en-US" sz="2000" b="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array([[ 0, 10, 10, 3],</a:t>
            </a:r>
            <a:r>
              <a:rPr kumimoji="0" lang="en-US" altLang="en-US" sz="2000" b="0" i="0" u="none" strike="noStrike" cap="none" normalizeH="0" baseline="0" dirty="0">
                <a:ln>
                  <a:noFill/>
                </a:ln>
                <a:solidFill>
                  <a:schemeClr val="tx1"/>
                </a:solidFill>
                <a:effectLst/>
                <a:latin typeface="var(--pst-font-family-monospace)"/>
              </a:rPr>
              <a:t> </a:t>
            </a:r>
            <a:endParaRPr kumimoji="0" lang="he-IL" altLang="en-US" sz="2000" b="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he-IL" altLang="en-US" sz="2000" b="0" i="1" u="none" strike="noStrike" cap="none" normalizeH="0" baseline="0" dirty="0">
                <a:ln>
                  <a:noFill/>
                </a:ln>
                <a:solidFill>
                  <a:srgbClr val="000000"/>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[1234, 10, 10, 7],</a:t>
            </a:r>
            <a:r>
              <a:rPr kumimoji="0" lang="en-US" altLang="en-US" sz="2000" b="0" i="0" u="none" strike="noStrike" cap="none" normalizeH="0" baseline="0" dirty="0">
                <a:ln>
                  <a:noFill/>
                </a:ln>
                <a:solidFill>
                  <a:schemeClr val="tx1"/>
                </a:solidFill>
                <a:effectLst/>
                <a:latin typeface="var(--pst-font-family-monospace)"/>
              </a:rPr>
              <a:t> </a:t>
            </a:r>
            <a:endParaRPr kumimoji="0" lang="he-IL" altLang="en-US" sz="2000" b="0" i="0" u="none" strike="noStrike" cap="none" normalizeH="0" baseline="0" dirty="0">
              <a:ln>
                <a:noFill/>
              </a:ln>
              <a:solidFill>
                <a:schemeClr val="tx1"/>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he-IL" altLang="en-US" sz="2000" b="0" i="1" u="none" strike="noStrike" cap="none" normalizeH="0" baseline="0" dirty="0">
                <a:ln>
                  <a:noFill/>
                </a:ln>
                <a:solidFill>
                  <a:srgbClr val="000000"/>
                </a:solidFill>
                <a:effectLst/>
                <a:latin typeface="var(--pst-font-family-monospace)"/>
              </a:rPr>
              <a:t>         </a:t>
            </a:r>
            <a:r>
              <a:rPr kumimoji="0" lang="he-IL" altLang="en-US" sz="2000" b="0" i="1" u="none" strike="noStrike" cap="none" normalizeH="0" dirty="0">
                <a:ln>
                  <a:noFill/>
                </a:ln>
                <a:solidFill>
                  <a:srgbClr val="000000"/>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[ 8, 10, 10, 11]])</a:t>
            </a:r>
            <a:r>
              <a:rPr kumimoji="0" lang="en-US" altLang="en-US" sz="20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92480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a:t>
            </a:r>
          </a:p>
        </p:txBody>
      </p:sp>
      <p:sp>
        <p:nvSpPr>
          <p:cNvPr id="3" name="Content Placeholder 2"/>
          <p:cNvSpPr>
            <a:spLocks noGrp="1"/>
          </p:cNvSpPr>
          <p:nvPr>
            <p:ph idx="1"/>
          </p:nvPr>
        </p:nvSpPr>
        <p:spPr>
          <a:xfrm>
            <a:off x="838200" y="1594619"/>
            <a:ext cx="10515600" cy="4351338"/>
          </a:xfrm>
        </p:spPr>
        <p:txBody>
          <a:bodyPr/>
          <a:lstStyle/>
          <a:p>
            <a:r>
              <a:rPr lang="en-US" dirty="0"/>
              <a:t>The copy method makes a shallow copy of the array</a:t>
            </a:r>
          </a:p>
          <a:p>
            <a:r>
              <a:rPr lang="en-US" dirty="0"/>
              <a:t>It is enough when we are working with immutable elements as numerical values and not objects</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21</a:t>
            </a:fld>
            <a:endParaRPr lang="en-US"/>
          </a:p>
        </p:txBody>
      </p:sp>
      <p:sp>
        <p:nvSpPr>
          <p:cNvPr id="7" name="Rectangle 1"/>
          <p:cNvSpPr>
            <a:spLocks noChangeArrowheads="1"/>
          </p:cNvSpPr>
          <p:nvPr/>
        </p:nvSpPr>
        <p:spPr bwMode="auto">
          <a:xfrm>
            <a:off x="1014040" y="3288831"/>
            <a:ext cx="6604757"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lvl="0"/>
            <a:r>
              <a:rPr lang="en-US" altLang="en-US" sz="2000" dirty="0">
                <a:solidFill>
                  <a:srgbClr val="8F5902"/>
                </a:solidFill>
                <a:latin typeface="var(--pst-font-family-monospace)"/>
              </a:rPr>
              <a:t>&gt;&gt;&gt; </a:t>
            </a:r>
            <a:r>
              <a:rPr kumimoji="0" lang="en-US" altLang="en-US" sz="2000" b="0" i="0" u="none" strike="noStrike" cap="none" normalizeH="0" baseline="0" dirty="0">
                <a:ln>
                  <a:noFill/>
                </a:ln>
                <a:solidFill>
                  <a:srgbClr val="000000"/>
                </a:solidFill>
                <a:effectLst/>
              </a:rPr>
              <a:t>d</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a</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copy</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8F5902"/>
                </a:solidFill>
                <a:effectLst/>
                <a:latin typeface="var(--pst-font-family-monospace)"/>
              </a:rPr>
              <a:t># a new array object with new data is created</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d</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204A87"/>
                </a:solidFill>
                <a:effectLst/>
                <a:latin typeface="var(--pst-font-family-monospace)"/>
              </a:rPr>
              <a:t>is</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False</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err="1">
                <a:ln>
                  <a:noFill/>
                </a:ln>
                <a:solidFill>
                  <a:srgbClr val="000000"/>
                </a:solidFill>
                <a:effectLst/>
              </a:rPr>
              <a:t>d</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base</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204A87"/>
                </a:solidFill>
                <a:effectLst/>
                <a:latin typeface="var(--pst-font-family-monospace)"/>
              </a:rPr>
              <a:t>is</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8F5902"/>
                </a:solidFill>
                <a:effectLst/>
                <a:latin typeface="var(--pst-font-family-monospace)"/>
              </a:rPr>
              <a:t># d doesn't share anything with a</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False</a:t>
            </a:r>
            <a:r>
              <a:rPr kumimoji="0" lang="en-US" altLang="en-US" sz="2000" b="0" i="0" u="none" strike="noStrike" cap="none" normalizeH="0" baseline="0" dirty="0">
                <a:ln>
                  <a:noFill/>
                </a:ln>
                <a:solidFill>
                  <a:schemeClr val="tx1"/>
                </a:solidFill>
                <a:effectLst/>
                <a:latin typeface="var(--pst-font-family-monospace)"/>
              </a:rPr>
              <a:t> </a:t>
            </a:r>
          </a:p>
        </p:txBody>
      </p:sp>
      <p:sp>
        <p:nvSpPr>
          <p:cNvPr id="9" name="TextBox 8">
            <a:extLst>
              <a:ext uri="{FF2B5EF4-FFF2-40B4-BE49-F238E27FC236}">
                <a16:creationId xmlns:a16="http://schemas.microsoft.com/office/drawing/2014/main" id="{E012B744-306C-76A8-4D06-C1BE2B842848}"/>
              </a:ext>
            </a:extLst>
          </p:cNvPr>
          <p:cNvSpPr txBox="1"/>
          <p:nvPr/>
        </p:nvSpPr>
        <p:spPr>
          <a:xfrm>
            <a:off x="8730114" y="6189044"/>
            <a:ext cx="184731" cy="369332"/>
          </a:xfrm>
          <a:prstGeom prst="rect">
            <a:avLst/>
          </a:prstGeom>
          <a:noFill/>
        </p:spPr>
        <p:txBody>
          <a:bodyPr wrap="none" rtlCol="0">
            <a:spAutoFit/>
          </a:bodyPr>
          <a:lstStyle/>
          <a:p>
            <a:endParaRPr lang="en-IL" dirty="0"/>
          </a:p>
        </p:txBody>
      </p:sp>
      <p:sp>
        <p:nvSpPr>
          <p:cNvPr id="10" name="TextBox 9">
            <a:extLst>
              <a:ext uri="{FF2B5EF4-FFF2-40B4-BE49-F238E27FC236}">
                <a16:creationId xmlns:a16="http://schemas.microsoft.com/office/drawing/2014/main" id="{9BEE07D8-C42F-01DD-B849-2F7378805969}"/>
              </a:ext>
            </a:extLst>
          </p:cNvPr>
          <p:cNvSpPr txBox="1"/>
          <p:nvPr/>
        </p:nvSpPr>
        <p:spPr>
          <a:xfrm>
            <a:off x="12127832" y="5188017"/>
            <a:ext cx="184731" cy="369332"/>
          </a:xfrm>
          <a:prstGeom prst="rect">
            <a:avLst/>
          </a:prstGeom>
          <a:noFill/>
        </p:spPr>
        <p:txBody>
          <a:bodyPr wrap="none" rtlCol="0">
            <a:spAutoFit/>
          </a:bodyPr>
          <a:lstStyle/>
          <a:p>
            <a:endParaRPr lang="en-IL" dirty="0"/>
          </a:p>
        </p:txBody>
      </p:sp>
      <p:sp>
        <p:nvSpPr>
          <p:cNvPr id="13" name="TextBox 12">
            <a:extLst>
              <a:ext uri="{FF2B5EF4-FFF2-40B4-BE49-F238E27FC236}">
                <a16:creationId xmlns:a16="http://schemas.microsoft.com/office/drawing/2014/main" id="{6B70E170-27E4-9F20-C657-4655EC652C68}"/>
              </a:ext>
            </a:extLst>
          </p:cNvPr>
          <p:cNvSpPr txBox="1"/>
          <p:nvPr/>
        </p:nvSpPr>
        <p:spPr>
          <a:xfrm>
            <a:off x="8017243" y="3266250"/>
            <a:ext cx="2938111" cy="1809726"/>
          </a:xfrm>
          <a:prstGeom prst="rect">
            <a:avLst/>
          </a:prstGeom>
          <a:noFill/>
        </p:spPr>
        <p:txBody>
          <a:bodyPr wrap="square">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rgbClr val="8F5902"/>
                </a:solidFill>
                <a:effectLst/>
                <a:latin typeface="var(--pst-font-family-monospace)"/>
              </a:rPr>
              <a:t>&gt;&gt;&gt; </a:t>
            </a:r>
            <a:r>
              <a:rPr kumimoji="0" lang="en-US" altLang="en-US" sz="1800" b="0" i="0" u="none" strike="noStrike" cap="none" normalizeH="0" baseline="0" dirty="0">
                <a:ln>
                  <a:noFill/>
                </a:ln>
                <a:solidFill>
                  <a:srgbClr val="000000"/>
                </a:solidFill>
                <a:effectLst/>
              </a:rPr>
              <a:t>d</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1" i="0" u="none" strike="noStrike" cap="none" normalizeH="0" baseline="0" dirty="0">
                <a:ln>
                  <a:noFill/>
                </a:ln>
                <a:solidFill>
                  <a:srgbClr val="0000CF"/>
                </a:solidFill>
                <a:effectLst/>
                <a:latin typeface="var(--pst-font-family-monospace)"/>
              </a:rPr>
              <a:t>0</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0000CF"/>
                </a:solidFill>
                <a:effectLst/>
                <a:latin typeface="var(--pst-font-family-monospace)"/>
              </a:rPr>
              <a:t>0</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CE5C00"/>
                </a:solidFill>
                <a:effectLst/>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0000CF"/>
                </a:solidFill>
                <a:effectLst/>
                <a:latin typeface="var(--pst-font-family-monospace)"/>
              </a:rPr>
              <a:t>9999</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0" i="0" u="none" strike="noStrike" cap="none" normalizeH="0" baseline="0" dirty="0">
                <a:ln>
                  <a:noFill/>
                </a:ln>
                <a:solidFill>
                  <a:srgbClr val="8F5902"/>
                </a:solidFill>
                <a:effectLst/>
                <a:latin typeface="var(--pst-font-family-monospace)"/>
              </a:rPr>
              <a:t>&gt;&gt;&gt; </a:t>
            </a:r>
            <a:r>
              <a:rPr kumimoji="0" lang="en-US" altLang="en-US" sz="1800" b="0" i="0" u="none" strike="noStrike" cap="none" normalizeH="0" baseline="0" dirty="0">
                <a:ln>
                  <a:noFill/>
                </a:ln>
                <a:solidFill>
                  <a:srgbClr val="000000"/>
                </a:solidFill>
                <a:effectLst/>
              </a:rPr>
              <a:t>a</a:t>
            </a:r>
            <a:r>
              <a:rPr kumimoji="0" lang="en-US" altLang="en-US" sz="18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var(--pst-font-family-monospace)"/>
              </a:rPr>
              <a:t>array([[ 0, 10, 10, 3],</a:t>
            </a:r>
            <a:r>
              <a:rPr kumimoji="0" lang="en-US" altLang="en-US" sz="18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var(--pst-font-family-monospace)"/>
              </a:rPr>
              <a:t>          [1234, 10, 10, 7],</a:t>
            </a:r>
            <a:r>
              <a:rPr kumimoji="0" lang="en-US" altLang="en-US" sz="18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var(--pst-font-family-monospace)"/>
              </a:rPr>
              <a:t>          [ 8, 10, 10, 11]])</a:t>
            </a:r>
            <a:r>
              <a:rPr kumimoji="0" lang="en-US" altLang="en-US" sz="18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54417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7316B4-C333-758A-E610-557D09EE8588}"/>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F35FCFC6-102B-AAA7-8D30-85F6BAF01E60}"/>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948D73BD-D328-DC58-482D-A710160796DC}"/>
              </a:ext>
            </a:extLst>
          </p:cNvPr>
          <p:cNvSpPr>
            <a:spLocks noGrp="1"/>
          </p:cNvSpPr>
          <p:nvPr>
            <p:ph type="sldNum" sz="quarter" idx="12"/>
          </p:nvPr>
        </p:nvSpPr>
        <p:spPr/>
        <p:txBody>
          <a:bodyPr/>
          <a:lstStyle/>
          <a:p>
            <a:fld id="{6D22F896-40B5-4ADD-8801-0D06FADFA095}" type="slidenum">
              <a:rPr lang="en-US" smtClean="0"/>
              <a:t>22</a:t>
            </a:fld>
            <a:endParaRPr lang="en-US"/>
          </a:p>
        </p:txBody>
      </p:sp>
      <p:sp>
        <p:nvSpPr>
          <p:cNvPr id="7" name="Content Placeholder 3">
            <a:extLst>
              <a:ext uri="{FF2B5EF4-FFF2-40B4-BE49-F238E27FC236}">
                <a16:creationId xmlns:a16="http://schemas.microsoft.com/office/drawing/2014/main" id="{BA205816-66B6-6BBB-387D-89A79E44667A}"/>
              </a:ext>
            </a:extLst>
          </p:cNvPr>
          <p:cNvSpPr>
            <a:spLocks noGrp="1"/>
          </p:cNvSpPr>
          <p:nvPr>
            <p:ph sz="quarter" idx="1"/>
          </p:nvPr>
        </p:nvSpPr>
        <p:spPr>
          <a:xfrm>
            <a:off x="838200" y="1616233"/>
            <a:ext cx="10625488" cy="4318992"/>
          </a:xfrm>
        </p:spPr>
        <p:txBody>
          <a:bodyPr/>
          <a:lstStyle/>
          <a:p>
            <a:pPr algn="l" rtl="0"/>
            <a:r>
              <a:rPr lang="en-US" dirty="0"/>
              <a:t>Create an 8x8 matrix and fill it with a checkerboard pattern (0 for white, 1 for black)</a:t>
            </a:r>
          </a:p>
          <a:p>
            <a:pPr algn="l" rtl="0"/>
            <a:endParaRPr lang="en-US" dirty="0"/>
          </a:p>
          <a:p>
            <a:pPr algn="l" rtl="0"/>
            <a:endParaRPr lang="he-IL" dirty="0"/>
          </a:p>
        </p:txBody>
      </p:sp>
      <p:sp>
        <p:nvSpPr>
          <p:cNvPr id="8" name="Rectangle 7">
            <a:extLst>
              <a:ext uri="{FF2B5EF4-FFF2-40B4-BE49-F238E27FC236}">
                <a16:creationId xmlns:a16="http://schemas.microsoft.com/office/drawing/2014/main" id="{024841D6-C0AD-ACA5-7752-398027FCBF4F}"/>
              </a:ext>
            </a:extLst>
          </p:cNvPr>
          <p:cNvSpPr/>
          <p:nvPr/>
        </p:nvSpPr>
        <p:spPr>
          <a:xfrm>
            <a:off x="1358081" y="3429000"/>
            <a:ext cx="5184576" cy="1323439"/>
          </a:xfrm>
          <a:prstGeom prst="rect">
            <a:avLst/>
          </a:prstGeom>
        </p:spPr>
        <p:txBody>
          <a:bodyPr wrap="square">
            <a:spAutoFit/>
          </a:bodyPr>
          <a:lstStyle/>
          <a:p>
            <a:r>
              <a:rPr lang="en-US" sz="2000" dirty="0">
                <a:solidFill>
                  <a:srgbClr val="8F5902"/>
                </a:solidFill>
              </a:rPr>
              <a:t>&gt;&gt;&gt;</a:t>
            </a:r>
            <a:r>
              <a:rPr lang="pl-PL" sz="2000" dirty="0">
                <a:cs typeface="Courier New" pitchFamily="49" charset="0"/>
              </a:rPr>
              <a:t> Z = np.zeros((8, 8), </a:t>
            </a:r>
            <a:r>
              <a:rPr lang="pl-PL" sz="2000" dirty="0" err="1">
                <a:cs typeface="Courier New" pitchFamily="49" charset="0"/>
              </a:rPr>
              <a:t>dtype</a:t>
            </a:r>
            <a:r>
              <a:rPr lang="pl-PL" sz="2000" dirty="0">
                <a:cs typeface="Courier New" pitchFamily="49" charset="0"/>
              </a:rPr>
              <a:t>=int)</a:t>
            </a:r>
          </a:p>
          <a:p>
            <a:r>
              <a:rPr lang="en-US" sz="2000" dirty="0">
                <a:solidFill>
                  <a:srgbClr val="8F5902"/>
                </a:solidFill>
              </a:rPr>
              <a:t>&gt;&gt;&gt;</a:t>
            </a:r>
            <a:r>
              <a:rPr lang="pl-PL" sz="2000" dirty="0">
                <a:cs typeface="Courier New" pitchFamily="49" charset="0"/>
              </a:rPr>
              <a:t> Z[1::2, ::2] = 1</a:t>
            </a:r>
          </a:p>
          <a:p>
            <a:r>
              <a:rPr lang="en-US" sz="2000" dirty="0">
                <a:solidFill>
                  <a:srgbClr val="8F5902"/>
                </a:solidFill>
              </a:rPr>
              <a:t>&gt;&gt;&gt;</a:t>
            </a:r>
            <a:r>
              <a:rPr lang="pl-PL" sz="2000" dirty="0">
                <a:cs typeface="Courier New" pitchFamily="49" charset="0"/>
              </a:rPr>
              <a:t> Z[::2, 1::2] = 1</a:t>
            </a:r>
          </a:p>
          <a:p>
            <a:r>
              <a:rPr lang="en-US" sz="2000" dirty="0">
                <a:solidFill>
                  <a:srgbClr val="8F5902"/>
                </a:solidFill>
              </a:rPr>
              <a:t>&gt;&gt;&gt;</a:t>
            </a:r>
            <a:r>
              <a:rPr lang="pl-PL" sz="2000" dirty="0">
                <a:cs typeface="Courier New" pitchFamily="49" charset="0"/>
              </a:rPr>
              <a:t> print(Z)</a:t>
            </a:r>
          </a:p>
        </p:txBody>
      </p:sp>
      <p:sp>
        <p:nvSpPr>
          <p:cNvPr id="9" name="Rectangle 8">
            <a:extLst>
              <a:ext uri="{FF2B5EF4-FFF2-40B4-BE49-F238E27FC236}">
                <a16:creationId xmlns:a16="http://schemas.microsoft.com/office/drawing/2014/main" id="{86AACFCD-6EE9-7258-C5CA-F7D64826BEC0}"/>
              </a:ext>
            </a:extLst>
          </p:cNvPr>
          <p:cNvSpPr/>
          <p:nvPr/>
        </p:nvSpPr>
        <p:spPr>
          <a:xfrm>
            <a:off x="7062537" y="2614031"/>
            <a:ext cx="2919663" cy="3046988"/>
          </a:xfrm>
          <a:prstGeom prst="rect">
            <a:avLst/>
          </a:prstGeom>
        </p:spPr>
        <p:txBody>
          <a:bodyPr wrap="square">
            <a:spAutoFit/>
          </a:bodyPr>
          <a:lstStyle/>
          <a:p>
            <a:r>
              <a:rPr lang="pl-PL" sz="2400" b="1" dirty="0">
                <a:solidFill>
                  <a:srgbClr val="0070C0"/>
                </a:solidFill>
                <a:cs typeface="Courier New" pitchFamily="49" charset="0"/>
              </a:rPr>
              <a:t>[[0 1 0 1 0 1 0 1]</a:t>
            </a:r>
          </a:p>
          <a:p>
            <a:r>
              <a:rPr lang="pl-PL" sz="2400" b="1" dirty="0">
                <a:solidFill>
                  <a:srgbClr val="0070C0"/>
                </a:solidFill>
                <a:cs typeface="Courier New" pitchFamily="49" charset="0"/>
              </a:rPr>
              <a:t> [1 0 1 0 1 0 1 0]</a:t>
            </a:r>
          </a:p>
          <a:p>
            <a:r>
              <a:rPr lang="pl-PL" sz="2400" b="1" dirty="0">
                <a:solidFill>
                  <a:srgbClr val="0070C0"/>
                </a:solidFill>
                <a:cs typeface="Courier New" pitchFamily="49" charset="0"/>
              </a:rPr>
              <a:t> [0 1 0 1 0 1 0 1]</a:t>
            </a:r>
          </a:p>
          <a:p>
            <a:r>
              <a:rPr lang="pl-PL" sz="2400" b="1" dirty="0">
                <a:solidFill>
                  <a:srgbClr val="0070C0"/>
                </a:solidFill>
                <a:cs typeface="Courier New" pitchFamily="49" charset="0"/>
              </a:rPr>
              <a:t> [1 0 1 0 1 0 1 0]</a:t>
            </a:r>
          </a:p>
          <a:p>
            <a:r>
              <a:rPr lang="pl-PL" sz="2400" b="1" dirty="0">
                <a:solidFill>
                  <a:srgbClr val="0070C0"/>
                </a:solidFill>
                <a:cs typeface="Courier New" pitchFamily="49" charset="0"/>
              </a:rPr>
              <a:t> [0 1 0 1 0 1 0 1]</a:t>
            </a:r>
          </a:p>
          <a:p>
            <a:r>
              <a:rPr lang="pl-PL" sz="2400" b="1" dirty="0">
                <a:solidFill>
                  <a:srgbClr val="0070C0"/>
                </a:solidFill>
                <a:cs typeface="Courier New" pitchFamily="49" charset="0"/>
              </a:rPr>
              <a:t> [1 0 1 0 1 0 1 0]</a:t>
            </a:r>
          </a:p>
          <a:p>
            <a:r>
              <a:rPr lang="pl-PL" sz="2400" b="1" dirty="0">
                <a:solidFill>
                  <a:srgbClr val="0070C0"/>
                </a:solidFill>
                <a:cs typeface="Courier New" pitchFamily="49" charset="0"/>
              </a:rPr>
              <a:t> [0 1 0 1 0 1 0 1]</a:t>
            </a:r>
          </a:p>
          <a:p>
            <a:r>
              <a:rPr lang="pl-PL" sz="2400" b="1" dirty="0">
                <a:solidFill>
                  <a:srgbClr val="0070C0"/>
                </a:solidFill>
                <a:cs typeface="Courier New" pitchFamily="49" charset="0"/>
              </a:rPr>
              <a:t> [1 0 1 0 1 0 1 0]]</a:t>
            </a:r>
            <a:endParaRPr lang="he-IL" sz="2400" b="1" dirty="0">
              <a:solidFill>
                <a:srgbClr val="0070C0"/>
              </a:solidFill>
              <a:cs typeface="Courier New" pitchFamily="49" charset="0"/>
            </a:endParaRPr>
          </a:p>
        </p:txBody>
      </p:sp>
      <p:sp>
        <p:nvSpPr>
          <p:cNvPr id="10" name="Title 1">
            <a:extLst>
              <a:ext uri="{FF2B5EF4-FFF2-40B4-BE49-F238E27FC236}">
                <a16:creationId xmlns:a16="http://schemas.microsoft.com/office/drawing/2014/main" id="{FCB8F0C8-AB59-251E-DB6D-EBD3DE6E4497}"/>
              </a:ext>
            </a:extLst>
          </p:cNvPr>
          <p:cNvSpPr>
            <a:spLocks noGrp="1"/>
          </p:cNvSpPr>
          <p:nvPr>
            <p:ph type="title"/>
          </p:nvPr>
        </p:nvSpPr>
        <p:spPr>
          <a:xfrm>
            <a:off x="655320" y="211121"/>
            <a:ext cx="10515600" cy="1325563"/>
          </a:xfrm>
        </p:spPr>
        <p:txBody>
          <a:bodyPr/>
          <a:lstStyle/>
          <a:p>
            <a:r>
              <a:rPr lang="en-US" dirty="0"/>
              <a:t>Warm-up exercises (6)</a:t>
            </a:r>
          </a:p>
        </p:txBody>
      </p:sp>
    </p:spTree>
    <p:extLst>
      <p:ext uri="{BB962C8B-B14F-4D97-AF65-F5344CB8AC3E}">
        <p14:creationId xmlns:p14="http://schemas.microsoft.com/office/powerpoint/2010/main" val="231927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exercise</a:t>
            </a:r>
          </a:p>
        </p:txBody>
      </p:sp>
      <p:sp>
        <p:nvSpPr>
          <p:cNvPr id="3" name="Content Placeholder 2"/>
          <p:cNvSpPr>
            <a:spLocks noGrp="1"/>
          </p:cNvSpPr>
          <p:nvPr>
            <p:ph idx="1"/>
          </p:nvPr>
        </p:nvSpPr>
        <p:spPr>
          <a:xfrm>
            <a:off x="838200" y="1825625"/>
            <a:ext cx="7661564" cy="4351338"/>
          </a:xfrm>
        </p:spPr>
        <p:txBody>
          <a:bodyPr/>
          <a:lstStyle/>
          <a:p>
            <a:r>
              <a:rPr lang="en-US" dirty="0"/>
              <a:t>Write a NumPy program to create a 10x10 matrix, in which the elements on the borders will be equal to 1, and inside 0</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23</a:t>
            </a:fld>
            <a:endParaRPr lang="en-US"/>
          </a:p>
        </p:txBody>
      </p:sp>
      <p:sp>
        <p:nvSpPr>
          <p:cNvPr id="9" name="Rectangle 8"/>
          <p:cNvSpPr/>
          <p:nvPr/>
        </p:nvSpPr>
        <p:spPr>
          <a:xfrm>
            <a:off x="1030705" y="3429000"/>
            <a:ext cx="2870479" cy="923330"/>
          </a:xfrm>
          <a:prstGeom prst="rect">
            <a:avLst/>
          </a:prstGeom>
        </p:spPr>
        <p:txBody>
          <a:bodyPr wrap="square">
            <a:spAutoFit/>
          </a:bodyPr>
          <a:lstStyle/>
          <a:p>
            <a:r>
              <a:rPr lang="fr-FR" dirty="0">
                <a:solidFill>
                  <a:srgbClr val="000000"/>
                </a:solidFill>
                <a:latin typeface="Consolas" panose="020B0609020204030204" pitchFamily="49" charset="0"/>
              </a:rPr>
              <a:t>x </a:t>
            </a:r>
            <a:r>
              <a:rPr lang="fr-FR" dirty="0">
                <a:solidFill>
                  <a:srgbClr val="A67F59"/>
                </a:solidFill>
                <a:latin typeface="Consolas" panose="020B0609020204030204" pitchFamily="49" charset="0"/>
              </a:rPr>
              <a: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np</a:t>
            </a:r>
            <a:r>
              <a:rPr lang="fr-FR" dirty="0" err="1">
                <a:solidFill>
                  <a:srgbClr val="5F6364"/>
                </a:solidFill>
                <a:latin typeface="Consolas" panose="020B0609020204030204" pitchFamily="49" charset="0"/>
              </a:rPr>
              <a:t>.</a:t>
            </a:r>
            <a:r>
              <a:rPr lang="fr-FR" dirty="0" err="1">
                <a:solidFill>
                  <a:srgbClr val="000000"/>
                </a:solidFill>
                <a:latin typeface="Consolas" panose="020B0609020204030204" pitchFamily="49" charset="0"/>
              </a:rPr>
              <a:t>ones</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10</a:t>
            </a:r>
            <a:r>
              <a:rPr lang="fr-FR" dirty="0">
                <a:solidFill>
                  <a:srgbClr val="5F6364"/>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C92C2C"/>
                </a:solidFill>
                <a:latin typeface="Consolas" panose="020B0609020204030204" pitchFamily="49" charset="0"/>
              </a:rPr>
              <a:t>10</a:t>
            </a:r>
            <a:r>
              <a:rPr lang="fr-FR" dirty="0">
                <a:solidFill>
                  <a:srgbClr val="5F6364"/>
                </a:solidFill>
                <a:latin typeface="Consolas" panose="020B0609020204030204" pitchFamily="49" charset="0"/>
              </a:rPr>
              <a:t>))</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x</a:t>
            </a:r>
            <a:r>
              <a:rPr lang="fr-FR" dirty="0">
                <a:solidFill>
                  <a:srgbClr val="5F6364"/>
                </a:solidFill>
                <a:latin typeface="Consolas" panose="020B0609020204030204" pitchFamily="49" charset="0"/>
              </a:rPr>
              <a:t>[</a:t>
            </a:r>
            <a:r>
              <a:rPr lang="fr-FR" dirty="0">
                <a:solidFill>
                  <a:srgbClr val="C92C2C"/>
                </a:solidFill>
                <a:latin typeface="Consolas" panose="020B0609020204030204" pitchFamily="49" charset="0"/>
              </a:rPr>
              <a:t>1</a:t>
            </a:r>
            <a:r>
              <a:rPr lang="fr-FR" dirty="0">
                <a:solidFill>
                  <a:srgbClr val="5F6364"/>
                </a:solidFill>
                <a:latin typeface="Consolas" panose="020B0609020204030204" pitchFamily="49" charset="0"/>
              </a:rPr>
              <a:t>:</a:t>
            </a:r>
            <a:r>
              <a:rPr lang="fr-FR" dirty="0">
                <a:solidFill>
                  <a:srgbClr val="A67F59"/>
                </a:solidFill>
                <a:latin typeface="Consolas" panose="020B0609020204030204" pitchFamily="49" charset="0"/>
              </a:rPr>
              <a:t>-</a:t>
            </a:r>
            <a:r>
              <a:rPr lang="fr-FR" dirty="0">
                <a:solidFill>
                  <a:srgbClr val="C92C2C"/>
                </a:solidFill>
                <a:latin typeface="Consolas" panose="020B0609020204030204" pitchFamily="49" charset="0"/>
              </a:rPr>
              <a:t>1</a:t>
            </a:r>
            <a:r>
              <a:rPr lang="fr-FR" dirty="0">
                <a:solidFill>
                  <a:srgbClr val="5F6364"/>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C92C2C"/>
                </a:solidFill>
                <a:latin typeface="Consolas" panose="020B0609020204030204" pitchFamily="49" charset="0"/>
              </a:rPr>
              <a:t>1</a:t>
            </a:r>
            <a:r>
              <a:rPr lang="fr-FR" dirty="0">
                <a:solidFill>
                  <a:srgbClr val="5F6364"/>
                </a:solidFill>
                <a:latin typeface="Consolas" panose="020B0609020204030204" pitchFamily="49" charset="0"/>
              </a:rPr>
              <a:t>:</a:t>
            </a:r>
            <a:r>
              <a:rPr lang="fr-FR" dirty="0">
                <a:solidFill>
                  <a:srgbClr val="A67F59"/>
                </a:solidFill>
                <a:latin typeface="Consolas" panose="020B0609020204030204" pitchFamily="49" charset="0"/>
              </a:rPr>
              <a:t>-</a:t>
            </a:r>
            <a:r>
              <a:rPr lang="fr-FR" dirty="0">
                <a:solidFill>
                  <a:srgbClr val="C92C2C"/>
                </a:solidFill>
                <a:latin typeface="Consolas" panose="020B0609020204030204" pitchFamily="49" charset="0"/>
              </a:rPr>
              <a:t>1</a:t>
            </a:r>
            <a:r>
              <a:rPr lang="fr-FR" dirty="0">
                <a:solidFill>
                  <a:srgbClr val="5F6364"/>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A67F59"/>
                </a:solidFill>
                <a:latin typeface="Consolas" panose="020B0609020204030204" pitchFamily="49" charset="0"/>
              </a:rPr>
              <a:t>=</a:t>
            </a:r>
            <a:r>
              <a:rPr lang="fr-FR" dirty="0">
                <a:solidFill>
                  <a:srgbClr val="000000"/>
                </a:solidFill>
                <a:latin typeface="Consolas" panose="020B0609020204030204" pitchFamily="49" charset="0"/>
              </a:rPr>
              <a:t> </a:t>
            </a:r>
            <a:r>
              <a:rPr lang="fr-FR" dirty="0">
                <a:solidFill>
                  <a:srgbClr val="C92C2C"/>
                </a:solidFill>
                <a:latin typeface="Consolas" panose="020B0609020204030204" pitchFamily="49" charset="0"/>
              </a:rPr>
              <a:t>0</a:t>
            </a:r>
            <a:r>
              <a:rPr lang="fr-FR" dirty="0">
                <a:solidFill>
                  <a:srgbClr val="000000"/>
                </a:solidFill>
                <a:latin typeface="Consolas" panose="020B0609020204030204" pitchFamily="49" charset="0"/>
              </a:rPr>
              <a:t> </a:t>
            </a:r>
          </a:p>
          <a:p>
            <a:r>
              <a:rPr lang="fr-FR" dirty="0" err="1">
                <a:solidFill>
                  <a:srgbClr val="1990B8"/>
                </a:solidFill>
                <a:latin typeface="Consolas" panose="020B0609020204030204" pitchFamily="49" charset="0"/>
              </a:rPr>
              <a:t>print</a:t>
            </a:r>
            <a:r>
              <a:rPr lang="fr-FR" dirty="0">
                <a:solidFill>
                  <a:srgbClr val="5F6364"/>
                </a:solidFill>
                <a:latin typeface="Consolas" panose="020B0609020204030204" pitchFamily="49" charset="0"/>
              </a:rPr>
              <a:t>(</a:t>
            </a:r>
            <a:r>
              <a:rPr lang="fr-FR" dirty="0">
                <a:solidFill>
                  <a:srgbClr val="000000"/>
                </a:solidFill>
                <a:latin typeface="Consolas" panose="020B0609020204030204" pitchFamily="49" charset="0"/>
              </a:rPr>
              <a:t>x</a:t>
            </a:r>
            <a:r>
              <a:rPr lang="fr-FR" dirty="0">
                <a:solidFill>
                  <a:srgbClr val="5F6364"/>
                </a:solidFill>
                <a:latin typeface="Consolas" panose="020B0609020204030204" pitchFamily="49" charset="0"/>
              </a:rPr>
              <a:t>)</a:t>
            </a:r>
            <a:endParaRPr lang="en-US" dirty="0"/>
          </a:p>
        </p:txBody>
      </p:sp>
      <p:sp>
        <p:nvSpPr>
          <p:cNvPr id="10" name="Rectangle 1"/>
          <p:cNvSpPr>
            <a:spLocks noChangeArrowheads="1"/>
          </p:cNvSpPr>
          <p:nvPr/>
        </p:nvSpPr>
        <p:spPr bwMode="auto">
          <a:xfrm>
            <a:off x="5243907" y="3208763"/>
            <a:ext cx="3070071" cy="286232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[[ 1. 1. 1. 1. 1. 1. 1. 1. 1.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0. 0. 0. 0. 0. 0. 0. 0.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 [ 1. 1. 1. 1. 1. 1. 1. 1. 1. 1.]]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8435" name="Picture 3" descr="NumPy: Create a 10x10 matrix, in which the elements on the borders will be equal to 1, and inside 0."/>
          <p:cNvPicPr>
            <a:picLocks noChangeAspect="1" noChangeArrowheads="1"/>
          </p:cNvPicPr>
          <p:nvPr/>
        </p:nvPicPr>
        <p:blipFill rotWithShape="1">
          <a:blip r:embed="rId2">
            <a:extLst>
              <a:ext uri="{28A0092B-C50C-407E-A947-70E740481C1C}">
                <a14:useLocalDpi xmlns:a14="http://schemas.microsoft.com/office/drawing/2010/main" val="0"/>
              </a:ext>
            </a:extLst>
          </a:blip>
          <a:srcRect b="58882"/>
          <a:stretch/>
        </p:blipFill>
        <p:spPr bwMode="auto">
          <a:xfrm>
            <a:off x="9033029" y="1687873"/>
            <a:ext cx="2438400" cy="20483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NumPy: Create a 10x10 matrix, in which the elements on the borders will be equal to 1, and inside 0.">
            <a:extLst>
              <a:ext uri="{FF2B5EF4-FFF2-40B4-BE49-F238E27FC236}">
                <a16:creationId xmlns:a16="http://schemas.microsoft.com/office/drawing/2014/main" id="{0F8C1629-814B-9B66-AD77-46DE80A588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67" b="2887"/>
          <a:stretch/>
        </p:blipFill>
        <p:spPr bwMode="auto">
          <a:xfrm>
            <a:off x="9033029" y="3808115"/>
            <a:ext cx="2438400" cy="151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8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C32E0C-ED0C-E688-89C6-5CF0A7825078}"/>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B0942821-FC33-6D2A-5112-8F521FC72643}"/>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9542D82A-5898-A9A6-7708-EEE65C1A85D1}"/>
              </a:ext>
            </a:extLst>
          </p:cNvPr>
          <p:cNvSpPr>
            <a:spLocks noGrp="1"/>
          </p:cNvSpPr>
          <p:nvPr>
            <p:ph type="sldNum" sz="quarter" idx="12"/>
          </p:nvPr>
        </p:nvSpPr>
        <p:spPr/>
        <p:txBody>
          <a:bodyPr/>
          <a:lstStyle/>
          <a:p>
            <a:fld id="{6D22F896-40B5-4ADD-8801-0D06FADFA095}" type="slidenum">
              <a:rPr lang="en-US" smtClean="0"/>
              <a:t>24</a:t>
            </a:fld>
            <a:endParaRPr lang="en-US"/>
          </a:p>
        </p:txBody>
      </p:sp>
      <p:sp>
        <p:nvSpPr>
          <p:cNvPr id="7" name="Content Placeholder 3">
            <a:extLst>
              <a:ext uri="{FF2B5EF4-FFF2-40B4-BE49-F238E27FC236}">
                <a16:creationId xmlns:a16="http://schemas.microsoft.com/office/drawing/2014/main" id="{2291AFD8-1FF1-20B5-BC0E-9D881AE96A29}"/>
              </a:ext>
            </a:extLst>
          </p:cNvPr>
          <p:cNvSpPr>
            <a:spLocks noGrp="1"/>
          </p:cNvSpPr>
          <p:nvPr>
            <p:ph sz="quarter" idx="1"/>
          </p:nvPr>
        </p:nvSpPr>
        <p:spPr>
          <a:xfrm>
            <a:off x="838200" y="1690688"/>
            <a:ext cx="10475611" cy="1010730"/>
          </a:xfrm>
        </p:spPr>
        <p:txBody>
          <a:bodyPr/>
          <a:lstStyle/>
          <a:p>
            <a:pPr algn="l" rtl="0"/>
            <a:r>
              <a:rPr lang="en-US" dirty="0"/>
              <a:t>Read about the NumPy function </a:t>
            </a:r>
            <a:r>
              <a:rPr lang="en-US" b="1" dirty="0"/>
              <a:t>tile</a:t>
            </a:r>
            <a:r>
              <a:rPr lang="en-US" dirty="0"/>
              <a:t>, and create a checkerboard 8x8 matrix using the </a:t>
            </a:r>
            <a:r>
              <a:rPr lang="en-US" b="1" dirty="0"/>
              <a:t>tile</a:t>
            </a:r>
            <a:r>
              <a:rPr lang="en-US" dirty="0"/>
              <a:t> function (0 for white, 1 for black)</a:t>
            </a:r>
          </a:p>
          <a:p>
            <a:pPr algn="l" rtl="0"/>
            <a:endParaRPr lang="en-US" dirty="0"/>
          </a:p>
          <a:p>
            <a:pPr algn="l" rtl="0"/>
            <a:endParaRPr lang="he-IL" dirty="0"/>
          </a:p>
        </p:txBody>
      </p:sp>
      <p:sp>
        <p:nvSpPr>
          <p:cNvPr id="8" name="Rectangle 7">
            <a:extLst>
              <a:ext uri="{FF2B5EF4-FFF2-40B4-BE49-F238E27FC236}">
                <a16:creationId xmlns:a16="http://schemas.microsoft.com/office/drawing/2014/main" id="{7005CEF9-3D5F-6872-1426-6C2A9C3FA68C}"/>
              </a:ext>
            </a:extLst>
          </p:cNvPr>
          <p:cNvSpPr/>
          <p:nvPr/>
        </p:nvSpPr>
        <p:spPr>
          <a:xfrm>
            <a:off x="1199456" y="5523762"/>
            <a:ext cx="6840760" cy="830997"/>
          </a:xfrm>
          <a:prstGeom prst="rect">
            <a:avLst/>
          </a:prstGeom>
        </p:spPr>
        <p:txBody>
          <a:bodyPr wrap="square">
            <a:spAutoFit/>
          </a:bodyPr>
          <a:lstStyle/>
          <a:p>
            <a:r>
              <a:rPr lang="en-US" sz="2400" dirty="0">
                <a:solidFill>
                  <a:srgbClr val="8F5902"/>
                </a:solidFill>
              </a:rPr>
              <a:t>&gt;&gt;&gt;</a:t>
            </a:r>
            <a:r>
              <a:rPr lang="en-US" sz="2400" dirty="0">
                <a:cs typeface="Courier New" pitchFamily="49" charset="0"/>
              </a:rPr>
              <a:t> </a:t>
            </a:r>
            <a:r>
              <a:rPr lang="pl-PL" sz="2400" dirty="0">
                <a:cs typeface="Courier New" pitchFamily="49" charset="0"/>
              </a:rPr>
              <a:t>Z = </a:t>
            </a:r>
            <a:r>
              <a:rPr lang="pl-PL" sz="2400" dirty="0" err="1">
                <a:cs typeface="Courier New" pitchFamily="49" charset="0"/>
              </a:rPr>
              <a:t>np.tile</a:t>
            </a:r>
            <a:r>
              <a:rPr lang="pl-PL" sz="2400" dirty="0">
                <a:cs typeface="Courier New" pitchFamily="49" charset="0"/>
              </a:rPr>
              <a:t>(</a:t>
            </a:r>
            <a:r>
              <a:rPr lang="pl-PL" sz="2400" dirty="0" err="1">
                <a:cs typeface="Courier New" pitchFamily="49" charset="0"/>
              </a:rPr>
              <a:t>np.array</a:t>
            </a:r>
            <a:r>
              <a:rPr lang="pl-PL" sz="2400" dirty="0">
                <a:cs typeface="Courier New" pitchFamily="49" charset="0"/>
              </a:rPr>
              <a:t>([[0, 1], [1, 0]]), (4, 4))</a:t>
            </a:r>
            <a:endParaRPr lang="en-US" sz="2400" dirty="0">
              <a:cs typeface="Courier New" pitchFamily="49" charset="0"/>
            </a:endParaRPr>
          </a:p>
          <a:p>
            <a:r>
              <a:rPr lang="en-US" sz="2400" dirty="0">
                <a:solidFill>
                  <a:srgbClr val="8F5902"/>
                </a:solidFill>
              </a:rPr>
              <a:t>&gt;&gt;&gt;</a:t>
            </a:r>
            <a:r>
              <a:rPr lang="pl-PL" sz="2400" dirty="0">
                <a:cs typeface="Courier New" pitchFamily="49" charset="0"/>
              </a:rPr>
              <a:t> print(Z)</a:t>
            </a:r>
          </a:p>
        </p:txBody>
      </p:sp>
      <p:sp>
        <p:nvSpPr>
          <p:cNvPr id="10" name="Rectangle 1">
            <a:extLst>
              <a:ext uri="{FF2B5EF4-FFF2-40B4-BE49-F238E27FC236}">
                <a16:creationId xmlns:a16="http://schemas.microsoft.com/office/drawing/2014/main" id="{260DE2B0-A6B7-84AE-1F8B-A0001C16F851}"/>
              </a:ext>
            </a:extLst>
          </p:cNvPr>
          <p:cNvSpPr>
            <a:spLocks noChangeArrowheads="1"/>
          </p:cNvSpPr>
          <p:nvPr/>
        </p:nvSpPr>
        <p:spPr bwMode="auto">
          <a:xfrm>
            <a:off x="3544888" y="2870498"/>
            <a:ext cx="5262228" cy="2545542"/>
          </a:xfrm>
          <a:prstGeom prst="rect">
            <a:avLst/>
          </a:prstGeom>
          <a:solidFill>
            <a:schemeClr val="bg1">
              <a:lumMod val="85000"/>
            </a:schemeClr>
          </a:solidFill>
          <a:ln w="9525">
            <a:noFill/>
            <a:miter lim="800000"/>
            <a:headEnd/>
            <a:tailEnd/>
          </a:ln>
          <a:effectLst/>
        </p:spPr>
        <p:txBody>
          <a:bodyPr vert="horz" wrap="square" lIns="142830" tIns="19044" rIns="91440" bIns="63480" numCol="1" anchor="ctr" anchorCtr="0" compatLnSpc="1">
            <a:prstTxWarp prst="textNoShape">
              <a:avLst/>
            </a:prstTxWarp>
            <a:spAutoFit/>
          </a:bodyPr>
          <a:lstStyle/>
          <a:p>
            <a:pPr defTabSz="914400" eaLnBrk="0" fontAlgn="base" hangingPunct="0">
              <a:spcBef>
                <a:spcPct val="0"/>
              </a:spcBef>
              <a:spcAft>
                <a:spcPct val="0"/>
              </a:spcAft>
            </a:pPr>
            <a:r>
              <a:rPr lang="he-IL" sz="1600" b="1" dirty="0">
                <a:solidFill>
                  <a:srgbClr val="333333"/>
                </a:solidFill>
                <a:cs typeface="Arial" pitchFamily="34" charset="0"/>
              </a:rPr>
              <a:t>numpy.</a:t>
            </a:r>
            <a:r>
              <a:rPr lang="he-IL" sz="2400" b="1" dirty="0">
                <a:solidFill>
                  <a:srgbClr val="333333"/>
                </a:solidFill>
                <a:cs typeface="Arial" pitchFamily="34" charset="0"/>
              </a:rPr>
              <a:t>tile</a:t>
            </a:r>
            <a:r>
              <a:rPr lang="he-IL" sz="1600" b="1" dirty="0">
                <a:solidFill>
                  <a:srgbClr val="333333"/>
                </a:solidFill>
                <a:cs typeface="Arial" pitchFamily="34" charset="0"/>
              </a:rPr>
              <a:t>)</a:t>
            </a:r>
            <a:r>
              <a:rPr lang="he-IL" sz="1400" i="1" dirty="0">
                <a:solidFill>
                  <a:srgbClr val="333333"/>
                </a:solidFill>
                <a:cs typeface="Arial" pitchFamily="34" charset="0"/>
              </a:rPr>
              <a:t>A</a:t>
            </a:r>
            <a:r>
              <a:rPr lang="he-IL" sz="1400" b="1" dirty="0">
                <a:solidFill>
                  <a:srgbClr val="333333"/>
                </a:solidFill>
                <a:cs typeface="Arial" pitchFamily="34" charset="0"/>
              </a:rPr>
              <a:t>, </a:t>
            </a:r>
            <a:r>
              <a:rPr lang="he-IL" sz="1400" i="1" dirty="0">
                <a:solidFill>
                  <a:srgbClr val="333333"/>
                </a:solidFill>
                <a:cs typeface="Arial" pitchFamily="34" charset="0"/>
              </a:rPr>
              <a:t>reps</a:t>
            </a:r>
            <a:r>
              <a:rPr lang="he-IL" sz="1600" b="1" dirty="0">
                <a:solidFill>
                  <a:srgbClr val="333333"/>
                </a:solidFill>
                <a:cs typeface="Arial" pitchFamily="34" charset="0"/>
              </a:rPr>
              <a:t>(</a:t>
            </a:r>
            <a:endParaRPr lang="he-IL" sz="1400" b="1" dirty="0">
              <a:solidFill>
                <a:srgbClr val="333333"/>
              </a:solidFill>
              <a:cs typeface="Arial" pitchFamily="34" charset="0"/>
            </a:endParaRPr>
          </a:p>
          <a:p>
            <a:pPr lvl="1" indent="-457200" defTabSz="914400" eaLnBrk="0" fontAlgn="base" hangingPunct="0">
              <a:spcBef>
                <a:spcPct val="0"/>
              </a:spcBef>
              <a:spcAft>
                <a:spcPct val="0"/>
              </a:spcAft>
            </a:pPr>
            <a:r>
              <a:rPr lang="he-IL" sz="1400" dirty="0">
                <a:solidFill>
                  <a:srgbClr val="333333"/>
                </a:solidFill>
                <a:cs typeface="Arial" pitchFamily="34" charset="0"/>
              </a:rPr>
              <a:t>Construct an array by repeating A the number of times given by </a:t>
            </a:r>
            <a:r>
              <a:rPr lang="he-IL" sz="1400" dirty="0" err="1">
                <a:solidFill>
                  <a:srgbClr val="333333"/>
                </a:solidFill>
                <a:cs typeface="Arial" pitchFamily="34" charset="0"/>
              </a:rPr>
              <a:t>reps</a:t>
            </a:r>
            <a:r>
              <a:rPr lang="he-IL" sz="1400" dirty="0">
                <a:solidFill>
                  <a:srgbClr val="333333"/>
                </a:solidFill>
                <a:cs typeface="Arial" pitchFamily="34" charset="0"/>
              </a:rPr>
              <a:t>.</a:t>
            </a:r>
          </a:p>
          <a:p>
            <a:pPr lvl="1" indent="-457200" defTabSz="914400" eaLnBrk="0" fontAlgn="base" hangingPunct="0">
              <a:spcBef>
                <a:spcPct val="0"/>
              </a:spcBef>
              <a:spcAft>
                <a:spcPct val="0"/>
              </a:spcAft>
            </a:pPr>
            <a:r>
              <a:rPr lang="en-US" sz="1400" u="sng" dirty="0">
                <a:solidFill>
                  <a:srgbClr val="333333"/>
                </a:solidFill>
                <a:cs typeface="Arial" pitchFamily="34" charset="0"/>
              </a:rPr>
              <a:t>Examples:</a:t>
            </a:r>
          </a:p>
          <a:p>
            <a:pPr lvl="1" indent="-457200" eaLnBrk="0" fontAlgn="base" hangingPunct="0">
              <a:spcBef>
                <a:spcPct val="0"/>
              </a:spcBef>
              <a:spcAft>
                <a:spcPct val="0"/>
              </a:spcAft>
            </a:pPr>
            <a:r>
              <a:rPr lang="en-US" b="1" dirty="0">
                <a:cs typeface="Courier New" pitchFamily="49" charset="0"/>
              </a:rPr>
              <a:t>&gt;&gt;&gt; </a:t>
            </a:r>
            <a:r>
              <a:rPr lang="en-US" dirty="0">
                <a:cs typeface="Courier New" pitchFamily="49" charset="0"/>
              </a:rPr>
              <a:t>a = </a:t>
            </a:r>
            <a:r>
              <a:rPr lang="en-US" dirty="0" err="1">
                <a:cs typeface="Courier New" pitchFamily="49" charset="0"/>
              </a:rPr>
              <a:t>np.array</a:t>
            </a:r>
            <a:r>
              <a:rPr lang="en-US" dirty="0">
                <a:cs typeface="Courier New" pitchFamily="49" charset="0"/>
              </a:rPr>
              <a:t>([0, 1, 2]) </a:t>
            </a:r>
          </a:p>
          <a:p>
            <a:pPr lvl="1" indent="-457200" eaLnBrk="0" fontAlgn="base" hangingPunct="0">
              <a:spcBef>
                <a:spcPct val="0"/>
              </a:spcBef>
              <a:spcAft>
                <a:spcPct val="0"/>
              </a:spcAft>
            </a:pPr>
            <a:r>
              <a:rPr lang="en-US" b="1" dirty="0">
                <a:cs typeface="Courier New" pitchFamily="49" charset="0"/>
              </a:rPr>
              <a:t>&gt;&gt;&gt; </a:t>
            </a:r>
            <a:r>
              <a:rPr lang="en-US" dirty="0" err="1">
                <a:cs typeface="Courier New" pitchFamily="49" charset="0"/>
              </a:rPr>
              <a:t>np.tile</a:t>
            </a:r>
            <a:r>
              <a:rPr lang="en-US" dirty="0">
                <a:cs typeface="Courier New" pitchFamily="49" charset="0"/>
              </a:rPr>
              <a:t>(a, 2) </a:t>
            </a:r>
          </a:p>
          <a:p>
            <a:pPr lvl="1" indent="-457200" eaLnBrk="0" fontAlgn="base" hangingPunct="0">
              <a:spcBef>
                <a:spcPct val="0"/>
              </a:spcBef>
              <a:spcAft>
                <a:spcPct val="0"/>
              </a:spcAft>
            </a:pPr>
            <a:r>
              <a:rPr lang="en-US" dirty="0">
                <a:solidFill>
                  <a:srgbClr val="0070C0"/>
                </a:solidFill>
                <a:cs typeface="Courier New" pitchFamily="49" charset="0"/>
              </a:rPr>
              <a:t>array([0, 1, 2, 0, 1, 2]) </a:t>
            </a:r>
          </a:p>
          <a:p>
            <a:pPr lvl="1" indent="-457200" eaLnBrk="0" fontAlgn="base" hangingPunct="0">
              <a:spcBef>
                <a:spcPct val="0"/>
              </a:spcBef>
              <a:spcAft>
                <a:spcPct val="0"/>
              </a:spcAft>
            </a:pPr>
            <a:r>
              <a:rPr lang="en-US" b="1" dirty="0">
                <a:cs typeface="Courier New" pitchFamily="49" charset="0"/>
              </a:rPr>
              <a:t>&gt;&gt;&gt; </a:t>
            </a:r>
            <a:r>
              <a:rPr lang="en-US" dirty="0" err="1">
                <a:cs typeface="Courier New" pitchFamily="49" charset="0"/>
              </a:rPr>
              <a:t>np.tile</a:t>
            </a:r>
            <a:r>
              <a:rPr lang="en-US" dirty="0">
                <a:cs typeface="Courier New" pitchFamily="49" charset="0"/>
              </a:rPr>
              <a:t>(a, (2, 2)) </a:t>
            </a:r>
          </a:p>
          <a:p>
            <a:pPr lvl="1" indent="-457200" eaLnBrk="0" fontAlgn="base" hangingPunct="0">
              <a:spcBef>
                <a:spcPct val="0"/>
              </a:spcBef>
              <a:spcAft>
                <a:spcPct val="0"/>
              </a:spcAft>
            </a:pPr>
            <a:r>
              <a:rPr lang="en-US" dirty="0">
                <a:solidFill>
                  <a:srgbClr val="0070C0"/>
                </a:solidFill>
                <a:cs typeface="Courier New" pitchFamily="49" charset="0"/>
              </a:rPr>
              <a:t>array([[0, 1, 2, 0, 1, 2],</a:t>
            </a:r>
          </a:p>
          <a:p>
            <a:pPr lvl="1" indent="-457200" eaLnBrk="0" fontAlgn="base" hangingPunct="0">
              <a:spcBef>
                <a:spcPct val="0"/>
              </a:spcBef>
              <a:spcAft>
                <a:spcPct val="0"/>
              </a:spcAft>
            </a:pPr>
            <a:r>
              <a:rPr lang="en-US" dirty="0">
                <a:solidFill>
                  <a:srgbClr val="0070C0"/>
                </a:solidFill>
                <a:cs typeface="Courier New" pitchFamily="49" charset="0"/>
              </a:rPr>
              <a:t>	   [0, 1, 2, 0, 1, 2]])</a:t>
            </a:r>
            <a:endParaRPr lang="he-IL" dirty="0">
              <a:solidFill>
                <a:srgbClr val="0070C0"/>
              </a:solidFill>
              <a:cs typeface="Courier New" pitchFamily="49" charset="0"/>
            </a:endParaRPr>
          </a:p>
        </p:txBody>
      </p:sp>
      <p:sp>
        <p:nvSpPr>
          <p:cNvPr id="11" name="Title 1">
            <a:extLst>
              <a:ext uri="{FF2B5EF4-FFF2-40B4-BE49-F238E27FC236}">
                <a16:creationId xmlns:a16="http://schemas.microsoft.com/office/drawing/2014/main" id="{7A76C84E-C9B8-03F8-760D-B340F7EDD17D}"/>
              </a:ext>
            </a:extLst>
          </p:cNvPr>
          <p:cNvSpPr>
            <a:spLocks noGrp="1"/>
          </p:cNvSpPr>
          <p:nvPr>
            <p:ph type="title"/>
          </p:nvPr>
        </p:nvSpPr>
        <p:spPr/>
        <p:txBody>
          <a:bodyPr>
            <a:normAutofit/>
          </a:bodyPr>
          <a:lstStyle/>
          <a:p>
            <a:r>
              <a:rPr lang="en-US" dirty="0"/>
              <a:t>HW exercise </a:t>
            </a:r>
          </a:p>
        </p:txBody>
      </p:sp>
    </p:spTree>
    <p:extLst>
      <p:ext uri="{BB962C8B-B14F-4D97-AF65-F5344CB8AC3E}">
        <p14:creationId xmlns:p14="http://schemas.microsoft.com/office/powerpoint/2010/main" val="171753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exercises (7)</a:t>
            </a:r>
          </a:p>
        </p:txBody>
      </p:sp>
      <p:sp>
        <p:nvSpPr>
          <p:cNvPr id="3" name="Content Placeholder 2"/>
          <p:cNvSpPr>
            <a:spLocks noGrp="1"/>
          </p:cNvSpPr>
          <p:nvPr>
            <p:ph idx="1"/>
          </p:nvPr>
        </p:nvSpPr>
        <p:spPr/>
        <p:txBody>
          <a:bodyPr/>
          <a:lstStyle/>
          <a:p>
            <a:r>
              <a:rPr lang="en-US" dirty="0"/>
              <a:t>Extract from the array [3, 4, 6, 10, 24, 89, 45, 43, 46, 99, 100] with Boolean masking all the numbers</a:t>
            </a:r>
          </a:p>
          <a:p>
            <a:pPr lvl="1"/>
            <a:r>
              <a:rPr lang="en-US" dirty="0"/>
              <a:t>which are not divisible by 3</a:t>
            </a:r>
          </a:p>
          <a:p>
            <a:pPr lvl="1"/>
            <a:r>
              <a:rPr lang="en-US" dirty="0"/>
              <a:t>which are divisible by 3 and 5</a:t>
            </a:r>
          </a:p>
          <a:p>
            <a:pPr lvl="1"/>
            <a:r>
              <a:rPr lang="en-US" dirty="0"/>
              <a:t>which are divisible by 3 and set them to 42</a:t>
            </a:r>
          </a:p>
          <a:p>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25</a:t>
            </a:fld>
            <a:endParaRPr lang="en-US"/>
          </a:p>
        </p:txBody>
      </p:sp>
      <p:sp>
        <p:nvSpPr>
          <p:cNvPr id="7" name="Rectangle 6"/>
          <p:cNvSpPr/>
          <p:nvPr/>
        </p:nvSpPr>
        <p:spPr>
          <a:xfrm>
            <a:off x="1338338" y="4010919"/>
            <a:ext cx="8489055" cy="1815882"/>
          </a:xfrm>
          <a:prstGeom prst="rect">
            <a:avLst/>
          </a:prstGeom>
        </p:spPr>
        <p:txBody>
          <a:bodyPr wrap="square">
            <a:spAutoFit/>
          </a:bodyPr>
          <a:lstStyle/>
          <a:p>
            <a:r>
              <a:rPr lang="en-US" sz="2000" dirty="0">
                <a:solidFill>
                  <a:srgbClr val="8F5902"/>
                </a:solidFill>
              </a:rPr>
              <a:t>&gt;&gt;&gt;</a:t>
            </a:r>
            <a:r>
              <a:rPr lang="en-US" sz="2200" dirty="0">
                <a:cs typeface="Courier New" pitchFamily="49" charset="0"/>
              </a:rPr>
              <a:t> A = </a:t>
            </a:r>
            <a:r>
              <a:rPr lang="en-US" sz="2200" dirty="0" err="1">
                <a:cs typeface="Courier New" pitchFamily="49" charset="0"/>
              </a:rPr>
              <a:t>np.array</a:t>
            </a:r>
            <a:r>
              <a:rPr lang="en-US" sz="2200" dirty="0">
                <a:cs typeface="Courier New" pitchFamily="49" charset="0"/>
              </a:rPr>
              <a:t>([3, 4, 6, 10, 24, 89, 45, 43, 46, 99, 100])</a:t>
            </a:r>
          </a:p>
          <a:p>
            <a:r>
              <a:rPr lang="en-US" sz="2000" dirty="0">
                <a:solidFill>
                  <a:srgbClr val="8F5902"/>
                </a:solidFill>
              </a:rPr>
              <a:t>&gt;&gt;&gt;</a:t>
            </a:r>
            <a:r>
              <a:rPr lang="en-US" sz="2200" dirty="0">
                <a:cs typeface="Courier New" pitchFamily="49" charset="0"/>
              </a:rPr>
              <a:t> print(A[A % 3 != 0])</a:t>
            </a:r>
          </a:p>
          <a:p>
            <a:r>
              <a:rPr lang="en-US" sz="2000" dirty="0">
                <a:solidFill>
                  <a:srgbClr val="8F5902"/>
                </a:solidFill>
              </a:rPr>
              <a:t>&gt;&gt;&gt;</a:t>
            </a:r>
            <a:r>
              <a:rPr lang="en-US" sz="2200" dirty="0">
                <a:cs typeface="Courier New" pitchFamily="49" charset="0"/>
              </a:rPr>
              <a:t> print(A[(A % 3 == 0) &amp; (A % 5 == 0)])</a:t>
            </a:r>
          </a:p>
          <a:p>
            <a:r>
              <a:rPr lang="en-US" sz="2000" dirty="0">
                <a:solidFill>
                  <a:srgbClr val="8F5902"/>
                </a:solidFill>
              </a:rPr>
              <a:t>&gt;&gt;&gt;</a:t>
            </a:r>
            <a:r>
              <a:rPr lang="en-US" sz="2200" dirty="0">
                <a:cs typeface="Courier New" pitchFamily="49" charset="0"/>
              </a:rPr>
              <a:t> A[A % 3 == 0] = 42</a:t>
            </a:r>
          </a:p>
          <a:p>
            <a:r>
              <a:rPr lang="en-US" sz="2000" dirty="0">
                <a:solidFill>
                  <a:srgbClr val="8F5902"/>
                </a:solidFill>
              </a:rPr>
              <a:t>&gt;&gt;&gt;</a:t>
            </a:r>
            <a:r>
              <a:rPr lang="en-US" sz="2200" dirty="0">
                <a:cs typeface="Courier New" pitchFamily="49" charset="0"/>
              </a:rPr>
              <a:t> print(A)</a:t>
            </a:r>
            <a:endParaRPr lang="he-IL" sz="2200" dirty="0">
              <a:cs typeface="Courier New" pitchFamily="49" charset="0"/>
            </a:endParaRPr>
          </a:p>
        </p:txBody>
      </p:sp>
      <p:sp>
        <p:nvSpPr>
          <p:cNvPr id="8" name="Rectangle 7"/>
          <p:cNvSpPr/>
          <p:nvPr/>
        </p:nvSpPr>
        <p:spPr>
          <a:xfrm>
            <a:off x="6277744" y="5016957"/>
            <a:ext cx="5076056" cy="1200329"/>
          </a:xfrm>
          <a:prstGeom prst="rect">
            <a:avLst/>
          </a:prstGeom>
          <a:noFill/>
        </p:spPr>
        <p:txBody>
          <a:bodyPr wrap="square">
            <a:spAutoFit/>
          </a:bodyPr>
          <a:lstStyle/>
          <a:p>
            <a:r>
              <a:rPr lang="en-US" sz="2400" b="1" dirty="0">
                <a:solidFill>
                  <a:srgbClr val="0070C0"/>
                </a:solidFill>
                <a:ea typeface="Calibri" pitchFamily="34" charset="0"/>
                <a:cs typeface="Courier New" pitchFamily="49" charset="0"/>
              </a:rPr>
              <a:t>[4 10 89 43 46 100]</a:t>
            </a:r>
          </a:p>
          <a:p>
            <a:r>
              <a:rPr lang="en-US" sz="2400" b="1" dirty="0">
                <a:solidFill>
                  <a:srgbClr val="0070C0"/>
                </a:solidFill>
                <a:ea typeface="Calibri" pitchFamily="34" charset="0"/>
                <a:cs typeface="Courier New" pitchFamily="49" charset="0"/>
              </a:rPr>
              <a:t>[45]</a:t>
            </a:r>
          </a:p>
          <a:p>
            <a:r>
              <a:rPr lang="en-US" sz="2400" b="1" dirty="0">
                <a:solidFill>
                  <a:srgbClr val="0070C0"/>
                </a:solidFill>
                <a:ea typeface="Calibri" pitchFamily="34" charset="0"/>
                <a:cs typeface="Courier New" pitchFamily="49" charset="0"/>
              </a:rPr>
              <a:t>[42 4 42 10 42 89 42 43 46 42 100] </a:t>
            </a:r>
            <a:endParaRPr lang="he-IL" sz="2400" b="1" dirty="0">
              <a:solidFill>
                <a:srgbClr val="0070C0"/>
              </a:solidFill>
              <a:ea typeface="Calibri" pitchFamily="34" charset="0"/>
              <a:cs typeface="Courier New" pitchFamily="49" charset="0"/>
            </a:endParaRPr>
          </a:p>
        </p:txBody>
      </p:sp>
    </p:spTree>
    <p:extLst>
      <p:ext uri="{BB962C8B-B14F-4D97-AF65-F5344CB8AC3E}">
        <p14:creationId xmlns:p14="http://schemas.microsoft.com/office/powerpoint/2010/main" val="53316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26</a:t>
            </a:fld>
            <a:endParaRPr lang="en-US"/>
          </a:p>
        </p:txBody>
      </p:sp>
      <p:sp>
        <p:nvSpPr>
          <p:cNvPr id="13" name="Title 1">
            <a:extLst>
              <a:ext uri="{FF2B5EF4-FFF2-40B4-BE49-F238E27FC236}">
                <a16:creationId xmlns:a16="http://schemas.microsoft.com/office/drawing/2014/main" id="{817A27BD-8D01-638A-106F-5D3F0AF57636}"/>
              </a:ext>
            </a:extLst>
          </p:cNvPr>
          <p:cNvSpPr>
            <a:spLocks noGrp="1"/>
          </p:cNvSpPr>
          <p:nvPr>
            <p:ph type="title"/>
          </p:nvPr>
        </p:nvSpPr>
        <p:spPr>
          <a:xfrm>
            <a:off x="616980" y="279132"/>
            <a:ext cx="9692640" cy="1325562"/>
          </a:xfrm>
        </p:spPr>
        <p:txBody>
          <a:bodyPr/>
          <a:lstStyle/>
          <a:p>
            <a:r>
              <a:rPr lang="en-US" dirty="0"/>
              <a:t>Universal functions</a:t>
            </a:r>
          </a:p>
        </p:txBody>
      </p:sp>
      <p:sp>
        <p:nvSpPr>
          <p:cNvPr id="14" name="Content Placeholder 2">
            <a:extLst>
              <a:ext uri="{FF2B5EF4-FFF2-40B4-BE49-F238E27FC236}">
                <a16:creationId xmlns:a16="http://schemas.microsoft.com/office/drawing/2014/main" id="{1D4498DE-E9DF-51BF-D03F-EE2E50E07F5D}"/>
              </a:ext>
            </a:extLst>
          </p:cNvPr>
          <p:cNvSpPr>
            <a:spLocks noGrp="1"/>
          </p:cNvSpPr>
          <p:nvPr>
            <p:ph idx="1"/>
          </p:nvPr>
        </p:nvSpPr>
        <p:spPr>
          <a:xfrm>
            <a:off x="1165620" y="1604694"/>
            <a:ext cx="8595360" cy="4351337"/>
          </a:xfrm>
        </p:spPr>
        <p:txBody>
          <a:bodyPr/>
          <a:lstStyle/>
          <a:p>
            <a:r>
              <a:rPr lang="en-US" dirty="0"/>
              <a:t>A universal function (also called </a:t>
            </a:r>
            <a:r>
              <a:rPr lang="en-US" dirty="0" err="1"/>
              <a:t>ufunc</a:t>
            </a:r>
            <a:r>
              <a:rPr lang="en-US" dirty="0"/>
              <a:t>) is a function that operates on </a:t>
            </a:r>
            <a:r>
              <a:rPr lang="en-US" dirty="0" err="1"/>
              <a:t>ndarrays</a:t>
            </a:r>
            <a:r>
              <a:rPr lang="en-US" dirty="0"/>
              <a:t> in an element-by-element fashion</a:t>
            </a:r>
          </a:p>
          <a:p>
            <a:r>
              <a:rPr lang="en-US" dirty="0"/>
              <a:t>There are various functions, for example: </a:t>
            </a:r>
          </a:p>
          <a:p>
            <a:pPr lvl="1"/>
            <a:r>
              <a:rPr lang="en-US" dirty="0" err="1"/>
              <a:t>np.exp</a:t>
            </a:r>
            <a:endParaRPr lang="en-US" dirty="0"/>
          </a:p>
          <a:p>
            <a:pPr lvl="1"/>
            <a:r>
              <a:rPr lang="en-US" dirty="0" err="1"/>
              <a:t>np.sqrt</a:t>
            </a:r>
            <a:endParaRPr lang="en-US" dirty="0"/>
          </a:p>
          <a:p>
            <a:pPr lvl="1"/>
            <a:r>
              <a:rPr lang="en-US" dirty="0" err="1"/>
              <a:t>np.sin</a:t>
            </a:r>
            <a:endParaRPr lang="en-US" dirty="0"/>
          </a:p>
          <a:p>
            <a:pPr lvl="1"/>
            <a:r>
              <a:rPr lang="en-US" dirty="0" err="1"/>
              <a:t>np.cos</a:t>
            </a:r>
            <a:endParaRPr lang="en-US" dirty="0"/>
          </a:p>
          <a:p>
            <a:pPr lvl="1"/>
            <a:r>
              <a:rPr lang="en-US" dirty="0" err="1"/>
              <a:t>np.isnan</a:t>
            </a:r>
            <a:endParaRPr lang="en-US" dirty="0"/>
          </a:p>
          <a:p>
            <a:pPr lvl="1"/>
            <a:endParaRPr lang="en-US" dirty="0"/>
          </a:p>
          <a:p>
            <a:pPr marL="457200" lvl="1" indent="0">
              <a:buNone/>
            </a:pPr>
            <a:r>
              <a:rPr lang="en-US" dirty="0"/>
              <a:t>See more </a:t>
            </a:r>
            <a:r>
              <a:rPr lang="en-US" dirty="0">
                <a:hlinkClick r:id="rId2"/>
              </a:rPr>
              <a:t>here</a:t>
            </a:r>
            <a:endParaRPr lang="en-US" dirty="0"/>
          </a:p>
          <a:p>
            <a:pPr lvl="1"/>
            <a:endParaRPr lang="en-US" dirty="0"/>
          </a:p>
        </p:txBody>
      </p:sp>
      <p:sp>
        <p:nvSpPr>
          <p:cNvPr id="16" name="TextBox 15">
            <a:extLst>
              <a:ext uri="{FF2B5EF4-FFF2-40B4-BE49-F238E27FC236}">
                <a16:creationId xmlns:a16="http://schemas.microsoft.com/office/drawing/2014/main" id="{8F2C0EFB-0879-F6F1-ABB0-92EDD502F6EC}"/>
              </a:ext>
            </a:extLst>
          </p:cNvPr>
          <p:cNvSpPr txBox="1"/>
          <p:nvPr/>
        </p:nvSpPr>
        <p:spPr>
          <a:xfrm>
            <a:off x="5256196" y="3746634"/>
            <a:ext cx="6097604" cy="923330"/>
          </a:xfrm>
          <a:prstGeom prst="rect">
            <a:avLst/>
          </a:prstGeom>
          <a:noFill/>
        </p:spPr>
        <p:txBody>
          <a:bodyPr wrap="square">
            <a:spAutoFit/>
          </a:bodyPr>
          <a:lstStyle/>
          <a:p>
            <a:pPr lvl="0">
              <a:spcBef>
                <a:spcPct val="0"/>
              </a:spcBef>
            </a:pPr>
            <a:r>
              <a:rPr lang="en-US" altLang="en-US" sz="1800" dirty="0">
                <a:solidFill>
                  <a:srgbClr val="8F5902"/>
                </a:solidFill>
                <a:latin typeface="var(--pst-font-family-monospace)"/>
              </a:rPr>
              <a:t>&gt;&gt;&gt; </a:t>
            </a:r>
            <a:r>
              <a:rPr kumimoji="0" lang="en-US" altLang="en-US" sz="1800" b="0" i="0" u="none" strike="noStrike" cap="none" normalizeH="0" baseline="0" dirty="0">
                <a:ln>
                  <a:noFill/>
                </a:ln>
                <a:solidFill>
                  <a:srgbClr val="000000"/>
                </a:solidFill>
                <a:effectLst/>
              </a:rPr>
              <a:t>a</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CE5C00"/>
                </a:solidFill>
                <a:effectLst/>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0" i="0" u="none" strike="noStrike" cap="none" normalizeH="0" baseline="0" dirty="0" err="1">
                <a:ln>
                  <a:noFill/>
                </a:ln>
                <a:solidFill>
                  <a:srgbClr val="000000"/>
                </a:solidFill>
                <a:effectLst/>
              </a:rPr>
              <a:t>np</a:t>
            </a:r>
            <a:r>
              <a:rPr kumimoji="0" lang="en-US" altLang="en-US" sz="1800" b="1" i="0" u="none" strike="noStrike" cap="none" normalizeH="0" baseline="0" dirty="0" err="1">
                <a:ln>
                  <a:noFill/>
                </a:ln>
                <a:solidFill>
                  <a:srgbClr val="CE5C00"/>
                </a:solidFill>
                <a:effectLst/>
              </a:rPr>
              <a:t>.</a:t>
            </a:r>
            <a:r>
              <a:rPr kumimoji="0" lang="en-US" altLang="en-US" sz="1800" b="0" i="0" u="none" strike="noStrike" cap="none" normalizeH="0" baseline="0" dirty="0" err="1">
                <a:ln>
                  <a:noFill/>
                </a:ln>
                <a:solidFill>
                  <a:srgbClr val="000000"/>
                </a:solidFill>
                <a:effectLst/>
              </a:rPr>
              <a:t>array</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1" i="0" u="none" strike="noStrike" cap="none" normalizeH="0" baseline="0" dirty="0">
                <a:ln>
                  <a:noFill/>
                </a:ln>
                <a:solidFill>
                  <a:srgbClr val="0000CF"/>
                </a:solidFill>
                <a:effectLst/>
                <a:latin typeface="var(--pst-font-family-monospace)"/>
              </a:rPr>
              <a:t>20</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0000CF"/>
                </a:solidFill>
                <a:effectLst/>
                <a:latin typeface="var(--pst-font-family-monospace)"/>
              </a:rPr>
              <a:t>30</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0000CF"/>
                </a:solidFill>
                <a:effectLst/>
                <a:latin typeface="var(--pst-font-family-monospace)"/>
              </a:rPr>
              <a:t>40</a:t>
            </a:r>
            <a:r>
              <a:rPr kumimoji="0" lang="en-US" altLang="en-US" sz="1800" b="1" i="0" u="none" strike="noStrike" cap="none" normalizeH="0" baseline="0" dirty="0">
                <a:ln>
                  <a:noFill/>
                </a:ln>
                <a:solidFill>
                  <a:srgbClr val="000000"/>
                </a:solidFill>
                <a:effectLst/>
                <a:latin typeface="var(--pst-font-family-monospace)"/>
              </a:rPr>
              <a:t>,</a:t>
            </a:r>
            <a:r>
              <a:rPr kumimoji="0" lang="en-US" altLang="en-US" sz="1800" b="0" i="0" u="none" strike="noStrike" cap="none" normalizeH="0" baseline="0" dirty="0">
                <a:ln>
                  <a:noFill/>
                </a:ln>
                <a:solidFill>
                  <a:schemeClr val="tx1"/>
                </a:solidFill>
                <a:effectLst/>
                <a:latin typeface="var(--pst-font-family-monospace)"/>
              </a:rPr>
              <a:t> </a:t>
            </a:r>
            <a:r>
              <a:rPr kumimoji="0" lang="en-US" altLang="en-US" sz="1800" b="1" i="0" u="none" strike="noStrike" cap="none" normalizeH="0" baseline="0" dirty="0">
                <a:ln>
                  <a:noFill/>
                </a:ln>
                <a:solidFill>
                  <a:srgbClr val="0000CF"/>
                </a:solidFill>
                <a:effectLst/>
                <a:latin typeface="var(--pst-font-family-monospace)"/>
              </a:rPr>
              <a:t>50</a:t>
            </a:r>
            <a:r>
              <a:rPr kumimoji="0" lang="en-US" altLang="en-US" sz="1800" b="1" i="0" u="none" strike="noStrike" cap="none" normalizeH="0" baseline="0" dirty="0">
                <a:ln>
                  <a:noFill/>
                </a:ln>
                <a:solidFill>
                  <a:srgbClr val="000000"/>
                </a:solidFill>
                <a:effectLst/>
                <a:latin typeface="var(--pst-font-family-monospace)"/>
              </a:rPr>
              <a:t>])</a:t>
            </a:r>
          </a:p>
          <a:p>
            <a:pPr lvl="0">
              <a:spcBef>
                <a:spcPct val="0"/>
              </a:spcBef>
            </a:pPr>
            <a:r>
              <a:rPr lang="en-US" altLang="en-US" sz="1800" dirty="0">
                <a:solidFill>
                  <a:srgbClr val="8F5902"/>
                </a:solidFill>
                <a:latin typeface="var(--pst-font-family-monospace)"/>
              </a:rPr>
              <a:t>&gt;&gt;&gt; </a:t>
            </a:r>
            <a:r>
              <a:rPr lang="en-US" altLang="en-US" sz="1800" b="1" dirty="0">
                <a:solidFill>
                  <a:srgbClr val="0000CF"/>
                </a:solidFill>
                <a:latin typeface="var(--pst-font-family-monospace)"/>
              </a:rPr>
              <a:t>10</a:t>
            </a:r>
            <a:r>
              <a:rPr lang="en-US" altLang="en-US" sz="1800" dirty="0">
                <a:latin typeface="var(--pst-font-family-monospace)"/>
              </a:rPr>
              <a:t> </a:t>
            </a:r>
            <a:r>
              <a:rPr lang="en-US" altLang="en-US" sz="1800" b="1" dirty="0">
                <a:solidFill>
                  <a:srgbClr val="CE5C00"/>
                </a:solidFill>
              </a:rPr>
              <a:t>*</a:t>
            </a:r>
            <a:r>
              <a:rPr lang="en-US" altLang="en-US" sz="1800" dirty="0">
                <a:latin typeface="var(--pst-font-family-monospace)"/>
              </a:rPr>
              <a:t> </a:t>
            </a:r>
            <a:r>
              <a:rPr lang="en-US" altLang="en-US" sz="1800" dirty="0" err="1">
                <a:solidFill>
                  <a:srgbClr val="000000"/>
                </a:solidFill>
              </a:rPr>
              <a:t>np</a:t>
            </a:r>
            <a:r>
              <a:rPr lang="en-US" altLang="en-US" sz="1800" b="1" dirty="0" err="1">
                <a:solidFill>
                  <a:srgbClr val="CE5C00"/>
                </a:solidFill>
              </a:rPr>
              <a:t>.</a:t>
            </a:r>
            <a:r>
              <a:rPr lang="en-US" altLang="en-US" sz="1800" dirty="0" err="1">
                <a:solidFill>
                  <a:srgbClr val="000000"/>
                </a:solidFill>
              </a:rPr>
              <a:t>sin</a:t>
            </a:r>
            <a:r>
              <a:rPr lang="en-US" altLang="en-US" sz="1800" b="1" dirty="0">
                <a:solidFill>
                  <a:srgbClr val="000000"/>
                </a:solidFill>
                <a:latin typeface="var(--pst-font-family-monospace)"/>
              </a:rPr>
              <a:t>(</a:t>
            </a:r>
            <a:r>
              <a:rPr lang="en-US" altLang="en-US" sz="1800" dirty="0">
                <a:solidFill>
                  <a:srgbClr val="000000"/>
                </a:solidFill>
              </a:rPr>
              <a:t>a</a:t>
            </a:r>
            <a:r>
              <a:rPr lang="en-US" altLang="en-US" sz="1800" b="1" dirty="0">
                <a:solidFill>
                  <a:srgbClr val="000000"/>
                </a:solidFill>
                <a:latin typeface="var(--pst-font-family-monospace)"/>
              </a:rPr>
              <a:t>)</a:t>
            </a:r>
            <a:r>
              <a:rPr lang="en-US" altLang="en-US" sz="1800" dirty="0">
                <a:latin typeface="var(--pst-font-family-monospace)"/>
              </a:rPr>
              <a:t> </a:t>
            </a:r>
          </a:p>
          <a:p>
            <a:pPr lvl="0">
              <a:spcBef>
                <a:spcPct val="0"/>
              </a:spcBef>
            </a:pPr>
            <a:r>
              <a:rPr lang="en-US" altLang="en-US" sz="1800" i="1" dirty="0">
                <a:solidFill>
                  <a:srgbClr val="000000"/>
                </a:solidFill>
                <a:latin typeface="var(--pst-font-family-monospace)"/>
              </a:rPr>
              <a:t>array([ 9.12945251, -9.88031624, 7.4511316 , -2.62374854])</a:t>
            </a:r>
            <a:r>
              <a:rPr lang="en-US" altLang="en-US" sz="1800" dirty="0">
                <a:latin typeface="var(--pst-font-family-monospace)"/>
              </a:rPr>
              <a:t> </a:t>
            </a:r>
          </a:p>
        </p:txBody>
      </p:sp>
    </p:spTree>
    <p:extLst>
      <p:ext uri="{BB962C8B-B14F-4D97-AF65-F5344CB8AC3E}">
        <p14:creationId xmlns:p14="http://schemas.microsoft.com/office/powerpoint/2010/main" val="263845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exercises (8)</a:t>
            </a:r>
          </a:p>
        </p:txBody>
      </p:sp>
      <p:sp>
        <p:nvSpPr>
          <p:cNvPr id="3" name="Content Placeholder 2"/>
          <p:cNvSpPr>
            <a:spLocks noGrp="1"/>
          </p:cNvSpPr>
          <p:nvPr>
            <p:ph idx="1"/>
          </p:nvPr>
        </p:nvSpPr>
        <p:spPr>
          <a:xfrm>
            <a:off x="838200" y="1825625"/>
            <a:ext cx="10515600" cy="791974"/>
          </a:xfrm>
        </p:spPr>
        <p:txBody>
          <a:bodyPr/>
          <a:lstStyle/>
          <a:p>
            <a:r>
              <a:rPr lang="en-US" dirty="0"/>
              <a:t>Write a NumPy program to find the missing data in an array</a:t>
            </a:r>
          </a:p>
          <a:p>
            <a:pPr marL="0" indent="0">
              <a:buNone/>
            </a:pPr>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27</a:t>
            </a:fld>
            <a:endParaRPr lang="en-US"/>
          </a:p>
        </p:txBody>
      </p:sp>
      <p:sp>
        <p:nvSpPr>
          <p:cNvPr id="7" name="Rectangle 6"/>
          <p:cNvSpPr/>
          <p:nvPr/>
        </p:nvSpPr>
        <p:spPr>
          <a:xfrm>
            <a:off x="953703" y="2626752"/>
            <a:ext cx="6688282" cy="2031325"/>
          </a:xfrm>
          <a:prstGeom prst="rect">
            <a:avLst/>
          </a:prstGeom>
        </p:spPr>
        <p:txBody>
          <a:bodyPr wrap="square">
            <a:spAutoFit/>
          </a:bodyPr>
          <a:lstStyle/>
          <a:p>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array</a:t>
            </a:r>
            <a:r>
              <a:rPr lang="en-US" dirty="0">
                <a:solidFill>
                  <a:srgbClr val="5F6364"/>
                </a:solidFill>
                <a:latin typeface="Consolas" panose="020B0609020204030204" pitchFamily="49" charset="0"/>
              </a:rPr>
              <a:t>([[</a:t>
            </a:r>
            <a:r>
              <a:rPr lang="en-US" dirty="0">
                <a:solidFill>
                  <a:srgbClr val="C92C2C"/>
                </a:solidFill>
                <a:latin typeface="Consolas" panose="020B0609020204030204" pitchFamily="49" charset="0"/>
              </a:rPr>
              <a:t>3</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C92C2C"/>
                </a:solidFill>
                <a:latin typeface="Consolas" panose="020B0609020204030204" pitchFamily="49" charset="0"/>
              </a:rPr>
              <a:t>2</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nan</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C92C2C"/>
                </a:solidFill>
                <a:latin typeface="Consolas" panose="020B0609020204030204" pitchFamily="49" charset="0"/>
              </a:rPr>
              <a:t>1</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C92C2C"/>
                </a:solidFill>
                <a:latin typeface="Consolas" panose="020B0609020204030204" pitchFamily="49" charset="0"/>
              </a:rPr>
              <a:t>10</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C92C2C"/>
                </a:solidFill>
                <a:latin typeface="Consolas" panose="020B0609020204030204" pitchFamily="49" charset="0"/>
              </a:rPr>
              <a:t>12</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C92C2C"/>
                </a:solidFill>
                <a:latin typeface="Consolas" panose="020B0609020204030204" pitchFamily="49" charset="0"/>
              </a:rPr>
              <a:t>10</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C92C2C"/>
                </a:solidFill>
                <a:latin typeface="Consolas" panose="020B0609020204030204" pitchFamily="49" charset="0"/>
              </a:rPr>
              <a:t>9</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5F6364"/>
                </a:solidFill>
                <a:latin typeface="Consolas" panose="020B0609020204030204" pitchFamily="49" charset="0"/>
              </a:rPr>
              <a:t>[</a:t>
            </a:r>
            <a:r>
              <a:rPr lang="en-US" dirty="0">
                <a:solidFill>
                  <a:srgbClr val="C92C2C"/>
                </a:solidFill>
                <a:latin typeface="Consolas" panose="020B0609020204030204" pitchFamily="49" charset="0"/>
              </a:rPr>
              <a:t>5</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nan</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C92C2C"/>
                </a:solidFill>
                <a:latin typeface="Consolas" panose="020B0609020204030204" pitchFamily="49" charset="0"/>
              </a:rPr>
              <a:t>1</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np</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nan</a:t>
            </a:r>
            <a:r>
              <a:rPr lang="en-US" dirty="0">
                <a:solidFill>
                  <a:srgbClr val="5F6364"/>
                </a:solidFill>
                <a:latin typeface="Consolas" panose="020B0609020204030204" pitchFamily="49" charset="0"/>
              </a:rPr>
              <a:t>]])</a:t>
            </a:r>
          </a:p>
          <a:p>
            <a:r>
              <a:rPr lang="en-US" dirty="0">
                <a:solidFill>
                  <a:srgbClr val="1990B8"/>
                </a:solidFill>
                <a:latin typeface="Consolas" panose="020B0609020204030204" pitchFamily="49" charset="0"/>
              </a:rPr>
              <a:t>print</a:t>
            </a:r>
            <a:r>
              <a:rPr lang="en-US" dirty="0">
                <a:solidFill>
                  <a:srgbClr val="5F6364"/>
                </a:solidFill>
                <a:latin typeface="Consolas" panose="020B0609020204030204" pitchFamily="49" charset="0"/>
              </a:rPr>
              <a:t>(</a:t>
            </a:r>
            <a:r>
              <a:rPr lang="en-US" dirty="0">
                <a:solidFill>
                  <a:srgbClr val="2F9C0A"/>
                </a:solidFill>
                <a:latin typeface="Consolas" panose="020B0609020204030204" pitchFamily="49" charset="0"/>
              </a:rPr>
              <a:t>"Original array:"</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1990B8"/>
                </a:solidFill>
                <a:latin typeface="Consolas" panose="020B0609020204030204" pitchFamily="49" charset="0"/>
              </a:rPr>
              <a:t>print</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nums</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1990B8"/>
                </a:solidFill>
                <a:latin typeface="Consolas" panose="020B0609020204030204" pitchFamily="49" charset="0"/>
              </a:rPr>
              <a:t>print</a:t>
            </a:r>
            <a:r>
              <a:rPr lang="en-US" dirty="0">
                <a:solidFill>
                  <a:srgbClr val="5F6364"/>
                </a:solidFill>
                <a:latin typeface="Consolas" panose="020B0609020204030204" pitchFamily="49" charset="0"/>
              </a:rPr>
              <a:t>(</a:t>
            </a:r>
            <a:r>
              <a:rPr lang="en-US" dirty="0">
                <a:solidFill>
                  <a:srgbClr val="2F9C0A"/>
                </a:solidFill>
                <a:latin typeface="Consolas" panose="020B0609020204030204" pitchFamily="49" charset="0"/>
              </a:rPr>
              <a:t>"\</a:t>
            </a:r>
            <a:r>
              <a:rPr lang="en-US" dirty="0" err="1">
                <a:solidFill>
                  <a:srgbClr val="2F9C0A"/>
                </a:solidFill>
                <a:latin typeface="Consolas" panose="020B0609020204030204" pitchFamily="49" charset="0"/>
              </a:rPr>
              <a:t>nFind</a:t>
            </a:r>
            <a:r>
              <a:rPr lang="en-US" dirty="0">
                <a:solidFill>
                  <a:srgbClr val="2F9C0A"/>
                </a:solidFill>
                <a:latin typeface="Consolas" panose="020B0609020204030204" pitchFamily="49" charset="0"/>
              </a:rPr>
              <a:t> the missing data of the said array:"</a:t>
            </a:r>
            <a:r>
              <a:rPr lang="en-US" dirty="0">
                <a:solidFill>
                  <a:srgbClr val="5F6364"/>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1990B8"/>
                </a:solidFill>
                <a:latin typeface="Consolas" panose="020B0609020204030204" pitchFamily="49" charset="0"/>
              </a:rPr>
              <a:t>print</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np</a:t>
            </a:r>
            <a:r>
              <a:rPr lang="en-US" dirty="0" err="1">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isnan</a:t>
            </a:r>
            <a:r>
              <a:rPr lang="en-US" dirty="0">
                <a:solidFill>
                  <a:srgbClr val="5F6364"/>
                </a:solidFill>
                <a:latin typeface="Consolas" panose="020B0609020204030204" pitchFamily="49" charset="0"/>
              </a:rPr>
              <a:t>(</a:t>
            </a:r>
            <a:r>
              <a:rPr lang="en-US" dirty="0" err="1">
                <a:solidFill>
                  <a:srgbClr val="000000"/>
                </a:solidFill>
                <a:latin typeface="Consolas" panose="020B0609020204030204" pitchFamily="49" charset="0"/>
              </a:rPr>
              <a:t>nums</a:t>
            </a:r>
            <a:r>
              <a:rPr lang="en-US" dirty="0">
                <a:solidFill>
                  <a:srgbClr val="5F6364"/>
                </a:solidFill>
                <a:latin typeface="Consolas" panose="020B0609020204030204" pitchFamily="49" charset="0"/>
              </a:rPr>
              <a:t>))</a:t>
            </a:r>
            <a:endParaRPr lang="en-US" dirty="0"/>
          </a:p>
        </p:txBody>
      </p:sp>
      <p:sp>
        <p:nvSpPr>
          <p:cNvPr id="8" name="Rectangle 1"/>
          <p:cNvSpPr>
            <a:spLocks noChangeArrowheads="1"/>
          </p:cNvSpPr>
          <p:nvPr/>
        </p:nvSpPr>
        <p:spPr bwMode="auto">
          <a:xfrm>
            <a:off x="7720446" y="3269412"/>
            <a:ext cx="4160113" cy="230832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Original array: [[ 3. 2. nan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9999"/>
                </a:solidFill>
                <a:latin typeface="Arial Unicode MS"/>
              </a:rPr>
              <a:t>                        </a:t>
            </a:r>
            <a:r>
              <a:rPr kumimoji="0" lang="en-US" altLang="en-US" b="0" i="0" u="none" strike="noStrike" cap="none" normalizeH="0" baseline="0" dirty="0">
                <a:ln>
                  <a:noFill/>
                </a:ln>
                <a:solidFill>
                  <a:srgbClr val="009999"/>
                </a:solidFill>
                <a:effectLst/>
                <a:latin typeface="Arial Unicode MS"/>
              </a:rPr>
              <a:t>[10. 12. 10. 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9999"/>
                </a:solidFill>
                <a:latin typeface="Arial Unicode MS"/>
              </a:rPr>
              <a:t>                        </a:t>
            </a:r>
            <a:r>
              <a:rPr kumimoji="0" lang="en-US" altLang="en-US" b="0" i="0" u="none" strike="noStrike" cap="none" normalizeH="0" baseline="0" dirty="0">
                <a:ln>
                  <a:noFill/>
                </a:ln>
                <a:solidFill>
                  <a:srgbClr val="009999"/>
                </a:solidFill>
                <a:effectLst/>
                <a:latin typeface="Arial Unicode MS"/>
              </a:rPr>
              <a:t>[ 5. nan 1. nan]]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9999"/>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Find the missing data of the said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9999"/>
                </a:solidFill>
                <a:effectLst/>
                <a:latin typeface="Arial Unicode MS"/>
              </a:rPr>
              <a:t>[[False </a:t>
            </a:r>
            <a:r>
              <a:rPr kumimoji="0" lang="en-US" altLang="en-US" b="0" i="0" u="none" strike="noStrike" cap="none" normalizeH="0" baseline="0" dirty="0" err="1">
                <a:ln>
                  <a:noFill/>
                </a:ln>
                <a:solidFill>
                  <a:srgbClr val="009999"/>
                </a:solidFill>
                <a:effectLst/>
                <a:latin typeface="Arial Unicode MS"/>
              </a:rPr>
              <a:t>False</a:t>
            </a:r>
            <a:r>
              <a:rPr kumimoji="0" lang="en-US" altLang="en-US" b="0" i="0" u="none" strike="noStrike" cap="none" normalizeH="0" baseline="0" dirty="0">
                <a:ln>
                  <a:noFill/>
                </a:ln>
                <a:solidFill>
                  <a:srgbClr val="009999"/>
                </a:solidFill>
                <a:effectLst/>
                <a:latin typeface="Arial Unicode MS"/>
              </a:rPr>
              <a:t> True False]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9999"/>
                </a:solidFill>
                <a:latin typeface="Arial Unicode MS"/>
              </a:rPr>
              <a:t> </a:t>
            </a:r>
            <a:r>
              <a:rPr kumimoji="0" lang="en-US" altLang="en-US" b="0" i="0" u="none" strike="noStrike" cap="none" normalizeH="0" baseline="0" dirty="0">
                <a:ln>
                  <a:noFill/>
                </a:ln>
                <a:solidFill>
                  <a:srgbClr val="009999"/>
                </a:solidFill>
                <a:effectLst/>
                <a:latin typeface="Arial Unicode MS"/>
              </a:rPr>
              <a:t>[False </a:t>
            </a:r>
            <a:r>
              <a:rPr kumimoji="0" lang="en-US" altLang="en-US" b="0" i="0" u="none" strike="noStrike" cap="none" normalizeH="0" baseline="0" dirty="0" err="1">
                <a:ln>
                  <a:noFill/>
                </a:ln>
                <a:solidFill>
                  <a:srgbClr val="009999"/>
                </a:solidFill>
                <a:effectLst/>
                <a:latin typeface="Arial Unicode MS"/>
              </a:rPr>
              <a:t>False</a:t>
            </a:r>
            <a:r>
              <a:rPr kumimoji="0" lang="en-US" altLang="en-US" b="0" i="0" u="none" strike="noStrike" cap="none" normalizeH="0" baseline="0" dirty="0">
                <a:ln>
                  <a:noFill/>
                </a:ln>
                <a:solidFill>
                  <a:srgbClr val="009999"/>
                </a:solidFill>
                <a:effectLst/>
                <a:latin typeface="Arial Unicode MS"/>
              </a:rPr>
              <a:t> </a:t>
            </a:r>
            <a:r>
              <a:rPr kumimoji="0" lang="en-US" altLang="en-US" b="0" i="0" u="none" strike="noStrike" cap="none" normalizeH="0" baseline="0" dirty="0" err="1">
                <a:ln>
                  <a:noFill/>
                </a:ln>
                <a:solidFill>
                  <a:srgbClr val="009999"/>
                </a:solidFill>
                <a:effectLst/>
                <a:latin typeface="Arial Unicode MS"/>
              </a:rPr>
              <a:t>False</a:t>
            </a:r>
            <a:r>
              <a:rPr kumimoji="0" lang="en-US" altLang="en-US" b="0" i="0" u="none" strike="noStrike" cap="none" normalizeH="0" baseline="0" dirty="0">
                <a:ln>
                  <a:noFill/>
                </a:ln>
                <a:solidFill>
                  <a:srgbClr val="009999"/>
                </a:solidFill>
                <a:effectLst/>
                <a:latin typeface="Arial Unicode MS"/>
              </a:rPr>
              <a:t> False]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9999"/>
                </a:solidFill>
                <a:latin typeface="Arial Unicode MS"/>
              </a:rPr>
              <a:t> </a:t>
            </a:r>
            <a:r>
              <a:rPr kumimoji="0" lang="en-US" altLang="en-US" b="0" i="0" u="none" strike="noStrike" cap="none" normalizeH="0" baseline="0" dirty="0">
                <a:ln>
                  <a:noFill/>
                </a:ln>
                <a:solidFill>
                  <a:srgbClr val="009999"/>
                </a:solidFill>
                <a:effectLst/>
                <a:latin typeface="Arial Unicode MS"/>
              </a:rPr>
              <a:t>[False True False True]]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751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exercise</a:t>
            </a:r>
          </a:p>
        </p:txBody>
      </p:sp>
      <p:sp>
        <p:nvSpPr>
          <p:cNvPr id="3" name="Content Placeholder 2"/>
          <p:cNvSpPr>
            <a:spLocks noGrp="1"/>
          </p:cNvSpPr>
          <p:nvPr>
            <p:ph idx="1"/>
          </p:nvPr>
        </p:nvSpPr>
        <p:spPr/>
        <p:txBody>
          <a:bodyPr/>
          <a:lstStyle/>
          <a:p>
            <a:r>
              <a:rPr lang="en-US" dirty="0"/>
              <a:t>Find a NumPy array routine that creates the Identity matrix of size N in one command</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28</a:t>
            </a:fld>
            <a:endParaRPr lang="en-US"/>
          </a:p>
        </p:txBody>
      </p:sp>
      <p:pic>
        <p:nvPicPr>
          <p:cNvPr id="17411" name="Picture 3" descr="NumPy: Create a 3x3 identity matrix, i.e. diagonal elements are 1,the rest are 0."/>
          <p:cNvPicPr>
            <a:picLocks noChangeAspect="1" noChangeArrowheads="1"/>
          </p:cNvPicPr>
          <p:nvPr/>
        </p:nvPicPr>
        <p:blipFill rotWithShape="1">
          <a:blip r:embed="rId2">
            <a:extLst>
              <a:ext uri="{28A0092B-C50C-407E-A947-70E740481C1C}">
                <a14:useLocalDpi xmlns:a14="http://schemas.microsoft.com/office/drawing/2010/main" val="0"/>
              </a:ext>
            </a:extLst>
          </a:blip>
          <a:srcRect t="34911" b="8162"/>
          <a:stretch/>
        </p:blipFill>
        <p:spPr bwMode="auto">
          <a:xfrm>
            <a:off x="4470483" y="3025285"/>
            <a:ext cx="2962275" cy="19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63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37" y="305294"/>
            <a:ext cx="10515600" cy="1325563"/>
          </a:xfrm>
        </p:spPr>
        <p:txBody>
          <a:bodyPr/>
          <a:lstStyle/>
          <a:p>
            <a:r>
              <a:rPr lang="en-US" dirty="0"/>
              <a:t>Product </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29</a:t>
            </a:fld>
            <a:endParaRPr lang="en-US"/>
          </a:p>
        </p:txBody>
      </p:sp>
      <p:sp>
        <p:nvSpPr>
          <p:cNvPr id="7" name="Rectangle 1"/>
          <p:cNvSpPr>
            <a:spLocks noGrp="1" noChangeArrowheads="1"/>
          </p:cNvSpPr>
          <p:nvPr>
            <p:ph idx="1"/>
          </p:nvPr>
        </p:nvSpPr>
        <p:spPr bwMode="auto">
          <a:xfrm>
            <a:off x="1303350" y="1761078"/>
            <a:ext cx="4497475"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lvl="0" indent="0">
              <a:lnSpc>
                <a:spcPct val="100000"/>
              </a:lnSpc>
              <a:buNone/>
            </a:pPr>
            <a:r>
              <a:rPr lang="en-US" altLang="en-US" sz="2000" dirty="0">
                <a:solidFill>
                  <a:srgbClr val="8F5902"/>
                </a:solidFill>
                <a:latin typeface="var(--pst-font-family-monospace)"/>
              </a:rPr>
              <a:t>&gt;&gt;&gt;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np</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array</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1</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1</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endParaRPr kumimoji="0" lang="en-US" altLang="en-US" sz="2000" b="0" i="0" u="none" strike="noStrike" cap="none" normalizeH="0" baseline="0" dirty="0">
              <a:ln>
                <a:noFill/>
              </a:ln>
              <a:solidFill>
                <a:srgbClr val="8F5902"/>
              </a:solidFill>
              <a:effectLst/>
              <a:latin typeface="var(--pst-font-family-monospace)"/>
            </a:endParaRPr>
          </a:p>
          <a:p>
            <a:pPr marL="0" lvl="0" indent="0">
              <a:lnSpc>
                <a:spcPct val="100000"/>
              </a:lnSpc>
              <a:buNone/>
            </a:pPr>
            <a:r>
              <a:rPr lang="en-US" altLang="en-US" sz="2000" dirty="0">
                <a:solidFill>
                  <a:srgbClr val="8F5902"/>
                </a:solidFill>
                <a:latin typeface="var(--pst-font-family-monospace)"/>
              </a:rPr>
              <a:t>                             </a:t>
            </a:r>
            <a:r>
              <a:rPr kumimoji="0" lang="en-US" altLang="en-US" sz="2000" b="0" i="0" u="none" strike="noStrike" cap="none" normalizeH="0" baseline="0" dirty="0">
                <a:ln>
                  <a:noFill/>
                </a:ln>
                <a:solidFill>
                  <a:srgbClr val="8F5902"/>
                </a:solidFill>
                <a:effectLst/>
                <a:latin typeface="var(--pst-font-family-monospace)"/>
              </a:rPr>
              <a:t> </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0</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1</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B</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np</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array</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2</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0</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endParaRPr kumimoji="0" lang="en-US" altLang="en-US" sz="2000" b="0" i="0" u="none" strike="noStrike" cap="none" normalizeH="0" baseline="0" dirty="0">
              <a:ln>
                <a:noFill/>
              </a:ln>
              <a:solidFill>
                <a:srgbClr val="8F5902"/>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solidFill>
                  <a:srgbClr val="8F5902"/>
                </a:solidFill>
                <a:latin typeface="var(--pst-font-family-monospace)"/>
              </a:rPr>
              <a:t>                            </a:t>
            </a:r>
            <a:r>
              <a:rPr kumimoji="0" lang="en-US" altLang="en-US" sz="2000" b="0" i="0" u="none" strike="noStrike" cap="none" normalizeH="0" baseline="0" dirty="0">
                <a:ln>
                  <a:noFill/>
                </a:ln>
                <a:solidFill>
                  <a:srgbClr val="8F5902"/>
                </a:solidFill>
                <a:effectLst/>
                <a:latin typeface="var(--pst-font-family-monospace)"/>
              </a:rPr>
              <a:t> </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3</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4</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a:ln>
                  <a:noFill/>
                </a:ln>
                <a:solidFill>
                  <a:srgbClr val="000000"/>
                </a:solidFill>
                <a:effectLst/>
              </a:rPr>
              <a:t>B</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8F5902"/>
                </a:solidFill>
                <a:effectLst/>
                <a:latin typeface="var(--pst-font-family-monospace)"/>
              </a:rPr>
              <a:t># elementwise product</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array([[2, 0],</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[0, 4]])</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a:ln>
                  <a:noFill/>
                </a:ln>
                <a:solidFill>
                  <a:srgbClr val="000000"/>
                </a:solidFill>
                <a:effectLst/>
              </a:rPr>
              <a:t>B</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8F5902"/>
                </a:solidFill>
                <a:effectLst/>
                <a:latin typeface="var(--pst-font-family-monospace)"/>
              </a:rPr>
              <a:t># matrix product</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array([[5, 4],</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[3, 4]])</a:t>
            </a:r>
            <a:r>
              <a:rPr kumimoji="0" lang="en-US" altLang="en-US" sz="2000" b="0" i="0" u="none" strike="noStrike" cap="none" normalizeH="0" baseline="0" dirty="0">
                <a:ln>
                  <a:noFill/>
                </a:ln>
                <a:solidFill>
                  <a:schemeClr val="tx1"/>
                </a:solidFill>
                <a:effectLst/>
                <a:latin typeface="var(--pst-font-family-monospace)"/>
              </a:rPr>
              <a:t> </a:t>
            </a:r>
          </a:p>
        </p:txBody>
      </p:sp>
      <p:sp>
        <p:nvSpPr>
          <p:cNvPr id="8" name="Frame 7"/>
          <p:cNvSpPr/>
          <p:nvPr/>
        </p:nvSpPr>
        <p:spPr>
          <a:xfrm>
            <a:off x="6761703" y="1196097"/>
            <a:ext cx="3697793" cy="26628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30000"/>
              </a:spcBef>
              <a:spcAft>
                <a:spcPct val="0"/>
              </a:spcAft>
            </a:pPr>
            <a:r>
              <a:rPr lang="en-US" altLang="en-US" dirty="0">
                <a:solidFill>
                  <a:srgbClr val="8F5902"/>
                </a:solidFill>
                <a:latin typeface="var(--pst-font-family-monospace)"/>
              </a:rPr>
              <a:t>&gt;&gt;&gt; </a:t>
            </a:r>
            <a:r>
              <a:rPr lang="en-US" altLang="en-US" dirty="0">
                <a:solidFill>
                  <a:srgbClr val="000000"/>
                </a:solidFill>
              </a:rPr>
              <a:t>A</a:t>
            </a:r>
            <a:r>
              <a:rPr lang="en-US" altLang="en-US" b="1" dirty="0">
                <a:solidFill>
                  <a:srgbClr val="CE5C00"/>
                </a:solidFill>
              </a:rPr>
              <a:t>.</a:t>
            </a:r>
            <a:r>
              <a:rPr lang="en-US" altLang="en-US" dirty="0">
                <a:solidFill>
                  <a:srgbClr val="000000"/>
                </a:solidFill>
              </a:rPr>
              <a:t>dot</a:t>
            </a:r>
            <a:r>
              <a:rPr lang="en-US" altLang="en-US" b="1" dirty="0">
                <a:solidFill>
                  <a:srgbClr val="000000"/>
                </a:solidFill>
                <a:latin typeface="var(--pst-font-family-monospace)"/>
              </a:rPr>
              <a:t>(</a:t>
            </a:r>
            <a:r>
              <a:rPr lang="en-US" altLang="en-US" dirty="0">
                <a:solidFill>
                  <a:srgbClr val="000000"/>
                </a:solidFill>
              </a:rPr>
              <a:t>B</a:t>
            </a:r>
            <a:r>
              <a:rPr lang="en-US" altLang="en-US" b="1" dirty="0">
                <a:solidFill>
                  <a:srgbClr val="000000"/>
                </a:solidFill>
                <a:latin typeface="var(--pst-font-family-monospace)"/>
              </a:rPr>
              <a:t>)</a:t>
            </a:r>
            <a:r>
              <a:rPr lang="en-US" altLang="en-US" dirty="0">
                <a:solidFill>
                  <a:schemeClr val="tx1"/>
                </a:solidFill>
                <a:latin typeface="var(--pst-font-family-monospace)"/>
              </a:rPr>
              <a:t> </a:t>
            </a:r>
          </a:p>
          <a:p>
            <a:pPr lvl="0" eaLnBrk="0" fontAlgn="base" hangingPunct="0">
              <a:spcBef>
                <a:spcPct val="30000"/>
              </a:spcBef>
              <a:spcAft>
                <a:spcPct val="0"/>
              </a:spcAft>
            </a:pPr>
            <a:r>
              <a:rPr lang="en-US" altLang="en-US" i="1" dirty="0">
                <a:solidFill>
                  <a:srgbClr val="000000"/>
                </a:solidFill>
                <a:latin typeface="var(--pst-font-family-monospace)"/>
              </a:rPr>
              <a:t>array([[5, 4],</a:t>
            </a:r>
            <a:r>
              <a:rPr lang="en-US" altLang="en-US" dirty="0">
                <a:solidFill>
                  <a:schemeClr val="tx1"/>
                </a:solidFill>
                <a:latin typeface="var(--pst-font-family-monospace)"/>
              </a:rPr>
              <a:t> </a:t>
            </a:r>
          </a:p>
          <a:p>
            <a:pPr lvl="0" eaLnBrk="0" fontAlgn="base" hangingPunct="0">
              <a:spcBef>
                <a:spcPct val="30000"/>
              </a:spcBef>
              <a:spcAft>
                <a:spcPct val="0"/>
              </a:spcAft>
            </a:pPr>
            <a:r>
              <a:rPr lang="en-US" altLang="en-US" dirty="0">
                <a:latin typeface="var(--pst-font-family-monospace)"/>
              </a:rPr>
              <a:t>          </a:t>
            </a:r>
            <a:r>
              <a:rPr lang="en-US" altLang="en-US" i="1" dirty="0">
                <a:solidFill>
                  <a:srgbClr val="000000"/>
                </a:solidFill>
                <a:latin typeface="var(--pst-font-family-monospace)"/>
              </a:rPr>
              <a:t>[3, 4]])</a:t>
            </a:r>
            <a:r>
              <a:rPr lang="en-US" altLang="en-US" dirty="0">
                <a:solidFill>
                  <a:schemeClr val="tx1"/>
                </a:solidFill>
              </a:rPr>
              <a:t> </a:t>
            </a:r>
          </a:p>
          <a:p>
            <a:pPr algn="ctr"/>
            <a:endParaRPr lang="en-US" dirty="0">
              <a:solidFill>
                <a:schemeClr val="tx1"/>
              </a:solidFill>
            </a:endParaRPr>
          </a:p>
        </p:txBody>
      </p:sp>
      <p:sp>
        <p:nvSpPr>
          <p:cNvPr id="9" name="TextBox 8">
            <a:extLst>
              <a:ext uri="{FF2B5EF4-FFF2-40B4-BE49-F238E27FC236}">
                <a16:creationId xmlns:a16="http://schemas.microsoft.com/office/drawing/2014/main" id="{FBB28451-FC53-2AC4-DDBF-2E696A3137DA}"/>
              </a:ext>
            </a:extLst>
          </p:cNvPr>
          <p:cNvSpPr txBox="1"/>
          <p:nvPr/>
        </p:nvSpPr>
        <p:spPr>
          <a:xfrm>
            <a:off x="5913120" y="4336998"/>
            <a:ext cx="5666072" cy="646331"/>
          </a:xfrm>
          <a:prstGeom prst="rect">
            <a:avLst/>
          </a:prstGeom>
          <a:noFill/>
        </p:spPr>
        <p:txBody>
          <a:bodyPr wrap="square">
            <a:spAutoFit/>
          </a:bodyPr>
          <a:lstStyle/>
          <a:p>
            <a:r>
              <a:rPr lang="en-US" dirty="0"/>
              <a:t>For 2-D arrays, it is equivalent to matrix multiplication. However, in the general case, they are different.</a:t>
            </a:r>
            <a:r>
              <a:rPr lang="en-IL" dirty="0"/>
              <a:t> Read </a:t>
            </a:r>
            <a:r>
              <a:rPr lang="en-IL" dirty="0">
                <a:hlinkClick r:id="rId2"/>
              </a:rPr>
              <a:t>here</a:t>
            </a:r>
            <a:endParaRPr lang="en-IL" dirty="0"/>
          </a:p>
        </p:txBody>
      </p:sp>
      <p:cxnSp>
        <p:nvCxnSpPr>
          <p:cNvPr id="11" name="Straight Arrow Connector 10">
            <a:extLst>
              <a:ext uri="{FF2B5EF4-FFF2-40B4-BE49-F238E27FC236}">
                <a16:creationId xmlns:a16="http://schemas.microsoft.com/office/drawing/2014/main" id="{3CE1BE01-EA00-72C4-3AC0-1D6A9F3D1F19}"/>
              </a:ext>
            </a:extLst>
          </p:cNvPr>
          <p:cNvCxnSpPr>
            <a:cxnSpLocks/>
            <a:stCxn id="9" idx="0"/>
          </p:cNvCxnSpPr>
          <p:nvPr/>
        </p:nvCxnSpPr>
        <p:spPr>
          <a:xfrm flipH="1" flipV="1">
            <a:off x="8633861" y="3923881"/>
            <a:ext cx="112295" cy="41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2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Effect transition="in" filter="fade">
                                      <p:cBhvr>
                                        <p:cTn id="13" dur="500"/>
                                        <p:tgtEl>
                                          <p:spTgt spid="7">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7" end="7"/>
                                            </p:txEl>
                                          </p:spTgt>
                                        </p:tgtEl>
                                        <p:attrNameLst>
                                          <p:attrName>style.visibility</p:attrName>
                                        </p:attrNameLst>
                                      </p:cBhvr>
                                      <p:to>
                                        <p:strVal val="visible"/>
                                      </p:to>
                                    </p:set>
                                    <p:animEffect transition="in" filter="fade">
                                      <p:cBhvr>
                                        <p:cTn id="18" dur="500"/>
                                        <p:tgtEl>
                                          <p:spTgt spid="7">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animEffect transition="in" filter="fade">
                                      <p:cBhvr>
                                        <p:cTn id="21" dur="500"/>
                                        <p:tgtEl>
                                          <p:spTgt spid="7">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fade">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7956"/>
            <a:ext cx="10515600" cy="1325563"/>
          </a:xfrm>
        </p:spPr>
        <p:txBody>
          <a:bodyPr/>
          <a:lstStyle/>
          <a:p>
            <a:r>
              <a:rPr lang="en-US" dirty="0" err="1"/>
              <a:t>NumPy</a:t>
            </a:r>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a:p>
        </p:txBody>
      </p:sp>
      <p:pic>
        <p:nvPicPr>
          <p:cNvPr id="1026" name="Picture 2" descr="How to create NumPy arrays from scratch? | by Tanu N Prabhu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7175" y="2566194"/>
            <a:ext cx="728662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7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together different arrays</a:t>
            </a:r>
          </a:p>
        </p:txBody>
      </p:sp>
      <p:sp>
        <p:nvSpPr>
          <p:cNvPr id="3" name="Content Placeholder 2"/>
          <p:cNvSpPr>
            <a:spLocks noGrp="1"/>
          </p:cNvSpPr>
          <p:nvPr>
            <p:ph idx="1"/>
          </p:nvPr>
        </p:nvSpPr>
        <p:spPr>
          <a:xfrm>
            <a:off x="838200" y="1825625"/>
            <a:ext cx="9802091" cy="564284"/>
          </a:xfrm>
        </p:spPr>
        <p:txBody>
          <a:bodyPr/>
          <a:lstStyle/>
          <a:p>
            <a:r>
              <a:rPr lang="en-US" dirty="0"/>
              <a:t>Several arrays can be stacked together along different axes:</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30</a:t>
            </a:fld>
            <a:endParaRPr lang="en-US"/>
          </a:p>
        </p:txBody>
      </p:sp>
      <p:sp>
        <p:nvSpPr>
          <p:cNvPr id="7" name="Rectangle 1"/>
          <p:cNvSpPr>
            <a:spLocks noChangeArrowheads="1"/>
          </p:cNvSpPr>
          <p:nvPr/>
        </p:nvSpPr>
        <p:spPr bwMode="auto">
          <a:xfrm>
            <a:off x="1091047" y="2524846"/>
            <a:ext cx="4433906"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np</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floor</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10</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rg</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random</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2</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2</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array([[9., 7.],</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2000" dirty="0">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[5., 2.]])</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b</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np</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floor</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10</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rg</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random</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2</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2</a:t>
            </a:r>
            <a:r>
              <a:rPr kumimoji="0" lang="en-US" altLang="en-US" sz="2000" b="1" i="0" u="none" strike="noStrike" cap="none" normalizeH="0" baseline="0" dirty="0">
                <a:ln>
                  <a:noFill/>
                </a:ln>
                <a:solidFill>
                  <a:srgbClr val="000000"/>
                </a:solidFill>
                <a:effectLst/>
                <a:latin typeface="var(--pst-font-family-monospace)"/>
              </a:rPr>
              <a:t>)))</a:t>
            </a:r>
          </a:p>
          <a:p>
            <a:pPr lvl="0"/>
            <a:r>
              <a:rPr lang="en-US" altLang="en-US" sz="2000" dirty="0">
                <a:solidFill>
                  <a:srgbClr val="8F5902"/>
                </a:solidFill>
                <a:latin typeface="var(--pst-font-family-monospace)"/>
              </a:rPr>
              <a:t>&gt;&gt;&gt; </a:t>
            </a:r>
            <a:r>
              <a:rPr lang="en-US" altLang="en-US" sz="2000" dirty="0">
                <a:solidFill>
                  <a:srgbClr val="000000"/>
                </a:solidFill>
              </a:rPr>
              <a:t>b</a:t>
            </a:r>
            <a:r>
              <a:rPr lang="en-US" altLang="en-US" sz="2000" dirty="0">
                <a:latin typeface="var(--pst-font-family-monospace)"/>
              </a:rPr>
              <a:t> </a:t>
            </a:r>
            <a:r>
              <a:rPr lang="en-US" altLang="en-US" sz="2000" i="1" dirty="0">
                <a:solidFill>
                  <a:srgbClr val="000000"/>
                </a:solidFill>
                <a:latin typeface="var(--pst-font-family-monospace)"/>
              </a:rPr>
              <a:t>array([[1., 9.],</a:t>
            </a:r>
            <a:r>
              <a:rPr lang="en-US" altLang="en-US" sz="2000" dirty="0">
                <a:latin typeface="var(--pst-font-family-monospace)"/>
              </a:rPr>
              <a:t> </a:t>
            </a:r>
          </a:p>
          <a:p>
            <a:pPr lvl="0"/>
            <a:r>
              <a:rPr lang="en-US" altLang="en-US" sz="2000" dirty="0">
                <a:latin typeface="var(--pst-font-family-monospace)"/>
              </a:rPr>
              <a:t>                     </a:t>
            </a:r>
            <a:r>
              <a:rPr lang="en-US" altLang="en-US" sz="2000" i="1" dirty="0">
                <a:solidFill>
                  <a:srgbClr val="000000"/>
                </a:solidFill>
                <a:latin typeface="var(--pst-font-family-monospace)"/>
              </a:rPr>
              <a:t>[5., 1.]])</a:t>
            </a:r>
            <a:r>
              <a:rPr lang="en-US" altLang="en-US" sz="2000" dirty="0">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pst-font-family-monospace)"/>
              </a:rPr>
              <a:t> </a:t>
            </a:r>
          </a:p>
        </p:txBody>
      </p:sp>
      <p:sp>
        <p:nvSpPr>
          <p:cNvPr id="9" name="Rectangle 8"/>
          <p:cNvSpPr/>
          <p:nvPr/>
        </p:nvSpPr>
        <p:spPr>
          <a:xfrm>
            <a:off x="6289963" y="2524846"/>
            <a:ext cx="2854037" cy="3200876"/>
          </a:xfrm>
          <a:prstGeom prst="rect">
            <a:avLst/>
          </a:prstGeom>
        </p:spPr>
        <p:txBody>
          <a:bodyPr wrap="square">
            <a:spAutoFit/>
          </a:bodyPr>
          <a:lstStyle/>
          <a:p>
            <a:pPr lvl="0" eaLnBrk="0" fontAlgn="base" hangingPunct="0">
              <a:spcBef>
                <a:spcPct val="30000"/>
              </a:spcBef>
              <a:spcAft>
                <a:spcPct val="0"/>
              </a:spcAft>
            </a:pPr>
            <a:r>
              <a:rPr lang="en-US" altLang="en-US" sz="2000" dirty="0">
                <a:solidFill>
                  <a:srgbClr val="8F5902"/>
                </a:solidFill>
                <a:latin typeface="var(--pst-font-family-monospace)"/>
              </a:rPr>
              <a:t>&gt;&gt;&gt; </a:t>
            </a:r>
            <a:r>
              <a:rPr lang="en-US" altLang="en-US" sz="2000" dirty="0" err="1">
                <a:solidFill>
                  <a:srgbClr val="000000"/>
                </a:solidFill>
              </a:rPr>
              <a:t>np</a:t>
            </a:r>
            <a:r>
              <a:rPr lang="en-US" altLang="en-US" sz="2000" b="1" dirty="0" err="1">
                <a:solidFill>
                  <a:srgbClr val="CE5C00"/>
                </a:solidFill>
              </a:rPr>
              <a:t>.</a:t>
            </a:r>
            <a:r>
              <a:rPr lang="en-US" altLang="en-US" sz="2000" dirty="0" err="1">
                <a:solidFill>
                  <a:srgbClr val="000000"/>
                </a:solidFill>
              </a:rPr>
              <a:t>vstack</a:t>
            </a:r>
            <a:r>
              <a:rPr lang="en-US" altLang="en-US" sz="2000" b="1" dirty="0">
                <a:solidFill>
                  <a:srgbClr val="000000"/>
                </a:solidFill>
                <a:latin typeface="var(--pst-font-family-monospace)"/>
              </a:rPr>
              <a:t>((</a:t>
            </a:r>
            <a:r>
              <a:rPr lang="en-US" altLang="en-US" sz="2000" dirty="0">
                <a:solidFill>
                  <a:srgbClr val="000000"/>
                </a:solidFill>
              </a:rPr>
              <a:t>a</a:t>
            </a:r>
            <a:r>
              <a:rPr lang="en-US" altLang="en-US" sz="2000" b="1" dirty="0">
                <a:solidFill>
                  <a:srgbClr val="000000"/>
                </a:solidFill>
                <a:latin typeface="var(--pst-font-family-monospace)"/>
              </a:rPr>
              <a:t>,</a:t>
            </a:r>
            <a:r>
              <a:rPr lang="en-US" altLang="en-US" sz="2000" dirty="0">
                <a:latin typeface="var(--pst-font-family-monospace)"/>
              </a:rPr>
              <a:t> </a:t>
            </a:r>
            <a:r>
              <a:rPr lang="en-US" altLang="en-US" sz="2000" dirty="0">
                <a:solidFill>
                  <a:srgbClr val="000000"/>
                </a:solidFill>
              </a:rPr>
              <a:t>b</a:t>
            </a:r>
            <a:r>
              <a:rPr lang="en-US" altLang="en-US" sz="2000" b="1" dirty="0">
                <a:solidFill>
                  <a:srgbClr val="000000"/>
                </a:solidFill>
                <a:latin typeface="var(--pst-font-family-monospace)"/>
              </a:rPr>
              <a:t>))</a:t>
            </a:r>
            <a:r>
              <a:rPr lang="en-US" altLang="en-US" sz="2000" dirty="0">
                <a:latin typeface="var(--pst-font-family-monospace)"/>
              </a:rPr>
              <a:t> </a:t>
            </a:r>
          </a:p>
          <a:p>
            <a:pPr lvl="0" eaLnBrk="0" fontAlgn="base" hangingPunct="0">
              <a:spcBef>
                <a:spcPct val="30000"/>
              </a:spcBef>
              <a:spcAft>
                <a:spcPct val="0"/>
              </a:spcAft>
            </a:pPr>
            <a:r>
              <a:rPr lang="en-US" altLang="en-US" sz="2000" i="1" dirty="0">
                <a:solidFill>
                  <a:srgbClr val="000000"/>
                </a:solidFill>
                <a:latin typeface="var(--pst-font-family-monospace)"/>
              </a:rPr>
              <a:t>array([[9., 7.],</a:t>
            </a:r>
            <a:r>
              <a:rPr lang="en-US" altLang="en-US" sz="2000" dirty="0">
                <a:latin typeface="var(--pst-font-family-monospace)"/>
              </a:rPr>
              <a:t> </a:t>
            </a:r>
          </a:p>
          <a:p>
            <a:pPr lvl="0" eaLnBrk="0" fontAlgn="base" hangingPunct="0">
              <a:spcBef>
                <a:spcPct val="30000"/>
              </a:spcBef>
              <a:spcAft>
                <a:spcPct val="0"/>
              </a:spcAft>
            </a:pPr>
            <a:r>
              <a:rPr lang="en-US" altLang="en-US" sz="2000" i="1" dirty="0">
                <a:solidFill>
                  <a:srgbClr val="000000"/>
                </a:solidFill>
                <a:latin typeface="var(--pst-font-family-monospace)"/>
              </a:rPr>
              <a:t>          [5., 2.],</a:t>
            </a:r>
            <a:r>
              <a:rPr lang="en-US" altLang="en-US" sz="2000" dirty="0">
                <a:latin typeface="var(--pst-font-family-monospace)"/>
              </a:rPr>
              <a:t> </a:t>
            </a:r>
          </a:p>
          <a:p>
            <a:pPr lvl="0" eaLnBrk="0" fontAlgn="base" hangingPunct="0">
              <a:spcBef>
                <a:spcPct val="30000"/>
              </a:spcBef>
              <a:spcAft>
                <a:spcPct val="0"/>
              </a:spcAft>
            </a:pPr>
            <a:r>
              <a:rPr lang="en-US" altLang="en-US" sz="2000" i="1" dirty="0">
                <a:solidFill>
                  <a:srgbClr val="000000"/>
                </a:solidFill>
                <a:latin typeface="var(--pst-font-family-monospace)"/>
              </a:rPr>
              <a:t>          [1., 9.],</a:t>
            </a:r>
            <a:r>
              <a:rPr lang="en-US" altLang="en-US" sz="2000" dirty="0">
                <a:latin typeface="var(--pst-font-family-monospace)"/>
              </a:rPr>
              <a:t> </a:t>
            </a:r>
          </a:p>
          <a:p>
            <a:pPr lvl="0" eaLnBrk="0" fontAlgn="base" hangingPunct="0">
              <a:spcBef>
                <a:spcPct val="30000"/>
              </a:spcBef>
              <a:spcAft>
                <a:spcPct val="0"/>
              </a:spcAft>
            </a:pPr>
            <a:r>
              <a:rPr lang="en-US" altLang="en-US" sz="2000" i="1" dirty="0">
                <a:solidFill>
                  <a:srgbClr val="000000"/>
                </a:solidFill>
                <a:latin typeface="var(--pst-font-family-monospace)"/>
              </a:rPr>
              <a:t>          [5., 1.]])</a:t>
            </a:r>
            <a:r>
              <a:rPr lang="en-US" altLang="en-US" sz="2000" dirty="0">
                <a:latin typeface="var(--pst-font-family-monospace)"/>
              </a:rPr>
              <a:t> </a:t>
            </a:r>
          </a:p>
          <a:p>
            <a:pPr lvl="0" eaLnBrk="0" fontAlgn="base" hangingPunct="0">
              <a:spcBef>
                <a:spcPct val="30000"/>
              </a:spcBef>
              <a:spcAft>
                <a:spcPct val="0"/>
              </a:spcAft>
            </a:pPr>
            <a:r>
              <a:rPr lang="en-US" altLang="en-US" sz="2000" dirty="0">
                <a:solidFill>
                  <a:srgbClr val="8F5902"/>
                </a:solidFill>
                <a:latin typeface="var(--pst-font-family-monospace)"/>
              </a:rPr>
              <a:t>&gt;&gt;&gt; </a:t>
            </a:r>
            <a:r>
              <a:rPr lang="en-US" altLang="en-US" sz="2000" dirty="0" err="1">
                <a:solidFill>
                  <a:srgbClr val="000000"/>
                </a:solidFill>
              </a:rPr>
              <a:t>np</a:t>
            </a:r>
            <a:r>
              <a:rPr lang="en-US" altLang="en-US" sz="2000" b="1" dirty="0" err="1">
                <a:solidFill>
                  <a:srgbClr val="CE5C00"/>
                </a:solidFill>
              </a:rPr>
              <a:t>.</a:t>
            </a:r>
            <a:r>
              <a:rPr lang="en-US" altLang="en-US" sz="2000" dirty="0" err="1">
                <a:solidFill>
                  <a:srgbClr val="000000"/>
                </a:solidFill>
              </a:rPr>
              <a:t>hstack</a:t>
            </a:r>
            <a:r>
              <a:rPr lang="en-US" altLang="en-US" sz="2000" b="1" dirty="0">
                <a:solidFill>
                  <a:srgbClr val="000000"/>
                </a:solidFill>
                <a:latin typeface="var(--pst-font-family-monospace)"/>
              </a:rPr>
              <a:t>((</a:t>
            </a:r>
            <a:r>
              <a:rPr lang="en-US" altLang="en-US" sz="2000" dirty="0">
                <a:solidFill>
                  <a:srgbClr val="000000"/>
                </a:solidFill>
              </a:rPr>
              <a:t>a</a:t>
            </a:r>
            <a:r>
              <a:rPr lang="en-US" altLang="en-US" sz="2000" b="1" dirty="0">
                <a:solidFill>
                  <a:srgbClr val="000000"/>
                </a:solidFill>
                <a:latin typeface="var(--pst-font-family-monospace)"/>
              </a:rPr>
              <a:t>,</a:t>
            </a:r>
            <a:r>
              <a:rPr lang="en-US" altLang="en-US" sz="2000" dirty="0">
                <a:latin typeface="var(--pst-font-family-monospace)"/>
              </a:rPr>
              <a:t> </a:t>
            </a:r>
            <a:r>
              <a:rPr lang="en-US" altLang="en-US" sz="2000" dirty="0">
                <a:solidFill>
                  <a:srgbClr val="000000"/>
                </a:solidFill>
              </a:rPr>
              <a:t>b</a:t>
            </a:r>
            <a:r>
              <a:rPr lang="en-US" altLang="en-US" sz="2000" b="1" dirty="0">
                <a:solidFill>
                  <a:srgbClr val="000000"/>
                </a:solidFill>
                <a:latin typeface="var(--pst-font-family-monospace)"/>
              </a:rPr>
              <a:t>))</a:t>
            </a:r>
            <a:r>
              <a:rPr lang="en-US" altLang="en-US" sz="2000" dirty="0">
                <a:latin typeface="var(--pst-font-family-monospace)"/>
              </a:rPr>
              <a:t> </a:t>
            </a:r>
          </a:p>
          <a:p>
            <a:pPr lvl="0" eaLnBrk="0" fontAlgn="base" hangingPunct="0">
              <a:spcBef>
                <a:spcPct val="30000"/>
              </a:spcBef>
              <a:spcAft>
                <a:spcPct val="0"/>
              </a:spcAft>
            </a:pPr>
            <a:r>
              <a:rPr lang="en-US" altLang="en-US" sz="2000" i="1" dirty="0">
                <a:solidFill>
                  <a:srgbClr val="000000"/>
                </a:solidFill>
                <a:latin typeface="var(--pst-font-family-monospace)"/>
              </a:rPr>
              <a:t>array([[9., 7., 1., 9.],</a:t>
            </a:r>
            <a:r>
              <a:rPr lang="en-US" altLang="en-US" sz="2000" dirty="0">
                <a:latin typeface="var(--pst-font-family-monospace)"/>
              </a:rPr>
              <a:t> </a:t>
            </a:r>
          </a:p>
          <a:p>
            <a:pPr lvl="0" eaLnBrk="0" fontAlgn="base" hangingPunct="0">
              <a:spcBef>
                <a:spcPct val="30000"/>
              </a:spcBef>
              <a:spcAft>
                <a:spcPct val="0"/>
              </a:spcAft>
            </a:pPr>
            <a:r>
              <a:rPr lang="en-US" altLang="en-US" sz="2000" i="1" dirty="0">
                <a:solidFill>
                  <a:srgbClr val="000000"/>
                </a:solidFill>
                <a:latin typeface="var(--pst-font-family-monospace)"/>
              </a:rPr>
              <a:t>          [5., 2., 5., 1.]])</a:t>
            </a:r>
            <a:r>
              <a:rPr lang="en-US" altLang="en-US" sz="2000" dirty="0"/>
              <a:t> </a:t>
            </a:r>
          </a:p>
        </p:txBody>
      </p:sp>
    </p:spTree>
    <p:extLst>
      <p:ext uri="{BB962C8B-B14F-4D97-AF65-F5344CB8AC3E}">
        <p14:creationId xmlns:p14="http://schemas.microsoft.com/office/powerpoint/2010/main" val="360729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one array into several smaller ones</a:t>
            </a:r>
          </a:p>
        </p:txBody>
      </p:sp>
      <p:sp>
        <p:nvSpPr>
          <p:cNvPr id="3" name="Content Placeholder 2"/>
          <p:cNvSpPr>
            <a:spLocks noGrp="1"/>
          </p:cNvSpPr>
          <p:nvPr>
            <p:ph idx="1"/>
          </p:nvPr>
        </p:nvSpPr>
        <p:spPr/>
        <p:txBody>
          <a:bodyPr/>
          <a:lstStyle/>
          <a:p>
            <a:r>
              <a:rPr lang="en-US" dirty="0"/>
              <a:t>Using </a:t>
            </a:r>
            <a:r>
              <a:rPr lang="en-US" dirty="0" err="1"/>
              <a:t>hsplit</a:t>
            </a:r>
            <a:r>
              <a:rPr lang="en-US" dirty="0"/>
              <a:t>, you can split an array along its horizontal axis, either by specifying the number of equally shaped arrays to return, or by specifying the columns after which the division should occur:</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31</a:t>
            </a:fld>
            <a:endParaRPr lang="en-US" dirty="0"/>
          </a:p>
        </p:txBody>
      </p:sp>
      <p:sp>
        <p:nvSpPr>
          <p:cNvPr id="7" name="Rectangle 1"/>
          <p:cNvSpPr>
            <a:spLocks noChangeArrowheads="1"/>
          </p:cNvSpPr>
          <p:nvPr/>
        </p:nvSpPr>
        <p:spPr bwMode="auto">
          <a:xfrm>
            <a:off x="1028700" y="3230314"/>
            <a:ext cx="518250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np</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floor</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10</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CE5C00"/>
                </a:solidFill>
                <a:effectLst/>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0" u="none" strike="noStrike" cap="none" normalizeH="0" baseline="0" dirty="0" err="1">
                <a:ln>
                  <a:noFill/>
                </a:ln>
                <a:solidFill>
                  <a:srgbClr val="000000"/>
                </a:solidFill>
                <a:effectLst/>
              </a:rPr>
              <a:t>rg</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random</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1" i="0" u="none" strike="noStrike" cap="none" normalizeH="0" baseline="0" dirty="0">
                <a:ln>
                  <a:noFill/>
                </a:ln>
                <a:solidFill>
                  <a:srgbClr val="0000CF"/>
                </a:solidFill>
                <a:effectLst/>
                <a:latin typeface="var(--pst-font-family-monospace)"/>
              </a:rPr>
              <a:t>2</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12</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a:ln>
                  <a:noFill/>
                </a:ln>
                <a:solidFill>
                  <a:srgbClr val="000000"/>
                </a:solidFill>
                <a:effectLst/>
              </a:rPr>
              <a:t>a</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array([[6., 7., 6., 9., 0., 5., 4., 0., 6., 8., 5., 2.],</a:t>
            </a:r>
            <a:r>
              <a:rPr kumimoji="0" lang="en-US" altLang="en-US" sz="2000" b="0" i="0" u="none" strike="noStrike" cap="none" normalizeH="0" baseline="0" dirty="0">
                <a:ln>
                  <a:noFill/>
                </a:ln>
                <a:solidFill>
                  <a:schemeClr val="tx1"/>
                </a:solidFill>
                <a:effectLst/>
                <a:latin typeface="var(--pst-font-family-monospace)"/>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          [8., 5., 5., 7., 1., 8., 6., 7., 1., 8., 1., 0.]])</a:t>
            </a:r>
            <a:r>
              <a:rPr kumimoji="0" lang="en-US" altLang="en-US" sz="2000" b="0" i="0" u="none" strike="noStrike" cap="none" normalizeH="0" baseline="0" dirty="0">
                <a:ln>
                  <a:noFill/>
                </a:ln>
                <a:solidFill>
                  <a:schemeClr val="tx1"/>
                </a:solidFill>
                <a:effectLst/>
                <a:latin typeface="var(--pst-font-family-monospace)"/>
              </a:rPr>
              <a:t> </a:t>
            </a:r>
          </a:p>
          <a:p>
            <a:pPr lvl="0"/>
            <a:r>
              <a:rPr kumimoji="0" lang="en-US" altLang="en-US" sz="2000" b="0" i="0" u="none" strike="noStrike" cap="none" normalizeH="0" baseline="0" dirty="0">
                <a:ln>
                  <a:noFill/>
                </a:ln>
                <a:solidFill>
                  <a:srgbClr val="8F5902"/>
                </a:solidFill>
                <a:effectLst/>
                <a:latin typeface="var(--pst-font-family-monospace)"/>
              </a:rPr>
              <a:t>&gt;&gt;&gt; </a:t>
            </a:r>
            <a:r>
              <a:rPr kumimoji="0" lang="en-US" altLang="en-US" sz="2000" b="0" i="0" u="none" strike="noStrike" cap="none" normalizeH="0" baseline="0" dirty="0" err="1">
                <a:ln>
                  <a:noFill/>
                </a:ln>
                <a:solidFill>
                  <a:srgbClr val="000000"/>
                </a:solidFill>
                <a:effectLst/>
              </a:rPr>
              <a:t>np</a:t>
            </a:r>
            <a:r>
              <a:rPr kumimoji="0" lang="en-US" altLang="en-US" sz="2000" b="1" i="0" u="none" strike="noStrike" cap="none" normalizeH="0" baseline="0" dirty="0" err="1">
                <a:ln>
                  <a:noFill/>
                </a:ln>
                <a:solidFill>
                  <a:srgbClr val="CE5C00"/>
                </a:solidFill>
                <a:effectLst/>
              </a:rPr>
              <a:t>.</a:t>
            </a:r>
            <a:r>
              <a:rPr kumimoji="0" lang="en-US" altLang="en-US" sz="2000" b="0" i="0" u="none" strike="noStrike" cap="none" normalizeH="0" baseline="0" dirty="0" err="1">
                <a:ln>
                  <a:noFill/>
                </a:ln>
                <a:solidFill>
                  <a:srgbClr val="000000"/>
                </a:solidFill>
                <a:effectLst/>
              </a:rPr>
              <a:t>hsplit</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000000"/>
                </a:solidFill>
                <a:effectLst/>
              </a:rPr>
              <a:t>a</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1" i="0" u="none" strike="noStrike" cap="none" normalizeH="0" baseline="0" dirty="0">
                <a:ln>
                  <a:noFill/>
                </a:ln>
                <a:solidFill>
                  <a:srgbClr val="0000CF"/>
                </a:solidFill>
                <a:effectLst/>
                <a:latin typeface="var(--pst-font-family-monospace)"/>
              </a:rPr>
              <a:t>3</a:t>
            </a:r>
            <a:r>
              <a:rPr kumimoji="0" lang="en-US" altLang="en-US" sz="2000" b="1" i="0" u="none" strike="noStrike" cap="none" normalizeH="0" baseline="0" dirty="0">
                <a:ln>
                  <a:noFill/>
                </a:ln>
                <a:solidFill>
                  <a:srgbClr val="000000"/>
                </a:solidFill>
                <a:effectLst/>
                <a:latin typeface="var(--pst-font-family-monospace)"/>
              </a:rPr>
              <a:t>) </a:t>
            </a:r>
            <a:r>
              <a:rPr lang="en-US" altLang="en-US" sz="2000" i="1" dirty="0">
                <a:solidFill>
                  <a:srgbClr val="8F5902"/>
                </a:solidFill>
                <a:latin typeface="var(--pst-font-family-monospace)"/>
              </a:rPr>
              <a:t># Split `a` into 3</a:t>
            </a:r>
            <a:r>
              <a:rPr lang="en-US" altLang="en-US" sz="2000" dirty="0">
                <a:latin typeface="var(--pst-font-family-monospace)"/>
              </a:rPr>
              <a:t> </a:t>
            </a:r>
            <a:endParaRPr kumimoji="0" lang="en-US" altLang="en-US" sz="2000" b="1" i="0" u="none" strike="noStrike" cap="none" normalizeH="0" baseline="0" dirty="0">
              <a:ln>
                <a:noFill/>
              </a:ln>
              <a:solidFill>
                <a:srgbClr val="000000"/>
              </a:solidFill>
              <a:effectLst/>
              <a:latin typeface="var(--pst-font-family-monospace)"/>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[array([[6., 7., 6., 9.],</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[8., 5., 5., 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 array([[0., 5., 4., 0.],</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[1., 8., 6., 7.]]),</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var(--pst-font-family-monospace)"/>
              </a:rPr>
              <a:t> array([[6., 8., 5., 2.],</a:t>
            </a:r>
            <a:r>
              <a:rPr kumimoji="0" lang="en-US" altLang="en-US" sz="2000" b="0" i="0" u="none" strike="noStrike" cap="none" normalizeH="0" baseline="0" dirty="0">
                <a:ln>
                  <a:noFill/>
                </a:ln>
                <a:solidFill>
                  <a:schemeClr val="tx1"/>
                </a:solidFill>
                <a:effectLst/>
                <a:latin typeface="var(--pst-font-family-monospace)"/>
              </a:rPr>
              <a:t> </a:t>
            </a:r>
            <a:r>
              <a:rPr kumimoji="0" lang="en-US" altLang="en-US" sz="2000" b="0" i="1" u="none" strike="noStrike" cap="none" normalizeH="0" baseline="0" dirty="0">
                <a:ln>
                  <a:noFill/>
                </a:ln>
                <a:solidFill>
                  <a:srgbClr val="000000"/>
                </a:solidFill>
                <a:effectLst/>
                <a:latin typeface="var(--pst-font-family-monospace)"/>
              </a:rPr>
              <a:t>[1., 8., 1., 0.]])]</a:t>
            </a:r>
            <a:r>
              <a:rPr kumimoji="0" lang="en-US" altLang="en-US" sz="2000" b="0" i="0" u="none" strike="noStrike" cap="none" normalizeH="0" baseline="0" dirty="0">
                <a:ln>
                  <a:noFill/>
                </a:ln>
                <a:solidFill>
                  <a:schemeClr val="tx1"/>
                </a:solidFill>
                <a:effectLst/>
                <a:latin typeface="var(--pst-font-family-monospace)"/>
              </a:rPr>
              <a:t> </a:t>
            </a:r>
          </a:p>
        </p:txBody>
      </p:sp>
      <p:sp>
        <p:nvSpPr>
          <p:cNvPr id="8" name="Rectangle 7"/>
          <p:cNvSpPr/>
          <p:nvPr/>
        </p:nvSpPr>
        <p:spPr>
          <a:xfrm>
            <a:off x="6320268" y="3339574"/>
            <a:ext cx="5460587" cy="2890022"/>
          </a:xfrm>
          <a:prstGeom prst="rect">
            <a:avLst/>
          </a:prstGeom>
        </p:spPr>
        <p:txBody>
          <a:bodyPr wrap="square">
            <a:spAutoFit/>
          </a:bodyPr>
          <a:lstStyle/>
          <a:p>
            <a:pPr lvl="0" eaLnBrk="0" fontAlgn="base" hangingPunct="0">
              <a:spcBef>
                <a:spcPct val="30000"/>
              </a:spcBef>
              <a:spcAft>
                <a:spcPct val="0"/>
              </a:spcAft>
            </a:pPr>
            <a:r>
              <a:rPr lang="en-US" altLang="en-US" dirty="0">
                <a:solidFill>
                  <a:srgbClr val="8F5902"/>
                </a:solidFill>
                <a:latin typeface="var(--pst-font-family-monospace)"/>
              </a:rPr>
              <a:t>&gt;&gt;&gt; </a:t>
            </a:r>
            <a:r>
              <a:rPr lang="en-US" altLang="en-US" i="1" dirty="0">
                <a:solidFill>
                  <a:srgbClr val="8F5902"/>
                </a:solidFill>
                <a:latin typeface="var(--pst-font-family-monospace)"/>
              </a:rPr>
              <a:t># Split `a` after the third and the fourth column</a:t>
            </a:r>
            <a:r>
              <a:rPr lang="en-US" altLang="en-US" dirty="0">
                <a:latin typeface="var(--pst-font-family-monospace)"/>
              </a:rPr>
              <a:t> </a:t>
            </a:r>
          </a:p>
          <a:p>
            <a:pPr lvl="0" eaLnBrk="0" fontAlgn="base" hangingPunct="0">
              <a:spcBef>
                <a:spcPct val="30000"/>
              </a:spcBef>
              <a:spcAft>
                <a:spcPct val="0"/>
              </a:spcAft>
            </a:pPr>
            <a:r>
              <a:rPr lang="en-US" altLang="en-US" dirty="0">
                <a:solidFill>
                  <a:srgbClr val="8F5902"/>
                </a:solidFill>
                <a:latin typeface="var(--pst-font-family-monospace)"/>
              </a:rPr>
              <a:t>&gt;&gt;&gt; </a:t>
            </a:r>
            <a:r>
              <a:rPr lang="en-US" altLang="en-US" dirty="0" err="1">
                <a:solidFill>
                  <a:srgbClr val="000000"/>
                </a:solidFill>
              </a:rPr>
              <a:t>np</a:t>
            </a:r>
            <a:r>
              <a:rPr lang="en-US" altLang="en-US" b="1" dirty="0" err="1">
                <a:solidFill>
                  <a:srgbClr val="CE5C00"/>
                </a:solidFill>
              </a:rPr>
              <a:t>.</a:t>
            </a:r>
            <a:r>
              <a:rPr lang="en-US" altLang="en-US" dirty="0" err="1">
                <a:solidFill>
                  <a:srgbClr val="000000"/>
                </a:solidFill>
              </a:rPr>
              <a:t>hsplit</a:t>
            </a:r>
            <a:r>
              <a:rPr lang="en-US" altLang="en-US" b="1" dirty="0">
                <a:solidFill>
                  <a:srgbClr val="000000"/>
                </a:solidFill>
                <a:latin typeface="var(--pst-font-family-monospace)"/>
              </a:rPr>
              <a:t>(</a:t>
            </a:r>
            <a:r>
              <a:rPr lang="en-US" altLang="en-US" dirty="0">
                <a:solidFill>
                  <a:srgbClr val="000000"/>
                </a:solidFill>
              </a:rPr>
              <a:t>a</a:t>
            </a:r>
            <a:r>
              <a:rPr lang="en-US" altLang="en-US" b="1" dirty="0">
                <a:solidFill>
                  <a:srgbClr val="000000"/>
                </a:solidFill>
                <a:latin typeface="var(--pst-font-family-monospace)"/>
              </a:rPr>
              <a:t>,</a:t>
            </a:r>
            <a:r>
              <a:rPr lang="en-US" altLang="en-US" dirty="0">
                <a:latin typeface="var(--pst-font-family-monospace)"/>
              </a:rPr>
              <a:t> </a:t>
            </a:r>
            <a:r>
              <a:rPr lang="en-US" altLang="en-US" b="1" dirty="0">
                <a:solidFill>
                  <a:srgbClr val="000000"/>
                </a:solidFill>
                <a:latin typeface="var(--pst-font-family-monospace)"/>
              </a:rPr>
              <a:t>(</a:t>
            </a:r>
            <a:r>
              <a:rPr lang="en-US" altLang="en-US" b="1" dirty="0">
                <a:solidFill>
                  <a:srgbClr val="0000CF"/>
                </a:solidFill>
                <a:latin typeface="var(--pst-font-family-monospace)"/>
              </a:rPr>
              <a:t>3</a:t>
            </a:r>
            <a:r>
              <a:rPr lang="en-US" altLang="en-US" b="1" dirty="0">
                <a:solidFill>
                  <a:srgbClr val="000000"/>
                </a:solidFill>
                <a:latin typeface="var(--pst-font-family-monospace)"/>
              </a:rPr>
              <a:t>,</a:t>
            </a:r>
            <a:r>
              <a:rPr lang="en-US" altLang="en-US" dirty="0">
                <a:latin typeface="var(--pst-font-family-monospace)"/>
              </a:rPr>
              <a:t> </a:t>
            </a:r>
            <a:r>
              <a:rPr lang="en-US" altLang="en-US" b="1" dirty="0">
                <a:solidFill>
                  <a:srgbClr val="0000CF"/>
                </a:solidFill>
                <a:latin typeface="var(--pst-font-family-monospace)"/>
              </a:rPr>
              <a:t>4</a:t>
            </a:r>
            <a:r>
              <a:rPr lang="en-US" altLang="en-US" b="1" dirty="0">
                <a:solidFill>
                  <a:srgbClr val="000000"/>
                </a:solidFill>
                <a:latin typeface="var(--pst-font-family-monospace)"/>
              </a:rPr>
              <a:t>))</a:t>
            </a:r>
          </a:p>
          <a:p>
            <a:pPr lvl="0" eaLnBrk="0" fontAlgn="base" hangingPunct="0">
              <a:spcBef>
                <a:spcPct val="30000"/>
              </a:spcBef>
              <a:spcAft>
                <a:spcPct val="0"/>
              </a:spcAft>
            </a:pPr>
            <a:r>
              <a:rPr lang="en-US" altLang="en-US" dirty="0">
                <a:latin typeface="var(--pst-font-family-monospace)"/>
              </a:rPr>
              <a:t> </a:t>
            </a:r>
            <a:r>
              <a:rPr lang="en-US" altLang="en-US" i="1" dirty="0">
                <a:solidFill>
                  <a:srgbClr val="000000"/>
                </a:solidFill>
                <a:latin typeface="var(--pst-font-family-monospace)"/>
              </a:rPr>
              <a:t>[array([[6., 7., 6.],</a:t>
            </a:r>
            <a:r>
              <a:rPr lang="en-US" altLang="en-US" dirty="0">
                <a:latin typeface="var(--pst-font-family-monospace)"/>
              </a:rPr>
              <a:t> </a:t>
            </a:r>
          </a:p>
          <a:p>
            <a:pPr lvl="0" eaLnBrk="0" fontAlgn="base" hangingPunct="0">
              <a:spcBef>
                <a:spcPct val="30000"/>
              </a:spcBef>
              <a:spcAft>
                <a:spcPct val="0"/>
              </a:spcAft>
            </a:pPr>
            <a:r>
              <a:rPr lang="en-US" altLang="en-US" i="1" dirty="0">
                <a:solidFill>
                  <a:srgbClr val="000000"/>
                </a:solidFill>
                <a:latin typeface="var(--pst-font-family-monospace)"/>
              </a:rPr>
              <a:t>            [8., 5., 5.]]), </a:t>
            </a:r>
          </a:p>
          <a:p>
            <a:pPr lvl="0" eaLnBrk="0" fontAlgn="base" hangingPunct="0">
              <a:spcBef>
                <a:spcPct val="30000"/>
              </a:spcBef>
              <a:spcAft>
                <a:spcPct val="0"/>
              </a:spcAft>
            </a:pPr>
            <a:r>
              <a:rPr lang="en-US" altLang="en-US" i="1" dirty="0">
                <a:solidFill>
                  <a:srgbClr val="000000"/>
                </a:solidFill>
                <a:latin typeface="var(--pst-font-family-monospace)"/>
              </a:rPr>
              <a:t>array([[9.],</a:t>
            </a:r>
            <a:r>
              <a:rPr lang="en-US" altLang="en-US" dirty="0">
                <a:latin typeface="var(--pst-font-family-monospace)"/>
              </a:rPr>
              <a:t> </a:t>
            </a:r>
          </a:p>
          <a:p>
            <a:pPr lvl="0" eaLnBrk="0" fontAlgn="base" hangingPunct="0">
              <a:spcBef>
                <a:spcPct val="30000"/>
              </a:spcBef>
              <a:spcAft>
                <a:spcPct val="0"/>
              </a:spcAft>
            </a:pPr>
            <a:r>
              <a:rPr lang="en-US" altLang="en-US" i="1" dirty="0">
                <a:solidFill>
                  <a:srgbClr val="000000"/>
                </a:solidFill>
                <a:latin typeface="var(--pst-font-family-monospace)"/>
              </a:rPr>
              <a:t>          [7.]]), </a:t>
            </a:r>
          </a:p>
          <a:p>
            <a:pPr lvl="0" eaLnBrk="0" fontAlgn="base" hangingPunct="0">
              <a:spcBef>
                <a:spcPct val="30000"/>
              </a:spcBef>
              <a:spcAft>
                <a:spcPct val="0"/>
              </a:spcAft>
            </a:pPr>
            <a:r>
              <a:rPr lang="en-US" altLang="en-US" i="1" dirty="0">
                <a:solidFill>
                  <a:srgbClr val="000000"/>
                </a:solidFill>
                <a:latin typeface="var(--pst-font-family-monospace)"/>
              </a:rPr>
              <a:t>array([[0., 5., 4., 0., 6., 8., 5., 2.],</a:t>
            </a:r>
            <a:r>
              <a:rPr lang="en-US" altLang="en-US" dirty="0">
                <a:latin typeface="var(--pst-font-family-monospace)"/>
              </a:rPr>
              <a:t> </a:t>
            </a:r>
          </a:p>
          <a:p>
            <a:pPr lvl="0" eaLnBrk="0" fontAlgn="base" hangingPunct="0">
              <a:spcBef>
                <a:spcPct val="30000"/>
              </a:spcBef>
              <a:spcAft>
                <a:spcPct val="0"/>
              </a:spcAft>
            </a:pPr>
            <a:r>
              <a:rPr lang="en-US" altLang="en-US" i="1" dirty="0">
                <a:solidFill>
                  <a:srgbClr val="000000"/>
                </a:solidFill>
                <a:latin typeface="var(--pst-font-family-monospace)"/>
              </a:rPr>
              <a:t>          [1., 8., 6., 7., 1., 8., 1., 0.]])]</a:t>
            </a:r>
            <a:r>
              <a:rPr lang="en-US" altLang="en-US" dirty="0"/>
              <a:t> </a:t>
            </a:r>
          </a:p>
        </p:txBody>
      </p:sp>
    </p:spTree>
    <p:extLst>
      <p:ext uri="{BB962C8B-B14F-4D97-AF65-F5344CB8AC3E}">
        <p14:creationId xmlns:p14="http://schemas.microsoft.com/office/powerpoint/2010/main" val="213270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Effect transition="in" filter="fade">
                                      <p:cBhvr>
                                        <p:cTn id="13" dur="500"/>
                                        <p:tgtEl>
                                          <p:spTgt spid="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7" end="7"/>
                                            </p:txEl>
                                          </p:spTgt>
                                        </p:tgtEl>
                                        <p:attrNameLst>
                                          <p:attrName>style.visibility</p:attrName>
                                        </p:attrNameLst>
                                      </p:cBhvr>
                                      <p:to>
                                        <p:strVal val="visible"/>
                                      </p:to>
                                    </p:set>
                                    <p:animEffect transition="in" filter="fade">
                                      <p:cBhvr>
                                        <p:cTn id="16" dur="500"/>
                                        <p:tgtEl>
                                          <p:spTgt spid="7">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500"/>
                                        <p:tgtEl>
                                          <p:spTgt spid="8">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500"/>
                                        <p:tgtEl>
                                          <p:spTgt spid="8">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500"/>
                                        <p:tgtEl>
                                          <p:spTgt spid="8">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500"/>
                                        <p:tgtEl>
                                          <p:spTgt spid="8">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fade">
                                      <p:cBhvr>
                                        <p:cTn id="39" dur="500"/>
                                        <p:tgtEl>
                                          <p:spTgt spid="8">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25DC-04D2-A061-5DE3-25063C3DCCC7}"/>
              </a:ext>
            </a:extLst>
          </p:cNvPr>
          <p:cNvSpPr>
            <a:spLocks noGrp="1"/>
          </p:cNvSpPr>
          <p:nvPr>
            <p:ph type="title"/>
          </p:nvPr>
        </p:nvSpPr>
        <p:spPr>
          <a:xfrm>
            <a:off x="824564" y="136525"/>
            <a:ext cx="10515600" cy="1325563"/>
          </a:xfrm>
        </p:spPr>
        <p:txBody>
          <a:bodyPr/>
          <a:lstStyle/>
          <a:p>
            <a:pPr algn="l" defTabSz="914400" rtl="1" eaLnBrk="1" latinLnBrk="0" hangingPunct="1">
              <a:lnSpc>
                <a:spcPct val="90000"/>
              </a:lnSpc>
              <a:spcBef>
                <a:spcPct val="0"/>
              </a:spcBef>
              <a:buNone/>
            </a:pPr>
            <a:r>
              <a:rPr lang="en-US" dirty="0"/>
              <a:t>Exercise 1</a:t>
            </a:r>
            <a:endParaRPr lang="en-IL" dirty="0"/>
          </a:p>
        </p:txBody>
      </p:sp>
      <p:sp>
        <p:nvSpPr>
          <p:cNvPr id="3" name="Content Placeholder 2">
            <a:extLst>
              <a:ext uri="{FF2B5EF4-FFF2-40B4-BE49-F238E27FC236}">
                <a16:creationId xmlns:a16="http://schemas.microsoft.com/office/drawing/2014/main" id="{32166D37-FFB3-0D77-4B01-D92662B464D6}"/>
              </a:ext>
            </a:extLst>
          </p:cNvPr>
          <p:cNvSpPr>
            <a:spLocks noGrp="1"/>
          </p:cNvSpPr>
          <p:nvPr>
            <p:ph idx="1"/>
          </p:nvPr>
        </p:nvSpPr>
        <p:spPr>
          <a:xfrm>
            <a:off x="824564" y="1403384"/>
            <a:ext cx="10515600" cy="4351338"/>
          </a:xfrm>
        </p:spPr>
        <p:txBody>
          <a:bodyPr/>
          <a:lstStyle/>
          <a:p>
            <a:r>
              <a:rPr lang="en-US" dirty="0"/>
              <a:t>Given two matrices that represent the gene expressions (numbers in the range 0 to 1) in different environmental conditions (i.e., temperature and so on)</a:t>
            </a:r>
          </a:p>
          <a:p>
            <a:r>
              <a:rPr lang="en-US" dirty="0"/>
              <a:t>Each row in the matrix represents a different gene, and each column represents a different environmental conditions</a:t>
            </a:r>
          </a:p>
          <a:p>
            <a:r>
              <a:rPr lang="en-US" dirty="0"/>
              <a:t>Matrix A represents measurements in human and B in mouse (both equally sized)</a:t>
            </a:r>
            <a:endParaRPr lang="en-IL" dirty="0"/>
          </a:p>
        </p:txBody>
      </p:sp>
      <p:sp>
        <p:nvSpPr>
          <p:cNvPr id="4" name="Date Placeholder 3">
            <a:extLst>
              <a:ext uri="{FF2B5EF4-FFF2-40B4-BE49-F238E27FC236}">
                <a16:creationId xmlns:a16="http://schemas.microsoft.com/office/drawing/2014/main" id="{87CD8473-BBA7-C6E8-5362-73116B4A041F}"/>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71445C54-F30A-D0A5-A97C-CED3A3DAF961}"/>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25B38CB8-3AC0-A537-4EC1-8F8D349469A3}"/>
              </a:ext>
            </a:extLst>
          </p:cNvPr>
          <p:cNvSpPr>
            <a:spLocks noGrp="1"/>
          </p:cNvSpPr>
          <p:nvPr>
            <p:ph type="sldNum" sz="quarter" idx="12"/>
          </p:nvPr>
        </p:nvSpPr>
        <p:spPr/>
        <p:txBody>
          <a:bodyPr/>
          <a:lstStyle/>
          <a:p>
            <a:fld id="{6D22F896-40B5-4ADD-8801-0D06FADFA095}" type="slidenum">
              <a:rPr lang="en-US" smtClean="0"/>
              <a:t>32</a:t>
            </a:fld>
            <a:endParaRPr lang="en-US"/>
          </a:p>
        </p:txBody>
      </p:sp>
      <p:graphicFrame>
        <p:nvGraphicFramePr>
          <p:cNvPr id="7" name="Table 6">
            <a:extLst>
              <a:ext uri="{FF2B5EF4-FFF2-40B4-BE49-F238E27FC236}">
                <a16:creationId xmlns:a16="http://schemas.microsoft.com/office/drawing/2014/main" id="{1BA3CDCB-300F-50EE-23BF-CC60B18D67B2}"/>
              </a:ext>
            </a:extLst>
          </p:cNvPr>
          <p:cNvGraphicFramePr>
            <a:graphicFrameLocks noGrp="1"/>
          </p:cNvGraphicFramePr>
          <p:nvPr>
            <p:extLst>
              <p:ext uri="{D42A27DB-BD31-4B8C-83A1-F6EECF244321}">
                <p14:modId xmlns:p14="http://schemas.microsoft.com/office/powerpoint/2010/main" val="69669303"/>
              </p:ext>
            </p:extLst>
          </p:nvPr>
        </p:nvGraphicFramePr>
        <p:xfrm>
          <a:off x="2915427" y="4700165"/>
          <a:ext cx="6912769" cy="1656185"/>
        </p:xfrm>
        <a:graphic>
          <a:graphicData uri="http://schemas.openxmlformats.org/drawingml/2006/table">
            <a:tbl>
              <a:tblPr/>
              <a:tblGrid>
                <a:gridCol w="672470">
                  <a:extLst>
                    <a:ext uri="{9D8B030D-6E8A-4147-A177-3AD203B41FA5}">
                      <a16:colId xmlns:a16="http://schemas.microsoft.com/office/drawing/2014/main" val="20000"/>
                    </a:ext>
                  </a:extLst>
                </a:gridCol>
                <a:gridCol w="696967">
                  <a:extLst>
                    <a:ext uri="{9D8B030D-6E8A-4147-A177-3AD203B41FA5}">
                      <a16:colId xmlns:a16="http://schemas.microsoft.com/office/drawing/2014/main" val="20001"/>
                    </a:ext>
                  </a:extLst>
                </a:gridCol>
                <a:gridCol w="632169">
                  <a:extLst>
                    <a:ext uri="{9D8B030D-6E8A-4147-A177-3AD203B41FA5}">
                      <a16:colId xmlns:a16="http://schemas.microsoft.com/office/drawing/2014/main" val="20002"/>
                    </a:ext>
                  </a:extLst>
                </a:gridCol>
                <a:gridCol w="632169">
                  <a:extLst>
                    <a:ext uri="{9D8B030D-6E8A-4147-A177-3AD203B41FA5}">
                      <a16:colId xmlns:a16="http://schemas.microsoft.com/office/drawing/2014/main" val="20003"/>
                    </a:ext>
                  </a:extLst>
                </a:gridCol>
                <a:gridCol w="632169">
                  <a:extLst>
                    <a:ext uri="{9D8B030D-6E8A-4147-A177-3AD203B41FA5}">
                      <a16:colId xmlns:a16="http://schemas.microsoft.com/office/drawing/2014/main" val="20004"/>
                    </a:ext>
                  </a:extLst>
                </a:gridCol>
                <a:gridCol w="318454">
                  <a:extLst>
                    <a:ext uri="{9D8B030D-6E8A-4147-A177-3AD203B41FA5}">
                      <a16:colId xmlns:a16="http://schemas.microsoft.com/office/drawing/2014/main" val="20005"/>
                    </a:ext>
                  </a:extLst>
                </a:gridCol>
                <a:gridCol w="784681">
                  <a:extLst>
                    <a:ext uri="{9D8B030D-6E8A-4147-A177-3AD203B41FA5}">
                      <a16:colId xmlns:a16="http://schemas.microsoft.com/office/drawing/2014/main" val="20006"/>
                    </a:ext>
                  </a:extLst>
                </a:gridCol>
                <a:gridCol w="647183">
                  <a:extLst>
                    <a:ext uri="{9D8B030D-6E8A-4147-A177-3AD203B41FA5}">
                      <a16:colId xmlns:a16="http://schemas.microsoft.com/office/drawing/2014/main" val="20007"/>
                    </a:ext>
                  </a:extLst>
                </a:gridCol>
                <a:gridCol w="632169">
                  <a:extLst>
                    <a:ext uri="{9D8B030D-6E8A-4147-A177-3AD203B41FA5}">
                      <a16:colId xmlns:a16="http://schemas.microsoft.com/office/drawing/2014/main" val="20008"/>
                    </a:ext>
                  </a:extLst>
                </a:gridCol>
                <a:gridCol w="632169">
                  <a:extLst>
                    <a:ext uri="{9D8B030D-6E8A-4147-A177-3AD203B41FA5}">
                      <a16:colId xmlns:a16="http://schemas.microsoft.com/office/drawing/2014/main" val="20009"/>
                    </a:ext>
                  </a:extLst>
                </a:gridCol>
                <a:gridCol w="632169">
                  <a:extLst>
                    <a:ext uri="{9D8B030D-6E8A-4147-A177-3AD203B41FA5}">
                      <a16:colId xmlns:a16="http://schemas.microsoft.com/office/drawing/2014/main" val="20010"/>
                    </a:ext>
                  </a:extLst>
                </a:gridCol>
              </a:tblGrid>
              <a:tr h="331237">
                <a:tc>
                  <a:txBody>
                    <a:bodyPr/>
                    <a:lstStyle/>
                    <a:p>
                      <a:pPr algn="ctr">
                        <a:lnSpc>
                          <a:spcPct val="115000"/>
                        </a:lnSpc>
                        <a:spcAft>
                          <a:spcPts val="0"/>
                        </a:spcAft>
                      </a:pP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100" b="1" dirty="0">
                          <a:solidFill>
                            <a:srgbClr val="000000"/>
                          </a:solidFill>
                          <a:latin typeface="Arial"/>
                          <a:ea typeface="Times New Roman"/>
                          <a:cs typeface="Arial"/>
                        </a:rPr>
                        <a:t>Human gene expression (A)</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a:txBody>
                    <a:bodyPr/>
                    <a:lstStyle/>
                    <a:p>
                      <a:pPr algn="ctr">
                        <a:lnSpc>
                          <a:spcPct val="115000"/>
                        </a:lnSpc>
                        <a:spcAft>
                          <a:spcPts val="0"/>
                        </a:spcAft>
                      </a:pPr>
                      <a:r>
                        <a:rPr lang="en-US" sz="1100" b="1">
                          <a:solidFill>
                            <a:srgbClr val="000000"/>
                          </a:solidFill>
                          <a:latin typeface="Arial"/>
                          <a:ea typeface="Times New Roman"/>
                          <a:cs typeface="Arial"/>
                        </a:rPr>
                        <a:t> </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100" b="1">
                          <a:solidFill>
                            <a:srgbClr val="000000"/>
                          </a:solidFill>
                          <a:latin typeface="Arial"/>
                          <a:ea typeface="Times New Roman"/>
                          <a:cs typeface="Arial"/>
                        </a:rPr>
                        <a:t>Mouse gene expression (B)</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1237">
                <a:tc>
                  <a:txBody>
                    <a:bodyPr/>
                    <a:lstStyle/>
                    <a:p>
                      <a:pPr algn="ctr">
                        <a:lnSpc>
                          <a:spcPct val="115000"/>
                        </a:lnSpc>
                        <a:spcAft>
                          <a:spcPts val="0"/>
                        </a:spcAft>
                      </a:pP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C1</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C2</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C3</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C4</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C1</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C2</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C3</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C4</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237">
                <a:tc>
                  <a:txBody>
                    <a:bodyPr/>
                    <a:lstStyle/>
                    <a:p>
                      <a:pPr algn="ctr">
                        <a:lnSpc>
                          <a:spcPct val="115000"/>
                        </a:lnSpc>
                        <a:spcAft>
                          <a:spcPts val="0"/>
                        </a:spcAft>
                      </a:pPr>
                      <a:r>
                        <a:rPr lang="en-US" sz="1200" b="1" i="1" dirty="0">
                          <a:solidFill>
                            <a:srgbClr val="0000FF"/>
                          </a:solidFill>
                          <a:latin typeface="Arial"/>
                          <a:ea typeface="Times New Roman"/>
                          <a:cs typeface="Arial"/>
                        </a:rPr>
                        <a:t>gene x</a:t>
                      </a:r>
                      <a:endParaRPr lang="en-US" sz="1200" dirty="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0.71</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0.95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0.94</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0.01</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a:solidFill>
                            <a:srgbClr val="00B050"/>
                          </a:solidFill>
                          <a:latin typeface="Arial"/>
                          <a:ea typeface="Times New Roman"/>
                          <a:cs typeface="Arial"/>
                        </a:rPr>
                        <a:t>gene q</a:t>
                      </a:r>
                      <a:endParaRPr lang="en-US" sz="1200" b="1">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0.25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0.98</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0.02</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0.26</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237">
                <a:tc>
                  <a:txBody>
                    <a:bodyPr/>
                    <a:lstStyle/>
                    <a:p>
                      <a:pPr algn="ctr">
                        <a:lnSpc>
                          <a:spcPct val="115000"/>
                        </a:lnSpc>
                        <a:spcAft>
                          <a:spcPts val="0"/>
                        </a:spcAft>
                      </a:pPr>
                      <a:r>
                        <a:rPr lang="en-US" sz="1200" b="1" i="1">
                          <a:solidFill>
                            <a:srgbClr val="0000FF"/>
                          </a:solidFill>
                          <a:latin typeface="Arial"/>
                          <a:ea typeface="Times New Roman"/>
                          <a:cs typeface="Arial"/>
                        </a:rPr>
                        <a:t>gene y</a:t>
                      </a:r>
                      <a:endParaRPr lang="en-US" sz="120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0.7</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0.31</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0.33</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a:solidFill>
                            <a:srgbClr val="00B050"/>
                          </a:solidFill>
                          <a:latin typeface="Arial"/>
                          <a:ea typeface="Times New Roman"/>
                          <a:cs typeface="Arial"/>
                        </a:rPr>
                        <a:t>gene r</a:t>
                      </a:r>
                      <a:endParaRPr lang="en-US" sz="1200" b="1">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0.27</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0.15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0.78</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1237">
                <a:tc>
                  <a:txBody>
                    <a:bodyPr/>
                    <a:lstStyle/>
                    <a:p>
                      <a:pPr algn="ctr">
                        <a:lnSpc>
                          <a:spcPct val="115000"/>
                        </a:lnSpc>
                        <a:spcAft>
                          <a:spcPts val="0"/>
                        </a:spcAft>
                      </a:pPr>
                      <a:r>
                        <a:rPr lang="en-US" sz="1200" b="1" i="1" dirty="0">
                          <a:solidFill>
                            <a:srgbClr val="0000FF"/>
                          </a:solidFill>
                          <a:latin typeface="Arial"/>
                          <a:ea typeface="Times New Roman"/>
                          <a:cs typeface="Arial"/>
                        </a:rPr>
                        <a:t>gene z</a:t>
                      </a:r>
                      <a:endParaRPr lang="en-US" sz="1200" dirty="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0.54</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0.38</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0.05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0.13</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 </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dirty="0">
                          <a:solidFill>
                            <a:srgbClr val="00B050"/>
                          </a:solidFill>
                          <a:latin typeface="Arial"/>
                          <a:ea typeface="Times New Roman"/>
                          <a:cs typeface="Arial"/>
                        </a:rPr>
                        <a:t>gene s</a:t>
                      </a:r>
                      <a:endParaRPr lang="en-US" sz="1200" b="1" dirty="0">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0.61</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0.69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0.85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0.32</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7747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25DC-04D2-A061-5DE3-25063C3DCCC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Exercise 1</a:t>
            </a:r>
            <a:endParaRPr lang="en-IL" dirty="0"/>
          </a:p>
        </p:txBody>
      </p:sp>
      <p:sp>
        <p:nvSpPr>
          <p:cNvPr id="3" name="Content Placeholder 2">
            <a:extLst>
              <a:ext uri="{FF2B5EF4-FFF2-40B4-BE49-F238E27FC236}">
                <a16:creationId xmlns:a16="http://schemas.microsoft.com/office/drawing/2014/main" id="{32166D37-FFB3-0D77-4B01-D92662B464D6}"/>
              </a:ext>
            </a:extLst>
          </p:cNvPr>
          <p:cNvSpPr>
            <a:spLocks noGrp="1"/>
          </p:cNvSpPr>
          <p:nvPr>
            <p:ph idx="1"/>
          </p:nvPr>
        </p:nvSpPr>
        <p:spPr>
          <a:xfrm>
            <a:off x="824564" y="1575368"/>
            <a:ext cx="10515600" cy="4351338"/>
          </a:xfrm>
        </p:spPr>
        <p:txBody>
          <a:bodyPr/>
          <a:lstStyle/>
          <a:p>
            <a:r>
              <a:rPr lang="en-US" dirty="0"/>
              <a:t>Scientists would like to find a one-to-one and onto function between the human and mouse genes according to the assumption that</a:t>
            </a:r>
            <a:r>
              <a:rPr lang="he-IL" dirty="0"/>
              <a:t> </a:t>
            </a:r>
            <a:r>
              <a:rPr lang="en-US" dirty="0"/>
              <a:t>corresponding</a:t>
            </a:r>
            <a:r>
              <a:rPr lang="he-IL" dirty="0"/>
              <a:t> </a:t>
            </a:r>
            <a:r>
              <a:rPr lang="en-US" dirty="0"/>
              <a:t>genes are expressed under the conditions</a:t>
            </a:r>
          </a:p>
          <a:p>
            <a:r>
              <a:rPr lang="en-US" dirty="0"/>
              <a:t>To begin with, we will compute the distances matrix: for each pair of genes (one in human and one mouse), we will compute the Euclidean distance between the corresponding vectors</a:t>
            </a:r>
            <a:endParaRPr lang="en-IL" dirty="0"/>
          </a:p>
        </p:txBody>
      </p:sp>
      <p:sp>
        <p:nvSpPr>
          <p:cNvPr id="4" name="Date Placeholder 3">
            <a:extLst>
              <a:ext uri="{FF2B5EF4-FFF2-40B4-BE49-F238E27FC236}">
                <a16:creationId xmlns:a16="http://schemas.microsoft.com/office/drawing/2014/main" id="{87CD8473-BBA7-C6E8-5362-73116B4A041F}"/>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71445C54-F30A-D0A5-A97C-CED3A3DAF961}"/>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25B38CB8-3AC0-A537-4EC1-8F8D349469A3}"/>
              </a:ext>
            </a:extLst>
          </p:cNvPr>
          <p:cNvSpPr>
            <a:spLocks noGrp="1"/>
          </p:cNvSpPr>
          <p:nvPr>
            <p:ph type="sldNum" sz="quarter" idx="12"/>
          </p:nvPr>
        </p:nvSpPr>
        <p:spPr/>
        <p:txBody>
          <a:bodyPr/>
          <a:lstStyle/>
          <a:p>
            <a:fld id="{6D22F896-40B5-4ADD-8801-0D06FADFA095}" type="slidenum">
              <a:rPr lang="en-US" smtClean="0"/>
              <a:t>33</a:t>
            </a:fld>
            <a:endParaRPr lang="en-US"/>
          </a:p>
        </p:txBody>
      </p:sp>
      <p:graphicFrame>
        <p:nvGraphicFramePr>
          <p:cNvPr id="7" name="Table 6">
            <a:extLst>
              <a:ext uri="{FF2B5EF4-FFF2-40B4-BE49-F238E27FC236}">
                <a16:creationId xmlns:a16="http://schemas.microsoft.com/office/drawing/2014/main" id="{1BA3CDCB-300F-50EE-23BF-CC60B18D67B2}"/>
              </a:ext>
            </a:extLst>
          </p:cNvPr>
          <p:cNvGraphicFramePr>
            <a:graphicFrameLocks noGrp="1"/>
          </p:cNvGraphicFramePr>
          <p:nvPr>
            <p:extLst>
              <p:ext uri="{D42A27DB-BD31-4B8C-83A1-F6EECF244321}">
                <p14:modId xmlns:p14="http://schemas.microsoft.com/office/powerpoint/2010/main" val="1856904563"/>
              </p:ext>
            </p:extLst>
          </p:nvPr>
        </p:nvGraphicFramePr>
        <p:xfrm>
          <a:off x="2934678" y="4369549"/>
          <a:ext cx="6912769" cy="1656185"/>
        </p:xfrm>
        <a:graphic>
          <a:graphicData uri="http://schemas.openxmlformats.org/drawingml/2006/table">
            <a:tbl>
              <a:tblPr/>
              <a:tblGrid>
                <a:gridCol w="672470">
                  <a:extLst>
                    <a:ext uri="{9D8B030D-6E8A-4147-A177-3AD203B41FA5}">
                      <a16:colId xmlns:a16="http://schemas.microsoft.com/office/drawing/2014/main" val="20000"/>
                    </a:ext>
                  </a:extLst>
                </a:gridCol>
                <a:gridCol w="696967">
                  <a:extLst>
                    <a:ext uri="{9D8B030D-6E8A-4147-A177-3AD203B41FA5}">
                      <a16:colId xmlns:a16="http://schemas.microsoft.com/office/drawing/2014/main" val="20001"/>
                    </a:ext>
                  </a:extLst>
                </a:gridCol>
                <a:gridCol w="632169">
                  <a:extLst>
                    <a:ext uri="{9D8B030D-6E8A-4147-A177-3AD203B41FA5}">
                      <a16:colId xmlns:a16="http://schemas.microsoft.com/office/drawing/2014/main" val="20002"/>
                    </a:ext>
                  </a:extLst>
                </a:gridCol>
                <a:gridCol w="632169">
                  <a:extLst>
                    <a:ext uri="{9D8B030D-6E8A-4147-A177-3AD203B41FA5}">
                      <a16:colId xmlns:a16="http://schemas.microsoft.com/office/drawing/2014/main" val="20003"/>
                    </a:ext>
                  </a:extLst>
                </a:gridCol>
                <a:gridCol w="632169">
                  <a:extLst>
                    <a:ext uri="{9D8B030D-6E8A-4147-A177-3AD203B41FA5}">
                      <a16:colId xmlns:a16="http://schemas.microsoft.com/office/drawing/2014/main" val="20004"/>
                    </a:ext>
                  </a:extLst>
                </a:gridCol>
                <a:gridCol w="318454">
                  <a:extLst>
                    <a:ext uri="{9D8B030D-6E8A-4147-A177-3AD203B41FA5}">
                      <a16:colId xmlns:a16="http://schemas.microsoft.com/office/drawing/2014/main" val="20005"/>
                    </a:ext>
                  </a:extLst>
                </a:gridCol>
                <a:gridCol w="784681">
                  <a:extLst>
                    <a:ext uri="{9D8B030D-6E8A-4147-A177-3AD203B41FA5}">
                      <a16:colId xmlns:a16="http://schemas.microsoft.com/office/drawing/2014/main" val="20006"/>
                    </a:ext>
                  </a:extLst>
                </a:gridCol>
                <a:gridCol w="647183">
                  <a:extLst>
                    <a:ext uri="{9D8B030D-6E8A-4147-A177-3AD203B41FA5}">
                      <a16:colId xmlns:a16="http://schemas.microsoft.com/office/drawing/2014/main" val="20007"/>
                    </a:ext>
                  </a:extLst>
                </a:gridCol>
                <a:gridCol w="632169">
                  <a:extLst>
                    <a:ext uri="{9D8B030D-6E8A-4147-A177-3AD203B41FA5}">
                      <a16:colId xmlns:a16="http://schemas.microsoft.com/office/drawing/2014/main" val="20008"/>
                    </a:ext>
                  </a:extLst>
                </a:gridCol>
                <a:gridCol w="632169">
                  <a:extLst>
                    <a:ext uri="{9D8B030D-6E8A-4147-A177-3AD203B41FA5}">
                      <a16:colId xmlns:a16="http://schemas.microsoft.com/office/drawing/2014/main" val="20009"/>
                    </a:ext>
                  </a:extLst>
                </a:gridCol>
                <a:gridCol w="632169">
                  <a:extLst>
                    <a:ext uri="{9D8B030D-6E8A-4147-A177-3AD203B41FA5}">
                      <a16:colId xmlns:a16="http://schemas.microsoft.com/office/drawing/2014/main" val="20010"/>
                    </a:ext>
                  </a:extLst>
                </a:gridCol>
              </a:tblGrid>
              <a:tr h="331237">
                <a:tc>
                  <a:txBody>
                    <a:bodyPr/>
                    <a:lstStyle/>
                    <a:p>
                      <a:pPr algn="ctr">
                        <a:lnSpc>
                          <a:spcPct val="115000"/>
                        </a:lnSpc>
                        <a:spcAft>
                          <a:spcPts val="0"/>
                        </a:spcAft>
                      </a:pP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100" b="1" dirty="0">
                          <a:solidFill>
                            <a:srgbClr val="000000"/>
                          </a:solidFill>
                          <a:latin typeface="Arial"/>
                          <a:ea typeface="Times New Roman"/>
                          <a:cs typeface="Arial"/>
                        </a:rPr>
                        <a:t>Human gene expression (A)</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a:txBody>
                    <a:bodyPr/>
                    <a:lstStyle/>
                    <a:p>
                      <a:pPr algn="ctr">
                        <a:lnSpc>
                          <a:spcPct val="115000"/>
                        </a:lnSpc>
                        <a:spcAft>
                          <a:spcPts val="0"/>
                        </a:spcAft>
                      </a:pPr>
                      <a:r>
                        <a:rPr lang="en-US" sz="1100" b="1">
                          <a:solidFill>
                            <a:srgbClr val="000000"/>
                          </a:solidFill>
                          <a:latin typeface="Arial"/>
                          <a:ea typeface="Times New Roman"/>
                          <a:cs typeface="Arial"/>
                        </a:rPr>
                        <a:t> </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100" b="1" dirty="0">
                          <a:solidFill>
                            <a:srgbClr val="000000"/>
                          </a:solidFill>
                          <a:latin typeface="Arial"/>
                          <a:ea typeface="Times New Roman"/>
                          <a:cs typeface="Arial"/>
                        </a:rPr>
                        <a:t>Mouse gene expression (B)</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331237">
                <a:tc>
                  <a:txBody>
                    <a:bodyPr/>
                    <a:lstStyle/>
                    <a:p>
                      <a:pPr algn="ctr">
                        <a:lnSpc>
                          <a:spcPct val="115000"/>
                        </a:lnSpc>
                        <a:spcAft>
                          <a:spcPts val="0"/>
                        </a:spcAft>
                      </a:pP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C1</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C2</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C3</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C4</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C1</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C2</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C3</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C4</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237">
                <a:tc>
                  <a:txBody>
                    <a:bodyPr/>
                    <a:lstStyle/>
                    <a:p>
                      <a:pPr algn="ctr">
                        <a:lnSpc>
                          <a:spcPct val="115000"/>
                        </a:lnSpc>
                        <a:spcAft>
                          <a:spcPts val="0"/>
                        </a:spcAft>
                      </a:pPr>
                      <a:r>
                        <a:rPr lang="en-US" sz="1200" b="1" i="1" dirty="0">
                          <a:solidFill>
                            <a:srgbClr val="0000FF"/>
                          </a:solidFill>
                          <a:latin typeface="Arial"/>
                          <a:ea typeface="Times New Roman"/>
                          <a:cs typeface="Arial"/>
                        </a:rPr>
                        <a:t>gene x</a:t>
                      </a:r>
                      <a:endParaRPr lang="en-US" sz="1200" dirty="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0.71</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0.95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0.94</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0.01</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a:solidFill>
                            <a:srgbClr val="00B050"/>
                          </a:solidFill>
                          <a:latin typeface="Arial"/>
                          <a:ea typeface="Times New Roman"/>
                          <a:cs typeface="Arial"/>
                        </a:rPr>
                        <a:t>gene q</a:t>
                      </a:r>
                      <a:endParaRPr lang="en-US" sz="1200" b="1">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0.25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0.98</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0.02</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0.26</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237">
                <a:tc>
                  <a:txBody>
                    <a:bodyPr/>
                    <a:lstStyle/>
                    <a:p>
                      <a:pPr algn="ctr">
                        <a:lnSpc>
                          <a:spcPct val="115000"/>
                        </a:lnSpc>
                        <a:spcAft>
                          <a:spcPts val="0"/>
                        </a:spcAft>
                      </a:pPr>
                      <a:r>
                        <a:rPr lang="en-US" sz="1200" b="1" i="1">
                          <a:solidFill>
                            <a:srgbClr val="0000FF"/>
                          </a:solidFill>
                          <a:latin typeface="Arial"/>
                          <a:ea typeface="Times New Roman"/>
                          <a:cs typeface="Arial"/>
                        </a:rPr>
                        <a:t>gene y</a:t>
                      </a:r>
                      <a:endParaRPr lang="en-US" sz="120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0.7</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0.31</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0.33</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a:solidFill>
                            <a:srgbClr val="00B050"/>
                          </a:solidFill>
                          <a:latin typeface="Arial"/>
                          <a:ea typeface="Times New Roman"/>
                          <a:cs typeface="Arial"/>
                        </a:rPr>
                        <a:t>gene r</a:t>
                      </a:r>
                      <a:endParaRPr lang="en-US" sz="1200" b="1">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0.27</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0.15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0.78</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1237">
                <a:tc>
                  <a:txBody>
                    <a:bodyPr/>
                    <a:lstStyle/>
                    <a:p>
                      <a:pPr algn="ctr">
                        <a:lnSpc>
                          <a:spcPct val="115000"/>
                        </a:lnSpc>
                        <a:spcAft>
                          <a:spcPts val="0"/>
                        </a:spcAft>
                      </a:pPr>
                      <a:r>
                        <a:rPr lang="en-US" sz="1200" b="1" i="1" dirty="0">
                          <a:solidFill>
                            <a:srgbClr val="0000FF"/>
                          </a:solidFill>
                          <a:latin typeface="Arial"/>
                          <a:ea typeface="Times New Roman"/>
                          <a:cs typeface="Arial"/>
                        </a:rPr>
                        <a:t>gene z</a:t>
                      </a:r>
                      <a:endParaRPr lang="en-US" sz="1200" dirty="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0.54</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0.38</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0.05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0.13</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 </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dirty="0">
                          <a:solidFill>
                            <a:srgbClr val="00B050"/>
                          </a:solidFill>
                          <a:latin typeface="Arial"/>
                          <a:ea typeface="Times New Roman"/>
                          <a:cs typeface="Arial"/>
                        </a:rPr>
                        <a:t>gene s</a:t>
                      </a:r>
                      <a:endParaRPr lang="en-US" sz="1200" b="1" dirty="0">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0.61</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0.69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0.85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0.32</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43863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971"/>
            <a:ext cx="10515600" cy="1325563"/>
          </a:xfrm>
        </p:spPr>
        <p:txBody>
          <a:bodyPr/>
          <a:lstStyle/>
          <a:p>
            <a:r>
              <a:rPr lang="en-US" dirty="0"/>
              <a:t>Exercise 1A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64757"/>
                <a:ext cx="10515600" cy="4351338"/>
              </a:xfrm>
            </p:spPr>
            <p:txBody>
              <a:bodyPr>
                <a:normAutofit/>
              </a:bodyPr>
              <a:lstStyle/>
              <a:p>
                <a:r>
                  <a:rPr lang="en-US" dirty="0"/>
                  <a:t>Without the use of loops, implement a function that receives a gene matrix M of size n</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 and vector of size </a:t>
                </a:r>
                <a14:m>
                  <m:oMath xmlns:m="http://schemas.openxmlformats.org/officeDocument/2006/math">
                    <m:r>
                      <a:rPr lang="en-US" i="1">
                        <a:latin typeface="Cambria Math" panose="02040503050406030204" pitchFamily="18" charset="0"/>
                      </a:rPr>
                      <m:t>𝑚</m:t>
                    </m:r>
                    <m:r>
                      <a:rPr lang="en-US" i="1" smtClean="0">
                        <a:latin typeface="Cambria Math" panose="02040503050406030204" pitchFamily="18" charset="0"/>
                      </a:rPr>
                      <m:t>,</m:t>
                    </m:r>
                  </m:oMath>
                </a14:m>
                <a:r>
                  <a:rPr lang="en-US" dirty="0"/>
                  <a:t> and returns the squared Euclidian distances between v and each of rows of M</a:t>
                </a:r>
              </a:p>
              <a:p>
                <a:r>
                  <a:rPr lang="en-US" dirty="0"/>
                  <a:t>The type of M, v, and the returned value is </a:t>
                </a:r>
                <a:r>
                  <a:rPr lang="en-US" dirty="0" err="1"/>
                  <a:t>numpy.ndarry</a:t>
                </a:r>
                <a:endParaRPr lang="en-US" dirty="0"/>
              </a:p>
              <a:p>
                <a:r>
                  <a:rPr lang="en-US" dirty="0"/>
                  <a:t>For example, if v is the first row of A, and M=B, then the returned vector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64757"/>
                <a:ext cx="10515600" cy="4351338"/>
              </a:xfrm>
              <a:blipFill>
                <a:blip r:embed="rId2"/>
                <a:stretch>
                  <a:fillRect l="-1086" t="-2326"/>
                </a:stretch>
              </a:blipFill>
            </p:spPr>
            <p:txBody>
              <a:bodyPr/>
              <a:lstStyle/>
              <a:p>
                <a:r>
                  <a:rPr lang="en-IL">
                    <a:noFill/>
                  </a:rPr>
                  <a:t> </a:t>
                </a:r>
              </a:p>
            </p:txBody>
          </p:sp>
        </mc:Fallback>
      </mc:AlternateContent>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34</a:t>
            </a:fld>
            <a:endParaRPr lang="en-US"/>
          </a:p>
        </p:txBody>
      </p:sp>
      <p:sp>
        <p:nvSpPr>
          <p:cNvPr id="7" name="TextBox 6">
            <a:extLst>
              <a:ext uri="{FF2B5EF4-FFF2-40B4-BE49-F238E27FC236}">
                <a16:creationId xmlns:a16="http://schemas.microsoft.com/office/drawing/2014/main" id="{B3967F6A-CE28-0519-4178-50D5F566DFA5}"/>
              </a:ext>
            </a:extLst>
          </p:cNvPr>
          <p:cNvSpPr txBox="1"/>
          <p:nvPr/>
        </p:nvSpPr>
        <p:spPr>
          <a:xfrm>
            <a:off x="3499338" y="3741274"/>
            <a:ext cx="5517857" cy="1477328"/>
          </a:xfrm>
          <a:prstGeom prst="rect">
            <a:avLst/>
          </a:prstGeom>
          <a:noFill/>
        </p:spPr>
        <p:txBody>
          <a:bodyPr wrap="none" rtlCol="0">
            <a:spAutoFit/>
          </a:bodyPr>
          <a:lstStyle/>
          <a:p>
            <a:r>
              <a:rPr lang="en-US" i="1" dirty="0"/>
              <a:t>[(0.71-0.25)</a:t>
            </a:r>
            <a:r>
              <a:rPr lang="en-US" i="1" baseline="30000" dirty="0"/>
              <a:t>2</a:t>
            </a:r>
            <a:r>
              <a:rPr lang="en-US" i="1" dirty="0"/>
              <a:t> + (0.95-0.98)</a:t>
            </a:r>
            <a:r>
              <a:rPr lang="en-US" i="1" baseline="30000" dirty="0"/>
              <a:t>2</a:t>
            </a:r>
            <a:r>
              <a:rPr lang="en-US" i="1" dirty="0"/>
              <a:t> + (0.94-0.02)</a:t>
            </a:r>
            <a:r>
              <a:rPr lang="en-US" i="1" baseline="30000" dirty="0"/>
              <a:t>2</a:t>
            </a:r>
            <a:r>
              <a:rPr lang="en-US" i="1" dirty="0"/>
              <a:t> + (0.01-0.26)</a:t>
            </a:r>
            <a:r>
              <a:rPr lang="en-US" i="1" baseline="30000" dirty="0"/>
              <a:t>2</a:t>
            </a:r>
            <a:r>
              <a:rPr lang="en-US" i="1" dirty="0"/>
              <a:t>,</a:t>
            </a:r>
            <a:endParaRPr lang="en-US" dirty="0"/>
          </a:p>
          <a:p>
            <a:r>
              <a:rPr lang="en-US" i="1" dirty="0"/>
              <a:t>(0.71-0.27)</a:t>
            </a:r>
            <a:r>
              <a:rPr lang="en-US" i="1" baseline="30000" dirty="0"/>
              <a:t>2</a:t>
            </a:r>
            <a:r>
              <a:rPr lang="en-US" i="1" dirty="0"/>
              <a:t> + (0.95-0.15)</a:t>
            </a:r>
            <a:r>
              <a:rPr lang="en-US" i="1" baseline="30000" dirty="0"/>
              <a:t>2</a:t>
            </a:r>
            <a:r>
              <a:rPr lang="en-US" i="1" dirty="0"/>
              <a:t> + (0.94-0.29)</a:t>
            </a:r>
            <a:r>
              <a:rPr lang="en-US" i="1" baseline="30000" dirty="0"/>
              <a:t>2</a:t>
            </a:r>
            <a:r>
              <a:rPr lang="en-US" i="1" dirty="0"/>
              <a:t> + (0.01-0.78)</a:t>
            </a:r>
            <a:r>
              <a:rPr lang="en-US" i="1" baseline="30000" dirty="0"/>
              <a:t>2</a:t>
            </a:r>
            <a:r>
              <a:rPr lang="en-US" i="1" dirty="0"/>
              <a:t>,</a:t>
            </a:r>
            <a:endParaRPr lang="en-US" dirty="0"/>
          </a:p>
          <a:p>
            <a:r>
              <a:rPr lang="en-US" i="1" dirty="0"/>
              <a:t>(0.71-0.61)</a:t>
            </a:r>
            <a:r>
              <a:rPr lang="en-US" i="1" baseline="30000" dirty="0"/>
              <a:t>2</a:t>
            </a:r>
            <a:r>
              <a:rPr lang="en-US" i="1" dirty="0"/>
              <a:t> + (0.95-0.69)</a:t>
            </a:r>
            <a:r>
              <a:rPr lang="en-US" i="1" baseline="30000" dirty="0"/>
              <a:t>2</a:t>
            </a:r>
            <a:r>
              <a:rPr lang="en-US" i="1" dirty="0"/>
              <a:t> + (0.94-0.85)</a:t>
            </a:r>
            <a:r>
              <a:rPr lang="en-US" i="1" baseline="30000" dirty="0"/>
              <a:t>2</a:t>
            </a:r>
            <a:r>
              <a:rPr lang="en-US" i="1" dirty="0"/>
              <a:t> + (0.01-0.32)</a:t>
            </a:r>
            <a:r>
              <a:rPr lang="en-US" i="1" baseline="30000" dirty="0"/>
              <a:t>2</a:t>
            </a:r>
            <a:r>
              <a:rPr lang="en-US" i="1" dirty="0"/>
              <a:t>] =</a:t>
            </a:r>
            <a:endParaRPr lang="en-US" dirty="0"/>
          </a:p>
          <a:p>
            <a:r>
              <a:rPr lang="en-US" i="1" dirty="0">
                <a:solidFill>
                  <a:srgbClr val="C00000"/>
                </a:solidFill>
              </a:rPr>
              <a:t>[1.1214, 1.849, 0.1818]</a:t>
            </a:r>
            <a:endParaRPr lang="en-US" dirty="0">
              <a:solidFill>
                <a:srgbClr val="C00000"/>
              </a:solidFill>
            </a:endParaRPr>
          </a:p>
          <a:p>
            <a:endParaRPr lang="en-IL" dirty="0"/>
          </a:p>
        </p:txBody>
      </p:sp>
      <p:graphicFrame>
        <p:nvGraphicFramePr>
          <p:cNvPr id="9" name="Table 8">
            <a:extLst>
              <a:ext uri="{FF2B5EF4-FFF2-40B4-BE49-F238E27FC236}">
                <a16:creationId xmlns:a16="http://schemas.microsoft.com/office/drawing/2014/main" id="{859B1BCD-0661-C6E6-0EB2-E36D92189A29}"/>
              </a:ext>
            </a:extLst>
          </p:cNvPr>
          <p:cNvGraphicFramePr>
            <a:graphicFrameLocks noGrp="1"/>
          </p:cNvGraphicFramePr>
          <p:nvPr>
            <p:extLst>
              <p:ext uri="{D42A27DB-BD31-4B8C-83A1-F6EECF244321}">
                <p14:modId xmlns:p14="http://schemas.microsoft.com/office/powerpoint/2010/main" val="2995291851"/>
              </p:ext>
            </p:extLst>
          </p:nvPr>
        </p:nvGraphicFramePr>
        <p:xfrm>
          <a:off x="3374385" y="4951055"/>
          <a:ext cx="5988347" cy="1477328"/>
        </p:xfrm>
        <a:graphic>
          <a:graphicData uri="http://schemas.openxmlformats.org/drawingml/2006/table">
            <a:tbl>
              <a:tblPr/>
              <a:tblGrid>
                <a:gridCol w="654685">
                  <a:extLst>
                    <a:ext uri="{9D8B030D-6E8A-4147-A177-3AD203B41FA5}">
                      <a16:colId xmlns:a16="http://schemas.microsoft.com/office/drawing/2014/main" val="20000"/>
                    </a:ext>
                  </a:extLst>
                </a:gridCol>
                <a:gridCol w="595706">
                  <a:extLst>
                    <a:ext uri="{9D8B030D-6E8A-4147-A177-3AD203B41FA5}">
                      <a16:colId xmlns:a16="http://schemas.microsoft.com/office/drawing/2014/main" val="20001"/>
                    </a:ext>
                  </a:extLst>
                </a:gridCol>
                <a:gridCol w="540323">
                  <a:extLst>
                    <a:ext uri="{9D8B030D-6E8A-4147-A177-3AD203B41FA5}">
                      <a16:colId xmlns:a16="http://schemas.microsoft.com/office/drawing/2014/main" val="20002"/>
                    </a:ext>
                  </a:extLst>
                </a:gridCol>
                <a:gridCol w="540323">
                  <a:extLst>
                    <a:ext uri="{9D8B030D-6E8A-4147-A177-3AD203B41FA5}">
                      <a16:colId xmlns:a16="http://schemas.microsoft.com/office/drawing/2014/main" val="20003"/>
                    </a:ext>
                  </a:extLst>
                </a:gridCol>
                <a:gridCol w="540323">
                  <a:extLst>
                    <a:ext uri="{9D8B030D-6E8A-4147-A177-3AD203B41FA5}">
                      <a16:colId xmlns:a16="http://schemas.microsoft.com/office/drawing/2014/main" val="20004"/>
                    </a:ext>
                  </a:extLst>
                </a:gridCol>
                <a:gridCol w="272186">
                  <a:extLst>
                    <a:ext uri="{9D8B030D-6E8A-4147-A177-3AD203B41FA5}">
                      <a16:colId xmlns:a16="http://schemas.microsoft.com/office/drawing/2014/main" val="20005"/>
                    </a:ext>
                  </a:extLst>
                </a:gridCol>
                <a:gridCol w="670677">
                  <a:extLst>
                    <a:ext uri="{9D8B030D-6E8A-4147-A177-3AD203B41FA5}">
                      <a16:colId xmlns:a16="http://schemas.microsoft.com/office/drawing/2014/main" val="20006"/>
                    </a:ext>
                  </a:extLst>
                </a:gridCol>
                <a:gridCol w="553155">
                  <a:extLst>
                    <a:ext uri="{9D8B030D-6E8A-4147-A177-3AD203B41FA5}">
                      <a16:colId xmlns:a16="http://schemas.microsoft.com/office/drawing/2014/main" val="20007"/>
                    </a:ext>
                  </a:extLst>
                </a:gridCol>
                <a:gridCol w="540323">
                  <a:extLst>
                    <a:ext uri="{9D8B030D-6E8A-4147-A177-3AD203B41FA5}">
                      <a16:colId xmlns:a16="http://schemas.microsoft.com/office/drawing/2014/main" val="20008"/>
                    </a:ext>
                  </a:extLst>
                </a:gridCol>
                <a:gridCol w="540323">
                  <a:extLst>
                    <a:ext uri="{9D8B030D-6E8A-4147-A177-3AD203B41FA5}">
                      <a16:colId xmlns:a16="http://schemas.microsoft.com/office/drawing/2014/main" val="20009"/>
                    </a:ext>
                  </a:extLst>
                </a:gridCol>
                <a:gridCol w="540323">
                  <a:extLst>
                    <a:ext uri="{9D8B030D-6E8A-4147-A177-3AD203B41FA5}">
                      <a16:colId xmlns:a16="http://schemas.microsoft.com/office/drawing/2014/main" val="20010"/>
                    </a:ext>
                  </a:extLst>
                </a:gridCol>
              </a:tblGrid>
              <a:tr h="211609">
                <a:tc>
                  <a:txBody>
                    <a:bodyPr/>
                    <a:lstStyle/>
                    <a:p>
                      <a:pPr algn="ctr">
                        <a:lnSpc>
                          <a:spcPct val="115000"/>
                        </a:lnSpc>
                        <a:spcAft>
                          <a:spcPts val="0"/>
                        </a:spcAft>
                      </a:pP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100" b="1" dirty="0">
                          <a:solidFill>
                            <a:srgbClr val="000000"/>
                          </a:solidFill>
                          <a:latin typeface="Arial"/>
                          <a:ea typeface="Times New Roman"/>
                          <a:cs typeface="Arial"/>
                        </a:rPr>
                        <a:t>Human gene expression (A)</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a:txBody>
                    <a:bodyPr/>
                    <a:lstStyle/>
                    <a:p>
                      <a:pPr algn="ctr">
                        <a:lnSpc>
                          <a:spcPct val="115000"/>
                        </a:lnSpc>
                        <a:spcAft>
                          <a:spcPts val="0"/>
                        </a:spcAft>
                      </a:pPr>
                      <a:r>
                        <a:rPr lang="en-US" sz="1100" b="1">
                          <a:solidFill>
                            <a:srgbClr val="000000"/>
                          </a:solidFill>
                          <a:latin typeface="Arial"/>
                          <a:ea typeface="Times New Roman"/>
                          <a:cs typeface="Arial"/>
                        </a:rPr>
                        <a:t> </a:t>
                      </a: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endParaRPr lang="en-US" sz="11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100" b="1" dirty="0">
                          <a:solidFill>
                            <a:srgbClr val="000000"/>
                          </a:solidFill>
                          <a:latin typeface="Arial"/>
                          <a:ea typeface="Times New Roman"/>
                          <a:cs typeface="Arial"/>
                        </a:rPr>
                        <a:t>Mouse gene expression (B)</a:t>
                      </a:r>
                      <a:endParaRPr lang="en-US" sz="11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0000"/>
                  </a:ext>
                </a:extLst>
              </a:tr>
              <a:tr h="211609">
                <a:tc>
                  <a:txBody>
                    <a:bodyPr/>
                    <a:lstStyle/>
                    <a:p>
                      <a:pPr algn="ctr">
                        <a:lnSpc>
                          <a:spcPct val="115000"/>
                        </a:lnSpc>
                        <a:spcAft>
                          <a:spcPts val="0"/>
                        </a:spcAft>
                      </a:pP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C1</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C2</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C3</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C4</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C1</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C2</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a:solidFill>
                            <a:schemeClr val="accent1"/>
                          </a:solidFill>
                          <a:latin typeface="Arial"/>
                          <a:ea typeface="Times New Roman"/>
                          <a:cs typeface="Arial"/>
                        </a:rPr>
                        <a:t>C3</a:t>
                      </a:r>
                      <a:endParaRPr lang="en-US" sz="120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i="1" dirty="0">
                          <a:solidFill>
                            <a:schemeClr val="accent1"/>
                          </a:solidFill>
                          <a:latin typeface="Arial"/>
                          <a:ea typeface="Times New Roman"/>
                          <a:cs typeface="Arial"/>
                        </a:rPr>
                        <a:t>C4</a:t>
                      </a:r>
                      <a:endParaRPr lang="en-US" sz="1200" dirty="0">
                        <a:solidFill>
                          <a:schemeClr val="accent1"/>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1370">
                <a:tc>
                  <a:txBody>
                    <a:bodyPr/>
                    <a:lstStyle/>
                    <a:p>
                      <a:pPr algn="ctr">
                        <a:lnSpc>
                          <a:spcPct val="115000"/>
                        </a:lnSpc>
                        <a:spcAft>
                          <a:spcPts val="0"/>
                        </a:spcAft>
                      </a:pPr>
                      <a:r>
                        <a:rPr lang="en-US" sz="1200" b="1" i="1" dirty="0">
                          <a:solidFill>
                            <a:srgbClr val="0000FF"/>
                          </a:solidFill>
                          <a:latin typeface="Arial"/>
                          <a:ea typeface="Times New Roman"/>
                          <a:cs typeface="Arial"/>
                        </a:rPr>
                        <a:t>gene x</a:t>
                      </a:r>
                      <a:endParaRPr lang="en-US" sz="1200" dirty="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0.71</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0.95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0.94</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0.01</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a:solidFill>
                            <a:srgbClr val="00B050"/>
                          </a:solidFill>
                          <a:latin typeface="Arial"/>
                          <a:ea typeface="Times New Roman"/>
                          <a:cs typeface="Arial"/>
                        </a:rPr>
                        <a:t>gene q</a:t>
                      </a:r>
                      <a:endParaRPr lang="en-US" sz="1200" b="1">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0.25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0.98</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0.02</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0.26</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1370">
                <a:tc>
                  <a:txBody>
                    <a:bodyPr/>
                    <a:lstStyle/>
                    <a:p>
                      <a:pPr algn="ctr">
                        <a:lnSpc>
                          <a:spcPct val="115000"/>
                        </a:lnSpc>
                        <a:spcAft>
                          <a:spcPts val="0"/>
                        </a:spcAft>
                      </a:pPr>
                      <a:r>
                        <a:rPr lang="en-US" sz="1200" b="1" i="1">
                          <a:solidFill>
                            <a:srgbClr val="0000FF"/>
                          </a:solidFill>
                          <a:latin typeface="Arial"/>
                          <a:ea typeface="Times New Roman"/>
                          <a:cs typeface="Arial"/>
                        </a:rPr>
                        <a:t>gene y</a:t>
                      </a:r>
                      <a:endParaRPr lang="en-US" sz="120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0.7</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0.31</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0.99</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0.33</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 </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a:solidFill>
                            <a:srgbClr val="00B050"/>
                          </a:solidFill>
                          <a:latin typeface="Arial"/>
                          <a:ea typeface="Times New Roman"/>
                          <a:cs typeface="Arial"/>
                        </a:rPr>
                        <a:t>gene r</a:t>
                      </a:r>
                      <a:endParaRPr lang="en-US" sz="1200" b="1">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0.27</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0.15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0.29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0.78</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1370">
                <a:tc>
                  <a:txBody>
                    <a:bodyPr/>
                    <a:lstStyle/>
                    <a:p>
                      <a:pPr algn="ctr">
                        <a:lnSpc>
                          <a:spcPct val="115000"/>
                        </a:lnSpc>
                        <a:spcAft>
                          <a:spcPts val="0"/>
                        </a:spcAft>
                      </a:pPr>
                      <a:r>
                        <a:rPr lang="en-US" sz="1200" b="1" i="1" dirty="0">
                          <a:solidFill>
                            <a:srgbClr val="0000FF"/>
                          </a:solidFill>
                          <a:latin typeface="Arial"/>
                          <a:ea typeface="Times New Roman"/>
                          <a:cs typeface="Arial"/>
                        </a:rPr>
                        <a:t>gene z</a:t>
                      </a:r>
                      <a:endParaRPr lang="en-US" sz="1200" dirty="0">
                        <a:solidFill>
                          <a:srgbClr val="0000FF"/>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0.54</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0.38</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0.05</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0.13</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 </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algn="ctr">
                        <a:lnSpc>
                          <a:spcPct val="115000"/>
                        </a:lnSpc>
                        <a:spcAft>
                          <a:spcPts val="0"/>
                        </a:spcAft>
                      </a:pPr>
                      <a:r>
                        <a:rPr lang="en-US" sz="1200" b="1" i="1" dirty="0">
                          <a:solidFill>
                            <a:srgbClr val="00B050"/>
                          </a:solidFill>
                          <a:latin typeface="Arial"/>
                          <a:ea typeface="Times New Roman"/>
                          <a:cs typeface="Arial"/>
                        </a:rPr>
                        <a:t>gene s</a:t>
                      </a:r>
                      <a:endParaRPr lang="en-US" sz="1200" b="1" dirty="0">
                        <a:solidFill>
                          <a:srgbClr val="00B050"/>
                        </a:solidFill>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0.61</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0.69</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solidFill>
                            <a:srgbClr val="000000"/>
                          </a:solidFill>
                          <a:latin typeface="Arial"/>
                          <a:ea typeface="Times New Roman"/>
                          <a:cs typeface="Arial"/>
                        </a:rPr>
                        <a:t>0.85</a:t>
                      </a:r>
                      <a:endParaRPr lang="en-US" sz="120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Arial"/>
                          <a:ea typeface="Times New Roman"/>
                          <a:cs typeface="Arial"/>
                        </a:rPr>
                        <a:t>0.32</a:t>
                      </a:r>
                      <a:endParaRPr lang="en-US" sz="1200" dirty="0">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655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971"/>
            <a:ext cx="10515600" cy="1325563"/>
          </a:xfrm>
        </p:spPr>
        <p:txBody>
          <a:bodyPr/>
          <a:lstStyle/>
          <a:p>
            <a:r>
              <a:rPr lang="en-US" dirty="0"/>
              <a:t>Exercise 1A</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35</a:t>
            </a:fld>
            <a:endParaRPr lang="en-US"/>
          </a:p>
        </p:txBody>
      </p:sp>
      <p:sp>
        <p:nvSpPr>
          <p:cNvPr id="11" name="Content Placeholder 3">
            <a:extLst>
              <a:ext uri="{FF2B5EF4-FFF2-40B4-BE49-F238E27FC236}">
                <a16:creationId xmlns:a16="http://schemas.microsoft.com/office/drawing/2014/main" id="{7A9F7A38-CB7A-171C-A500-BE5D05CB78A6}"/>
              </a:ext>
            </a:extLst>
          </p:cNvPr>
          <p:cNvSpPr>
            <a:spLocks noGrp="1"/>
          </p:cNvSpPr>
          <p:nvPr>
            <p:ph sz="quarter" idx="1"/>
          </p:nvPr>
        </p:nvSpPr>
        <p:spPr>
          <a:xfrm>
            <a:off x="2594102" y="1898340"/>
            <a:ext cx="7543429" cy="3061320"/>
          </a:xfrm>
        </p:spPr>
        <p:txBody>
          <a:bodyPr>
            <a:normAutofit/>
          </a:bodyPr>
          <a:lstStyle/>
          <a:p>
            <a:pPr algn="l" rtl="0">
              <a:buNone/>
            </a:pPr>
            <a:r>
              <a:rPr lang="en-US" dirty="0">
                <a:solidFill>
                  <a:srgbClr val="F4910C"/>
                </a:solidFill>
                <a:cs typeface="Courier New" pitchFamily="49" charset="0"/>
              </a:rPr>
              <a:t>def</a:t>
            </a:r>
            <a:r>
              <a:rPr lang="en-US" dirty="0"/>
              <a:t> </a:t>
            </a:r>
            <a:r>
              <a:rPr lang="en-US" dirty="0" err="1">
                <a:solidFill>
                  <a:srgbClr val="0000FF"/>
                </a:solidFill>
              </a:rPr>
              <a:t>compute_distances</a:t>
            </a:r>
            <a:r>
              <a:rPr lang="en-US" dirty="0"/>
              <a:t>(v, M):</a:t>
            </a:r>
          </a:p>
          <a:p>
            <a:pPr algn="l" rtl="0">
              <a:buNone/>
            </a:pPr>
            <a:r>
              <a:rPr lang="en-US" dirty="0"/>
              <a:t>    diff = M - v</a:t>
            </a:r>
          </a:p>
          <a:p>
            <a:pPr algn="l" rtl="0">
              <a:buNone/>
            </a:pPr>
            <a:r>
              <a:rPr lang="en-US" dirty="0"/>
              <a:t>    </a:t>
            </a:r>
            <a:r>
              <a:rPr lang="en-US" dirty="0" err="1"/>
              <a:t>squaredDiff</a:t>
            </a:r>
            <a:r>
              <a:rPr lang="en-US" dirty="0"/>
              <a:t> = diff * diff</a:t>
            </a:r>
          </a:p>
          <a:p>
            <a:pPr algn="l" rtl="0">
              <a:buNone/>
            </a:pPr>
            <a:r>
              <a:rPr lang="en-US" dirty="0"/>
              <a:t>    </a:t>
            </a:r>
            <a:r>
              <a:rPr lang="en-US" dirty="0" err="1"/>
              <a:t>squaredDistances</a:t>
            </a:r>
            <a:r>
              <a:rPr lang="en-US" dirty="0"/>
              <a:t> = np.sum(</a:t>
            </a:r>
            <a:r>
              <a:rPr lang="en-US" dirty="0" err="1"/>
              <a:t>squaredDiff</a:t>
            </a:r>
            <a:r>
              <a:rPr lang="en-US" dirty="0"/>
              <a:t>, axis=1)</a:t>
            </a:r>
          </a:p>
          <a:p>
            <a:pPr algn="l" rtl="0">
              <a:buNone/>
            </a:pPr>
            <a:r>
              <a:rPr lang="en-US" dirty="0"/>
              <a:t>    </a:t>
            </a:r>
            <a:r>
              <a:rPr lang="en-US" dirty="0">
                <a:solidFill>
                  <a:srgbClr val="F4910C"/>
                </a:solidFill>
                <a:cs typeface="Courier New" pitchFamily="49" charset="0"/>
              </a:rPr>
              <a:t>return</a:t>
            </a:r>
            <a:r>
              <a:rPr lang="en-US" dirty="0"/>
              <a:t> </a:t>
            </a:r>
            <a:r>
              <a:rPr lang="en-US" dirty="0" err="1"/>
              <a:t>squaredDistances</a:t>
            </a:r>
            <a:endParaRPr lang="en-US" dirty="0"/>
          </a:p>
        </p:txBody>
      </p:sp>
    </p:spTree>
    <p:extLst>
      <p:ext uri="{BB962C8B-B14F-4D97-AF65-F5344CB8AC3E}">
        <p14:creationId xmlns:p14="http://schemas.microsoft.com/office/powerpoint/2010/main" val="3098669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971"/>
            <a:ext cx="10515600" cy="1325563"/>
          </a:xfrm>
        </p:spPr>
        <p:txBody>
          <a:bodyPr/>
          <a:lstStyle/>
          <a:p>
            <a:r>
              <a:rPr lang="en-US" dirty="0"/>
              <a:t>Exercise 1B</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36</a:t>
            </a:fld>
            <a:endParaRPr lang="en-US"/>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02CDD9B-557E-CFA2-718A-36F7E7E5FBFC}"/>
                  </a:ext>
                </a:extLst>
              </p:cNvPr>
              <p:cNvSpPr>
                <a:spLocks noGrp="1"/>
              </p:cNvSpPr>
              <p:nvPr>
                <p:ph idx="1"/>
              </p:nvPr>
            </p:nvSpPr>
            <p:spPr>
              <a:xfrm>
                <a:off x="838200" y="1253331"/>
                <a:ext cx="10515600" cy="4351338"/>
              </a:xfrm>
            </p:spPr>
            <p:txBody>
              <a:bodyPr/>
              <a:lstStyle/>
              <a:p>
                <a:r>
                  <a:rPr lang="en-IL" dirty="0"/>
                  <a:t>Implement a function that </a:t>
                </a:r>
                <a:r>
                  <a:rPr lang="en-US" dirty="0"/>
                  <a:t>receives</a:t>
                </a:r>
                <a:r>
                  <a:rPr lang="en-IL" dirty="0"/>
                  <a:t> two genes matrices A and B (of size </a:t>
                </a:r>
                <a:r>
                  <a:rPr lang="en-US" dirty="0"/>
                  <a:t>n</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𝑚</m:t>
                    </m:r>
                  </m:oMath>
                </a14:m>
                <a:r>
                  <a:rPr lang="en-IL" dirty="0"/>
                  <a:t>), and returns a new matrix of size</a:t>
                </a:r>
                <a:r>
                  <a:rPr lang="he-IL" dirty="0"/>
                  <a:t> </a:t>
                </a:r>
                <a:r>
                  <a:rPr lang="en-US" dirty="0"/>
                  <a:t>n</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𝑛</m:t>
                    </m:r>
                  </m:oMath>
                </a14:m>
                <a:r>
                  <a:rPr lang="en-US" dirty="0"/>
                  <a:t> that represents the squared Euclidian distances between each row of A and B. In entry (</a:t>
                </a:r>
                <a:r>
                  <a:rPr lang="en-US" dirty="0" err="1"/>
                  <a:t>i</a:t>
                </a:r>
                <a:r>
                  <a:rPr lang="en-US" dirty="0"/>
                  <a:t>, j), the distance between the </a:t>
                </a:r>
                <a:r>
                  <a:rPr lang="en-US" dirty="0" err="1"/>
                  <a:t>i-th</a:t>
                </a:r>
                <a:r>
                  <a:rPr lang="en-US" dirty="0"/>
                  <a:t> row of A and the j-</a:t>
                </a:r>
                <a:r>
                  <a:rPr lang="en-US" dirty="0" err="1"/>
                  <a:t>th</a:t>
                </a:r>
                <a:r>
                  <a:rPr lang="en-US" dirty="0"/>
                  <a:t> row of B is located</a:t>
                </a:r>
                <a:endParaRPr lang="en-IL" dirty="0"/>
              </a:p>
            </p:txBody>
          </p:sp>
        </mc:Choice>
        <mc:Fallback xmlns="">
          <p:sp>
            <p:nvSpPr>
              <p:cNvPr id="7" name="Content Placeholder 6">
                <a:extLst>
                  <a:ext uri="{FF2B5EF4-FFF2-40B4-BE49-F238E27FC236}">
                    <a16:creationId xmlns:a16="http://schemas.microsoft.com/office/drawing/2014/main" id="{702CDD9B-557E-CFA2-718A-36F7E7E5FBFC}"/>
                  </a:ext>
                </a:extLst>
              </p:cNvPr>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1086" t="-2326" r="-362"/>
                </a:stretch>
              </a:blipFill>
            </p:spPr>
            <p:txBody>
              <a:bodyPr/>
              <a:lstStyle/>
              <a:p>
                <a:r>
                  <a:rPr lang="en-IL">
                    <a:noFill/>
                  </a:rPr>
                  <a:t> </a:t>
                </a:r>
              </a:p>
            </p:txBody>
          </p:sp>
        </mc:Fallback>
      </mc:AlternateContent>
      <p:sp>
        <p:nvSpPr>
          <p:cNvPr id="13" name="Content Placeholder 3">
            <a:extLst>
              <a:ext uri="{FF2B5EF4-FFF2-40B4-BE49-F238E27FC236}">
                <a16:creationId xmlns:a16="http://schemas.microsoft.com/office/drawing/2014/main" id="{EEAE092E-17AB-693C-5BF1-A3CD095118D3}"/>
              </a:ext>
            </a:extLst>
          </p:cNvPr>
          <p:cNvSpPr txBox="1">
            <a:spLocks/>
          </p:cNvSpPr>
          <p:nvPr/>
        </p:nvSpPr>
        <p:spPr>
          <a:xfrm>
            <a:off x="3080240" y="3093776"/>
            <a:ext cx="7772400" cy="3061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a:solidFill>
                  <a:srgbClr val="F4910C"/>
                </a:solidFill>
                <a:cs typeface="Courier New" pitchFamily="49" charset="0"/>
              </a:rPr>
              <a:t>def</a:t>
            </a:r>
            <a:r>
              <a:rPr lang="en-US" dirty="0"/>
              <a:t> </a:t>
            </a:r>
            <a:r>
              <a:rPr lang="en-US" dirty="0" err="1">
                <a:solidFill>
                  <a:srgbClr val="0000FF"/>
                </a:solidFill>
              </a:rPr>
              <a:t>compute_distance_matrix</a:t>
            </a:r>
            <a:r>
              <a:rPr lang="en-US" dirty="0"/>
              <a:t>(A, B):</a:t>
            </a:r>
          </a:p>
          <a:p>
            <a:pPr>
              <a:buFont typeface="Arial" panose="020B0604020202020204" pitchFamily="34" charset="0"/>
              <a:buNone/>
            </a:pPr>
            <a:r>
              <a:rPr lang="en-US" dirty="0"/>
              <a:t>    </a:t>
            </a:r>
            <a:r>
              <a:rPr lang="en-US" dirty="0" err="1"/>
              <a:t>numRows</a:t>
            </a:r>
            <a:r>
              <a:rPr lang="en-US" dirty="0"/>
              <a:t> = </a:t>
            </a:r>
            <a:r>
              <a:rPr lang="en-US" dirty="0" err="1"/>
              <a:t>A.shape</a:t>
            </a:r>
            <a:r>
              <a:rPr lang="en-US" dirty="0"/>
              <a:t>[0]</a:t>
            </a:r>
          </a:p>
          <a:p>
            <a:pPr>
              <a:buFont typeface="Arial" panose="020B0604020202020204" pitchFamily="34" charset="0"/>
              <a:buNone/>
            </a:pPr>
            <a:r>
              <a:rPr lang="en-US" dirty="0"/>
              <a:t>    distances = </a:t>
            </a:r>
            <a:r>
              <a:rPr lang="en-US" dirty="0" err="1"/>
              <a:t>np.zeros</a:t>
            </a:r>
            <a:r>
              <a:rPr lang="en-US" dirty="0"/>
              <a:t>((</a:t>
            </a:r>
            <a:r>
              <a:rPr lang="en-US" dirty="0" err="1"/>
              <a:t>numRows</a:t>
            </a:r>
            <a:r>
              <a:rPr lang="en-US" dirty="0"/>
              <a:t>, </a:t>
            </a:r>
            <a:r>
              <a:rPr lang="en-US" dirty="0" err="1"/>
              <a:t>numRows</a:t>
            </a:r>
            <a:r>
              <a:rPr lang="en-US" dirty="0"/>
              <a:t>))</a:t>
            </a:r>
          </a:p>
          <a:p>
            <a:pPr>
              <a:buFont typeface="Arial" panose="020B0604020202020204" pitchFamily="34" charset="0"/>
              <a:buNone/>
            </a:pPr>
            <a:r>
              <a:rPr lang="en-US" dirty="0"/>
              <a:t>    </a:t>
            </a:r>
            <a:r>
              <a:rPr lang="en-US" dirty="0">
                <a:solidFill>
                  <a:srgbClr val="F4910C"/>
                </a:solidFill>
                <a:cs typeface="Courier New" pitchFamily="49" charset="0"/>
              </a:rPr>
              <a:t>for</a:t>
            </a:r>
            <a:r>
              <a:rPr lang="en-US" dirty="0"/>
              <a:t> </a:t>
            </a:r>
            <a:r>
              <a:rPr lang="en-US" dirty="0" err="1"/>
              <a:t>i</a:t>
            </a:r>
            <a:r>
              <a:rPr lang="en-US" dirty="0"/>
              <a:t> in range(</a:t>
            </a:r>
            <a:r>
              <a:rPr lang="en-US" dirty="0" err="1"/>
              <a:t>numRows</a:t>
            </a:r>
            <a:r>
              <a:rPr lang="en-US" dirty="0"/>
              <a:t>):</a:t>
            </a:r>
          </a:p>
          <a:p>
            <a:pPr>
              <a:buFont typeface="Arial" panose="020B0604020202020204" pitchFamily="34" charset="0"/>
              <a:buNone/>
            </a:pPr>
            <a:r>
              <a:rPr lang="en-US" dirty="0"/>
              <a:t>        distances[</a:t>
            </a:r>
            <a:r>
              <a:rPr lang="en-US" dirty="0" err="1"/>
              <a:t>i</a:t>
            </a:r>
            <a:r>
              <a:rPr lang="en-US" dirty="0"/>
              <a:t>] = </a:t>
            </a:r>
            <a:r>
              <a:rPr lang="en-US" dirty="0" err="1"/>
              <a:t>compute_distances</a:t>
            </a:r>
            <a:r>
              <a:rPr lang="en-US" dirty="0"/>
              <a:t>(A[</a:t>
            </a:r>
            <a:r>
              <a:rPr lang="en-US" dirty="0" err="1"/>
              <a:t>i</a:t>
            </a:r>
            <a:r>
              <a:rPr lang="en-US" dirty="0"/>
              <a:t>], B)</a:t>
            </a:r>
          </a:p>
          <a:p>
            <a:pPr>
              <a:buFont typeface="Arial" panose="020B0604020202020204" pitchFamily="34" charset="0"/>
              <a:buNone/>
            </a:pPr>
            <a:r>
              <a:rPr lang="en-US" dirty="0"/>
              <a:t>    </a:t>
            </a:r>
            <a:r>
              <a:rPr lang="en-US" dirty="0">
                <a:solidFill>
                  <a:srgbClr val="F4910C"/>
                </a:solidFill>
                <a:cs typeface="Courier New" pitchFamily="49" charset="0"/>
              </a:rPr>
              <a:t>return</a:t>
            </a:r>
            <a:r>
              <a:rPr lang="en-US" dirty="0"/>
              <a:t> distances</a:t>
            </a:r>
          </a:p>
        </p:txBody>
      </p:sp>
    </p:spTree>
    <p:extLst>
      <p:ext uri="{BB962C8B-B14F-4D97-AF65-F5344CB8AC3E}">
        <p14:creationId xmlns:p14="http://schemas.microsoft.com/office/powerpoint/2010/main" val="24348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1325563"/>
          </a:xfrm>
        </p:spPr>
        <p:txBody>
          <a:bodyPr/>
          <a:lstStyle/>
          <a:p>
            <a:r>
              <a:rPr lang="en-US" dirty="0"/>
              <a:t>HW exercise (1) </a:t>
            </a: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a:t>A group of n candidates are reviewed in m subjects in two assessments on different dates</a:t>
            </a:r>
          </a:p>
          <a:p>
            <a:r>
              <a:rPr lang="en-US" dirty="0"/>
              <a:t>The candidate scores are provided in matrices M1 and M2. The examiner is interested in examining the consistency between the two assessments from various aspects, for example, whether everyone who succeeded in the first assessment also succeeded in the second</a:t>
            </a:r>
          </a:p>
          <a:p>
            <a:r>
              <a:rPr lang="en-US" dirty="0"/>
              <a:t>The two matrices describe the same set of candidates (rows) and subjects (columns). However, in contrast to the order of the candidates, the order of the subjects is different. This order in each matrix is given as a list of strings (L1 and L2 for M1 and M2, respectively)</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37</a:t>
            </a:fld>
            <a:endParaRPr lang="en-US"/>
          </a:p>
        </p:txBody>
      </p:sp>
    </p:spTree>
    <p:extLst>
      <p:ext uri="{BB962C8B-B14F-4D97-AF65-F5344CB8AC3E}">
        <p14:creationId xmlns:p14="http://schemas.microsoft.com/office/powerpoint/2010/main" val="1264029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Implement a function that receives two matrices M1, M2 and two lists of strings L1 and L2 as described earlier</a:t>
            </a:r>
          </a:p>
          <a:p>
            <a:r>
              <a:rPr lang="en-US" dirty="0"/>
              <a:t>The function returns a new matrix that contains the M2 columns in the order of M1 matrix </a:t>
            </a:r>
          </a:p>
          <a:p>
            <a:r>
              <a:rPr lang="en-US" dirty="0"/>
              <a:t>For example, for the matrices and lists:</a:t>
            </a:r>
          </a:p>
          <a:p>
            <a:endParaRPr lang="en-US" dirty="0"/>
          </a:p>
          <a:p>
            <a:endParaRPr lang="en-US" dirty="0"/>
          </a:p>
          <a:p>
            <a:endParaRPr lang="en-US" dirty="0"/>
          </a:p>
          <a:p>
            <a:r>
              <a:rPr lang="en-US" dirty="0"/>
              <a:t>The function need to return:</a:t>
            </a:r>
          </a:p>
        </p:txBody>
      </p:sp>
      <p:pic>
        <p:nvPicPr>
          <p:cNvPr id="7" name="Picture 4"/>
          <p:cNvPicPr>
            <a:picLocks noChangeAspect="1" noChangeArrowheads="1"/>
          </p:cNvPicPr>
          <p:nvPr/>
        </p:nvPicPr>
        <p:blipFill>
          <a:blip r:embed="rId2" cstate="print"/>
          <a:srcRect/>
          <a:stretch>
            <a:fillRect/>
          </a:stretch>
        </p:blipFill>
        <p:spPr bwMode="auto">
          <a:xfrm>
            <a:off x="7047767" y="3626882"/>
            <a:ext cx="4352925" cy="15430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HW exercise (2) </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38</a:t>
            </a:fld>
            <a:endParaRPr lang="en-US"/>
          </a:p>
        </p:txBody>
      </p:sp>
      <p:sp>
        <p:nvSpPr>
          <p:cNvPr id="8" name="Rectangle 7"/>
          <p:cNvSpPr/>
          <p:nvPr/>
        </p:nvSpPr>
        <p:spPr>
          <a:xfrm>
            <a:off x="3264457" y="4225707"/>
            <a:ext cx="3526972" cy="646331"/>
          </a:xfrm>
          <a:prstGeom prst="rect">
            <a:avLst/>
          </a:prstGeom>
        </p:spPr>
        <p:txBody>
          <a:bodyPr wrap="square">
            <a:spAutoFit/>
          </a:bodyPr>
          <a:lstStyle/>
          <a:p>
            <a:pPr>
              <a:buNone/>
            </a:pPr>
            <a:r>
              <a:rPr lang="en-US" dirty="0">
                <a:solidFill>
                  <a:srgbClr val="C00000"/>
                </a:solidFill>
              </a:rPr>
              <a:t>L1=['math', 'logic', '</a:t>
            </a:r>
            <a:r>
              <a:rPr lang="en-US" dirty="0" err="1">
                <a:solidFill>
                  <a:srgbClr val="C00000"/>
                </a:solidFill>
              </a:rPr>
              <a:t>english</a:t>
            </a:r>
            <a:r>
              <a:rPr lang="en-US" dirty="0">
                <a:solidFill>
                  <a:srgbClr val="C00000"/>
                </a:solidFill>
              </a:rPr>
              <a:t>', 'bible']</a:t>
            </a:r>
          </a:p>
          <a:p>
            <a:pPr>
              <a:buNone/>
            </a:pPr>
            <a:r>
              <a:rPr lang="en-US" dirty="0">
                <a:solidFill>
                  <a:srgbClr val="C00000"/>
                </a:solidFill>
              </a:rPr>
              <a:t>L2=['</a:t>
            </a:r>
            <a:r>
              <a:rPr lang="en-US" dirty="0" err="1">
                <a:solidFill>
                  <a:srgbClr val="C00000"/>
                </a:solidFill>
              </a:rPr>
              <a:t>english</a:t>
            </a:r>
            <a:r>
              <a:rPr lang="en-US" dirty="0">
                <a:solidFill>
                  <a:srgbClr val="C00000"/>
                </a:solidFill>
              </a:rPr>
              <a:t>', 'math', 'bible', 'logic']</a:t>
            </a:r>
          </a:p>
        </p:txBody>
      </p:sp>
      <p:pic>
        <p:nvPicPr>
          <p:cNvPr id="9" name="Picture 6"/>
          <p:cNvPicPr>
            <a:picLocks noChangeAspect="1" noChangeArrowheads="1"/>
          </p:cNvPicPr>
          <p:nvPr/>
        </p:nvPicPr>
        <p:blipFill>
          <a:blip r:embed="rId3" cstate="print"/>
          <a:srcRect/>
          <a:stretch>
            <a:fillRect/>
          </a:stretch>
        </p:blipFill>
        <p:spPr bwMode="auto">
          <a:xfrm>
            <a:off x="5910366" y="5199857"/>
            <a:ext cx="1762125" cy="1066800"/>
          </a:xfrm>
          <a:prstGeom prst="rect">
            <a:avLst/>
          </a:prstGeom>
          <a:noFill/>
          <a:ln w="9525">
            <a:noFill/>
            <a:miter lim="800000"/>
            <a:headEnd/>
            <a:tailEnd/>
          </a:ln>
        </p:spPr>
      </p:pic>
    </p:spTree>
    <p:extLst>
      <p:ext uri="{BB962C8B-B14F-4D97-AF65-F5344CB8AC3E}">
        <p14:creationId xmlns:p14="http://schemas.microsoft.com/office/powerpoint/2010/main" val="3858150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exercise (3) </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39</a:t>
            </a:fld>
            <a:endParaRPr lang="en-US"/>
          </a:p>
        </p:txBody>
      </p:sp>
      <p:sp>
        <p:nvSpPr>
          <p:cNvPr id="7" name="Content Placeholder 3"/>
          <p:cNvSpPr>
            <a:spLocks noGrp="1"/>
          </p:cNvSpPr>
          <p:nvPr>
            <p:ph idx="1"/>
          </p:nvPr>
        </p:nvSpPr>
        <p:spPr>
          <a:xfrm>
            <a:off x="3467100" y="2071473"/>
            <a:ext cx="5905500" cy="2715053"/>
          </a:xfrm>
        </p:spPr>
        <p:txBody>
          <a:bodyPr>
            <a:normAutofit/>
          </a:bodyPr>
          <a:lstStyle/>
          <a:p>
            <a:pPr algn="l" rtl="0">
              <a:buNone/>
            </a:pPr>
            <a:r>
              <a:rPr lang="en-US" dirty="0">
                <a:solidFill>
                  <a:srgbClr val="F4910C"/>
                </a:solidFill>
                <a:cs typeface="Courier New" pitchFamily="49" charset="0"/>
              </a:rPr>
              <a:t>def</a:t>
            </a:r>
            <a:r>
              <a:rPr lang="en-US" dirty="0"/>
              <a:t> </a:t>
            </a:r>
            <a:r>
              <a:rPr lang="en-US" dirty="0" err="1">
                <a:solidFill>
                  <a:srgbClr val="0000FF"/>
                </a:solidFill>
              </a:rPr>
              <a:t>align_matrices</a:t>
            </a:r>
            <a:r>
              <a:rPr lang="en-US" dirty="0"/>
              <a:t>(M1, M2, L1, L2):</a:t>
            </a:r>
          </a:p>
          <a:p>
            <a:pPr algn="l" rtl="0">
              <a:buNone/>
            </a:pPr>
            <a:r>
              <a:rPr lang="en-US" dirty="0"/>
              <a:t>    perm = </a:t>
            </a:r>
            <a:r>
              <a:rPr lang="en-US" dirty="0" err="1"/>
              <a:t>np.zeros</a:t>
            </a:r>
            <a:r>
              <a:rPr lang="en-US" dirty="0"/>
              <a:t>(</a:t>
            </a:r>
            <a:r>
              <a:rPr lang="en-US" dirty="0" err="1"/>
              <a:t>len</a:t>
            </a:r>
            <a:r>
              <a:rPr lang="en-US" dirty="0"/>
              <a:t>(L1), </a:t>
            </a:r>
            <a:r>
              <a:rPr lang="en-US" dirty="0" err="1"/>
              <a:t>dtype</a:t>
            </a:r>
            <a:r>
              <a:rPr lang="en-US" dirty="0"/>
              <a:t>='</a:t>
            </a:r>
            <a:r>
              <a:rPr lang="en-US" dirty="0" err="1"/>
              <a:t>int</a:t>
            </a:r>
            <a:r>
              <a:rPr lang="en-US" dirty="0"/>
              <a:t>')</a:t>
            </a:r>
          </a:p>
          <a:p>
            <a:pPr algn="l" rtl="0">
              <a:buNone/>
            </a:pPr>
            <a:r>
              <a:rPr lang="en-US" dirty="0"/>
              <a:t>    </a:t>
            </a:r>
            <a:r>
              <a:rPr lang="en-US" dirty="0">
                <a:solidFill>
                  <a:srgbClr val="F4910C"/>
                </a:solidFill>
                <a:cs typeface="Courier New" pitchFamily="49" charset="0"/>
              </a:rPr>
              <a:t>for</a:t>
            </a:r>
            <a:r>
              <a:rPr lang="en-US" dirty="0"/>
              <a:t> </a:t>
            </a:r>
            <a:r>
              <a:rPr lang="en-US" dirty="0" err="1"/>
              <a:t>i</a:t>
            </a:r>
            <a:r>
              <a:rPr lang="en-US" dirty="0"/>
              <a:t> </a:t>
            </a:r>
            <a:r>
              <a:rPr lang="en-US" dirty="0">
                <a:solidFill>
                  <a:srgbClr val="F4910C"/>
                </a:solidFill>
                <a:cs typeface="Courier New" pitchFamily="49" charset="0"/>
              </a:rPr>
              <a:t>in</a:t>
            </a:r>
            <a:r>
              <a:rPr lang="en-US" dirty="0"/>
              <a:t> range(</a:t>
            </a:r>
            <a:r>
              <a:rPr lang="en-US" dirty="0" err="1"/>
              <a:t>len</a:t>
            </a:r>
            <a:r>
              <a:rPr lang="en-US" dirty="0"/>
              <a:t>(L1)):</a:t>
            </a:r>
          </a:p>
          <a:p>
            <a:pPr algn="l" rtl="0">
              <a:buNone/>
            </a:pPr>
            <a:r>
              <a:rPr lang="en-US" dirty="0"/>
              <a:t>        perm[</a:t>
            </a:r>
            <a:r>
              <a:rPr lang="en-US" dirty="0" err="1"/>
              <a:t>i</a:t>
            </a:r>
            <a:r>
              <a:rPr lang="en-US" dirty="0"/>
              <a:t>] = L2.index(L1[</a:t>
            </a:r>
            <a:r>
              <a:rPr lang="en-US" dirty="0" err="1"/>
              <a:t>i</a:t>
            </a:r>
            <a:r>
              <a:rPr lang="en-US" dirty="0"/>
              <a:t>])</a:t>
            </a:r>
          </a:p>
          <a:p>
            <a:pPr algn="l" rtl="0">
              <a:buNone/>
            </a:pPr>
            <a:r>
              <a:rPr lang="en-US" dirty="0"/>
              <a:t>    </a:t>
            </a:r>
            <a:r>
              <a:rPr lang="en-US" dirty="0">
                <a:solidFill>
                  <a:srgbClr val="F4910C"/>
                </a:solidFill>
                <a:cs typeface="Courier New" pitchFamily="49" charset="0"/>
              </a:rPr>
              <a:t>return</a:t>
            </a:r>
            <a:r>
              <a:rPr lang="en-US" dirty="0"/>
              <a:t> M2[:, perm]</a:t>
            </a:r>
          </a:p>
        </p:txBody>
      </p:sp>
    </p:spTree>
    <p:extLst>
      <p:ext uri="{BB962C8B-B14F-4D97-AF65-F5344CB8AC3E}">
        <p14:creationId xmlns:p14="http://schemas.microsoft.com/office/powerpoint/2010/main" val="390863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10"/>
            <a:ext cx="10515600" cy="1325563"/>
          </a:xfrm>
        </p:spPr>
        <p:txBody>
          <a:bodyPr/>
          <a:lstStyle/>
          <a:p>
            <a:r>
              <a:rPr lang="en-US" dirty="0"/>
              <a:t>What is </a:t>
            </a:r>
            <a:r>
              <a:rPr lang="en-US" dirty="0" err="1"/>
              <a:t>NumPy</a:t>
            </a:r>
            <a:r>
              <a:rPr lang="en-US" dirty="0"/>
              <a:t>?</a:t>
            </a:r>
          </a:p>
        </p:txBody>
      </p:sp>
      <p:sp>
        <p:nvSpPr>
          <p:cNvPr id="3" name="Content Placeholder 2"/>
          <p:cNvSpPr>
            <a:spLocks noGrp="1"/>
          </p:cNvSpPr>
          <p:nvPr>
            <p:ph idx="1"/>
          </p:nvPr>
        </p:nvSpPr>
        <p:spPr>
          <a:xfrm>
            <a:off x="838200" y="1619483"/>
            <a:ext cx="10515600" cy="3270483"/>
          </a:xfrm>
        </p:spPr>
        <p:txBody>
          <a:bodyPr>
            <a:normAutofit/>
          </a:bodyPr>
          <a:lstStyle/>
          <a:p>
            <a:r>
              <a:rPr lang="en-US" dirty="0"/>
              <a:t>NumPy is a Python library</a:t>
            </a:r>
            <a:r>
              <a:rPr lang="he-IL" dirty="0"/>
              <a:t> </a:t>
            </a:r>
            <a:r>
              <a:rPr lang="en-US" dirty="0"/>
              <a:t>that adds support for large, multi-dimensional arrays and matrices</a:t>
            </a:r>
          </a:p>
          <a:p>
            <a:endParaRPr lang="en-US" dirty="0"/>
          </a:p>
          <a:p>
            <a:r>
              <a:rPr lang="en-US" dirty="0"/>
              <a:t>It also provide a large collection of high-level mathematical functions to operate on these arrays</a:t>
            </a:r>
          </a:p>
          <a:p>
            <a:pPr marL="0" indent="0">
              <a:buNone/>
            </a:pPr>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a:p>
        </p:txBody>
      </p:sp>
    </p:spTree>
    <p:extLst>
      <p:ext uri="{BB962C8B-B14F-4D97-AF65-F5344CB8AC3E}">
        <p14:creationId xmlns:p14="http://schemas.microsoft.com/office/powerpoint/2010/main" val="231565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exercise (4) </a:t>
            </a:r>
          </a:p>
        </p:txBody>
      </p:sp>
      <p:sp>
        <p:nvSpPr>
          <p:cNvPr id="3" name="Content Placeholder 2"/>
          <p:cNvSpPr>
            <a:spLocks noGrp="1"/>
          </p:cNvSpPr>
          <p:nvPr>
            <p:ph idx="1"/>
          </p:nvPr>
        </p:nvSpPr>
        <p:spPr>
          <a:xfrm>
            <a:off x="838200" y="1710838"/>
            <a:ext cx="10515600" cy="4351338"/>
          </a:xfrm>
        </p:spPr>
        <p:txBody>
          <a:bodyPr>
            <a:normAutofit lnSpcReduction="10000"/>
          </a:bodyPr>
          <a:lstStyle/>
          <a:p>
            <a:r>
              <a:rPr lang="en-US" dirty="0"/>
              <a:t>For a candidate and a subject, the pair of scores in the two assessments "agrees" if both ≥60 or both &lt;60 </a:t>
            </a:r>
          </a:p>
          <a:p>
            <a:r>
              <a:rPr lang="en-US" dirty="0"/>
              <a:t>We will define the consistency ratio of a specific subject as the number of "agree" pairs divided by the number of candidates</a:t>
            </a:r>
          </a:p>
          <a:p>
            <a:r>
              <a:rPr lang="en-US" dirty="0"/>
              <a:t>For example, for 4 candidates whose math scores in both tests are [65,50,95,40] and [30,45,80,90], the consistency ratio is 0.5</a:t>
            </a:r>
          </a:p>
          <a:p>
            <a:r>
              <a:rPr lang="en-US" dirty="0"/>
              <a:t>Without using loops, Implement a function that receives two matrices M1, M2 and two lists L1, L2. The function calculates the consistency ratios for each subject. In the returned vector, the </a:t>
            </a:r>
            <a:r>
              <a:rPr lang="en-US" dirty="0" err="1"/>
              <a:t>i-th</a:t>
            </a:r>
            <a:r>
              <a:rPr lang="en-US" dirty="0"/>
              <a:t> element is the consistency ratio between the </a:t>
            </a:r>
            <a:r>
              <a:rPr lang="en-US" dirty="0" err="1"/>
              <a:t>i-th</a:t>
            </a:r>
            <a:r>
              <a:rPr lang="en-US" dirty="0"/>
              <a:t> column in M1 and the </a:t>
            </a:r>
            <a:r>
              <a:rPr lang="en-US" dirty="0" err="1"/>
              <a:t>i-th</a:t>
            </a:r>
            <a:r>
              <a:rPr lang="en-US" dirty="0"/>
              <a:t> column in the fixed ordered M2 matrix</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40</a:t>
            </a:fld>
            <a:endParaRPr lang="en-US"/>
          </a:p>
        </p:txBody>
      </p:sp>
    </p:spTree>
    <p:extLst>
      <p:ext uri="{BB962C8B-B14F-4D97-AF65-F5344CB8AC3E}">
        <p14:creationId xmlns:p14="http://schemas.microsoft.com/office/powerpoint/2010/main" val="465771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exercise (5) </a:t>
            </a:r>
          </a:p>
        </p:txBody>
      </p:sp>
      <p:sp>
        <p:nvSpPr>
          <p:cNvPr id="3" name="Content Placeholder 2"/>
          <p:cNvSpPr>
            <a:spLocks noGrp="1"/>
          </p:cNvSpPr>
          <p:nvPr>
            <p:ph idx="1"/>
          </p:nvPr>
        </p:nvSpPr>
        <p:spPr>
          <a:xfrm>
            <a:off x="952500" y="2370137"/>
            <a:ext cx="10777695" cy="4351338"/>
          </a:xfrm>
        </p:spPr>
        <p:txBody>
          <a:bodyPr/>
          <a:lstStyle/>
          <a:p>
            <a:pPr>
              <a:buNone/>
            </a:pPr>
            <a:r>
              <a:rPr lang="en-US" dirty="0" err="1">
                <a:solidFill>
                  <a:srgbClr val="F4910C"/>
                </a:solidFill>
                <a:cs typeface="Courier New" pitchFamily="49" charset="0"/>
              </a:rPr>
              <a:t>def</a:t>
            </a:r>
            <a:r>
              <a:rPr lang="en-US" dirty="0"/>
              <a:t> </a:t>
            </a:r>
            <a:r>
              <a:rPr lang="en-US" dirty="0" err="1">
                <a:solidFill>
                  <a:srgbClr val="0000FF"/>
                </a:solidFill>
              </a:rPr>
              <a:t>compute_consistency_measure</a:t>
            </a:r>
            <a:r>
              <a:rPr lang="en-US" dirty="0"/>
              <a:t>(M1, M2, L1, L2):</a:t>
            </a:r>
          </a:p>
          <a:p>
            <a:pPr>
              <a:buNone/>
            </a:pPr>
            <a:r>
              <a:rPr lang="en-US" dirty="0"/>
              <a:t>    M2 = </a:t>
            </a:r>
            <a:r>
              <a:rPr lang="en-US" dirty="0" err="1"/>
              <a:t>align_matrices</a:t>
            </a:r>
            <a:r>
              <a:rPr lang="en-US" dirty="0"/>
              <a:t>(M1, M2, L1, L2)</a:t>
            </a:r>
          </a:p>
          <a:p>
            <a:pPr>
              <a:buNone/>
            </a:pPr>
            <a:r>
              <a:rPr lang="en-US" dirty="0"/>
              <a:t>    </a:t>
            </a:r>
            <a:r>
              <a:rPr lang="en-US" dirty="0" err="1"/>
              <a:t>consistencyMat</a:t>
            </a:r>
            <a:r>
              <a:rPr lang="en-US" dirty="0"/>
              <a:t> = ((M1 &gt;= 60) &amp; (M2 &gt;= 60)) | ((M1 &lt; 60) &amp; (M2 &lt; 60))</a:t>
            </a:r>
          </a:p>
          <a:p>
            <a:pPr>
              <a:buNone/>
            </a:pPr>
            <a:r>
              <a:rPr lang="en-US" dirty="0"/>
              <a:t>    </a:t>
            </a:r>
            <a:r>
              <a:rPr lang="en-US" dirty="0">
                <a:solidFill>
                  <a:srgbClr val="F4910C"/>
                </a:solidFill>
                <a:cs typeface="Courier New" pitchFamily="49" charset="0"/>
              </a:rPr>
              <a:t>return</a:t>
            </a:r>
            <a:r>
              <a:rPr lang="en-US" dirty="0"/>
              <a:t> </a:t>
            </a:r>
            <a:r>
              <a:rPr lang="en-US" dirty="0" err="1"/>
              <a:t>consistencyMat.sum</a:t>
            </a:r>
            <a:r>
              <a:rPr lang="en-US" dirty="0"/>
              <a:t>(axis=0) / float(M1.shape[0])</a:t>
            </a:r>
          </a:p>
          <a:p>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41</a:t>
            </a:fld>
            <a:endParaRPr lang="en-US"/>
          </a:p>
        </p:txBody>
      </p:sp>
    </p:spTree>
    <p:extLst>
      <p:ext uri="{BB962C8B-B14F-4D97-AF65-F5344CB8AC3E}">
        <p14:creationId xmlns:p14="http://schemas.microsoft.com/office/powerpoint/2010/main" val="3146211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 back substitution</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42</a:t>
            </a:fld>
            <a:endParaRPr lang="en-US"/>
          </a:p>
        </p:txBody>
      </p:sp>
      <p:pic>
        <p:nvPicPr>
          <p:cNvPr id="10" name="Picture 9">
            <a:extLst>
              <a:ext uri="{FF2B5EF4-FFF2-40B4-BE49-F238E27FC236}">
                <a16:creationId xmlns:a16="http://schemas.microsoft.com/office/drawing/2014/main" id="{E57892AF-2B47-ACA0-8E34-357EB92660DB}"/>
              </a:ext>
            </a:extLst>
          </p:cNvPr>
          <p:cNvPicPr>
            <a:picLocks noChangeAspect="1"/>
          </p:cNvPicPr>
          <p:nvPr/>
        </p:nvPicPr>
        <p:blipFill>
          <a:blip r:embed="rId3"/>
          <a:stretch>
            <a:fillRect/>
          </a:stretch>
        </p:blipFill>
        <p:spPr>
          <a:xfrm>
            <a:off x="7722575" y="1915938"/>
            <a:ext cx="4114801" cy="1405054"/>
          </a:xfrm>
          <a:prstGeom prst="rect">
            <a:avLst/>
          </a:prstGeom>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84EAD96-8A0B-D293-647D-AE0E0263EAFB}"/>
                  </a:ext>
                </a:extLst>
              </p:cNvPr>
              <p:cNvSpPr>
                <a:spLocks noGrp="1"/>
              </p:cNvSpPr>
              <p:nvPr>
                <p:ph idx="1"/>
              </p:nvPr>
            </p:nvSpPr>
            <p:spPr>
              <a:xfrm>
                <a:off x="407133" y="1714500"/>
                <a:ext cx="7315200" cy="1630304"/>
              </a:xfrm>
            </p:spPr>
            <p:txBody>
              <a:bodyPr>
                <a:normAutofit/>
              </a:bodyPr>
              <a:lstStyle/>
              <a:p>
                <a:r>
                  <a:rPr lang="en-US" dirty="0"/>
                  <a:t>How the System of linear equations </a:t>
                </a:r>
                <a14:m>
                  <m:oMath xmlns:m="http://schemas.openxmlformats.org/officeDocument/2006/math">
                    <m:r>
                      <a:rPr lang="en-US" i="1" dirty="0" smtClean="0">
                        <a:latin typeface="Cambria Math" panose="02040503050406030204" pitchFamily="18" charset="0"/>
                      </a:rPr>
                      <m:t>𝑅𝑥</m:t>
                    </m:r>
                    <m:r>
                      <a:rPr lang="en-US" i="1" dirty="0" smtClean="0">
                        <a:latin typeface="Cambria Math" panose="02040503050406030204" pitchFamily="18" charset="0"/>
                      </a:rPr>
                      <m:t> = </m:t>
                    </m:r>
                    <m:r>
                      <a:rPr lang="en-US" i="1" dirty="0">
                        <a:latin typeface="Cambria Math" panose="02040503050406030204" pitchFamily="18" charset="0"/>
                      </a:rPr>
                      <m:t>𝑏</m:t>
                    </m:r>
                  </m:oMath>
                </a14:m>
                <a:r>
                  <a:rPr lang="en-US" dirty="0"/>
                  <a:t>, where the </a:t>
                </a:r>
                <a14:m>
                  <m:oMath xmlns:m="http://schemas.openxmlformats.org/officeDocument/2006/math">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matrix </a:t>
                </a:r>
                <a14:m>
                  <m:oMath xmlns:m="http://schemas.openxmlformats.org/officeDocument/2006/math">
                    <m:r>
                      <a:rPr lang="en-US" i="1" dirty="0" smtClean="0">
                        <a:latin typeface="Cambria Math" panose="02040503050406030204" pitchFamily="18" charset="0"/>
                      </a:rPr>
                      <m:t>𝑅</m:t>
                    </m:r>
                  </m:oMath>
                </a14:m>
                <a:r>
                  <a:rPr lang="en-US" dirty="0"/>
                  <a:t> is upper triangular with nonzero diagonal entries (hence, invertible) can be solved?</a:t>
                </a:r>
              </a:p>
            </p:txBody>
          </p:sp>
        </mc:Choice>
        <mc:Fallback xmlns="">
          <p:sp>
            <p:nvSpPr>
              <p:cNvPr id="12" name="Content Placeholder 2">
                <a:extLst>
                  <a:ext uri="{FF2B5EF4-FFF2-40B4-BE49-F238E27FC236}">
                    <a16:creationId xmlns:a16="http://schemas.microsoft.com/office/drawing/2014/main" id="{E84EAD96-8A0B-D293-647D-AE0E0263EAFB}"/>
                  </a:ext>
                </a:extLst>
              </p:cNvPr>
              <p:cNvSpPr>
                <a:spLocks noGrp="1" noRot="1" noChangeAspect="1" noMove="1" noResize="1" noEditPoints="1" noAdjustHandles="1" noChangeArrowheads="1" noChangeShapeType="1" noTextEdit="1"/>
              </p:cNvSpPr>
              <p:nvPr>
                <p:ph idx="1"/>
              </p:nvPr>
            </p:nvSpPr>
            <p:spPr>
              <a:xfrm>
                <a:off x="407133" y="1714500"/>
                <a:ext cx="7315200" cy="1630304"/>
              </a:xfrm>
              <a:blipFill>
                <a:blip r:embed="rId4"/>
                <a:stretch>
                  <a:fillRect l="-1500" t="-5970" b="-10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2F9A0BE-E299-075D-0B11-714A92F89053}"/>
                  </a:ext>
                </a:extLst>
              </p:cNvPr>
              <p:cNvSpPr txBox="1"/>
              <p:nvPr/>
            </p:nvSpPr>
            <p:spPr>
              <a:xfrm>
                <a:off x="1056176" y="3531159"/>
                <a:ext cx="10079647" cy="2677656"/>
              </a:xfrm>
              <a:prstGeom prst="rect">
                <a:avLst/>
              </a:prstGeom>
              <a:noFill/>
            </p:spPr>
            <p:txBody>
              <a:bodyPr wrap="square">
                <a:spAutoFit/>
              </a:bodyPr>
              <a:lstStyle/>
              <a:p>
                <a:pPr marL="285750" indent="-285750">
                  <a:buFont typeface="Arial" panose="020B0604020202020204" pitchFamily="34" charset="0"/>
                  <a:buChar char="•"/>
                </a:pPr>
                <a:r>
                  <a:rPr lang="en-US" sz="2400" dirty="0"/>
                  <a:t>From the last equation, we find that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b="0" i="1" dirty="0" smtClean="0">
                            <a:latin typeface="Cambria Math" panose="02040503050406030204" pitchFamily="18" charset="0"/>
                          </a:rPr>
                          <m:t>𝑛</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𝑏</m:t>
                        </m:r>
                      </m:e>
                      <m:sub>
                        <m:r>
                          <a:rPr lang="en-US" sz="2400" b="0" i="1" dirty="0" smtClean="0">
                            <a:latin typeface="Cambria Math" panose="02040503050406030204" pitchFamily="18" charset="0"/>
                          </a:rPr>
                          <m:t>𝑛</m:t>
                        </m:r>
                      </m:sub>
                    </m:sSub>
                    <m:r>
                      <a:rPr lang="en-US" sz="2400" i="1" dirty="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𝑅</m:t>
                        </m:r>
                      </m:e>
                      <m:sub>
                        <m:r>
                          <a:rPr lang="en-US" sz="2400" b="0" i="1" dirty="0" smtClean="0">
                            <a:latin typeface="Cambria Math" panose="02040503050406030204" pitchFamily="18" charset="0"/>
                          </a:rPr>
                          <m:t>𝑛𝑛</m:t>
                        </m:r>
                      </m:sub>
                    </m:sSub>
                  </m:oMath>
                </a14:m>
                <a:endParaRPr lang="en-US" sz="2400" dirty="0"/>
              </a:p>
              <a:p>
                <a:pPr marL="285750" indent="-285750">
                  <a:buFont typeface="Arial" panose="020B0604020202020204" pitchFamily="34" charset="0"/>
                  <a:buChar char="•"/>
                </a:pPr>
                <a:r>
                  <a:rPr lang="en-US" sz="2400" dirty="0"/>
                  <a:t>Now that we know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b="0" i="1" dirty="0" smtClean="0">
                            <a:latin typeface="Cambria Math" panose="02040503050406030204" pitchFamily="18" charset="0"/>
                          </a:rPr>
                          <m:t>𝑛</m:t>
                        </m:r>
                      </m:sub>
                    </m:sSub>
                  </m:oMath>
                </a14:m>
                <a:r>
                  <a:rPr lang="en-US" sz="2400" dirty="0"/>
                  <a:t>, we substitute it into the second to last equation</a:t>
                </a:r>
              </a:p>
              <a:p>
                <a:pPr marL="285750" indent="-285750">
                  <a:buFont typeface="Arial" panose="020B0604020202020204" pitchFamily="34" charset="0"/>
                  <a:buChar char="•"/>
                </a:pPr>
                <a:r>
                  <a:rPr lang="en-US" sz="2400" dirty="0"/>
                  <a:t>We can continue this way to find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sub>
                    </m:sSub>
                    <m:r>
                      <a:rPr lang="en-US" sz="2400" i="1" dirty="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sub>
                    </m:sSub>
                    <m:r>
                      <a:rPr lang="en-US" sz="2400" i="1" dirty="0">
                        <a:latin typeface="Cambria Math" panose="02040503050406030204" pitchFamily="18" charset="0"/>
                      </a:rPr>
                      <m:t>, . . . , </m:t>
                    </m:r>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1</m:t>
                        </m:r>
                      </m:sub>
                    </m:sSub>
                  </m:oMath>
                </a14:m>
                <a:endParaRPr lang="en-US" sz="2400" dirty="0"/>
              </a:p>
              <a:p>
                <a:pPr marL="285750" indent="-285750">
                  <a:buFont typeface="Arial" panose="020B0604020202020204" pitchFamily="34" charset="0"/>
                  <a:buChar char="•"/>
                </a:pPr>
                <a:r>
                  <a:rPr lang="en-US" sz="2400" dirty="0"/>
                  <a:t>This algorithm is known as back substitution, since the variables are found one at a time, starting from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b="0" i="1" dirty="0" smtClean="0">
                            <a:latin typeface="Cambria Math" panose="02040503050406030204" pitchFamily="18" charset="0"/>
                          </a:rPr>
                          <m:t>𝑛</m:t>
                        </m:r>
                      </m:sub>
                    </m:sSub>
                  </m:oMath>
                </a14:m>
                <a:r>
                  <a:rPr lang="en-US" sz="2400" dirty="0"/>
                  <a:t>, and we substitute the ones that are known into the remaining equations</a:t>
                </a:r>
              </a:p>
              <a:p>
                <a:pPr marL="285750" indent="-285750">
                  <a:buFont typeface="Arial" panose="020B0604020202020204" pitchFamily="34" charset="0"/>
                  <a:buChar char="•"/>
                </a:pPr>
                <a:r>
                  <a:rPr lang="en-US" sz="2400" dirty="0"/>
                  <a:t>Let’s implement it</a:t>
                </a:r>
              </a:p>
            </p:txBody>
          </p:sp>
        </mc:Choice>
        <mc:Fallback xmlns="">
          <p:sp>
            <p:nvSpPr>
              <p:cNvPr id="16" name="TextBox 15">
                <a:extLst>
                  <a:ext uri="{FF2B5EF4-FFF2-40B4-BE49-F238E27FC236}">
                    <a16:creationId xmlns:a16="http://schemas.microsoft.com/office/drawing/2014/main" id="{52F9A0BE-E299-075D-0B11-714A92F89053}"/>
                  </a:ext>
                </a:extLst>
              </p:cNvPr>
              <p:cNvSpPr txBox="1">
                <a:spLocks noRot="1" noChangeAspect="1" noMove="1" noResize="1" noEditPoints="1" noAdjustHandles="1" noChangeArrowheads="1" noChangeShapeType="1" noTextEdit="1"/>
              </p:cNvSpPr>
              <p:nvPr/>
            </p:nvSpPr>
            <p:spPr>
              <a:xfrm>
                <a:off x="1056176" y="3531159"/>
                <a:ext cx="10079647" cy="2677656"/>
              </a:xfrm>
              <a:prstGeom prst="rect">
                <a:avLst/>
              </a:prstGeom>
              <a:blipFill>
                <a:blip r:embed="rId5"/>
                <a:stretch>
                  <a:fillRect l="-882" t="-939" b="-3756"/>
                </a:stretch>
              </a:blipFill>
            </p:spPr>
            <p:txBody>
              <a:bodyPr/>
              <a:lstStyle/>
              <a:p>
                <a:r>
                  <a:rPr lang="en-IL">
                    <a:noFill/>
                  </a:rPr>
                  <a:t> </a:t>
                </a:r>
              </a:p>
            </p:txBody>
          </p:sp>
        </mc:Fallback>
      </mc:AlternateContent>
    </p:spTree>
    <p:extLst>
      <p:ext uri="{BB962C8B-B14F-4D97-AF65-F5344CB8AC3E}">
        <p14:creationId xmlns:p14="http://schemas.microsoft.com/office/powerpoint/2010/main" val="10452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 back substitution</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43</a:t>
            </a:fld>
            <a:endParaRPr lang="en-US"/>
          </a:p>
        </p:txBody>
      </p:sp>
      <p:sp>
        <p:nvSpPr>
          <p:cNvPr id="7" name="Rectangle 1"/>
          <p:cNvSpPr>
            <a:spLocks noGrp="1" noChangeArrowheads="1"/>
          </p:cNvSpPr>
          <p:nvPr>
            <p:ph idx="1"/>
          </p:nvPr>
        </p:nvSpPr>
        <p:spPr bwMode="auto">
          <a:xfrm>
            <a:off x="1246632" y="2071247"/>
            <a:ext cx="6682992"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back_subst</a:t>
            </a:r>
            <a:r>
              <a:rPr kumimoji="0" lang="en-US" altLang="en-US" sz="2000" b="0" i="0" u="none" strike="noStrike" cap="none" normalizeH="0" baseline="0" dirty="0">
                <a:ln>
                  <a:noFill/>
                </a:ln>
                <a:effectLst/>
                <a:latin typeface="JetBrains Mono"/>
              </a:rPr>
              <a:t>(R</a:t>
            </a:r>
            <a:r>
              <a:rPr kumimoji="0" lang="en-US" altLang="en-US" sz="2000" b="0" i="0" u="none" strike="noStrike" cap="none" normalizeH="0" baseline="0" dirty="0">
                <a:ln>
                  <a:noFill/>
                </a:ln>
                <a:solidFill>
                  <a:srgbClr val="CC7832"/>
                </a:solidFill>
                <a:effectLst/>
                <a:latin typeface="JetBrains Mono"/>
              </a:rPr>
              <a:t>, </a:t>
            </a:r>
            <a:r>
              <a:rPr lang="en-US" altLang="en-US" sz="2000" dirty="0" err="1">
                <a:latin typeface="JetBrains Mono"/>
              </a:rPr>
              <a:t>b_tilde</a:t>
            </a:r>
            <a:r>
              <a:rPr lang="en-US" altLang="en-US" sz="2000" dirty="0">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lang="en-US" altLang="en-US" sz="2000" dirty="0">
                <a:latin typeface="JetBrains Mono"/>
              </a:rPr>
              <a:t>n = </a:t>
            </a:r>
            <a:r>
              <a:rPr lang="en-US" altLang="en-US" sz="2000" dirty="0" err="1">
                <a:latin typeface="JetBrains Mono"/>
              </a:rPr>
              <a:t>R.shape</a:t>
            </a:r>
            <a:r>
              <a:rPr lang="en-US" altLang="en-US" sz="2000" dirty="0">
                <a:latin typeface="JetBrains Mono"/>
              </a:rPr>
              <a:t>[</a:t>
            </a:r>
            <a:r>
              <a:rPr lang="en-US" altLang="en-US" sz="2000" dirty="0">
                <a:solidFill>
                  <a:srgbClr val="6897BB"/>
                </a:solidFill>
                <a:latin typeface="JetBrains Mono"/>
              </a:rPr>
              <a:t>0</a:t>
            </a:r>
            <a:r>
              <a:rPr lang="en-US" altLang="en-US" sz="2000" dirty="0">
                <a:latin typeface="JetBrains Mono"/>
              </a:rPr>
              <a:t>]</a:t>
            </a:r>
            <a:br>
              <a:rPr lang="en-US" altLang="en-US" sz="2000" dirty="0">
                <a:latin typeface="JetBrains Mono"/>
              </a:rPr>
            </a:br>
            <a:r>
              <a:rPr kumimoji="0" lang="en-US" altLang="en-US" sz="2000" b="0" i="0" u="none" strike="noStrike" cap="none" normalizeH="0" baseline="0" dirty="0">
                <a:ln>
                  <a:noFill/>
                </a:ln>
                <a:solidFill>
                  <a:srgbClr val="A9B7C6"/>
                </a:solidFill>
                <a:effectLst/>
                <a:latin typeface="JetBrains Mono"/>
              </a:rPr>
              <a:t>    </a:t>
            </a:r>
            <a:r>
              <a:rPr lang="en-US" altLang="en-US" sz="2000" dirty="0">
                <a:latin typeface="JetBrains Mono"/>
              </a:rPr>
              <a:t>x = </a:t>
            </a:r>
            <a:r>
              <a:rPr lang="en-US" altLang="en-US" sz="2000" dirty="0" err="1">
                <a:latin typeface="JetBrains Mono"/>
              </a:rPr>
              <a:t>np.zeros</a:t>
            </a:r>
            <a:r>
              <a:rPr lang="en-US" altLang="en-US" sz="2000" dirty="0">
                <a:latin typeface="JetBrains Mono"/>
              </a:rPr>
              <a:t>(n)</a:t>
            </a:r>
            <a:br>
              <a:rPr lang="en-US" altLang="en-US" sz="2000" dirty="0">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for </a:t>
            </a:r>
            <a:r>
              <a:rPr lang="en-US" altLang="en-US" sz="2000" dirty="0" err="1">
                <a:latin typeface="JetBrains Mono"/>
              </a:rPr>
              <a:t>i</a:t>
            </a:r>
            <a:r>
              <a:rPr lang="en-US" altLang="en-US" sz="2000" dirty="0">
                <a:latin typeface="JetBrains Mono"/>
              </a:rPr>
              <a:t> </a:t>
            </a:r>
            <a:r>
              <a:rPr kumimoji="0" lang="en-US" altLang="en-US" sz="2000" b="0" i="0" u="none" strike="noStrike" cap="none" normalizeH="0" baseline="0" dirty="0">
                <a:ln>
                  <a:noFill/>
                </a:ln>
                <a:solidFill>
                  <a:srgbClr val="CC7832"/>
                </a:solidFill>
                <a:effectLst/>
                <a:latin typeface="JetBrains Mono"/>
              </a:rPr>
              <a:t>in </a:t>
            </a:r>
            <a:r>
              <a:rPr kumimoji="0" lang="en-US" altLang="en-US" sz="2000" b="0" i="0" u="none" strike="noStrike" cap="none" normalizeH="0" baseline="0" dirty="0">
                <a:ln>
                  <a:noFill/>
                </a:ln>
                <a:solidFill>
                  <a:srgbClr val="8888C6"/>
                </a:solidFill>
                <a:effectLst/>
                <a:latin typeface="JetBrains Mono"/>
              </a:rPr>
              <a:t>reversed</a:t>
            </a:r>
            <a:r>
              <a:rPr lang="en-US" altLang="en-US" sz="2000" dirty="0">
                <a:latin typeface="JetBrains Mono"/>
              </a:rPr>
              <a:t>(</a:t>
            </a:r>
            <a:r>
              <a:rPr kumimoji="0" lang="en-US" altLang="en-US" sz="2000" b="0" i="0" u="none" strike="noStrike" cap="none" normalizeH="0" baseline="0" dirty="0">
                <a:ln>
                  <a:noFill/>
                </a:ln>
                <a:solidFill>
                  <a:srgbClr val="8888C6"/>
                </a:solidFill>
                <a:effectLst/>
                <a:latin typeface="JetBrains Mono"/>
              </a:rPr>
              <a:t>range</a:t>
            </a:r>
            <a:r>
              <a:rPr lang="en-US" altLang="en-US" sz="2000" dirty="0">
                <a:latin typeface="JetBrains Mono"/>
              </a:rPr>
              <a:t>(n)):</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lang="en-US" altLang="en-US" sz="2000" dirty="0">
                <a:latin typeface="JetBrains Mono"/>
              </a:rPr>
              <a:t>x[</a:t>
            </a:r>
            <a:r>
              <a:rPr lang="en-US" altLang="en-US" sz="2000" dirty="0" err="1">
                <a:latin typeface="JetBrains Mono"/>
              </a:rPr>
              <a:t>i</a:t>
            </a:r>
            <a:r>
              <a:rPr lang="en-US" altLang="en-US" sz="2000" dirty="0">
                <a:latin typeface="JetBrains Mono"/>
              </a:rPr>
              <a:t>] = </a:t>
            </a:r>
            <a:r>
              <a:rPr lang="en-US" altLang="en-US" sz="2000" dirty="0" err="1">
                <a:latin typeface="JetBrains Mono"/>
              </a:rPr>
              <a:t>b_tilde</a:t>
            </a:r>
            <a:r>
              <a:rPr lang="en-US" altLang="en-US" sz="2000" dirty="0">
                <a:latin typeface="JetBrains Mono"/>
              </a:rPr>
              <a:t>[</a:t>
            </a:r>
            <a:r>
              <a:rPr lang="en-US" altLang="en-US" sz="2000" dirty="0" err="1">
                <a:latin typeface="JetBrains Mono"/>
              </a:rPr>
              <a:t>i</a:t>
            </a:r>
            <a:r>
              <a:rPr lang="en-US" altLang="en-US" sz="2000" dirty="0">
                <a:latin typeface="JetBrains Mono"/>
              </a:rPr>
              <a:t>]</a:t>
            </a:r>
            <a:br>
              <a:rPr lang="en-US" altLang="en-US" sz="2000" dirty="0">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for </a:t>
            </a:r>
            <a:r>
              <a:rPr lang="en-US" altLang="en-US" sz="2000" dirty="0">
                <a:latin typeface="JetBrains Mono"/>
              </a:rPr>
              <a:t>j</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in </a:t>
            </a:r>
            <a:r>
              <a:rPr kumimoji="0" lang="en-US" altLang="en-US" sz="2000" b="0" i="0" u="none" strike="noStrike" cap="none" normalizeH="0" baseline="0" dirty="0">
                <a:ln>
                  <a:noFill/>
                </a:ln>
                <a:solidFill>
                  <a:srgbClr val="8888C6"/>
                </a:solidFill>
                <a:effectLst/>
                <a:latin typeface="JetBrains Mono"/>
              </a:rPr>
              <a:t>range</a:t>
            </a:r>
            <a:r>
              <a:rPr lang="en-US" altLang="en-US" sz="2000" dirty="0">
                <a:latin typeface="JetBrains Mono"/>
              </a:rPr>
              <a:t>(i+</a:t>
            </a:r>
            <a:r>
              <a:rPr kumimoji="0" lang="en-US" altLang="en-US" sz="2000" b="0" i="0" u="none" strike="noStrike" cap="none" normalizeH="0" baseline="0" dirty="0">
                <a:ln>
                  <a:noFill/>
                </a:ln>
                <a:solidFill>
                  <a:srgbClr val="6897BB"/>
                </a:solidFill>
                <a:effectLst/>
                <a:latin typeface="JetBrains Mono"/>
              </a:rPr>
              <a:t>1</a:t>
            </a:r>
            <a:r>
              <a:rPr kumimoji="0" lang="en-US" altLang="en-US" sz="2000" b="0" i="0" u="none" strike="noStrike" cap="none" normalizeH="0" baseline="0" dirty="0">
                <a:ln>
                  <a:noFill/>
                </a:ln>
                <a:solidFill>
                  <a:srgbClr val="CC7832"/>
                </a:solidFill>
                <a:effectLst/>
                <a:latin typeface="JetBrains Mono"/>
              </a:rPr>
              <a:t>, </a:t>
            </a:r>
            <a:r>
              <a:rPr lang="en-US" altLang="en-US" sz="2000" dirty="0">
                <a:latin typeface="JetBrains Mono"/>
              </a:rPr>
              <a:t>n):</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lang="en-US" altLang="en-US" sz="2000" dirty="0">
                <a:latin typeface="JetBrains Mono"/>
              </a:rPr>
              <a:t>x[</a:t>
            </a:r>
            <a:r>
              <a:rPr lang="en-US" altLang="en-US" sz="2000" dirty="0" err="1">
                <a:latin typeface="JetBrains Mono"/>
              </a:rPr>
              <a:t>i</a:t>
            </a:r>
            <a:r>
              <a:rPr lang="en-US" altLang="en-US" sz="2000" dirty="0">
                <a:latin typeface="JetBrains Mono"/>
              </a:rPr>
              <a:t>] = x[</a:t>
            </a:r>
            <a:r>
              <a:rPr lang="en-US" altLang="en-US" sz="2000" dirty="0" err="1">
                <a:latin typeface="JetBrains Mono"/>
              </a:rPr>
              <a:t>i</a:t>
            </a:r>
            <a:r>
              <a:rPr lang="en-US" altLang="en-US" sz="2000" dirty="0">
                <a:latin typeface="JetBrains Mono"/>
              </a:rPr>
              <a:t>] - R[</a:t>
            </a:r>
            <a:r>
              <a:rPr lang="en-US" altLang="en-US" sz="2000" dirty="0" err="1">
                <a:latin typeface="JetBrains Mono"/>
              </a:rPr>
              <a:t>i</a:t>
            </a:r>
            <a:r>
              <a:rPr lang="en-US" altLang="en-US" sz="2000" dirty="0">
                <a:latin typeface="JetBrains Mono"/>
              </a:rPr>
              <a:t>, j]*x[j]</a:t>
            </a:r>
            <a:br>
              <a:rPr lang="en-US" altLang="en-US" sz="2000" dirty="0">
                <a:latin typeface="JetBrains Mono"/>
              </a:rPr>
            </a:br>
            <a:r>
              <a:rPr kumimoji="0" lang="en-US" altLang="en-US" sz="2000" b="0" i="0" u="none" strike="noStrike" cap="none" normalizeH="0" baseline="0" dirty="0">
                <a:ln>
                  <a:noFill/>
                </a:ln>
                <a:solidFill>
                  <a:srgbClr val="A9B7C6"/>
                </a:solidFill>
                <a:effectLst/>
                <a:latin typeface="JetBrains Mono"/>
              </a:rPr>
              <a:t>        </a:t>
            </a:r>
            <a:r>
              <a:rPr lang="en-US" altLang="en-US" sz="2000" dirty="0">
                <a:latin typeface="JetBrains Mono"/>
              </a:rPr>
              <a:t>x[</a:t>
            </a:r>
            <a:r>
              <a:rPr lang="en-US" altLang="en-US" sz="2000" dirty="0" err="1">
                <a:latin typeface="JetBrains Mono"/>
              </a:rPr>
              <a:t>i</a:t>
            </a:r>
            <a:r>
              <a:rPr lang="en-US" altLang="en-US" sz="2000" dirty="0">
                <a:latin typeface="JetBrains Mono"/>
              </a:rPr>
              <a:t>] = x[</a:t>
            </a:r>
            <a:r>
              <a:rPr lang="en-US" altLang="en-US" sz="2000" dirty="0" err="1">
                <a:latin typeface="JetBrains Mono"/>
              </a:rPr>
              <a:t>i</a:t>
            </a:r>
            <a:r>
              <a:rPr lang="en-US" altLang="en-US" sz="2000" dirty="0">
                <a:latin typeface="JetBrains Mono"/>
              </a:rPr>
              <a:t>]/R[</a:t>
            </a:r>
            <a:r>
              <a:rPr lang="en-US" altLang="en-US" sz="2000" dirty="0" err="1">
                <a:latin typeface="JetBrains Mono"/>
              </a:rPr>
              <a:t>i</a:t>
            </a:r>
            <a:r>
              <a:rPr lang="en-US" altLang="en-US" sz="2000" dirty="0">
                <a:latin typeface="JetBrains Mono"/>
              </a:rPr>
              <a:t>, </a:t>
            </a:r>
            <a:r>
              <a:rPr lang="en-US" altLang="en-US" sz="2000" dirty="0" err="1">
                <a:latin typeface="JetBrains Mono"/>
              </a:rPr>
              <a:t>i</a:t>
            </a:r>
            <a:r>
              <a:rPr lang="en-US" altLang="en-US" sz="2000" dirty="0">
                <a:latin typeface="JetBrains Mono"/>
              </a:rPr>
              <a:t>]</a:t>
            </a:r>
            <a:br>
              <a:rPr lang="en-US" altLang="en-US" sz="2000" dirty="0">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return </a:t>
            </a:r>
            <a:r>
              <a:rPr kumimoji="0" lang="en-US" altLang="en-US" sz="2000" b="0" i="0" u="none" strike="noStrike" cap="none" normalizeH="0" baseline="0" dirty="0">
                <a:ln>
                  <a:noFill/>
                </a:ln>
                <a:solidFill>
                  <a:srgbClr val="A9B7C6"/>
                </a:solidFill>
                <a:effectLst/>
                <a:latin typeface="JetBrains Mono"/>
              </a:rPr>
              <a:t>x</a:t>
            </a:r>
            <a:endParaRPr lang="en-US" altLang="en-US" sz="2000" dirty="0">
              <a:latin typeface="JetBrains Mono"/>
            </a:endParaRPr>
          </a:p>
        </p:txBody>
      </p:sp>
      <p:sp>
        <p:nvSpPr>
          <p:cNvPr id="9" name="TextBox 8">
            <a:extLst>
              <a:ext uri="{FF2B5EF4-FFF2-40B4-BE49-F238E27FC236}">
                <a16:creationId xmlns:a16="http://schemas.microsoft.com/office/drawing/2014/main" id="{0A3A83FB-0DD4-7CF8-4957-75683D879205}"/>
              </a:ext>
            </a:extLst>
          </p:cNvPr>
          <p:cNvSpPr txBox="1"/>
          <p:nvPr/>
        </p:nvSpPr>
        <p:spPr>
          <a:xfrm>
            <a:off x="5985363" y="2572409"/>
            <a:ext cx="6097464" cy="1200329"/>
          </a:xfrm>
          <a:prstGeom prst="rect">
            <a:avLst/>
          </a:prstGeom>
          <a:noFill/>
        </p:spPr>
        <p:txBody>
          <a:bodyPr wrap="square">
            <a:spAutoFit/>
          </a:bodyPr>
          <a:lstStyle/>
          <a:p>
            <a:r>
              <a:rPr lang="en-US" altLang="en-US" sz="1800" dirty="0">
                <a:latin typeface="JetBrains Mono"/>
              </a:rPr>
              <a:t>R = </a:t>
            </a:r>
            <a:r>
              <a:rPr lang="en-US" altLang="en-US" sz="1800" dirty="0" err="1">
                <a:latin typeface="JetBrains Mono"/>
              </a:rPr>
              <a:t>np.triu</a:t>
            </a:r>
            <a:r>
              <a:rPr lang="en-US" altLang="en-US" sz="1800" dirty="0">
                <a:latin typeface="JetBrains Mono"/>
              </a:rPr>
              <a:t>(</a:t>
            </a:r>
            <a:r>
              <a:rPr lang="en-US" altLang="en-US" sz="1800" dirty="0" err="1">
                <a:latin typeface="JetBrains Mono"/>
              </a:rPr>
              <a:t>np.random.random</a:t>
            </a:r>
            <a:r>
              <a:rPr lang="en-US" altLang="en-US" sz="1800" dirty="0">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4</a:t>
            </a:r>
            <a:r>
              <a:rPr lang="en-US" altLang="en-US" sz="1800" dirty="0">
                <a:latin typeface="JetBrains Mono"/>
              </a:rPr>
              <a:t>)))</a:t>
            </a:r>
            <a:br>
              <a:rPr lang="en-US" altLang="en-US" sz="1800" dirty="0">
                <a:latin typeface="JetBrains Mono"/>
              </a:rPr>
            </a:br>
            <a:r>
              <a:rPr lang="en-US" altLang="en-US" sz="1800" dirty="0">
                <a:latin typeface="JetBrains Mono"/>
              </a:rPr>
              <a:t>b = </a:t>
            </a:r>
            <a:r>
              <a:rPr lang="en-US" altLang="en-US" sz="1800" dirty="0" err="1">
                <a:latin typeface="JetBrains Mono"/>
              </a:rPr>
              <a:t>np.random.random</a:t>
            </a:r>
            <a:r>
              <a:rPr lang="en-US" altLang="en-US" sz="1800" dirty="0">
                <a:latin typeface="JetBrains Mono"/>
              </a:rPr>
              <a:t>(</a:t>
            </a:r>
            <a:r>
              <a:rPr kumimoji="0" lang="en-US" altLang="en-US" sz="1800" b="0" i="0" u="none" strike="noStrike" cap="none" normalizeH="0" baseline="0" dirty="0">
                <a:ln>
                  <a:noFill/>
                </a:ln>
                <a:solidFill>
                  <a:srgbClr val="6897BB"/>
                </a:solidFill>
                <a:effectLst/>
                <a:latin typeface="JetBrains Mono"/>
              </a:rPr>
              <a:t>4</a:t>
            </a:r>
            <a:r>
              <a:rPr lang="en-US" altLang="en-US" sz="1800" dirty="0">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latin typeface="JetBrains Mono"/>
              </a:rPr>
              <a:t>x = </a:t>
            </a:r>
            <a:r>
              <a:rPr lang="en-US" altLang="en-US" sz="1800" dirty="0" err="1">
                <a:latin typeface="JetBrains Mono"/>
              </a:rPr>
              <a:t>back_subst</a:t>
            </a:r>
            <a:r>
              <a:rPr lang="en-US" altLang="en-US" sz="1800" dirty="0">
                <a:latin typeface="JetBrains Mono"/>
              </a:rPr>
              <a:t>(R</a:t>
            </a:r>
            <a:r>
              <a:rPr kumimoji="0" lang="en-US" altLang="en-US" sz="1800" b="0" i="0" u="none" strike="noStrike" cap="none" normalizeH="0" baseline="0" dirty="0">
                <a:ln>
                  <a:noFill/>
                </a:ln>
                <a:solidFill>
                  <a:srgbClr val="CC7832"/>
                </a:solidFill>
                <a:effectLst/>
                <a:latin typeface="JetBrains Mono"/>
              </a:rPr>
              <a:t>, </a:t>
            </a:r>
            <a:r>
              <a:rPr lang="en-US" altLang="en-US" sz="1800" dirty="0">
                <a:latin typeface="JetBrains Mono"/>
              </a:rPr>
              <a:t>b)</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8888C6"/>
                </a:solidFill>
                <a:effectLst/>
                <a:latin typeface="JetBrains Mono"/>
              </a:rPr>
              <a:t>print</a:t>
            </a:r>
            <a:r>
              <a:rPr lang="en-US" altLang="en-US" sz="1800" dirty="0">
                <a:latin typeface="JetBrains Mono"/>
              </a:rPr>
              <a:t>(</a:t>
            </a:r>
            <a:r>
              <a:rPr lang="en-US" altLang="en-US" sz="1800" dirty="0" err="1">
                <a:latin typeface="JetBrains Mono"/>
              </a:rPr>
              <a:t>np.linalg.norm</a:t>
            </a:r>
            <a:r>
              <a:rPr lang="en-US" altLang="en-US" sz="1800" dirty="0">
                <a:latin typeface="JetBrains Mono"/>
              </a:rPr>
              <a:t>(R @ x - b))</a:t>
            </a:r>
            <a:endParaRPr lang="en-IL" dirty="0"/>
          </a:p>
        </p:txBody>
      </p:sp>
    </p:spTree>
    <p:extLst>
      <p:ext uri="{BB962C8B-B14F-4D97-AF65-F5344CB8AC3E}">
        <p14:creationId xmlns:p14="http://schemas.microsoft.com/office/powerpoint/2010/main" val="290272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a:t>
            </a:r>
            <a:r>
              <a:rPr lang="en-US" dirty="0" err="1"/>
              <a:t>NumPy</a:t>
            </a:r>
            <a:r>
              <a:rPr lang="en-US" dirty="0"/>
              <a:t>?</a:t>
            </a:r>
          </a:p>
        </p:txBody>
      </p:sp>
      <p:sp>
        <p:nvSpPr>
          <p:cNvPr id="3" name="Content Placeholder 2"/>
          <p:cNvSpPr>
            <a:spLocks noGrp="1"/>
          </p:cNvSpPr>
          <p:nvPr>
            <p:ph idx="1"/>
          </p:nvPr>
        </p:nvSpPr>
        <p:spPr/>
        <p:txBody>
          <a:bodyPr>
            <a:normAutofit/>
          </a:bodyPr>
          <a:lstStyle/>
          <a:p>
            <a:r>
              <a:rPr lang="en-US" dirty="0"/>
              <a:t>In Python, we have lists that serve the purpose of arrays, but they are slow to process</a:t>
            </a:r>
          </a:p>
          <a:p>
            <a:endParaRPr lang="en-US" dirty="0"/>
          </a:p>
          <a:p>
            <a:r>
              <a:rPr lang="en-US" dirty="0"/>
              <a:t>NumPy aims to provide an array object much faster than traditional Python lists. This is mainly because most of its mathematical operations are optimized and implemented using C or C++</a:t>
            </a:r>
          </a:p>
          <a:p>
            <a:endParaRPr lang="en-US" dirty="0"/>
          </a:p>
          <a:p>
            <a:r>
              <a:rPr lang="en-US" dirty="0"/>
              <a:t>The primary array object in NumPy is called </a:t>
            </a:r>
            <a:r>
              <a:rPr lang="en-US" dirty="0" err="1">
                <a:solidFill>
                  <a:srgbClr val="FF0000"/>
                </a:solidFill>
              </a:rPr>
              <a:t>ndarray</a:t>
            </a:r>
            <a:endParaRPr lang="en-US" dirty="0"/>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a:p>
        </p:txBody>
      </p:sp>
    </p:spTree>
    <p:extLst>
      <p:ext uri="{BB962C8B-B14F-4D97-AF65-F5344CB8AC3E}">
        <p14:creationId xmlns:p14="http://schemas.microsoft.com/office/powerpoint/2010/main" val="418675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attributes of </a:t>
            </a:r>
            <a:r>
              <a:rPr lang="en-US" dirty="0" err="1"/>
              <a:t>ndarray</a:t>
            </a:r>
            <a:endParaRPr lang="en-US" dirty="0"/>
          </a:p>
        </p:txBody>
      </p:sp>
      <p:sp>
        <p:nvSpPr>
          <p:cNvPr id="3" name="Content Placeholder 2"/>
          <p:cNvSpPr>
            <a:spLocks noGrp="1"/>
          </p:cNvSpPr>
          <p:nvPr>
            <p:ph idx="1"/>
          </p:nvPr>
        </p:nvSpPr>
        <p:spPr/>
        <p:txBody>
          <a:bodyPr/>
          <a:lstStyle/>
          <a:p>
            <a:r>
              <a:rPr lang="en-US" dirty="0"/>
              <a:t>The important attributes of a </a:t>
            </a:r>
            <a:r>
              <a:rPr lang="en-US" dirty="0" err="1"/>
              <a:t>ndarray</a:t>
            </a:r>
            <a:r>
              <a:rPr lang="en-US" dirty="0"/>
              <a:t> object are:</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73693568"/>
              </p:ext>
            </p:extLst>
          </p:nvPr>
        </p:nvGraphicFramePr>
        <p:xfrm>
          <a:off x="976922" y="2863923"/>
          <a:ext cx="9804959" cy="2732814"/>
        </p:xfrm>
        <a:graphic>
          <a:graphicData uri="http://schemas.openxmlformats.org/drawingml/2006/table">
            <a:tbl>
              <a:tblPr firstRow="1" bandRow="1">
                <a:tableStyleId>{5C22544A-7EE6-4342-B048-85BDC9FD1C3A}</a:tableStyleId>
              </a:tblPr>
              <a:tblGrid>
                <a:gridCol w="1793221">
                  <a:extLst>
                    <a:ext uri="{9D8B030D-6E8A-4147-A177-3AD203B41FA5}">
                      <a16:colId xmlns:a16="http://schemas.microsoft.com/office/drawing/2014/main" val="289330229"/>
                    </a:ext>
                  </a:extLst>
                </a:gridCol>
                <a:gridCol w="8011738">
                  <a:extLst>
                    <a:ext uri="{9D8B030D-6E8A-4147-A177-3AD203B41FA5}">
                      <a16:colId xmlns:a16="http://schemas.microsoft.com/office/drawing/2014/main" val="1759506044"/>
                    </a:ext>
                  </a:extLst>
                </a:gridCol>
              </a:tblGrid>
              <a:tr h="543447">
                <a:tc>
                  <a:txBody>
                    <a:bodyPr/>
                    <a:lstStyle/>
                    <a:p>
                      <a:pPr algn="ctr"/>
                      <a:r>
                        <a:rPr lang="en-US" sz="2400" dirty="0"/>
                        <a:t>Attributes</a:t>
                      </a:r>
                      <a:endParaRPr lang="en-US" dirty="0"/>
                    </a:p>
                  </a:txBody>
                  <a:tcPr/>
                </a:tc>
                <a:tc>
                  <a:txBody>
                    <a:bodyPr/>
                    <a:lstStyle/>
                    <a:p>
                      <a:pPr algn="ctr"/>
                      <a:r>
                        <a:rPr lang="en-US" sz="2400" b="1" kern="1200" dirty="0">
                          <a:solidFill>
                            <a:schemeClr val="lt1"/>
                          </a:solidFill>
                          <a:latin typeface="+mn-lt"/>
                          <a:ea typeface="+mn-ea"/>
                          <a:cs typeface="+mn-cs"/>
                        </a:rPr>
                        <a:t>Explanation</a:t>
                      </a:r>
                    </a:p>
                  </a:txBody>
                  <a:tcPr/>
                </a:tc>
                <a:extLst>
                  <a:ext uri="{0D108BD9-81ED-4DB2-BD59-A6C34878D82A}">
                    <a16:rowId xmlns:a16="http://schemas.microsoft.com/office/drawing/2014/main" val="1338723872"/>
                  </a:ext>
                </a:extLst>
              </a:tr>
              <a:tr h="359479">
                <a:tc>
                  <a:txBody>
                    <a:bodyPr/>
                    <a:lstStyle/>
                    <a:p>
                      <a:r>
                        <a:rPr lang="en-US" dirty="0" err="1"/>
                        <a:t>ndarray.ndim</a:t>
                      </a:r>
                      <a:endParaRPr lang="en-US" dirty="0"/>
                    </a:p>
                  </a:txBody>
                  <a:tcPr/>
                </a:tc>
                <a:tc>
                  <a:txBody>
                    <a:bodyPr/>
                    <a:lstStyle/>
                    <a:p>
                      <a:r>
                        <a:rPr lang="en-US" dirty="0"/>
                        <a:t>The number of axes (dimensions) of the array</a:t>
                      </a:r>
                    </a:p>
                  </a:txBody>
                  <a:tcPr/>
                </a:tc>
                <a:extLst>
                  <a:ext uri="{0D108BD9-81ED-4DB2-BD59-A6C34878D82A}">
                    <a16:rowId xmlns:a16="http://schemas.microsoft.com/office/drawing/2014/main" val="3551263677"/>
                  </a:ext>
                </a:extLst>
              </a:tr>
              <a:tr h="543447">
                <a:tc>
                  <a:txBody>
                    <a:bodyPr/>
                    <a:lstStyle/>
                    <a:p>
                      <a:r>
                        <a:rPr lang="en-US" dirty="0" err="1"/>
                        <a:t>ndarray.shape</a:t>
                      </a:r>
                      <a:endParaRPr lang="en-US" dirty="0"/>
                    </a:p>
                  </a:txBody>
                  <a:tcPr/>
                </a:tc>
                <a:tc>
                  <a:txBody>
                    <a:bodyPr/>
                    <a:lstStyle/>
                    <a:p>
                      <a:r>
                        <a:rPr lang="en-US" dirty="0"/>
                        <a:t>The dimensions of the array. This is a tuple of integers indicating the size of the array in each dimension. matrix with n rows and m columns, shape will be (n, m)</a:t>
                      </a:r>
                    </a:p>
                  </a:txBody>
                  <a:tcPr/>
                </a:tc>
                <a:extLst>
                  <a:ext uri="{0D108BD9-81ED-4DB2-BD59-A6C34878D82A}">
                    <a16:rowId xmlns:a16="http://schemas.microsoft.com/office/drawing/2014/main" val="1498703750"/>
                  </a:ext>
                </a:extLst>
              </a:tr>
              <a:tr h="543447">
                <a:tc>
                  <a:txBody>
                    <a:bodyPr/>
                    <a:lstStyle/>
                    <a:p>
                      <a:r>
                        <a:rPr lang="en-US" dirty="0" err="1"/>
                        <a:t>ndarray.size</a:t>
                      </a:r>
                      <a:endParaRPr lang="en-US" dirty="0"/>
                    </a:p>
                  </a:txBody>
                  <a:tcPr/>
                </a:tc>
                <a:tc>
                  <a:txBody>
                    <a:bodyPr/>
                    <a:lstStyle/>
                    <a:p>
                      <a:r>
                        <a:rPr lang="en-US" dirty="0"/>
                        <a:t>The total number of elements of the array. This is equal to the product of the elements of shape</a:t>
                      </a:r>
                    </a:p>
                  </a:txBody>
                  <a:tcPr/>
                </a:tc>
                <a:extLst>
                  <a:ext uri="{0D108BD9-81ED-4DB2-BD59-A6C34878D82A}">
                    <a16:rowId xmlns:a16="http://schemas.microsoft.com/office/drawing/2014/main" val="2423966267"/>
                  </a:ext>
                </a:extLst>
              </a:tr>
              <a:tr h="543447">
                <a:tc>
                  <a:txBody>
                    <a:bodyPr/>
                    <a:lstStyle/>
                    <a:p>
                      <a:r>
                        <a:rPr lang="en-US" dirty="0" err="1"/>
                        <a:t>ndarray.itemsize</a:t>
                      </a:r>
                      <a:endParaRPr lang="en-US" dirty="0"/>
                    </a:p>
                  </a:txBody>
                  <a:tcPr/>
                </a:tc>
                <a:tc>
                  <a:txBody>
                    <a:bodyPr/>
                    <a:lstStyle/>
                    <a:p>
                      <a:r>
                        <a:rPr lang="en-US" dirty="0"/>
                        <a:t>the size in bytes of each element of the array</a:t>
                      </a:r>
                    </a:p>
                  </a:txBody>
                  <a:tcPr/>
                </a:tc>
                <a:extLst>
                  <a:ext uri="{0D108BD9-81ED-4DB2-BD59-A6C34878D82A}">
                    <a16:rowId xmlns:a16="http://schemas.microsoft.com/office/drawing/2014/main" val="1617498589"/>
                  </a:ext>
                </a:extLst>
              </a:tr>
            </a:tbl>
          </a:graphicData>
        </a:graphic>
      </p:graphicFrame>
    </p:spTree>
    <p:extLst>
      <p:ext uri="{BB962C8B-B14F-4D97-AF65-F5344CB8AC3E}">
        <p14:creationId xmlns:p14="http://schemas.microsoft.com/office/powerpoint/2010/main" val="218288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5B099C-2276-0848-2C13-D153019D764C}"/>
              </a:ext>
            </a:extLst>
          </p:cNvPr>
          <p:cNvSpPr>
            <a:spLocks noGrp="1"/>
          </p:cNvSpPr>
          <p:nvPr>
            <p:ph type="dt" sz="half" idx="10"/>
          </p:nvPr>
        </p:nvSpPr>
        <p:spPr/>
        <p:txBody>
          <a:bodyPr/>
          <a:lstStyle/>
          <a:p>
            <a:fld id="{986D8277-54F9-F54A-87CA-B1AD37D7CEB9}" type="datetime1">
              <a:rPr lang="en-US" smtClean="0"/>
              <a:t>6/29/24</a:t>
            </a:fld>
            <a:endParaRPr lang="en-US"/>
          </a:p>
        </p:txBody>
      </p:sp>
      <p:sp>
        <p:nvSpPr>
          <p:cNvPr id="5" name="Footer Placeholder 4">
            <a:extLst>
              <a:ext uri="{FF2B5EF4-FFF2-40B4-BE49-F238E27FC236}">
                <a16:creationId xmlns:a16="http://schemas.microsoft.com/office/drawing/2014/main" id="{94442E26-E4D3-BCE2-6613-3856512EA465}"/>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2B772F5D-E85E-8315-D2CE-44212EE16492}"/>
              </a:ext>
            </a:extLst>
          </p:cNvPr>
          <p:cNvSpPr>
            <a:spLocks noGrp="1"/>
          </p:cNvSpPr>
          <p:nvPr>
            <p:ph type="sldNum" sz="quarter" idx="12"/>
          </p:nvPr>
        </p:nvSpPr>
        <p:spPr/>
        <p:txBody>
          <a:bodyPr/>
          <a:lstStyle/>
          <a:p>
            <a:fld id="{6D22F896-40B5-4ADD-8801-0D06FADFA095}" type="slidenum">
              <a:rPr lang="en-US" smtClean="0"/>
              <a:t>7</a:t>
            </a:fld>
            <a:endParaRPr lang="en-US"/>
          </a:p>
        </p:txBody>
      </p:sp>
      <p:pic>
        <p:nvPicPr>
          <p:cNvPr id="7" name="Picture 2" descr="Common placeholders in numpy arrays | by Arpit Omprakash | Byte-Sized-Code  | Medium">
            <a:extLst>
              <a:ext uri="{FF2B5EF4-FFF2-40B4-BE49-F238E27FC236}">
                <a16:creationId xmlns:a16="http://schemas.microsoft.com/office/drawing/2014/main" id="{3DEFF46D-F365-35D9-5B48-791492D599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17" b="4330"/>
          <a:stretch/>
        </p:blipFill>
        <p:spPr bwMode="auto">
          <a:xfrm>
            <a:off x="2939105" y="1411329"/>
            <a:ext cx="7952547" cy="40353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68DAB50-765E-D19E-9E09-415379E0E72A}"/>
              </a:ext>
            </a:extLst>
          </p:cNvPr>
          <p:cNvSpPr txBox="1"/>
          <p:nvPr/>
        </p:nvSpPr>
        <p:spPr>
          <a:xfrm>
            <a:off x="838200" y="501650"/>
            <a:ext cx="4581624" cy="769441"/>
          </a:xfrm>
          <a:prstGeom prst="rect">
            <a:avLst/>
          </a:prstGeom>
          <a:noFill/>
        </p:spPr>
        <p:txBody>
          <a:bodyPr wrap="square" rtlCol="0">
            <a:spAutoFit/>
          </a:bodyPr>
          <a:lstStyle/>
          <a:p>
            <a:r>
              <a:rPr lang="en-US" sz="4400" dirty="0">
                <a:latin typeface="+mj-lt"/>
                <a:ea typeface="+mj-ea"/>
                <a:cs typeface="+mj-cs"/>
              </a:rPr>
              <a:t>Axis of array</a:t>
            </a:r>
            <a:endParaRPr lang="en-IL" sz="4400" dirty="0">
              <a:latin typeface="+mj-lt"/>
              <a:ea typeface="+mj-ea"/>
              <a:cs typeface="+mj-cs"/>
            </a:endParaRPr>
          </a:p>
        </p:txBody>
      </p:sp>
      <p:sp>
        <p:nvSpPr>
          <p:cNvPr id="15" name="TextBox 14">
            <a:extLst>
              <a:ext uri="{FF2B5EF4-FFF2-40B4-BE49-F238E27FC236}">
                <a16:creationId xmlns:a16="http://schemas.microsoft.com/office/drawing/2014/main" id="{A1F1881C-FDAD-950C-CFC8-EEAA5512544B}"/>
              </a:ext>
            </a:extLst>
          </p:cNvPr>
          <p:cNvSpPr txBox="1"/>
          <p:nvPr/>
        </p:nvSpPr>
        <p:spPr>
          <a:xfrm>
            <a:off x="1010245" y="1617420"/>
            <a:ext cx="6056710" cy="1200329"/>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rPr>
              <a:t>Another term for an array dimension. Axes are numbered left to right; axis 0 is the first element in the shape tuple</a:t>
            </a:r>
          </a:p>
        </p:txBody>
      </p:sp>
    </p:spTree>
    <p:extLst>
      <p:ext uri="{BB962C8B-B14F-4D97-AF65-F5344CB8AC3E}">
        <p14:creationId xmlns:p14="http://schemas.microsoft.com/office/powerpoint/2010/main" val="111608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Warm-up exercises (1)</a:t>
            </a:r>
          </a:p>
        </p:txBody>
      </p:sp>
      <p:sp>
        <p:nvSpPr>
          <p:cNvPr id="4" name="Date Placeholder 3"/>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p:cNvSpPr>
            <a:spLocks noGrp="1"/>
          </p:cNvSpPr>
          <p:nvPr>
            <p:ph type="ftr" sz="quarter" idx="11"/>
          </p:nvPr>
        </p:nvSpPr>
        <p:spPr/>
        <p:txBody>
          <a:bodyPr/>
          <a:lstStyle/>
          <a:p>
            <a:r>
              <a:rPr lang="en-US"/>
              <a:t>Intro to Computer Science For electrical engineering</a:t>
            </a:r>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a:p>
        </p:txBody>
      </p:sp>
      <p:sp>
        <p:nvSpPr>
          <p:cNvPr id="11" name="Content Placeholder 3">
            <a:extLst>
              <a:ext uri="{FF2B5EF4-FFF2-40B4-BE49-F238E27FC236}">
                <a16:creationId xmlns:a16="http://schemas.microsoft.com/office/drawing/2014/main" id="{6AB6A0CD-A5F0-DB57-7785-46A370B8F8FE}"/>
              </a:ext>
            </a:extLst>
          </p:cNvPr>
          <p:cNvSpPr>
            <a:spLocks noGrp="1"/>
          </p:cNvSpPr>
          <p:nvPr>
            <p:ph sz="quarter" idx="1"/>
          </p:nvPr>
        </p:nvSpPr>
        <p:spPr>
          <a:xfrm>
            <a:off x="838200" y="1825625"/>
            <a:ext cx="10515600" cy="4351338"/>
          </a:xfrm>
        </p:spPr>
        <p:txBody>
          <a:bodyPr/>
          <a:lstStyle/>
          <a:p>
            <a:pPr algn="l" rtl="0"/>
            <a:r>
              <a:rPr lang="en-US" dirty="0"/>
              <a:t>Print a 2x3 array holding the values 0..5</a:t>
            </a:r>
          </a:p>
          <a:p>
            <a:pPr algn="l" rtl="0"/>
            <a:endParaRPr lang="he-IL" dirty="0"/>
          </a:p>
        </p:txBody>
      </p:sp>
      <p:graphicFrame>
        <p:nvGraphicFramePr>
          <p:cNvPr id="12" name="Table 11">
            <a:extLst>
              <a:ext uri="{FF2B5EF4-FFF2-40B4-BE49-F238E27FC236}">
                <a16:creationId xmlns:a16="http://schemas.microsoft.com/office/drawing/2014/main" id="{D3C0AEE1-465A-C744-279C-BED44FD217B9}"/>
              </a:ext>
            </a:extLst>
          </p:cNvPr>
          <p:cNvGraphicFramePr>
            <a:graphicFrameLocks noGrp="1"/>
          </p:cNvGraphicFramePr>
          <p:nvPr>
            <p:extLst>
              <p:ext uri="{D42A27DB-BD31-4B8C-83A1-F6EECF244321}">
                <p14:modId xmlns:p14="http://schemas.microsoft.com/office/powerpoint/2010/main" val="596973365"/>
              </p:ext>
            </p:extLst>
          </p:nvPr>
        </p:nvGraphicFramePr>
        <p:xfrm>
          <a:off x="7268593" y="1104554"/>
          <a:ext cx="3886200" cy="1371600"/>
        </p:xfrm>
        <a:graphic>
          <a:graphicData uri="http://schemas.openxmlformats.org/drawingml/2006/table">
            <a:tbl>
              <a:tblPr rtl="1" firstRow="1" bandRow="1">
                <a:tableStyleId>{69CF1AB2-1976-4502-BF36-3FF5EA218861}</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85800">
                <a:tc>
                  <a:txBody>
                    <a:bodyPr/>
                    <a:lstStyle/>
                    <a:p>
                      <a:pPr algn="ctr" rtl="1"/>
                      <a:r>
                        <a:rPr lang="en-US" sz="2800" b="1" dirty="0"/>
                        <a:t>2</a:t>
                      </a:r>
                      <a:endParaRPr lang="he-IL"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b="1" dirty="0"/>
                        <a:t>1</a:t>
                      </a:r>
                      <a:endParaRPr lang="he-IL"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b="1" dirty="0"/>
                        <a:t>0</a:t>
                      </a:r>
                      <a:endParaRPr lang="he-IL"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5800">
                <a:tc>
                  <a:txBody>
                    <a:bodyPr/>
                    <a:lstStyle/>
                    <a:p>
                      <a:pPr algn="ctr" rtl="1"/>
                      <a:r>
                        <a:rPr lang="en-US" sz="2800" b="1" dirty="0"/>
                        <a:t>5</a:t>
                      </a:r>
                      <a:endParaRPr lang="he-IL"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b="1" dirty="0"/>
                        <a:t>4</a:t>
                      </a:r>
                      <a:endParaRPr lang="he-IL"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800" b="1" dirty="0"/>
                        <a:t>3</a:t>
                      </a:r>
                      <a:endParaRPr lang="he-IL"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Rectangle 12">
            <a:extLst>
              <a:ext uri="{FF2B5EF4-FFF2-40B4-BE49-F238E27FC236}">
                <a16:creationId xmlns:a16="http://schemas.microsoft.com/office/drawing/2014/main" id="{6973CAE0-F8F7-FB87-A10E-1C89A13F6E92}"/>
              </a:ext>
            </a:extLst>
          </p:cNvPr>
          <p:cNvSpPr/>
          <p:nvPr/>
        </p:nvSpPr>
        <p:spPr>
          <a:xfrm>
            <a:off x="1139643" y="2407996"/>
            <a:ext cx="4119974" cy="2677656"/>
          </a:xfrm>
          <a:prstGeom prst="rect">
            <a:avLst/>
          </a:prstGeom>
        </p:spPr>
        <p:txBody>
          <a:bodyPr wrap="none">
            <a:spAutoFit/>
          </a:bodyPr>
          <a:lstStyle/>
          <a:p>
            <a:r>
              <a:rPr lang="en-US" dirty="0">
                <a:solidFill>
                  <a:srgbClr val="8F5902"/>
                </a:solidFill>
              </a:rPr>
              <a:t>&gt;&gt;&gt;</a:t>
            </a:r>
            <a:r>
              <a:rPr lang="en-US" sz="2400" dirty="0"/>
              <a:t> import </a:t>
            </a:r>
            <a:r>
              <a:rPr lang="en-US" sz="2400" dirty="0" err="1"/>
              <a:t>numpy</a:t>
            </a:r>
            <a:r>
              <a:rPr lang="en-US" sz="2400" dirty="0"/>
              <a:t> as np</a:t>
            </a:r>
          </a:p>
          <a:p>
            <a:r>
              <a:rPr lang="en-US" dirty="0">
                <a:solidFill>
                  <a:srgbClr val="8F5902"/>
                </a:solidFill>
              </a:rPr>
              <a:t>&gt;&gt;&gt;</a:t>
            </a:r>
            <a:r>
              <a:rPr lang="en-US" sz="2400" dirty="0"/>
              <a:t> </a:t>
            </a:r>
            <a:r>
              <a:rPr lang="en-US" sz="2400" dirty="0" err="1"/>
              <a:t>np.array</a:t>
            </a:r>
            <a:r>
              <a:rPr lang="en-US" sz="2400" dirty="0"/>
              <a:t>([[0, 1, 2], [3, 4, 5]])</a:t>
            </a:r>
          </a:p>
          <a:p>
            <a:r>
              <a:rPr lang="en-US" sz="2400" dirty="0"/>
              <a:t> </a:t>
            </a:r>
            <a:r>
              <a:rPr lang="en-US" sz="2400" dirty="0">
                <a:solidFill>
                  <a:srgbClr val="0070C0"/>
                </a:solidFill>
              </a:rPr>
              <a:t>[[0 1 2]</a:t>
            </a:r>
          </a:p>
          <a:p>
            <a:r>
              <a:rPr lang="en-US" sz="2400" dirty="0">
                <a:solidFill>
                  <a:srgbClr val="0070C0"/>
                </a:solidFill>
              </a:rPr>
              <a:t> [3 4 5]]</a:t>
            </a:r>
          </a:p>
          <a:p>
            <a:r>
              <a:rPr lang="en-US" dirty="0">
                <a:solidFill>
                  <a:srgbClr val="8F5902"/>
                </a:solidFill>
              </a:rPr>
              <a:t>&gt;&gt;&gt;</a:t>
            </a:r>
            <a:r>
              <a:rPr lang="en-US" sz="2400" dirty="0"/>
              <a:t> </a:t>
            </a:r>
            <a:r>
              <a:rPr lang="en-US" sz="2400" dirty="0" err="1"/>
              <a:t>np.arange</a:t>
            </a:r>
            <a:r>
              <a:rPr lang="en-US" sz="2400" dirty="0"/>
              <a:t>(6).reshape((2,</a:t>
            </a:r>
            <a:r>
              <a:rPr lang="he-IL" sz="2400" dirty="0"/>
              <a:t> </a:t>
            </a:r>
            <a:r>
              <a:rPr lang="en-US" sz="2400" dirty="0"/>
              <a:t>3))</a:t>
            </a:r>
          </a:p>
          <a:p>
            <a:r>
              <a:rPr lang="en-US" sz="2400" dirty="0">
                <a:solidFill>
                  <a:srgbClr val="0070C0"/>
                </a:solidFill>
              </a:rPr>
              <a:t>[[0 1 2]</a:t>
            </a:r>
          </a:p>
          <a:p>
            <a:r>
              <a:rPr lang="en-US" sz="2400" dirty="0">
                <a:solidFill>
                  <a:srgbClr val="0070C0"/>
                </a:solidFill>
              </a:rPr>
              <a:t> [3 4 5]] </a:t>
            </a:r>
          </a:p>
        </p:txBody>
      </p:sp>
      <p:sp>
        <p:nvSpPr>
          <p:cNvPr id="14" name="Rectangle 1">
            <a:extLst>
              <a:ext uri="{FF2B5EF4-FFF2-40B4-BE49-F238E27FC236}">
                <a16:creationId xmlns:a16="http://schemas.microsoft.com/office/drawing/2014/main" id="{1CE216DB-0F63-5526-C249-CADE81EBBD88}"/>
              </a:ext>
            </a:extLst>
          </p:cNvPr>
          <p:cNvSpPr txBox="1">
            <a:spLocks noChangeArrowheads="1"/>
          </p:cNvSpPr>
          <p:nvPr/>
        </p:nvSpPr>
        <p:spPr bwMode="auto">
          <a:xfrm>
            <a:off x="6096000" y="2653012"/>
            <a:ext cx="4114800" cy="3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30000"/>
              </a:spcBef>
              <a:spcAft>
                <a:spcPct val="0"/>
              </a:spcAft>
              <a:buFontTx/>
              <a:buNone/>
            </a:pPr>
            <a:r>
              <a:rPr lang="en-US" altLang="en-US" sz="1800" dirty="0">
                <a:solidFill>
                  <a:srgbClr val="8F5902"/>
                </a:solidFill>
              </a:rPr>
              <a:t>&gt;&gt;&gt; </a:t>
            </a:r>
            <a:r>
              <a:rPr lang="en-US" altLang="en-US" sz="1800" dirty="0">
                <a:solidFill>
                  <a:srgbClr val="000000"/>
                </a:solidFill>
              </a:rPr>
              <a:t>a</a:t>
            </a:r>
            <a:r>
              <a:rPr lang="en-US" altLang="en-US" sz="1800" dirty="0"/>
              <a:t> </a:t>
            </a:r>
            <a:r>
              <a:rPr lang="en-US" altLang="en-US" sz="1800" b="1" dirty="0">
                <a:solidFill>
                  <a:srgbClr val="CE5C00"/>
                </a:solidFill>
              </a:rPr>
              <a:t>=</a:t>
            </a:r>
            <a:r>
              <a:rPr lang="en-US" altLang="en-US" sz="1800" dirty="0"/>
              <a:t> </a:t>
            </a:r>
            <a:r>
              <a:rPr lang="en-US" sz="1800" dirty="0" err="1"/>
              <a:t>np.array</a:t>
            </a:r>
            <a:r>
              <a:rPr lang="en-US" sz="1800" dirty="0"/>
              <a:t>([[0, 1, 2], [3, 4, 5]])</a:t>
            </a:r>
            <a:endParaRPr lang="en-US" altLang="en-US" sz="1800" b="1" dirty="0">
              <a:solidFill>
                <a:srgbClr val="000000"/>
              </a:solidFill>
            </a:endParaRPr>
          </a:p>
          <a:p>
            <a:pPr marL="0" indent="0" eaLnBrk="0" fontAlgn="base" hangingPunct="0">
              <a:lnSpc>
                <a:spcPct val="100000"/>
              </a:lnSpc>
              <a:spcBef>
                <a:spcPct val="30000"/>
              </a:spcBef>
              <a:spcAft>
                <a:spcPct val="0"/>
              </a:spcAft>
              <a:buFontTx/>
              <a:buNone/>
            </a:pPr>
            <a:r>
              <a:rPr lang="en-US" altLang="en-US" sz="1800" dirty="0">
                <a:solidFill>
                  <a:srgbClr val="8F5902"/>
                </a:solidFill>
              </a:rPr>
              <a:t>&gt;&gt;&gt; </a:t>
            </a:r>
            <a:r>
              <a:rPr lang="en-US" altLang="en-US" sz="1800" dirty="0" err="1">
                <a:solidFill>
                  <a:srgbClr val="000000"/>
                </a:solidFill>
              </a:rPr>
              <a:t>a</a:t>
            </a:r>
            <a:r>
              <a:rPr lang="en-US" altLang="en-US" sz="1800" b="1" dirty="0" err="1">
                <a:solidFill>
                  <a:srgbClr val="CE5C00"/>
                </a:solidFill>
              </a:rPr>
              <a:t>.</a:t>
            </a:r>
            <a:r>
              <a:rPr lang="en-US" altLang="en-US" sz="1800" dirty="0" err="1">
                <a:solidFill>
                  <a:srgbClr val="000000"/>
                </a:solidFill>
              </a:rPr>
              <a:t>shape</a:t>
            </a:r>
            <a:endParaRPr lang="en-US" altLang="en-US" sz="1800" dirty="0">
              <a:solidFill>
                <a:srgbClr val="000000"/>
              </a:solidFill>
            </a:endParaRPr>
          </a:p>
          <a:p>
            <a:pPr marL="0" indent="0" eaLnBrk="0" fontAlgn="base" hangingPunct="0">
              <a:lnSpc>
                <a:spcPct val="100000"/>
              </a:lnSpc>
              <a:spcBef>
                <a:spcPct val="30000"/>
              </a:spcBef>
              <a:spcAft>
                <a:spcPct val="0"/>
              </a:spcAft>
              <a:buFontTx/>
              <a:buNone/>
            </a:pPr>
            <a:r>
              <a:rPr lang="en-US" altLang="en-US" sz="1800" dirty="0">
                <a:solidFill>
                  <a:srgbClr val="0070C0"/>
                </a:solidFill>
              </a:rPr>
              <a:t>(2, 3) </a:t>
            </a:r>
          </a:p>
          <a:p>
            <a:pPr marL="0" indent="0" eaLnBrk="0" fontAlgn="base" hangingPunct="0">
              <a:lnSpc>
                <a:spcPct val="100000"/>
              </a:lnSpc>
              <a:spcBef>
                <a:spcPct val="30000"/>
              </a:spcBef>
              <a:spcAft>
                <a:spcPct val="0"/>
              </a:spcAft>
              <a:buFontTx/>
              <a:buNone/>
            </a:pPr>
            <a:r>
              <a:rPr lang="en-US" altLang="en-US" sz="1800" dirty="0">
                <a:solidFill>
                  <a:srgbClr val="8F5902"/>
                </a:solidFill>
              </a:rPr>
              <a:t>&gt;&gt;&gt; </a:t>
            </a:r>
            <a:r>
              <a:rPr lang="en-US" altLang="en-US" sz="1800" dirty="0" err="1">
                <a:solidFill>
                  <a:srgbClr val="000000"/>
                </a:solidFill>
              </a:rPr>
              <a:t>a</a:t>
            </a:r>
            <a:r>
              <a:rPr lang="en-US" altLang="en-US" sz="1800" b="1" dirty="0" err="1">
                <a:solidFill>
                  <a:srgbClr val="CE5C00"/>
                </a:solidFill>
              </a:rPr>
              <a:t>.</a:t>
            </a:r>
            <a:r>
              <a:rPr lang="en-US" altLang="en-US" sz="1800" dirty="0" err="1">
                <a:solidFill>
                  <a:srgbClr val="000000"/>
                </a:solidFill>
              </a:rPr>
              <a:t>ndim</a:t>
            </a:r>
            <a:r>
              <a:rPr lang="en-US" altLang="en-US" sz="1800" dirty="0"/>
              <a:t> </a:t>
            </a:r>
          </a:p>
          <a:p>
            <a:pPr marL="0" indent="0" eaLnBrk="0" fontAlgn="base" hangingPunct="0">
              <a:lnSpc>
                <a:spcPct val="100000"/>
              </a:lnSpc>
              <a:spcBef>
                <a:spcPct val="30000"/>
              </a:spcBef>
              <a:spcAft>
                <a:spcPct val="0"/>
              </a:spcAft>
              <a:buFontTx/>
              <a:buNone/>
            </a:pPr>
            <a:r>
              <a:rPr lang="en-US" altLang="en-US" sz="1800" dirty="0">
                <a:solidFill>
                  <a:srgbClr val="0070C0"/>
                </a:solidFill>
              </a:rPr>
              <a:t>2</a:t>
            </a:r>
          </a:p>
          <a:p>
            <a:pPr marL="0" indent="0" eaLnBrk="0" fontAlgn="base" hangingPunct="0">
              <a:lnSpc>
                <a:spcPct val="100000"/>
              </a:lnSpc>
              <a:spcBef>
                <a:spcPct val="30000"/>
              </a:spcBef>
              <a:spcAft>
                <a:spcPct val="0"/>
              </a:spcAft>
              <a:buFontTx/>
              <a:buNone/>
            </a:pPr>
            <a:r>
              <a:rPr lang="en-US" altLang="en-US" sz="1800" dirty="0">
                <a:solidFill>
                  <a:srgbClr val="8F5902"/>
                </a:solidFill>
              </a:rPr>
              <a:t>&gt;&gt;&gt; </a:t>
            </a:r>
            <a:r>
              <a:rPr lang="en-US" altLang="en-US" sz="1800" dirty="0" err="1">
                <a:solidFill>
                  <a:srgbClr val="000000"/>
                </a:solidFill>
              </a:rPr>
              <a:t>a</a:t>
            </a:r>
            <a:r>
              <a:rPr lang="en-US" altLang="en-US" sz="1800" b="1" dirty="0" err="1">
                <a:solidFill>
                  <a:srgbClr val="CE5C00"/>
                </a:solidFill>
              </a:rPr>
              <a:t>.</a:t>
            </a:r>
            <a:r>
              <a:rPr lang="en-US" altLang="en-US" sz="1800" dirty="0" err="1">
                <a:solidFill>
                  <a:srgbClr val="000000"/>
                </a:solidFill>
              </a:rPr>
              <a:t>size</a:t>
            </a:r>
            <a:r>
              <a:rPr lang="en-US" altLang="en-US" sz="1800" dirty="0"/>
              <a:t> </a:t>
            </a:r>
          </a:p>
          <a:p>
            <a:pPr marL="0" indent="0" eaLnBrk="0" fontAlgn="base" hangingPunct="0">
              <a:lnSpc>
                <a:spcPct val="100000"/>
              </a:lnSpc>
              <a:spcBef>
                <a:spcPct val="30000"/>
              </a:spcBef>
              <a:spcAft>
                <a:spcPct val="0"/>
              </a:spcAft>
              <a:buFontTx/>
              <a:buNone/>
            </a:pPr>
            <a:r>
              <a:rPr lang="en-US" altLang="en-US" sz="1800" dirty="0">
                <a:solidFill>
                  <a:srgbClr val="0070C0"/>
                </a:solidFill>
              </a:rPr>
              <a:t>6</a:t>
            </a:r>
          </a:p>
          <a:p>
            <a:pPr marL="0" indent="0" eaLnBrk="0" fontAlgn="base" hangingPunct="0">
              <a:lnSpc>
                <a:spcPct val="100000"/>
              </a:lnSpc>
              <a:spcBef>
                <a:spcPct val="30000"/>
              </a:spcBef>
              <a:spcAft>
                <a:spcPct val="0"/>
              </a:spcAft>
              <a:buNone/>
            </a:pPr>
            <a:r>
              <a:rPr lang="en-US" altLang="en-US" sz="1800" dirty="0">
                <a:solidFill>
                  <a:srgbClr val="8F5902"/>
                </a:solidFill>
              </a:rPr>
              <a:t>&gt;&gt;&gt; </a:t>
            </a:r>
            <a:r>
              <a:rPr lang="en-US" altLang="en-US" sz="1800" dirty="0">
                <a:solidFill>
                  <a:schemeClr val="accent1"/>
                </a:solidFill>
              </a:rPr>
              <a:t>type</a:t>
            </a:r>
            <a:r>
              <a:rPr lang="en-US" altLang="en-US" sz="1800" b="1" dirty="0">
                <a:solidFill>
                  <a:srgbClr val="000000"/>
                </a:solidFill>
              </a:rPr>
              <a:t>(</a:t>
            </a:r>
            <a:r>
              <a:rPr lang="en-US" altLang="en-US" sz="1800" dirty="0">
                <a:solidFill>
                  <a:srgbClr val="000000"/>
                </a:solidFill>
              </a:rPr>
              <a:t>a</a:t>
            </a:r>
            <a:r>
              <a:rPr lang="en-US" altLang="en-US" sz="1800" b="1" dirty="0">
                <a:solidFill>
                  <a:srgbClr val="000000"/>
                </a:solidFill>
              </a:rPr>
              <a:t>)</a:t>
            </a:r>
            <a:r>
              <a:rPr lang="en-US" altLang="en-US" sz="1800" dirty="0"/>
              <a:t> </a:t>
            </a:r>
          </a:p>
          <a:p>
            <a:pPr marL="0" indent="0" eaLnBrk="0" fontAlgn="base" hangingPunct="0">
              <a:lnSpc>
                <a:spcPct val="100000"/>
              </a:lnSpc>
              <a:spcBef>
                <a:spcPct val="30000"/>
              </a:spcBef>
              <a:spcAft>
                <a:spcPct val="0"/>
              </a:spcAft>
              <a:buNone/>
            </a:pPr>
            <a:r>
              <a:rPr lang="en-US" altLang="en-US" sz="1800" dirty="0">
                <a:solidFill>
                  <a:srgbClr val="0070C0"/>
                </a:solidFill>
              </a:rPr>
              <a:t>&lt;class '</a:t>
            </a:r>
            <a:r>
              <a:rPr lang="en-US" altLang="en-US" sz="1800" dirty="0" err="1">
                <a:solidFill>
                  <a:srgbClr val="0070C0"/>
                </a:solidFill>
              </a:rPr>
              <a:t>numpy.ndarray</a:t>
            </a:r>
            <a:r>
              <a:rPr lang="en-US" altLang="en-US" sz="1800" dirty="0">
                <a:solidFill>
                  <a:srgbClr val="0070C0"/>
                </a:solidFill>
              </a:rPr>
              <a:t>'&gt; </a:t>
            </a:r>
          </a:p>
        </p:txBody>
      </p:sp>
      <p:sp>
        <p:nvSpPr>
          <p:cNvPr id="16" name="TextBox 15">
            <a:extLst>
              <a:ext uri="{FF2B5EF4-FFF2-40B4-BE49-F238E27FC236}">
                <a16:creationId xmlns:a16="http://schemas.microsoft.com/office/drawing/2014/main" id="{3033F4FB-60B2-C7FD-E470-7550E7C6529F}"/>
              </a:ext>
            </a:extLst>
          </p:cNvPr>
          <p:cNvSpPr txBox="1"/>
          <p:nvPr/>
        </p:nvSpPr>
        <p:spPr>
          <a:xfrm>
            <a:off x="7988018" y="2986040"/>
            <a:ext cx="7714648" cy="1449628"/>
          </a:xfrm>
          <a:prstGeom prst="rect">
            <a:avLst/>
          </a:prstGeom>
          <a:noFill/>
        </p:spPr>
        <p:txBody>
          <a:bodyPr wrap="square">
            <a:spAutoFit/>
          </a:bodyPr>
          <a:lstStyle/>
          <a:p>
            <a:pPr lvl="0" eaLnBrk="0" fontAlgn="base" hangingPunct="0">
              <a:spcBef>
                <a:spcPct val="30000"/>
              </a:spcBef>
              <a:spcAft>
                <a:spcPct val="0"/>
              </a:spcAft>
            </a:pPr>
            <a:r>
              <a:rPr lang="en-US" altLang="en-US" dirty="0">
                <a:solidFill>
                  <a:srgbClr val="8F5902"/>
                </a:solidFill>
              </a:rPr>
              <a:t>&gt;&gt;&gt; </a:t>
            </a:r>
            <a:r>
              <a:rPr lang="en-US" altLang="en-US" dirty="0" err="1">
                <a:solidFill>
                  <a:srgbClr val="000000"/>
                </a:solidFill>
              </a:rPr>
              <a:t>a</a:t>
            </a:r>
            <a:r>
              <a:rPr lang="en-US" altLang="en-US" b="1" dirty="0" err="1">
                <a:solidFill>
                  <a:srgbClr val="CE5C00"/>
                </a:solidFill>
              </a:rPr>
              <a:t>.</a:t>
            </a:r>
            <a:r>
              <a:rPr lang="en-US" altLang="en-US" dirty="0" err="1">
                <a:solidFill>
                  <a:srgbClr val="000000"/>
                </a:solidFill>
              </a:rPr>
              <a:t>dtype</a:t>
            </a:r>
            <a:r>
              <a:rPr lang="en-US" altLang="en-US" b="1" dirty="0" err="1">
                <a:solidFill>
                  <a:srgbClr val="CE5C00"/>
                </a:solidFill>
              </a:rPr>
              <a:t>.</a:t>
            </a:r>
            <a:r>
              <a:rPr lang="en-US" altLang="en-US" dirty="0" err="1">
                <a:solidFill>
                  <a:srgbClr val="000000"/>
                </a:solidFill>
              </a:rPr>
              <a:t>name</a:t>
            </a:r>
            <a:endParaRPr lang="en-US" altLang="en-US" dirty="0">
              <a:solidFill>
                <a:srgbClr val="000000"/>
              </a:solidFill>
            </a:endParaRPr>
          </a:p>
          <a:p>
            <a:pPr lvl="0" eaLnBrk="0" fontAlgn="base" hangingPunct="0">
              <a:spcBef>
                <a:spcPct val="30000"/>
              </a:spcBef>
              <a:spcAft>
                <a:spcPct val="0"/>
              </a:spcAft>
            </a:pPr>
            <a:r>
              <a:rPr lang="en-US" altLang="en-US" dirty="0">
                <a:solidFill>
                  <a:srgbClr val="0070C0"/>
                </a:solidFill>
              </a:rPr>
              <a:t>'int64’ </a:t>
            </a:r>
          </a:p>
          <a:p>
            <a:pPr lvl="0" fontAlgn="base">
              <a:spcBef>
                <a:spcPct val="30000"/>
              </a:spcBef>
              <a:spcAft>
                <a:spcPct val="0"/>
              </a:spcAft>
            </a:pPr>
            <a:r>
              <a:rPr lang="en-US" altLang="en-US" dirty="0">
                <a:solidFill>
                  <a:srgbClr val="8F5902"/>
                </a:solidFill>
              </a:rPr>
              <a:t>&gt;&gt;&gt;</a:t>
            </a:r>
            <a:r>
              <a:rPr lang="en-US" altLang="en-US" dirty="0"/>
              <a:t> </a:t>
            </a:r>
            <a:r>
              <a:rPr lang="en-US" altLang="en-US" dirty="0" err="1"/>
              <a:t>a.itemsize</a:t>
            </a:r>
            <a:endParaRPr lang="en-US" altLang="en-US" dirty="0"/>
          </a:p>
          <a:p>
            <a:pPr eaLnBrk="0" fontAlgn="base" hangingPunct="0">
              <a:spcBef>
                <a:spcPct val="30000"/>
              </a:spcBef>
              <a:spcAft>
                <a:spcPct val="0"/>
              </a:spcAft>
            </a:pPr>
            <a:r>
              <a:rPr lang="en-US" altLang="en-US" dirty="0">
                <a:solidFill>
                  <a:srgbClr val="0070C0"/>
                </a:solidFill>
              </a:rPr>
              <a:t>8</a:t>
            </a:r>
          </a:p>
        </p:txBody>
      </p:sp>
      <p:sp>
        <p:nvSpPr>
          <p:cNvPr id="17" name="Cloud Callout 16">
            <a:extLst>
              <a:ext uri="{FF2B5EF4-FFF2-40B4-BE49-F238E27FC236}">
                <a16:creationId xmlns:a16="http://schemas.microsoft.com/office/drawing/2014/main" id="{C5DAC9E0-CAF4-2E95-50E2-9AE72AA732E9}"/>
              </a:ext>
            </a:extLst>
          </p:cNvPr>
          <p:cNvSpPr/>
          <p:nvPr/>
        </p:nvSpPr>
        <p:spPr>
          <a:xfrm>
            <a:off x="8575641" y="4305843"/>
            <a:ext cx="3301728" cy="170579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err="1"/>
              <a:t>ndarray.dtype</a:t>
            </a:r>
            <a:endParaRPr lang="en-US" sz="2000" b="1" u="sng" dirty="0"/>
          </a:p>
          <a:p>
            <a:pPr algn="ctr"/>
            <a:r>
              <a:rPr lang="en-US" dirty="0"/>
              <a:t>an object describing the type of the elements in the array.</a:t>
            </a:r>
          </a:p>
        </p:txBody>
      </p:sp>
      <p:sp>
        <p:nvSpPr>
          <p:cNvPr id="18" name="TextBox 17">
            <a:extLst>
              <a:ext uri="{FF2B5EF4-FFF2-40B4-BE49-F238E27FC236}">
                <a16:creationId xmlns:a16="http://schemas.microsoft.com/office/drawing/2014/main" id="{CD825858-CCC2-B86E-2642-3F7DE714DFB4}"/>
              </a:ext>
            </a:extLst>
          </p:cNvPr>
          <p:cNvSpPr txBox="1"/>
          <p:nvPr/>
        </p:nvSpPr>
        <p:spPr>
          <a:xfrm>
            <a:off x="838200" y="5810800"/>
            <a:ext cx="5188728" cy="646331"/>
          </a:xfrm>
          <a:prstGeom prst="rect">
            <a:avLst/>
          </a:prstGeom>
          <a:noFill/>
        </p:spPr>
        <p:txBody>
          <a:bodyPr wrap="none" rtlCol="0">
            <a:spAutoFit/>
          </a:bodyPr>
          <a:lstStyle/>
          <a:p>
            <a:pPr algn="ctr"/>
            <a:r>
              <a:rPr lang="en-US" dirty="0"/>
              <a:t>There are different array creation routines in </a:t>
            </a:r>
            <a:r>
              <a:rPr lang="en-US" dirty="0" err="1"/>
              <a:t>Numpy</a:t>
            </a:r>
            <a:r>
              <a:rPr lang="en-US" dirty="0"/>
              <a:t>. </a:t>
            </a:r>
          </a:p>
          <a:p>
            <a:pPr algn="ctr"/>
            <a:r>
              <a:rPr lang="en-US" dirty="0"/>
              <a:t>You can read about them </a:t>
            </a:r>
            <a:r>
              <a:rPr lang="en-US" dirty="0">
                <a:hlinkClick r:id="rId2"/>
              </a:rPr>
              <a:t>here</a:t>
            </a:r>
            <a:endParaRPr lang="en-IL" dirty="0"/>
          </a:p>
        </p:txBody>
      </p:sp>
    </p:spTree>
    <p:extLst>
      <p:ext uri="{BB962C8B-B14F-4D97-AF65-F5344CB8AC3E}">
        <p14:creationId xmlns:p14="http://schemas.microsoft.com/office/powerpoint/2010/main" val="11780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BF86-8D3F-60BD-BDE0-ACDBF180C93B}"/>
              </a:ext>
            </a:extLst>
          </p:cNvPr>
          <p:cNvSpPr>
            <a:spLocks noGrp="1"/>
          </p:cNvSpPr>
          <p:nvPr>
            <p:ph type="title"/>
          </p:nvPr>
        </p:nvSpPr>
        <p:spPr/>
        <p:txBody>
          <a:bodyPr/>
          <a:lstStyle/>
          <a:p>
            <a:r>
              <a:rPr lang="en-US" dirty="0"/>
              <a:t>Mathematical operators</a:t>
            </a:r>
            <a:endParaRPr lang="en-IL" dirty="0"/>
          </a:p>
        </p:txBody>
      </p:sp>
      <p:sp>
        <p:nvSpPr>
          <p:cNvPr id="4" name="Date Placeholder 3">
            <a:extLst>
              <a:ext uri="{FF2B5EF4-FFF2-40B4-BE49-F238E27FC236}">
                <a16:creationId xmlns:a16="http://schemas.microsoft.com/office/drawing/2014/main" id="{B3533B4F-7258-DC22-5EE5-D85E38E43657}"/>
              </a:ext>
            </a:extLst>
          </p:cNvPr>
          <p:cNvSpPr>
            <a:spLocks noGrp="1"/>
          </p:cNvSpPr>
          <p:nvPr>
            <p:ph type="dt" sz="half" idx="10"/>
          </p:nvPr>
        </p:nvSpPr>
        <p:spPr/>
        <p:txBody>
          <a:bodyPr/>
          <a:lstStyle/>
          <a:p>
            <a:fld id="{986D8277-54F9-F54A-87CA-B1AD37D7CEB9}" type="datetime1">
              <a:rPr lang="en-US" smtClean="0"/>
              <a:t>6/29/24</a:t>
            </a:fld>
            <a:endParaRPr lang="en-US" dirty="0"/>
          </a:p>
        </p:txBody>
      </p:sp>
      <p:sp>
        <p:nvSpPr>
          <p:cNvPr id="5" name="Footer Placeholder 4">
            <a:extLst>
              <a:ext uri="{FF2B5EF4-FFF2-40B4-BE49-F238E27FC236}">
                <a16:creationId xmlns:a16="http://schemas.microsoft.com/office/drawing/2014/main" id="{EC592359-4399-7D45-DC98-37FD34908DEE}"/>
              </a:ext>
            </a:extLst>
          </p:cNvPr>
          <p:cNvSpPr>
            <a:spLocks noGrp="1"/>
          </p:cNvSpPr>
          <p:nvPr>
            <p:ph type="ftr" sz="quarter" idx="11"/>
          </p:nvPr>
        </p:nvSpPr>
        <p:spPr/>
        <p:txBody>
          <a:bodyPr/>
          <a:lstStyle/>
          <a:p>
            <a:r>
              <a:rPr lang="en-US"/>
              <a:t>Intro to Computer Science For electrical engineering</a:t>
            </a:r>
          </a:p>
        </p:txBody>
      </p:sp>
      <p:sp>
        <p:nvSpPr>
          <p:cNvPr id="6" name="Slide Number Placeholder 5">
            <a:extLst>
              <a:ext uri="{FF2B5EF4-FFF2-40B4-BE49-F238E27FC236}">
                <a16:creationId xmlns:a16="http://schemas.microsoft.com/office/drawing/2014/main" id="{F48BDAE8-D2DC-DE64-F784-837D0A42EEBC}"/>
              </a:ext>
            </a:extLst>
          </p:cNvPr>
          <p:cNvSpPr>
            <a:spLocks noGrp="1"/>
          </p:cNvSpPr>
          <p:nvPr>
            <p:ph type="sldNum" sz="quarter" idx="12"/>
          </p:nvPr>
        </p:nvSpPr>
        <p:spPr/>
        <p:txBody>
          <a:bodyPr/>
          <a:lstStyle/>
          <a:p>
            <a:fld id="{6D22F896-40B5-4ADD-8801-0D06FADFA095}" type="slidenum">
              <a:rPr lang="en-US" smtClean="0"/>
              <a:t>9</a:t>
            </a:fld>
            <a:endParaRPr lang="en-US"/>
          </a:p>
        </p:txBody>
      </p:sp>
      <p:sp>
        <p:nvSpPr>
          <p:cNvPr id="8" name="Content Placeholder 2">
            <a:extLst>
              <a:ext uri="{FF2B5EF4-FFF2-40B4-BE49-F238E27FC236}">
                <a16:creationId xmlns:a16="http://schemas.microsoft.com/office/drawing/2014/main" id="{9F1A6482-15D2-C8D9-5055-DA81895EDFF3}"/>
              </a:ext>
            </a:extLst>
          </p:cNvPr>
          <p:cNvSpPr txBox="1">
            <a:spLocks/>
          </p:cNvSpPr>
          <p:nvPr/>
        </p:nvSpPr>
        <p:spPr>
          <a:xfrm>
            <a:off x="1232836" y="1761223"/>
            <a:ext cx="8595360" cy="43513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We will see that</a:t>
            </a:r>
          </a:p>
          <a:p>
            <a:pPr lvl="1"/>
            <a:r>
              <a:rPr lang="en-US" sz="2800" dirty="0"/>
              <a:t>Arithmetic operations are element-wise</a:t>
            </a:r>
          </a:p>
          <a:p>
            <a:pPr lvl="1"/>
            <a:endParaRPr lang="en-US" sz="2800" dirty="0"/>
          </a:p>
          <a:p>
            <a:pPr lvl="1"/>
            <a:r>
              <a:rPr lang="en-US" sz="2800" dirty="0"/>
              <a:t>Logical operators return a Boolean array</a:t>
            </a:r>
          </a:p>
          <a:p>
            <a:pPr lvl="1"/>
            <a:endParaRPr lang="en-US" sz="2800" dirty="0"/>
          </a:p>
          <a:p>
            <a:pPr lvl="1"/>
            <a:r>
              <a:rPr lang="en-US" sz="2800" dirty="0"/>
              <a:t>In place operations modify the array</a:t>
            </a:r>
          </a:p>
          <a:p>
            <a:pPr lvl="1"/>
            <a:endParaRPr lang="en-US" sz="2800" dirty="0"/>
          </a:p>
          <a:p>
            <a:pPr lvl="1"/>
            <a:r>
              <a:rPr lang="en-US" sz="2800" dirty="0"/>
              <a:t>Just as in Python, the result of a math operator is cast to the more general or precise datatype</a:t>
            </a:r>
          </a:p>
          <a:p>
            <a:pPr lvl="2"/>
            <a:r>
              <a:rPr lang="en-US" sz="2400" dirty="0"/>
              <a:t>uint64 + uint16 =&gt; uint64</a:t>
            </a:r>
          </a:p>
          <a:p>
            <a:pPr lvl="2"/>
            <a:r>
              <a:rPr lang="en-US" sz="2400" dirty="0"/>
              <a:t>float32 / int32 =&gt; float32</a:t>
            </a:r>
          </a:p>
          <a:p>
            <a:pPr lvl="2"/>
            <a:endParaRPr lang="en-US" sz="2400" dirty="0"/>
          </a:p>
        </p:txBody>
      </p:sp>
      <p:sp>
        <p:nvSpPr>
          <p:cNvPr id="12" name="TextBox 11">
            <a:extLst>
              <a:ext uri="{FF2B5EF4-FFF2-40B4-BE49-F238E27FC236}">
                <a16:creationId xmlns:a16="http://schemas.microsoft.com/office/drawing/2014/main" id="{3882699B-B403-5A01-37E6-CFCE6C2EA5EB}"/>
              </a:ext>
            </a:extLst>
          </p:cNvPr>
          <p:cNvSpPr txBox="1"/>
          <p:nvPr/>
        </p:nvSpPr>
        <p:spPr>
          <a:xfrm>
            <a:off x="2026920" y="6033184"/>
            <a:ext cx="8355621" cy="646331"/>
          </a:xfrm>
          <a:prstGeom prst="rect">
            <a:avLst/>
          </a:prstGeom>
          <a:noFill/>
        </p:spPr>
        <p:txBody>
          <a:bodyPr wrap="none" rtlCol="0">
            <a:spAutoFit/>
          </a:bodyPr>
          <a:lstStyle/>
          <a:p>
            <a:r>
              <a:rPr lang="en-US" dirty="0"/>
              <a:t>Warning: upcasting does not prevent overflow/underflow. You must manually cast first</a:t>
            </a:r>
          </a:p>
          <a:p>
            <a:endParaRPr lang="en-IL" dirty="0"/>
          </a:p>
        </p:txBody>
      </p:sp>
    </p:spTree>
    <p:extLst>
      <p:ext uri="{BB962C8B-B14F-4D97-AF65-F5344CB8AC3E}">
        <p14:creationId xmlns:p14="http://schemas.microsoft.com/office/powerpoint/2010/main" val="289365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מסמך" ma:contentTypeID="0x010100F64EF411A19A1A4B9E7346737D2A1417" ma:contentTypeVersion="14" ma:contentTypeDescription="צור מסמך חדש." ma:contentTypeScope="" ma:versionID="428fab9fad1ef2a1ca0f40e2b99b69e9">
  <xsd:schema xmlns:xsd="http://www.w3.org/2001/XMLSchema" xmlns:xs="http://www.w3.org/2001/XMLSchema" xmlns:p="http://schemas.microsoft.com/office/2006/metadata/properties" xmlns:ns2="30745bad-0236-4269-bac6-18b0cf771cc1" xmlns:ns3="3db336b5-802a-402b-a524-eb36f6f9c9b3" targetNamespace="http://schemas.microsoft.com/office/2006/metadata/properties" ma:root="true" ma:fieldsID="10177ab5d26fba73f62f44d6d68bebe7" ns2:_="" ns3:_="">
    <xsd:import namespace="30745bad-0236-4269-bac6-18b0cf771cc1"/>
    <xsd:import namespace="3db336b5-802a-402b-a524-eb36f6f9c9b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745bad-0236-4269-bac6-18b0cf771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תגיות תמונה" ma:readOnly="false" ma:fieldId="{5cf76f15-5ced-4ddc-b409-7134ff3c332f}" ma:taxonomyMulti="true" ma:sspId="2627ecdc-4a41-4db1-8913-7c60425bb43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db336b5-802a-402b-a524-eb36f6f9c9b3"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6b97c003-570b-43c4-a0ef-06c8d9ac6ec8}" ma:internalName="TaxCatchAll" ma:showField="CatchAllData" ma:web="3db336b5-802a-402b-a524-eb36f6f9c9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db336b5-802a-402b-a524-eb36f6f9c9b3" xsi:nil="true"/>
    <lcf76f155ced4ddcb4097134ff3c332f xmlns="30745bad-0236-4269-bac6-18b0cf771cc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8EFF52-7BCD-454E-B905-B61E1CCC1A06}">
  <ds:schemaRefs>
    <ds:schemaRef ds:uri="http://schemas.microsoft.com/sharepoint/v3/contenttype/forms"/>
  </ds:schemaRefs>
</ds:datastoreItem>
</file>

<file path=customXml/itemProps2.xml><?xml version="1.0" encoding="utf-8"?>
<ds:datastoreItem xmlns:ds="http://schemas.openxmlformats.org/officeDocument/2006/customXml" ds:itemID="{F484FF28-F385-40F1-A825-A48FCFE1A2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745bad-0236-4269-bac6-18b0cf771cc1"/>
    <ds:schemaRef ds:uri="3db336b5-802a-402b-a524-eb36f6f9c9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8B7581-3A25-4B5D-8FA5-AC011FF0BE68}">
  <ds:schemaRefs>
    <ds:schemaRef ds:uri="http://purl.org/dc/term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 ds:uri="30745bad-0236-4269-bac6-18b0cf771cc1"/>
    <ds:schemaRef ds:uri="http://schemas.microsoft.com/office/infopath/2007/PartnerControls"/>
    <ds:schemaRef ds:uri="3db336b5-802a-402b-a524-eb36f6f9c9b3"/>
  </ds:schemaRefs>
</ds:datastoreItem>
</file>

<file path=docProps/app.xml><?xml version="1.0" encoding="utf-8"?>
<Properties xmlns="http://schemas.openxmlformats.org/officeDocument/2006/extended-properties" xmlns:vt="http://schemas.openxmlformats.org/officeDocument/2006/docPropsVTypes">
  <Template/>
  <TotalTime>3980</TotalTime>
  <Words>5369</Words>
  <Application>Microsoft Macintosh PowerPoint</Application>
  <PresentationFormat>Widescreen</PresentationFormat>
  <Paragraphs>713</Paragraphs>
  <Slides>43</Slides>
  <Notes>9</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 Unicode MS</vt:lpstr>
      <vt:lpstr>Arial</vt:lpstr>
      <vt:lpstr>Calibri</vt:lpstr>
      <vt:lpstr>Calibri Light</vt:lpstr>
      <vt:lpstr>Cambria Math</vt:lpstr>
      <vt:lpstr>Consolas</vt:lpstr>
      <vt:lpstr>Courier New</vt:lpstr>
      <vt:lpstr>JetBrains Mono</vt:lpstr>
      <vt:lpstr>Menlo</vt:lpstr>
      <vt:lpstr>Times New Roman</vt:lpstr>
      <vt:lpstr>var(--pst-font-family-monospace)</vt:lpstr>
      <vt:lpstr>Office Theme</vt:lpstr>
      <vt:lpstr>Introduction to Computer Science (371-1-1601)</vt:lpstr>
      <vt:lpstr>Today’s topics</vt:lpstr>
      <vt:lpstr>NumPy</vt:lpstr>
      <vt:lpstr>What is NumPy?</vt:lpstr>
      <vt:lpstr>Why Use NumPy?</vt:lpstr>
      <vt:lpstr>The attributes of ndarray</vt:lpstr>
      <vt:lpstr>PowerPoint Presentation</vt:lpstr>
      <vt:lpstr>Warm-up exercises (1)</vt:lpstr>
      <vt:lpstr>Mathematical operators</vt:lpstr>
      <vt:lpstr>Warm-up exercises (2)</vt:lpstr>
      <vt:lpstr>Ndarray methods</vt:lpstr>
      <vt:lpstr>Warm-up exercises (3)</vt:lpstr>
      <vt:lpstr>Warm-up exercises (4)</vt:lpstr>
      <vt:lpstr>Warm-up exercises (5)</vt:lpstr>
      <vt:lpstr>General Broadcasting Rules</vt:lpstr>
      <vt:lpstr>HW exercise</vt:lpstr>
      <vt:lpstr>Indexing, Slicing </vt:lpstr>
      <vt:lpstr>Copies and Views</vt:lpstr>
      <vt:lpstr>View</vt:lpstr>
      <vt:lpstr>View</vt:lpstr>
      <vt:lpstr>Copy</vt:lpstr>
      <vt:lpstr>Warm-up exercises (6)</vt:lpstr>
      <vt:lpstr>HW exercise</vt:lpstr>
      <vt:lpstr>HW exercise </vt:lpstr>
      <vt:lpstr>Warm-up exercises (7)</vt:lpstr>
      <vt:lpstr>Universal functions</vt:lpstr>
      <vt:lpstr>Warm-up exercises (8)</vt:lpstr>
      <vt:lpstr>HW exercise</vt:lpstr>
      <vt:lpstr>Product </vt:lpstr>
      <vt:lpstr>Stacking together different arrays</vt:lpstr>
      <vt:lpstr>Splitting one array into several smaller ones</vt:lpstr>
      <vt:lpstr>Exercise 1</vt:lpstr>
      <vt:lpstr>Exercise 1</vt:lpstr>
      <vt:lpstr>Exercise 1A</vt:lpstr>
      <vt:lpstr>Exercise 1A</vt:lpstr>
      <vt:lpstr>Exercise 1B</vt:lpstr>
      <vt:lpstr>HW exercise (1) </vt:lpstr>
      <vt:lpstr>HW exercise (2) </vt:lpstr>
      <vt:lpstr>HW exercise (3) </vt:lpstr>
      <vt:lpstr>HW exercise (4) </vt:lpstr>
      <vt:lpstr>HW exercise (5) </vt:lpstr>
      <vt:lpstr>Exercise 2 – back substitution</vt:lpstr>
      <vt:lpstr>Exercise 2 – back substitution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Moshe Davidian</dc:creator>
  <cp:lastModifiedBy>אופיר יעיש</cp:lastModifiedBy>
  <cp:revision>114</cp:revision>
  <dcterms:created xsi:type="dcterms:W3CDTF">2019-01-21T08:43:48Z</dcterms:created>
  <dcterms:modified xsi:type="dcterms:W3CDTF">2024-06-29T20:34:44Z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0x010100F64EF411A19A1A4B9E7346737D2A1417</vt:lpwstr>
  </property>
  <property fmtid="{D5CDD505-2E9C-101B-9397-08002B2CF9AE}" pid="3" name="MediaServiceImageTags">
    <vt:lpwstr/>
  </property>
</Properties>
</file>