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87D3-8EAE-4958-96E2-245DDFB9DB38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7330B-F0E7-43B4-B7D8-CDBB966DC675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hyperlink" Target="https://www.footlocker.it/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hyperlink" Target="https://www.nike.com/it" TargetMode="Externa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hyperlink" Target="https://www.escarpe.i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magine 2" descr="..\Stemma.jpg"/>
          <p:cNvPicPr>
            <a:picLocks noChangeAspect="1" noChangeArrowheads="1"/>
          </p:cNvPicPr>
          <p:nvPr/>
        </p:nvPicPr>
        <p:blipFill>
          <a:blip r:embed="rId1">
            <a:lum bright="8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77" y="81614"/>
            <a:ext cx="7236764" cy="677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317297" y="4092955"/>
            <a:ext cx="18097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Docente: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Rita Francese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05850" y="4018660"/>
            <a:ext cx="4388631" cy="206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NewRoman"/>
                <a:ea typeface="Times New Roman" panose="02020603050405020304" pitchFamily="18" charset="0"/>
                <a:cs typeface="Times New Roman" panose="02020603050405020304" pitchFamily="18" charset="0"/>
              </a:rPr>
              <a:t>Studenti: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New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Nome                      Matricola</a:t>
            </a:r>
            <a:endParaRPr kumimoji="0" lang="it-IT" altLang="it-I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SalvatoreAlberti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			0512115892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t-IT" altLang="it-IT" sz="2200" dirty="0"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Francesco Pio Contaldo	</a:t>
            </a:r>
            <a:r>
              <a:rPr sz="2200" i="1" spc="-10" dirty="0">
                <a:latin typeface="Monotype Corsiva" panose="03010101010201010101" pitchFamily="66" charset="0"/>
                <a:cs typeface="Monotype Corsiva" panose="03010101010201010101" pitchFamily="66" charset="0"/>
                <a:sym typeface="+mn-ea"/>
              </a:rPr>
              <a:t>0512115910</a:t>
            </a:r>
            <a:endParaRPr lang="it-IT" altLang="it-IT" sz="2200" dirty="0">
              <a:latin typeface="Monotype Corsiva" panose="03010101010201010101" pitchFamily="66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Carmine Detta		</a:t>
            </a:r>
            <a:r>
              <a:rPr lang="it-IT" altLang="it-IT" sz="2200" dirty="0"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0512114401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t-IT" altLang="it-IT" sz="2200" dirty="0"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Lino </a:t>
            </a:r>
            <a:r>
              <a:rPr lang="it-IT" altLang="it-IT" sz="2200" dirty="0" err="1"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D’amora</a:t>
            </a:r>
            <a:r>
              <a:rPr lang="it-IT" altLang="it-IT" sz="2200" dirty="0">
                <a:latin typeface="Monotype Corsiva" panose="03010101010201010101" pitchFamily="66" charset="0"/>
                <a:ea typeface="MS Mincho" panose="02020609040205080304" pitchFamily="49" charset="-128"/>
                <a:cs typeface="Times New Roman" panose="02020603050405020304" pitchFamily="18" charset="0"/>
              </a:rPr>
              <a:t>		0512113765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498" y="0"/>
            <a:ext cx="9393084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3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Università degli studi di Salerno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Corso di Laurea in Informatica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3487" y="1107522"/>
            <a:ext cx="7236764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Tecnologie Software per il WEB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it-IT" altLang="it-IT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Project </a:t>
            </a:r>
            <a:r>
              <a:rPr kumimoji="0" lang="it-IT" altLang="it-IT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Proposal</a:t>
            </a:r>
            <a:r>
              <a:rPr kumimoji="0" lang="it-IT" altLang="it-IT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		</a:t>
            </a:r>
            <a:endParaRPr kumimoji="0" lang="it-IT" altLang="it-IT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“</a:t>
            </a:r>
            <a:r>
              <a:rPr kumimoji="0" lang="it-IT" altLang="it-IT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Shoe-M</a:t>
            </a:r>
            <a:r>
              <a:rPr lang="it-IT" altLang="it-IT" sz="36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ustGoOn</a:t>
            </a:r>
            <a:r>
              <a:rPr kumimoji="0" lang="it-IT" altLang="it-IT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”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16219" y="5750478"/>
            <a:ext cx="351764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Anno Accademico: 2022/2023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4250" y="298671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59218" y="1471622"/>
            <a:ext cx="9436797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3. Funzionalità del sito</a:t>
            </a:r>
            <a:endParaRPr lang="it-IT" sz="3200" b="1" dirty="0"/>
          </a:p>
          <a:p>
            <a:endParaRPr lang="it-IT" sz="32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400" b="1" dirty="0"/>
              <a:t>Funzionalità lato guest:</a:t>
            </a:r>
            <a:endParaRPr lang="it-IT" sz="2400" b="1" dirty="0"/>
          </a:p>
          <a:p>
            <a:pPr lvl="2"/>
            <a:r>
              <a:rPr lang="it-IT" sz="1600" dirty="0"/>
              <a:t>L’utente non registrato (GUEST) avrà la possibilità di:</a:t>
            </a:r>
            <a:endParaRPr lang="it-IT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Visualizzare il catalogo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Visualizzare il dettaglio di un prodotto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Visualizzare le varie versioni di un prodotto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Aggiungere e rimuovere elementi dal carrello elementi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Registrarsi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Ricercare le varie calzature presenti sul sito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La registrazione è richiesta per la finalizzazione dell’acquisto, e verrà esplicitamente richiesta solo in questa fase.</a:t>
            </a:r>
            <a:endParaRPr lang="it-IT" sz="1600" b="1" dirty="0"/>
          </a:p>
          <a:p>
            <a:pPr lvl="2" indent="0">
              <a:buFont typeface="Wingdings" panose="05000000000000000000" pitchFamily="2" charset="2"/>
              <a:buNone/>
            </a:pPr>
            <a:r>
              <a:rPr lang="it-IT" sz="1600" b="1" dirty="0"/>
              <a:t>		</a:t>
            </a:r>
            <a:endParaRPr lang="it-IT" sz="1600" b="1" dirty="0"/>
          </a:p>
        </p:txBody>
      </p:sp>
      <p:pic>
        <p:nvPicPr>
          <p:cNvPr id="6" name="Immagine 5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97906" y="241734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47365" y="1964756"/>
            <a:ext cx="9268325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3. Funzionalità del sito</a:t>
            </a:r>
            <a:endParaRPr lang="it-IT" sz="3200" b="1" dirty="0"/>
          </a:p>
          <a:p>
            <a:endParaRPr lang="it-IT" sz="32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400" b="1" dirty="0"/>
              <a:t>Funzionalità lato utente registrato:</a:t>
            </a:r>
            <a:endParaRPr lang="it-IT" sz="2400" b="1" dirty="0"/>
          </a:p>
          <a:p>
            <a:pPr lvl="2"/>
            <a:r>
              <a:rPr lang="it-IT" sz="1600" dirty="0"/>
              <a:t>L’utente registrato avrà la possibilità di:</a:t>
            </a:r>
            <a:endParaRPr lang="it-IT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Finalizzare un acquisto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Richiedere la fattura e scaricarla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Visualizzare la lista degli ordini effettuati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Modificare le due informazioni (Indirizzo di spedizione, mail, password, metodo di pagamento)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Inserire recensioni su prodotti acquistati</a:t>
            </a:r>
            <a:endParaRPr lang="it-IT" dirty="0"/>
          </a:p>
        </p:txBody>
      </p:sp>
      <p:pic>
        <p:nvPicPr>
          <p:cNvPr id="7" name="Immagine 6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982578" y="1756934"/>
            <a:ext cx="909186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3. Funzionalità del sito</a:t>
            </a:r>
            <a:endParaRPr lang="it-IT" sz="3200" b="1" dirty="0"/>
          </a:p>
          <a:p>
            <a:endParaRPr lang="it-IT" sz="32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400" b="1" dirty="0"/>
              <a:t>Funzionalità lato amministrativo:</a:t>
            </a:r>
            <a:endParaRPr lang="it-IT" sz="2400" b="1" dirty="0"/>
          </a:p>
          <a:p>
            <a:pPr lvl="2"/>
            <a:r>
              <a:rPr lang="it-IT" sz="1600" dirty="0"/>
              <a:t>Dal punto di vista dell’amministratore, il sito permetterà:</a:t>
            </a:r>
            <a:endParaRPr lang="it-IT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L’aggiunta, la modifica e l’eliminazione degli articoli presenti sul sito (Questo significa che l’admin del sito non necessiterà di conoscenze di programmazione informatica, in quanto potrà avvalersi di questa interfaccia per gestire l’e-commerce.</a:t>
            </a:r>
            <a:endParaRPr lang="it-IT" sz="16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Gestione ordini (L’amministratore visualizza gli ordini per data e per cliente</a:t>
            </a:r>
            <a:endParaRPr lang="it-IT" sz="1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497906" y="420282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pic>
        <p:nvPicPr>
          <p:cNvPr id="7" name="Immagine 6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4450" y="211424"/>
            <a:ext cx="33162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u="sng" dirty="0">
                <a:latin typeface="Monotype Corsiva" panose="03010101010201010101" pitchFamily="66" charset="0"/>
                <a:cs typeface="Angsana New" panose="020B0502040204020203" pitchFamily="18" charset="-34"/>
              </a:rPr>
              <a:t>INDICE:</a:t>
            </a:r>
            <a:endParaRPr lang="it-IT" sz="4000" u="sng" dirty="0"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40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  <a:cs typeface="Angsana New" panose="020B0502040204020203" pitchFamily="18" charset="-34"/>
            </a:endParaRPr>
          </a:p>
          <a:p>
            <a:pPr algn="ctr"/>
            <a:endParaRPr lang="it-IT" sz="2400" dirty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it-I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  <a:cs typeface="Angsana New" panose="020B0502040204020203" pitchFamily="18" charset="-34"/>
              </a:rPr>
              <a:t> </a:t>
            </a:r>
            <a:endParaRPr lang="it-I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  <a:cs typeface="Angsana New" panose="020B0502040204020203" pitchFamily="18" charset="-34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747" y="1441375"/>
            <a:ext cx="80336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b="1" i="1" dirty="0"/>
              <a:t>Obiettivo del progetto</a:t>
            </a:r>
            <a:endParaRPr lang="it-IT" sz="2000" b="1" i="1" dirty="0"/>
          </a:p>
          <a:p>
            <a:endParaRPr lang="it-IT" sz="2000" b="1" i="1" dirty="0"/>
          </a:p>
          <a:p>
            <a:r>
              <a:rPr lang="it-IT" sz="2000" b="1" i="1" dirty="0"/>
              <a:t>2. Analisi dei competitor</a:t>
            </a:r>
            <a:endParaRPr lang="it-IT" sz="20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 err="1"/>
              <a:t>FootLocker</a:t>
            </a:r>
            <a:endParaRPr lang="it-IT" sz="20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 err="1"/>
              <a:t>EScarpe</a:t>
            </a:r>
            <a:endParaRPr lang="it-IT" sz="20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/>
              <a:t>Nike</a:t>
            </a:r>
            <a:endParaRPr lang="it-IT" sz="2000" i="1" dirty="0"/>
          </a:p>
          <a:p>
            <a:pPr lvl="1"/>
            <a:endParaRPr lang="it-IT" sz="2000" b="1" i="1" dirty="0"/>
          </a:p>
          <a:p>
            <a:r>
              <a:rPr lang="it-IT" sz="2000" b="1" i="1" dirty="0"/>
              <a:t>3. Funzionalità del sito</a:t>
            </a:r>
            <a:endParaRPr lang="it-IT" sz="20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/>
              <a:t>Funzionalità lato amministrativo</a:t>
            </a:r>
            <a:endParaRPr lang="it-IT" sz="20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/>
              <a:t>Funzionalità lato utente</a:t>
            </a:r>
            <a:endParaRPr lang="it-IT" sz="20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/>
              <a:t>Funzionalità lato guest</a:t>
            </a:r>
            <a:endParaRPr lang="it-IT"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/>
          <p:nvPr/>
        </p:nvSpPr>
        <p:spPr>
          <a:xfrm>
            <a:off x="1497906" y="293164"/>
            <a:ext cx="7946571" cy="1023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 err="1">
                <a:latin typeface="Monotype Corsiva" panose="03010101010201010101" pitchFamily="66" charset="0"/>
              </a:rPr>
              <a:t>Shoe-MustGoOn</a:t>
            </a:r>
            <a:endParaRPr lang="it-IT" b="1" i="1" dirty="0">
              <a:latin typeface="Monotype Corsiva" panose="03010101010201010101" pitchFamily="66" charset="0"/>
            </a:endParaRPr>
          </a:p>
        </p:txBody>
      </p:sp>
      <p:sp>
        <p:nvSpPr>
          <p:cNvPr id="3" name="Sottotitolo 2"/>
          <p:cNvSpPr txBox="1"/>
          <p:nvPr/>
        </p:nvSpPr>
        <p:spPr>
          <a:xfrm>
            <a:off x="1497906" y="1490514"/>
            <a:ext cx="8597859" cy="472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ts val="1800"/>
              <a:buFont typeface="+mj-lt"/>
              <a:buAutoNum type="arabicPeriod"/>
            </a:pPr>
            <a:r>
              <a:rPr lang="it-IT" sz="2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Obiettivo del progetto</a:t>
            </a:r>
            <a:endParaRPr lang="it-IT" sz="2400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2520"/>
              </a:lnSpc>
            </a:pP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Shoe-MustGoOn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si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propone di diventare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un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punto di riferimento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e-commerce per coloro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che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vogliono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arricchire il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loro vestiario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con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scarpe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lang="it-IT" sz="2400" dirty="0">
                <a:latin typeface="Trebuchet MS" panose="020B0603020202020204"/>
                <a:cs typeface="Trebuchet MS" panose="020B0603020202020204"/>
                <a:sym typeface="+mn-ea"/>
              </a:rPr>
              <a:t>di genere recell.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520"/>
              </a:lnSpc>
            </a:pPr>
            <a:r>
              <a:rPr sz="2400" spc="-25" dirty="0">
                <a:latin typeface="Trebuchet MS" panose="020B0603020202020204"/>
                <a:cs typeface="Trebuchet MS" panose="020B0603020202020204"/>
                <a:sym typeface="+mn-ea"/>
              </a:rPr>
              <a:t>L’obiettivo </a:t>
            </a:r>
            <a:r>
              <a:rPr sz="2400" dirty="0">
                <a:latin typeface="Trebuchet MS" panose="020B0603020202020204"/>
                <a:cs typeface="Trebuchet MS" panose="020B0603020202020204"/>
                <a:sym typeface="+mn-ea"/>
              </a:rPr>
              <a:t>è </a:t>
            </a:r>
            <a:r>
              <a:rPr sz="2400" spc="-5" dirty="0">
                <a:latin typeface="Trebuchet MS" panose="020B0603020202020204"/>
                <a:cs typeface="Trebuchet MS" panose="020B0603020202020204"/>
                <a:sym typeface="+mn-ea"/>
              </a:rPr>
              <a:t>quello di soddisfare </a:t>
            </a:r>
            <a:r>
              <a:rPr lang="it-IT" sz="2400" spc="-5" dirty="0">
                <a:latin typeface="Trebuchet MS" panose="020B0603020202020204"/>
                <a:cs typeface="Trebuchet MS" panose="020B0603020202020204"/>
                <a:sym typeface="+mn-ea"/>
              </a:rPr>
              <a:t>collezioni e gusti riguardanti scarpe recell, rivendute a prezzi modici.</a:t>
            </a:r>
            <a:endParaRPr lang="it-IT" sz="2400" dirty="0">
              <a:ea typeface="Verdana" panose="020B0604030504040204" pitchFamily="34" charset="0"/>
            </a:endParaRPr>
          </a:p>
        </p:txBody>
      </p:sp>
      <p:pic>
        <p:nvPicPr>
          <p:cNvPr id="7" name="Immagine 6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/>
          <p:nvPr/>
        </p:nvSpPr>
        <p:spPr>
          <a:xfrm>
            <a:off x="1497906" y="359024"/>
            <a:ext cx="7946571" cy="1023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 err="1">
                <a:latin typeface="Monotype Corsiva" panose="03010101010201010101" pitchFamily="66" charset="0"/>
              </a:rPr>
              <a:t>Shoe-MustGoOn</a:t>
            </a:r>
            <a:endParaRPr lang="it-IT" b="1" i="1" dirty="0">
              <a:latin typeface="Monotype Corsiva" panose="03010101010201010101" pitchFamily="66" charset="0"/>
            </a:endParaRPr>
          </a:p>
        </p:txBody>
      </p:sp>
      <p:sp>
        <p:nvSpPr>
          <p:cNvPr id="3" name="Sottotitolo 2"/>
          <p:cNvSpPr txBox="1"/>
          <p:nvPr/>
        </p:nvSpPr>
        <p:spPr>
          <a:xfrm>
            <a:off x="130477" y="1471622"/>
            <a:ext cx="8597859" cy="472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800"/>
              <a:buNone/>
            </a:pPr>
            <a:r>
              <a:rPr lang="it-IT" sz="2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Analisi dei competitor – FOOTLOCKER </a:t>
            </a:r>
            <a:r>
              <a:rPr lang="it-IT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it-IT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  <a:hlinkClick r:id="rId1"/>
              </a:rPr>
              <a:t>https://www.footlocker.it</a:t>
            </a:r>
            <a:r>
              <a:rPr lang="it-IT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it-IT" sz="14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5" y="3763009"/>
            <a:ext cx="6799576" cy="292381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94645" y="1919763"/>
            <a:ext cx="1141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FootLocker</a:t>
            </a:r>
            <a:r>
              <a:rPr lang="it-IT" dirty="0"/>
              <a:t> è un sito statunitense specializzato nella vendita di abbigliamento sportivo, ma soprattutto di calzature. </a:t>
            </a:r>
            <a:endParaRPr lang="it-IT" dirty="0"/>
          </a:p>
          <a:p>
            <a:r>
              <a:rPr lang="it-IT" dirty="0"/>
              <a:t>Permette la spedizione internazionale ed ha negozi anche in Italia.</a:t>
            </a:r>
            <a:endParaRPr lang="it-IT" dirty="0"/>
          </a:p>
          <a:p>
            <a:r>
              <a:rPr lang="it-IT" dirty="0"/>
              <a:t>L’interfaccia del sito è composta da una barra di ricerca sul lato destro, vari banner centrali che presentano agli utenti che fanno accesso delle specifiche. Una serie di filtri da inserire per la ricerca e vari aree per accedere direttamente a delle zone del sito.</a:t>
            </a:r>
            <a:endParaRPr lang="it-IT" dirty="0"/>
          </a:p>
        </p:txBody>
      </p:sp>
      <p:pic>
        <p:nvPicPr>
          <p:cNvPr id="11" name="Immagine 10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25" y="1849241"/>
            <a:ext cx="6120914" cy="2267909"/>
          </a:xfrm>
          <a:prstGeom prst="rect">
            <a:avLst/>
          </a:prstGeom>
        </p:spPr>
      </p:pic>
      <p:pic>
        <p:nvPicPr>
          <p:cNvPr id="6" name="Immagine 5" descr="Immagine che contiene Sito Web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05" y="964268"/>
            <a:ext cx="4240798" cy="38756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706249" y="4839930"/>
            <a:ext cx="7305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ogni prodotto in vendita è presente una pagina con una breve descrizione, le caratteristiche del prodotto e la possibilità di scegliere il colore e la taglia di esso e di aggiungerlo nel carrello una volta selezionato come lo si desidera </a:t>
            </a:r>
            <a:endParaRPr lang="it-IT" dirty="0"/>
          </a:p>
          <a:p>
            <a:endParaRPr lang="it-IT" dirty="0"/>
          </a:p>
          <a:p>
            <a:r>
              <a:rPr lang="it-IT" dirty="0"/>
              <a:t>Inoltre nel </a:t>
            </a:r>
            <a:r>
              <a:rPr lang="it-IT" dirty="0" err="1"/>
              <a:t>footer</a:t>
            </a:r>
            <a:r>
              <a:rPr lang="it-IT" dirty="0"/>
              <a:t> del sito troviamo i link alle policy e ai contatti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497906" y="339801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pic>
        <p:nvPicPr>
          <p:cNvPr id="13" name="Immagine 12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795" y="2397456"/>
            <a:ext cx="7074390" cy="339793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59901" y="1401018"/>
            <a:ext cx="1163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Analisi dei competitor – NIKE, </a:t>
            </a:r>
            <a:r>
              <a:rPr lang="it-IT" sz="1600" b="1" dirty="0"/>
              <a:t>(</a:t>
            </a:r>
            <a:r>
              <a:rPr lang="it-IT" sz="1600" b="1" dirty="0">
                <a:hlinkClick r:id="rId2"/>
              </a:rPr>
              <a:t>https://www.nike.com/</a:t>
            </a:r>
            <a:r>
              <a:rPr lang="it-IT" sz="1600" b="1" dirty="0" err="1">
                <a:hlinkClick r:id="rId2"/>
              </a:rPr>
              <a:t>it</a:t>
            </a:r>
            <a:r>
              <a:rPr lang="it-IT" sz="1600" b="1" dirty="0"/>
              <a:t>)</a:t>
            </a:r>
            <a:endParaRPr lang="it-IT" sz="1600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59901" y="1972765"/>
            <a:ext cx="3988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02122"/>
                </a:solidFill>
                <a:effectLst/>
              </a:rPr>
              <a:t>Nike è un sito di una multinazionale statunitense che produce calzature, abbigliamento e accessori sportivi.</a:t>
            </a:r>
            <a:endParaRPr lang="it-IT" b="0" i="0" dirty="0">
              <a:solidFill>
                <a:srgbClr val="202122"/>
              </a:solidFill>
              <a:effectLst/>
            </a:endParaRPr>
          </a:p>
          <a:p>
            <a:r>
              <a:rPr lang="it-IT" dirty="0"/>
              <a:t>Permette la spedizione internazionale ed ha negozi anche in Italia.</a:t>
            </a:r>
            <a:endParaRPr lang="it-IT" dirty="0"/>
          </a:p>
          <a:p>
            <a:r>
              <a:rPr lang="it-IT" dirty="0"/>
              <a:t>L’interfaccia del sito è composta da una barra di ricerca in alto sul lato destro, sul lato sinistro è presente il logo, e sono vari banner centrali che presentano agli utenti che fanno accesso delle specifiche. </a:t>
            </a:r>
            <a:endParaRPr lang="it-IT" dirty="0"/>
          </a:p>
          <a:p>
            <a:r>
              <a:rPr lang="it-IT" dirty="0"/>
              <a:t>Inoltre sulla sinistra sono anche visualizzate le categorie di scarpe più acquistate.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515685" y="49163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pic>
        <p:nvPicPr>
          <p:cNvPr id="16" name="Immagine 15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3635276"/>
            <a:ext cx="7762875" cy="276552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5274" y="1599051"/>
            <a:ext cx="966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possibile aggiungere ogni prodotto all’interno del </a:t>
            </a:r>
            <a:r>
              <a:rPr lang="it-IT" dirty="0" err="1"/>
              <a:t>carrelo</a:t>
            </a:r>
            <a:r>
              <a:rPr lang="it-IT" dirty="0"/>
              <a:t> anche in questo sito;</a:t>
            </a:r>
            <a:endParaRPr lang="it-IT" dirty="0"/>
          </a:p>
          <a:p>
            <a:r>
              <a:rPr lang="it-IT" dirty="0"/>
              <a:t>Dove è possibile visualizzare un riepilogo sull’ordine da effettuare (Sia il totale che le caratteristiche della scarpa che è stata aggiunta nel carrello).</a:t>
            </a:r>
            <a:endParaRPr lang="it-IT" dirty="0"/>
          </a:p>
          <a:p>
            <a:endParaRPr lang="it-IT" dirty="0"/>
          </a:p>
          <a:p>
            <a:r>
              <a:rPr lang="it-IT" dirty="0"/>
              <a:t>L’acquisto è possibile effettuando il login, effettuando il quale è possibile avere una spedizione rapida e gratuita oppure fa guest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596355" y="420282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pic>
        <p:nvPicPr>
          <p:cNvPr id="8" name="Immagine 7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636593" y="985828"/>
            <a:ext cx="1143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Analisi dei competitor – ESCARPE.IT, </a:t>
            </a:r>
            <a:r>
              <a:rPr lang="it-IT" sz="1600" b="1" dirty="0"/>
              <a:t>(</a:t>
            </a:r>
            <a:r>
              <a:rPr lang="it-IT" sz="1600" b="1" dirty="0">
                <a:hlinkClick r:id="rId1"/>
              </a:rPr>
              <a:t>https://www.escarpe.it</a:t>
            </a:r>
            <a:r>
              <a:rPr lang="it-IT" sz="1600" b="1" dirty="0"/>
              <a:t>)</a:t>
            </a:r>
            <a:endParaRPr lang="it-IT" sz="1600" b="1" dirty="0"/>
          </a:p>
        </p:txBody>
      </p:sp>
      <p:pic>
        <p:nvPicPr>
          <p:cNvPr id="7" name="Immagine 6" descr="Immagine che contiene Sito Web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84" y="3297484"/>
            <a:ext cx="7154768" cy="353853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0" y="1447800"/>
            <a:ext cx="12192635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0" i="0" dirty="0">
                <a:effectLst/>
                <a:latin typeface="+mj-lt"/>
                <a:cs typeface="+mj-lt"/>
              </a:rPr>
              <a:t>Escarpe.it è un sito italiano che offre l’accesso ad una vasta gamma di calzature e accessori per ogni stagione per donna, uomo e bambino.</a:t>
            </a:r>
            <a:endParaRPr lang="it-IT" sz="2000" b="0" i="0" dirty="0">
              <a:effectLst/>
              <a:latin typeface="+mj-lt"/>
              <a:cs typeface="+mj-lt"/>
            </a:endParaRPr>
          </a:p>
          <a:p>
            <a:r>
              <a:rPr lang="it-IT" dirty="0">
                <a:latin typeface="+mj-lt"/>
                <a:cs typeface="+mj-lt"/>
              </a:rPr>
              <a:t>L’interfaccia del sito è composta dal loro logo ed un link che porta ai loro recapiti di contatto in alto a sinistra.</a:t>
            </a:r>
            <a:endParaRPr lang="it-IT" dirty="0">
              <a:latin typeface="+mj-lt"/>
              <a:cs typeface="+mj-lt"/>
            </a:endParaRPr>
          </a:p>
          <a:p>
            <a:r>
              <a:rPr lang="it-IT" dirty="0">
                <a:latin typeface="+mj-lt"/>
                <a:cs typeface="+mj-lt"/>
              </a:rPr>
              <a:t>Centralmente sono presenti alcuni banner che consentono all’utente si muoversi all’interno del sito ed in alto a destra cliccando sui vari link sarà possibile effettuare l’accesso , creare un nuovo account, visualizzare i preferiti o poter vedere i prodotti in tendenza</a:t>
            </a:r>
            <a:endParaRPr lang="it-IT" dirty="0">
              <a:latin typeface="+mj-lt"/>
              <a:cs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536112" y="182278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pic>
        <p:nvPicPr>
          <p:cNvPr id="11" name="Immagine 10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" y="3429000"/>
            <a:ext cx="8191500" cy="299501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96825" y="1507985"/>
            <a:ext cx="9832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Una volta aggiunto un prodotto all’interno del carrello sarà possibile visualizzare prima di conferma l’acquisto le caratteristiche del prodotto acquistato, i tempi di consegna ed il totale dell’acquisto.</a:t>
            </a:r>
            <a:endParaRPr lang="it-IT" dirty="0"/>
          </a:p>
          <a:p>
            <a:endParaRPr lang="it-IT" dirty="0"/>
          </a:p>
          <a:p>
            <a:r>
              <a:rPr lang="it-IT" dirty="0"/>
              <a:t>Inoltre sarà possibile anche inserire un codice sconto per l’</a:t>
            </a:r>
            <a:r>
              <a:rPr lang="it-IT" dirty="0" err="1"/>
              <a:t>acuisto</a:t>
            </a:r>
            <a:r>
              <a:rPr lang="it-IT" dirty="0"/>
              <a:t> dei vari prodotti.</a:t>
            </a:r>
            <a:endParaRPr lang="it-IT" dirty="0"/>
          </a:p>
          <a:p>
            <a:r>
              <a:rPr lang="it-IT" dirty="0"/>
              <a:t>L’acquisto è riservato ai soli utenti che effettuano il login e non anche ai guest.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838838" y="179587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dirty="0" err="1">
                <a:latin typeface="Monotype Corsiva" panose="03010101010201010101" pitchFamily="66" charset="0"/>
              </a:rPr>
              <a:t>Shoe-MustGoOn</a:t>
            </a:r>
            <a:endParaRPr lang="it-IT" sz="4400" b="1" i="1" dirty="0">
              <a:latin typeface="Monotype Corsiva" panose="03010101010201010101" pitchFamily="66" charset="0"/>
            </a:endParaRPr>
          </a:p>
        </p:txBody>
      </p:sp>
      <p:pic>
        <p:nvPicPr>
          <p:cNvPr id="9" name="Immagine 8" descr="Immagine che contiene testo, grafica vettoriale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" y="138385"/>
            <a:ext cx="1301081" cy="13332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0</TotalTime>
  <Words>4834</Words>
  <Application>WPS Presentation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Arial</vt:lpstr>
      <vt:lpstr>Times New Roman</vt:lpstr>
      <vt:lpstr>Monotype Corsiva</vt:lpstr>
      <vt:lpstr>TimesNewRoman</vt:lpstr>
      <vt:lpstr>Liberation Mono</vt:lpstr>
      <vt:lpstr>MS Mincho</vt:lpstr>
      <vt:lpstr>Angsana New</vt:lpstr>
      <vt:lpstr>Leelawadee UI</vt:lpstr>
      <vt:lpstr>Bahnschrift Light</vt:lpstr>
      <vt:lpstr>Verdana</vt:lpstr>
      <vt:lpstr>Courier New</vt:lpstr>
      <vt:lpstr>Trebuchet MS</vt:lpstr>
      <vt:lpstr>Microsoft YaHei</vt:lpstr>
      <vt:lpstr>Arial Unicode MS</vt:lpstr>
      <vt:lpstr>Calibri</vt:lpstr>
      <vt:lpstr>Palatino Linotype</vt:lpstr>
      <vt:lpstr>Yu Gothic UI</vt:lpstr>
      <vt:lpstr>Trebuchet MS</vt:lpstr>
      <vt:lpstr>Sfaccettatura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ALBERTI</dc:creator>
  <cp:lastModifiedBy>carmi</cp:lastModifiedBy>
  <cp:revision>6</cp:revision>
  <dcterms:created xsi:type="dcterms:W3CDTF">2023-03-13T14:41:00Z</dcterms:created>
  <dcterms:modified xsi:type="dcterms:W3CDTF">2023-07-02T15:38:59Z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04BFA7FBB4F24006ABCFA241725DF591</vt:lpwstr>
  </property>
  <property fmtid="{D5CDD505-2E9C-101B-9397-08002B2CF9AE}" pid="3" name="KSOProductBuildVer">
    <vt:lpwstr>1033-11.2.0.11537</vt:lpwstr>
  </property>
</Properties>
</file>