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66009" y="0"/>
            <a:ext cx="1229360" cy="6859270"/>
          </a:xfrm>
          <a:custGeom>
            <a:avLst/>
            <a:gdLst/>
            <a:ahLst/>
            <a:cxnLst/>
            <a:rect l="l" t="t" r="r" b="b"/>
            <a:pathLst>
              <a:path w="1229359" h="6859270">
                <a:moveTo>
                  <a:pt x="1229194" y="6857568"/>
                </a:moveTo>
                <a:lnTo>
                  <a:pt x="10083" y="0"/>
                </a:lnTo>
                <a:lnTo>
                  <a:pt x="5080" y="889"/>
                </a:lnTo>
                <a:lnTo>
                  <a:pt x="5003" y="457"/>
                </a:lnTo>
                <a:lnTo>
                  <a:pt x="0" y="1346"/>
                </a:lnTo>
                <a:lnTo>
                  <a:pt x="1219111" y="6858876"/>
                </a:lnTo>
                <a:lnTo>
                  <a:pt x="1224102" y="6858013"/>
                </a:lnTo>
                <a:lnTo>
                  <a:pt x="1224191" y="6858444"/>
                </a:lnTo>
                <a:lnTo>
                  <a:pt x="1229194" y="685756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2439" y="3677195"/>
            <a:ext cx="4769485" cy="3183255"/>
          </a:xfrm>
          <a:custGeom>
            <a:avLst/>
            <a:gdLst/>
            <a:ahLst/>
            <a:cxnLst/>
            <a:rect l="l" t="t" r="r" b="b"/>
            <a:pathLst>
              <a:path w="4769484" h="3183254">
                <a:moveTo>
                  <a:pt x="4769193" y="8445"/>
                </a:moveTo>
                <a:lnTo>
                  <a:pt x="4766386" y="4229"/>
                </a:lnTo>
                <a:lnTo>
                  <a:pt x="4763567" y="0"/>
                </a:lnTo>
                <a:lnTo>
                  <a:pt x="0" y="3176587"/>
                </a:lnTo>
                <a:lnTo>
                  <a:pt x="2819" y="3180804"/>
                </a:lnTo>
                <a:lnTo>
                  <a:pt x="5994" y="3178695"/>
                </a:lnTo>
                <a:lnTo>
                  <a:pt x="8813" y="3182912"/>
                </a:lnTo>
                <a:lnTo>
                  <a:pt x="4769193" y="8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476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8" y="0"/>
                </a:moveTo>
                <a:lnTo>
                  <a:pt x="2043009" y="0"/>
                </a:lnTo>
                <a:lnTo>
                  <a:pt x="0" y="6857999"/>
                </a:lnTo>
                <a:lnTo>
                  <a:pt x="3007348" y="6857999"/>
                </a:lnTo>
                <a:lnTo>
                  <a:pt x="3007348" y="0"/>
                </a:lnTo>
                <a:close/>
              </a:path>
            </a:pathLst>
          </a:custGeom>
          <a:solidFill>
            <a:srgbClr val="90C226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3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7" y="0"/>
                </a:moveTo>
                <a:lnTo>
                  <a:pt x="0" y="0"/>
                </a:lnTo>
                <a:lnTo>
                  <a:pt x="1207968" y="6857999"/>
                </a:lnTo>
                <a:lnTo>
                  <a:pt x="2587067" y="6857999"/>
                </a:lnTo>
                <a:lnTo>
                  <a:pt x="2587067" y="0"/>
                </a:lnTo>
                <a:close/>
              </a:path>
            </a:pathLst>
          </a:custGeom>
          <a:solidFill>
            <a:srgbClr val="90C22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332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0"/>
                </a:moveTo>
                <a:lnTo>
                  <a:pt x="0" y="3809999"/>
                </a:lnTo>
                <a:lnTo>
                  <a:pt x="3259667" y="3809999"/>
                </a:lnTo>
                <a:lnTo>
                  <a:pt x="3259667" y="0"/>
                </a:lnTo>
                <a:close/>
              </a:path>
            </a:pathLst>
          </a:custGeom>
          <a:solidFill>
            <a:srgbClr val="54A021">
              <a:alpha val="71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4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0"/>
                </a:moveTo>
                <a:lnTo>
                  <a:pt x="0" y="0"/>
                </a:lnTo>
                <a:lnTo>
                  <a:pt x="2467704" y="6857999"/>
                </a:lnTo>
                <a:lnTo>
                  <a:pt x="2851279" y="6857999"/>
                </a:lnTo>
                <a:lnTo>
                  <a:pt x="2851279" y="0"/>
                </a:lnTo>
                <a:close/>
              </a:path>
            </a:pathLst>
          </a:custGeom>
          <a:solidFill>
            <a:srgbClr val="3F7819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730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0"/>
                </a:moveTo>
                <a:lnTo>
                  <a:pt x="1018477" y="0"/>
                </a:lnTo>
                <a:lnTo>
                  <a:pt x="0" y="6858000"/>
                </a:lnTo>
                <a:lnTo>
                  <a:pt x="1290093" y="6858000"/>
                </a:lnTo>
                <a:lnTo>
                  <a:pt x="1290093" y="0"/>
                </a:lnTo>
                <a:close/>
              </a:path>
            </a:pathLst>
          </a:custGeom>
          <a:solidFill>
            <a:srgbClr val="C0E474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367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6" y="0"/>
                </a:moveTo>
                <a:lnTo>
                  <a:pt x="0" y="0"/>
                </a:lnTo>
                <a:lnTo>
                  <a:pt x="1108013" y="6857999"/>
                </a:lnTo>
                <a:lnTo>
                  <a:pt x="1248456" y="6857999"/>
                </a:lnTo>
                <a:lnTo>
                  <a:pt x="1248456" y="0"/>
                </a:lnTo>
                <a:close/>
              </a:path>
            </a:pathLst>
          </a:custGeom>
          <a:solidFill>
            <a:srgbClr val="90C226">
              <a:alpha val="6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665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0"/>
                </a:moveTo>
                <a:lnTo>
                  <a:pt x="0" y="3268132"/>
                </a:lnTo>
                <a:lnTo>
                  <a:pt x="1817159" y="3268132"/>
                </a:lnTo>
                <a:lnTo>
                  <a:pt x="1817159" y="0"/>
                </a:lnTo>
                <a:close/>
              </a:path>
            </a:pathLst>
          </a:custGeom>
          <a:solidFill>
            <a:srgbClr val="90C226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66009" y="0"/>
            <a:ext cx="1229360" cy="6859270"/>
          </a:xfrm>
          <a:custGeom>
            <a:avLst/>
            <a:gdLst/>
            <a:ahLst/>
            <a:cxnLst/>
            <a:rect l="l" t="t" r="r" b="b"/>
            <a:pathLst>
              <a:path w="1229359" h="6859270">
                <a:moveTo>
                  <a:pt x="1229194" y="6857568"/>
                </a:moveTo>
                <a:lnTo>
                  <a:pt x="10083" y="0"/>
                </a:lnTo>
                <a:lnTo>
                  <a:pt x="5080" y="889"/>
                </a:lnTo>
                <a:lnTo>
                  <a:pt x="5003" y="457"/>
                </a:lnTo>
                <a:lnTo>
                  <a:pt x="0" y="1346"/>
                </a:lnTo>
                <a:lnTo>
                  <a:pt x="1219111" y="6858876"/>
                </a:lnTo>
                <a:lnTo>
                  <a:pt x="1224102" y="6858013"/>
                </a:lnTo>
                <a:lnTo>
                  <a:pt x="1224191" y="6858444"/>
                </a:lnTo>
                <a:lnTo>
                  <a:pt x="1229194" y="685756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2439" y="3677195"/>
            <a:ext cx="4769485" cy="3183255"/>
          </a:xfrm>
          <a:custGeom>
            <a:avLst/>
            <a:gdLst/>
            <a:ahLst/>
            <a:cxnLst/>
            <a:rect l="l" t="t" r="r" b="b"/>
            <a:pathLst>
              <a:path w="4769484" h="3183254">
                <a:moveTo>
                  <a:pt x="4769193" y="8445"/>
                </a:moveTo>
                <a:lnTo>
                  <a:pt x="4766386" y="4229"/>
                </a:lnTo>
                <a:lnTo>
                  <a:pt x="4763567" y="0"/>
                </a:lnTo>
                <a:lnTo>
                  <a:pt x="0" y="3176587"/>
                </a:lnTo>
                <a:lnTo>
                  <a:pt x="2819" y="3180804"/>
                </a:lnTo>
                <a:lnTo>
                  <a:pt x="5994" y="3178695"/>
                </a:lnTo>
                <a:lnTo>
                  <a:pt x="8813" y="3182912"/>
                </a:lnTo>
                <a:lnTo>
                  <a:pt x="4769193" y="8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476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8" y="0"/>
                </a:moveTo>
                <a:lnTo>
                  <a:pt x="2043009" y="0"/>
                </a:lnTo>
                <a:lnTo>
                  <a:pt x="0" y="6857999"/>
                </a:lnTo>
                <a:lnTo>
                  <a:pt x="3007348" y="6857999"/>
                </a:lnTo>
                <a:lnTo>
                  <a:pt x="3007348" y="0"/>
                </a:lnTo>
                <a:close/>
              </a:path>
            </a:pathLst>
          </a:custGeom>
          <a:solidFill>
            <a:srgbClr val="90C226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3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7" y="0"/>
                </a:moveTo>
                <a:lnTo>
                  <a:pt x="0" y="0"/>
                </a:lnTo>
                <a:lnTo>
                  <a:pt x="1207968" y="6857999"/>
                </a:lnTo>
                <a:lnTo>
                  <a:pt x="2587067" y="6857999"/>
                </a:lnTo>
                <a:lnTo>
                  <a:pt x="2587067" y="0"/>
                </a:lnTo>
                <a:close/>
              </a:path>
            </a:pathLst>
          </a:custGeom>
          <a:solidFill>
            <a:srgbClr val="90C22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332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0"/>
                </a:moveTo>
                <a:lnTo>
                  <a:pt x="0" y="3809999"/>
                </a:lnTo>
                <a:lnTo>
                  <a:pt x="3259667" y="3809999"/>
                </a:lnTo>
                <a:lnTo>
                  <a:pt x="3259667" y="0"/>
                </a:lnTo>
                <a:close/>
              </a:path>
            </a:pathLst>
          </a:custGeom>
          <a:solidFill>
            <a:srgbClr val="54A021">
              <a:alpha val="71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4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0"/>
                </a:moveTo>
                <a:lnTo>
                  <a:pt x="0" y="0"/>
                </a:lnTo>
                <a:lnTo>
                  <a:pt x="2467704" y="6857999"/>
                </a:lnTo>
                <a:lnTo>
                  <a:pt x="2851279" y="6857999"/>
                </a:lnTo>
                <a:lnTo>
                  <a:pt x="2851279" y="0"/>
                </a:lnTo>
                <a:close/>
              </a:path>
            </a:pathLst>
          </a:custGeom>
          <a:solidFill>
            <a:srgbClr val="3F7819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730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0"/>
                </a:moveTo>
                <a:lnTo>
                  <a:pt x="1018477" y="0"/>
                </a:lnTo>
                <a:lnTo>
                  <a:pt x="0" y="6858000"/>
                </a:lnTo>
                <a:lnTo>
                  <a:pt x="1290093" y="6858000"/>
                </a:lnTo>
                <a:lnTo>
                  <a:pt x="1290093" y="0"/>
                </a:lnTo>
                <a:close/>
              </a:path>
            </a:pathLst>
          </a:custGeom>
          <a:solidFill>
            <a:srgbClr val="C0E474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367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6" y="0"/>
                </a:moveTo>
                <a:lnTo>
                  <a:pt x="0" y="0"/>
                </a:lnTo>
                <a:lnTo>
                  <a:pt x="1108013" y="6857999"/>
                </a:lnTo>
                <a:lnTo>
                  <a:pt x="1248456" y="6857999"/>
                </a:lnTo>
                <a:lnTo>
                  <a:pt x="1248456" y="0"/>
                </a:lnTo>
                <a:close/>
              </a:path>
            </a:pathLst>
          </a:custGeom>
          <a:solidFill>
            <a:srgbClr val="90C226">
              <a:alpha val="6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665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0"/>
                </a:moveTo>
                <a:lnTo>
                  <a:pt x="0" y="3268132"/>
                </a:lnTo>
                <a:lnTo>
                  <a:pt x="1817159" y="3268132"/>
                </a:lnTo>
                <a:lnTo>
                  <a:pt x="1817159" y="0"/>
                </a:lnTo>
                <a:close/>
              </a:path>
            </a:pathLst>
          </a:custGeom>
          <a:solidFill>
            <a:srgbClr val="90C226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3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9212" y="94382"/>
            <a:ext cx="6252209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480" y="2480885"/>
            <a:ext cx="10861039" cy="217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842596" y="0"/>
                </a:moveTo>
                <a:lnTo>
                  <a:pt x="0" y="0"/>
                </a:lnTo>
                <a:lnTo>
                  <a:pt x="0" y="5666154"/>
                </a:lnTo>
                <a:lnTo>
                  <a:pt x="842596" y="0"/>
                </a:lnTo>
                <a:close/>
              </a:path>
            </a:pathLst>
          </a:custGeom>
          <a:solidFill>
            <a:srgbClr val="90C226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64136" y="81614"/>
            <a:ext cx="7236763" cy="67763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8600" y="4343400"/>
            <a:ext cx="297053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1620">
              <a:lnSpc>
                <a:spcPct val="132000"/>
              </a:lnSpc>
              <a:spcBef>
                <a:spcPts val="100"/>
              </a:spcBef>
            </a:pPr>
            <a:endParaRPr sz="2400" i="1" spc="130" dirty="0">
              <a:latin typeface="Palatino Linotype" panose="02040502050505030304"/>
              <a:cs typeface="Palatino Linotype" panose="02040502050505030304"/>
            </a:endParaRPr>
          </a:p>
          <a:p>
            <a:pPr marL="12700" marR="5080" indent="261620">
              <a:lnSpc>
                <a:spcPct val="132000"/>
              </a:lnSpc>
              <a:spcBef>
                <a:spcPts val="100"/>
              </a:spcBef>
            </a:pPr>
            <a:r>
              <a:rPr lang="it-IT" sz="2400" b="1" i="1" spc="130" dirty="0">
                <a:latin typeface="Palatino Linotype" panose="02040502050505030304"/>
                <a:cs typeface="Palatino Linotype" panose="02040502050505030304"/>
              </a:rPr>
              <a:t>Docente:</a:t>
            </a:r>
            <a:endParaRPr lang="it-IT" sz="2400" b="1" i="1" spc="130" dirty="0">
              <a:latin typeface="Palatino Linotype" panose="02040502050505030304"/>
              <a:cs typeface="Palatino Linotype" panose="02040502050505030304"/>
            </a:endParaRPr>
          </a:p>
          <a:p>
            <a:pPr marL="12700" marR="5080" indent="261620">
              <a:lnSpc>
                <a:spcPct val="132000"/>
              </a:lnSpc>
              <a:spcBef>
                <a:spcPts val="100"/>
              </a:spcBef>
            </a:pPr>
            <a:r>
              <a:rPr sz="2400" i="1" spc="130" dirty="0">
                <a:latin typeface="Palatino Linotype" panose="02040502050505030304"/>
                <a:cs typeface="Palatino Linotype" panose="02040502050505030304"/>
              </a:rPr>
              <a:t>Rita </a:t>
            </a:r>
            <a:r>
              <a:rPr sz="2400" i="1" spc="1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00" i="1" spc="240" dirty="0">
                <a:latin typeface="Palatino Linotype" panose="02040502050505030304"/>
                <a:cs typeface="Palatino Linotype" panose="02040502050505030304"/>
              </a:rPr>
              <a:t>F</a:t>
            </a:r>
            <a:r>
              <a:rPr sz="2400" i="1" spc="130" dirty="0">
                <a:latin typeface="Palatino Linotype" panose="02040502050505030304"/>
                <a:cs typeface="Palatino Linotype" panose="02040502050505030304"/>
              </a:rPr>
              <a:t>r</a:t>
            </a:r>
            <a:r>
              <a:rPr sz="2400" i="1" spc="20" dirty="0">
                <a:latin typeface="Palatino Linotype" panose="02040502050505030304"/>
                <a:cs typeface="Palatino Linotype" panose="02040502050505030304"/>
              </a:rPr>
              <a:t>anc</a:t>
            </a:r>
            <a:r>
              <a:rPr sz="2400" i="1" spc="10" dirty="0">
                <a:latin typeface="Palatino Linotype" panose="02040502050505030304"/>
                <a:cs typeface="Palatino Linotype" panose="02040502050505030304"/>
              </a:rPr>
              <a:t>e</a:t>
            </a:r>
            <a:r>
              <a:rPr sz="2400" i="1" spc="-85" dirty="0">
                <a:latin typeface="Palatino Linotype" panose="02040502050505030304"/>
                <a:cs typeface="Palatino Linotype" panose="02040502050505030304"/>
              </a:rPr>
              <a:t>s</a:t>
            </a:r>
            <a:r>
              <a:rPr sz="2400" i="1" spc="-45" dirty="0">
                <a:latin typeface="Palatino Linotype" panose="02040502050505030304"/>
                <a:cs typeface="Palatino Linotype" panose="02040502050505030304"/>
              </a:rPr>
              <a:t>e</a:t>
            </a:r>
            <a:endParaRPr sz="2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6288" y="4085196"/>
            <a:ext cx="1126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Studenti: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8800" y="4473575"/>
            <a:ext cx="418909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000" b="1" i="1" spc="-5" dirty="0">
                <a:latin typeface="Arial" panose="020B0604020202020204"/>
                <a:cs typeface="Arial" panose="020B0604020202020204"/>
              </a:rPr>
              <a:t>Nome			Matricola</a:t>
            </a:r>
            <a:endParaRPr lang="it-IT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2200" y="4876800"/>
            <a:ext cx="5937885" cy="225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3135">
              <a:lnSpc>
                <a:spcPct val="133000"/>
              </a:lnSpc>
              <a:spcBef>
                <a:spcPts val="100"/>
              </a:spcBef>
            </a:pPr>
            <a:r>
              <a:rPr sz="2200" i="1" spc="20" dirty="0">
                <a:latin typeface="Palatino Linotype" panose="02040502050505030304"/>
                <a:cs typeface="Palatino Linotype" panose="02040502050505030304"/>
              </a:rPr>
              <a:t>Sa</a:t>
            </a:r>
            <a:r>
              <a:rPr sz="2200" i="1" spc="5" dirty="0">
                <a:latin typeface="Palatino Linotype" panose="02040502050505030304"/>
                <a:cs typeface="Palatino Linotype" panose="02040502050505030304"/>
              </a:rPr>
              <a:t>l</a:t>
            </a:r>
            <a:r>
              <a:rPr sz="2200" i="1" spc="-114" dirty="0">
                <a:latin typeface="Palatino Linotype" panose="02040502050505030304"/>
                <a:cs typeface="Palatino Linotype" panose="02040502050505030304"/>
              </a:rPr>
              <a:t>v</a:t>
            </a:r>
            <a:r>
              <a:rPr sz="2200" i="1" spc="110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2200" i="1" spc="65" dirty="0">
                <a:latin typeface="Palatino Linotype" panose="02040502050505030304"/>
                <a:cs typeface="Palatino Linotype" panose="02040502050505030304"/>
              </a:rPr>
              <a:t>t</a:t>
            </a:r>
            <a:r>
              <a:rPr sz="2200" i="1" spc="-40" dirty="0">
                <a:latin typeface="Palatino Linotype" panose="02040502050505030304"/>
                <a:cs typeface="Palatino Linotype" panose="02040502050505030304"/>
              </a:rPr>
              <a:t>o</a:t>
            </a:r>
            <a:r>
              <a:rPr sz="2200" i="1" spc="25" dirty="0">
                <a:latin typeface="Palatino Linotype" panose="02040502050505030304"/>
                <a:cs typeface="Palatino Linotype" panose="02040502050505030304"/>
              </a:rPr>
              <a:t>r</a:t>
            </a:r>
            <a:r>
              <a:rPr sz="2200" i="1" spc="-45" dirty="0">
                <a:latin typeface="Palatino Linotype" panose="02040502050505030304"/>
                <a:cs typeface="Palatino Linotype" panose="02040502050505030304"/>
              </a:rPr>
              <a:t>e</a:t>
            </a:r>
            <a:r>
              <a:rPr lang="it-IT" sz="2200" i="1" spc="-4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200" i="1" spc="-30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2200" i="1" spc="-15" dirty="0">
                <a:latin typeface="Palatino Linotype" panose="02040502050505030304"/>
                <a:cs typeface="Palatino Linotype" panose="02040502050505030304"/>
              </a:rPr>
              <a:t>l</a:t>
            </a:r>
            <a:r>
              <a:rPr sz="2200" i="1" spc="40" dirty="0">
                <a:latin typeface="Palatino Linotype" panose="02040502050505030304"/>
                <a:cs typeface="Palatino Linotype" panose="02040502050505030304"/>
              </a:rPr>
              <a:t>b</a:t>
            </a:r>
            <a:r>
              <a:rPr sz="2200" i="1" spc="-45" dirty="0">
                <a:latin typeface="Palatino Linotype" panose="02040502050505030304"/>
                <a:cs typeface="Palatino Linotype" panose="02040502050505030304"/>
              </a:rPr>
              <a:t>e</a:t>
            </a:r>
            <a:r>
              <a:rPr sz="2200" i="1" spc="55" dirty="0">
                <a:latin typeface="Palatino Linotype" panose="02040502050505030304"/>
                <a:cs typeface="Palatino Linotype" panose="02040502050505030304"/>
              </a:rPr>
              <a:t>r</a:t>
            </a:r>
            <a:r>
              <a:rPr sz="2200" i="1" spc="50" dirty="0">
                <a:latin typeface="Palatino Linotype" panose="02040502050505030304"/>
                <a:cs typeface="Palatino Linotype" panose="02040502050505030304"/>
              </a:rPr>
              <a:t>t</a:t>
            </a:r>
            <a:r>
              <a:rPr sz="2200" i="1" spc="35" dirty="0">
                <a:latin typeface="Palatino Linotype" panose="02040502050505030304"/>
                <a:cs typeface="Palatino Linotype" panose="02040502050505030304"/>
              </a:rPr>
              <a:t>i</a:t>
            </a:r>
            <a:r>
              <a:rPr lang="it-IT" sz="2200" i="1" spc="35" dirty="0">
                <a:latin typeface="Palatino Linotype" panose="02040502050505030304"/>
                <a:cs typeface="Palatino Linotype" panose="02040502050505030304"/>
              </a:rPr>
              <a:t>     </a:t>
            </a:r>
            <a:r>
              <a:rPr sz="2200" i="1" spc="-10" dirty="0">
                <a:latin typeface="Palatino Linotype" panose="02040502050505030304"/>
                <a:cs typeface="Palatino Linotype" panose="02040502050505030304"/>
              </a:rPr>
              <a:t>0512115892</a:t>
            </a:r>
            <a:endParaRPr sz="22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i="1" spc="25" dirty="0">
                <a:latin typeface="Palatino Linotype" panose="02040502050505030304"/>
                <a:cs typeface="Palatino Linotype" panose="02040502050505030304"/>
              </a:rPr>
              <a:t>Francesco</a:t>
            </a:r>
            <a:r>
              <a:rPr sz="2200" i="1" spc="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200" i="1" spc="40" dirty="0">
                <a:latin typeface="Palatino Linotype" panose="02040502050505030304"/>
                <a:cs typeface="Palatino Linotype" panose="02040502050505030304"/>
              </a:rPr>
              <a:t>Pio</a:t>
            </a:r>
            <a:r>
              <a:rPr sz="2200" i="1" spc="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200" i="1" spc="-10" dirty="0">
                <a:latin typeface="Palatino Linotype" panose="02040502050505030304"/>
                <a:cs typeface="Palatino Linotype" panose="02040502050505030304"/>
              </a:rPr>
              <a:t>Contaldo</a:t>
            </a:r>
            <a:r>
              <a:rPr lang="it-IT" sz="2200" i="1" spc="-10" dirty="0">
                <a:latin typeface="Palatino Linotype" panose="02040502050505030304"/>
                <a:cs typeface="Palatino Linotype" panose="02040502050505030304"/>
              </a:rPr>
              <a:t>   </a:t>
            </a:r>
            <a:r>
              <a:rPr sz="2200" i="1" spc="-10" dirty="0">
                <a:latin typeface="Palatino Linotype" panose="02040502050505030304"/>
                <a:cs typeface="Palatino Linotype" panose="02040502050505030304"/>
              </a:rPr>
              <a:t>0512115910</a:t>
            </a:r>
            <a:endParaRPr sz="2200" i="1" spc="-10" dirty="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it-IT" sz="2200" i="1">
                <a:latin typeface="Palatino Linotype" panose="02040502050505030304"/>
                <a:cs typeface="Palatino Linotype" panose="02040502050505030304"/>
              </a:rPr>
              <a:t>Carmine Detta</a:t>
            </a:r>
            <a:r>
              <a:rPr lang="it-IT" sz="2200">
                <a:latin typeface="Palatino Linotype" panose="02040502050505030304"/>
                <a:cs typeface="Palatino Linotype" panose="02040502050505030304"/>
              </a:rPr>
              <a:t>  	</a:t>
            </a:r>
            <a:r>
              <a:rPr sz="2200" i="1" dirty="0">
                <a:latin typeface="Palatino Linotype" panose="02040502050505030304"/>
                <a:cs typeface="Palatino Linotype" panose="02040502050505030304"/>
                <a:sym typeface="+mn-ea"/>
              </a:rPr>
              <a:t>0512114401</a:t>
            </a:r>
            <a:endParaRPr sz="2200" i="1" dirty="0">
              <a:latin typeface="Palatino Linotype" panose="02040502050505030304"/>
              <a:cs typeface="Palatino Linotype" panose="020405020505050303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i="1" spc="45" dirty="0">
                <a:latin typeface="Palatino Linotype" panose="02040502050505030304"/>
                <a:cs typeface="Palatino Linotype" panose="02040502050505030304"/>
                <a:sym typeface="+mn-ea"/>
              </a:rPr>
              <a:t>Lino</a:t>
            </a:r>
            <a:r>
              <a:rPr sz="2200" i="1" spc="10" dirty="0">
                <a:latin typeface="Palatino Linotype" panose="02040502050505030304"/>
                <a:cs typeface="Palatino Linotype" panose="02040502050505030304"/>
                <a:sym typeface="+mn-ea"/>
              </a:rPr>
              <a:t> </a:t>
            </a:r>
            <a:r>
              <a:rPr sz="2200" i="1" spc="25" dirty="0">
                <a:latin typeface="Palatino Linotype" panose="02040502050505030304"/>
                <a:cs typeface="Palatino Linotype" panose="02040502050505030304"/>
                <a:sym typeface="+mn-ea"/>
              </a:rPr>
              <a:t>D</a:t>
            </a:r>
            <a:r>
              <a:rPr sz="2200" spc="25" dirty="0">
                <a:latin typeface="Lucida Sans Unicode" panose="020B0602030504020204"/>
                <a:cs typeface="Lucida Sans Unicode" panose="020B0602030504020204"/>
                <a:sym typeface="+mn-ea"/>
              </a:rPr>
              <a:t>’</a:t>
            </a:r>
            <a:r>
              <a:rPr sz="2200" i="1" spc="25" dirty="0">
                <a:latin typeface="Palatino Linotype" panose="02040502050505030304"/>
                <a:cs typeface="Palatino Linotype" panose="02040502050505030304"/>
                <a:sym typeface="+mn-ea"/>
              </a:rPr>
              <a:t>amora</a:t>
            </a:r>
            <a:r>
              <a:rPr lang="it-IT" sz="2200" i="1" spc="25" dirty="0">
                <a:latin typeface="Palatino Linotype" panose="02040502050505030304"/>
                <a:cs typeface="Palatino Linotype" panose="02040502050505030304"/>
                <a:sym typeface="+mn-ea"/>
              </a:rPr>
              <a:t>		</a:t>
            </a:r>
            <a:r>
              <a:rPr sz="2200" i="1" spc="-65" dirty="0">
                <a:latin typeface="Palatino Linotype" panose="02040502050505030304"/>
                <a:cs typeface="Palatino Linotype" panose="02040502050505030304"/>
                <a:sym typeface="+mn-ea"/>
              </a:rPr>
              <a:t>0512113</a:t>
            </a:r>
            <a:r>
              <a:rPr sz="2200" i="1" cap="small" spc="10" dirty="0">
                <a:latin typeface="Palatino Linotype" panose="02040502050505030304"/>
                <a:cs typeface="Palatino Linotype" panose="02040502050505030304"/>
                <a:sym typeface="+mn-ea"/>
              </a:rPr>
              <a:t>7</a:t>
            </a:r>
            <a:r>
              <a:rPr sz="2200" i="1" spc="45" dirty="0">
                <a:latin typeface="Palatino Linotype" panose="02040502050505030304"/>
                <a:cs typeface="Palatino Linotype" panose="02040502050505030304"/>
                <a:sym typeface="+mn-ea"/>
              </a:rPr>
              <a:t>65</a:t>
            </a:r>
            <a:endParaRPr sz="22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endParaRPr lang="it-IT" sz="2200" i="1" spc="25" dirty="0">
              <a:latin typeface="Palatino Linotype" panose="02040502050505030304"/>
              <a:cs typeface="Palatino Linotype" panose="02040502050505030304"/>
              <a:sym typeface="+mn-e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Università</a:t>
            </a:r>
            <a:r>
              <a:rPr spc="-10" dirty="0"/>
              <a:t> </a:t>
            </a:r>
            <a:r>
              <a:rPr dirty="0"/>
              <a:t>degli</a:t>
            </a:r>
            <a:r>
              <a:rPr spc="-10" dirty="0"/>
              <a:t> </a:t>
            </a:r>
            <a:r>
              <a:rPr spc="-5" dirty="0"/>
              <a:t>studi</a:t>
            </a:r>
            <a:r>
              <a:rPr spc="-10" dirty="0"/>
              <a:t> </a:t>
            </a:r>
            <a:r>
              <a:rPr dirty="0"/>
              <a:t>di</a:t>
            </a:r>
            <a:r>
              <a:rPr spc="-5" dirty="0"/>
              <a:t> </a:t>
            </a:r>
            <a:r>
              <a:rPr dirty="0"/>
              <a:t>Salerno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698522" y="555865"/>
            <a:ext cx="5367020" cy="16230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6080" algn="ctr">
              <a:lnSpc>
                <a:spcPct val="100000"/>
              </a:lnSpc>
              <a:spcBef>
                <a:spcPts val="630"/>
              </a:spcBef>
            </a:pPr>
            <a:r>
              <a:rPr sz="2000" b="1" i="1" spc="-5" dirty="0">
                <a:latin typeface="Arial" panose="020B0604020202020204"/>
                <a:cs typeface="Arial" panose="020B0604020202020204"/>
              </a:rPr>
              <a:t>Corso</a:t>
            </a:r>
            <a:r>
              <a:rPr sz="2000" b="1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di</a:t>
            </a:r>
            <a:r>
              <a:rPr sz="2000" b="1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Laurea</a:t>
            </a:r>
            <a:r>
              <a:rPr sz="2000" b="1" i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2000" b="1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Informatica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2800" b="1" i="1" spc="-15" dirty="0">
                <a:latin typeface="Arial" panose="020B0604020202020204"/>
                <a:cs typeface="Arial" panose="020B0604020202020204"/>
              </a:rPr>
              <a:t>Tecnologie</a:t>
            </a:r>
            <a:r>
              <a:rPr sz="2800" b="1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5" dirty="0">
                <a:latin typeface="Arial" panose="020B0604020202020204"/>
                <a:cs typeface="Arial" panose="020B0604020202020204"/>
              </a:rPr>
              <a:t>Software per</a:t>
            </a:r>
            <a:r>
              <a:rPr sz="2800" b="1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5" dirty="0">
                <a:latin typeface="Arial" panose="020B0604020202020204"/>
                <a:cs typeface="Arial" panose="020B0604020202020204"/>
              </a:rPr>
              <a:t>il</a:t>
            </a:r>
            <a:r>
              <a:rPr sz="2800" b="1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5" dirty="0">
                <a:latin typeface="Arial" panose="020B0604020202020204"/>
                <a:cs typeface="Arial" panose="020B0604020202020204"/>
              </a:rPr>
              <a:t>WEB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R="20320" algn="ctr">
              <a:lnSpc>
                <a:spcPct val="100000"/>
              </a:lnSpc>
              <a:spcBef>
                <a:spcPts val="2180"/>
              </a:spcBef>
            </a:pPr>
            <a:r>
              <a:rPr sz="2800" b="1" i="1" spc="-10" dirty="0">
                <a:latin typeface="Arial" panose="020B0604020202020204"/>
                <a:cs typeface="Arial" panose="020B0604020202020204"/>
              </a:rPr>
              <a:t>Website</a:t>
            </a:r>
            <a:r>
              <a:rPr sz="2800" b="1" i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5" dirty="0">
                <a:latin typeface="Arial" panose="020B0604020202020204"/>
                <a:cs typeface="Arial" panose="020B0604020202020204"/>
              </a:rPr>
              <a:t>Design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9711" y="2372965"/>
            <a:ext cx="4570730" cy="86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8230" algn="ctr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Lucida Sans Unicode" panose="020B0602030504020204"/>
                <a:cs typeface="Lucida Sans Unicode" panose="020B0602030504020204"/>
              </a:rPr>
              <a:t>“</a:t>
            </a:r>
            <a:r>
              <a:rPr sz="3600" i="1" spc="-30" dirty="0">
                <a:latin typeface="Palatino Linotype" panose="02040502050505030304"/>
                <a:cs typeface="Palatino Linotype" panose="02040502050505030304"/>
              </a:rPr>
              <a:t>Shoe-MustGoOn</a:t>
            </a:r>
            <a:r>
              <a:rPr sz="3600" spc="-30" dirty="0">
                <a:latin typeface="Lucida Sans Unicode" panose="020B0602030504020204"/>
                <a:cs typeface="Lucida Sans Unicode" panose="020B0602030504020204"/>
              </a:rPr>
              <a:t>”</a:t>
            </a:r>
            <a:endParaRPr sz="3600">
              <a:latin typeface="Lucida Sans Unicode" panose="020B0602030504020204"/>
              <a:cs typeface="Lucida Sans Unicode" panose="020B0602030504020204"/>
            </a:endParaRPr>
          </a:p>
          <a:p>
            <a:pPr marL="3562985">
              <a:lnSpc>
                <a:spcPts val="2330"/>
              </a:lnSpc>
            </a:pP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2226" y="3783422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latin typeface="Arial" panose="020B0604020202020204"/>
                <a:cs typeface="Arial" panose="020B0604020202020204"/>
              </a:rPr>
              <a:t>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904" y="6248124"/>
            <a:ext cx="3589654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i="1" spc="-5" dirty="0">
                <a:latin typeface="Palatino Linotype" panose="02040502050505030304"/>
                <a:cs typeface="Palatino Linotype" panose="02040502050505030304"/>
              </a:rPr>
              <a:t>Anno</a:t>
            </a:r>
            <a:r>
              <a:rPr sz="2200" i="1" spc="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200" i="1" spc="-150" dirty="0">
                <a:latin typeface="Palatino Linotype" panose="02040502050505030304"/>
                <a:cs typeface="Palatino Linotype" panose="02040502050505030304"/>
              </a:rPr>
              <a:t>Accademi</a:t>
            </a:r>
            <a:r>
              <a:rPr lang="it-IT" sz="2200" i="1" spc="-150" dirty="0">
                <a:latin typeface="Palatino Linotype" panose="02040502050505030304"/>
                <a:cs typeface="Palatino Linotype" panose="02040502050505030304"/>
              </a:rPr>
              <a:t>co </a:t>
            </a:r>
            <a:r>
              <a:rPr sz="2200" i="1" spc="100" dirty="0">
                <a:latin typeface="Palatino Linotype" panose="02040502050505030304"/>
                <a:cs typeface="Palatino Linotype" panose="02040502050505030304"/>
                <a:sym typeface="+mn-ea"/>
              </a:rPr>
              <a:t>2022/2023</a:t>
            </a:r>
            <a:endParaRPr sz="2200">
              <a:latin typeface="Palatino Linotype" panose="02040502050505030304"/>
              <a:cs typeface="Palatino Linotype" panose="02040502050505030304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lang="it-IT" sz="2200" i="1" spc="-150" baseline="6000" dirty="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" y="146913"/>
            <a:ext cx="4045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0" spc="-5" dirty="0">
                <a:latin typeface="Trebuchet MS" panose="020B0603020202020204"/>
                <a:cs typeface="Trebuchet MS" panose="020B0603020202020204"/>
              </a:rPr>
              <a:t>5.</a:t>
            </a:r>
            <a:r>
              <a:rPr sz="2400" b="1" i="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0" spc="-10" dirty="0">
                <a:latin typeface="Trebuchet MS" panose="020B0603020202020204"/>
                <a:cs typeface="Trebuchet MS" panose="020B0603020202020204"/>
              </a:rPr>
              <a:t>Diagramma</a:t>
            </a:r>
            <a:r>
              <a:rPr sz="2400" b="1" i="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0" dirty="0">
                <a:latin typeface="Trebuchet MS" panose="020B0603020202020204"/>
                <a:cs typeface="Trebuchet MS" panose="020B0603020202020204"/>
              </a:rPr>
              <a:t>Navigazionale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1830" y="756919"/>
            <a:ext cx="7022465" cy="53435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6869" y="0"/>
            <a:ext cx="1437004" cy="14725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12129" y="156249"/>
            <a:ext cx="3532504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50" i="1" spc="-45" dirty="0">
                <a:latin typeface="Palatino Linotype" panose="02040502050505030304"/>
                <a:cs typeface="Palatino Linotype" panose="02040502050505030304"/>
              </a:rPr>
              <a:t>Shoe-MustGoOn</a:t>
            </a:r>
            <a:endParaRPr sz="405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6890" y="326828"/>
            <a:ext cx="29337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Trebuchet MS" panose="020B0603020202020204"/>
                <a:cs typeface="Trebuchet MS" panose="020B0603020202020204"/>
              </a:rPr>
              <a:t>6.</a:t>
            </a:r>
            <a:r>
              <a:rPr sz="2100" b="1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b="1" spc="-5" dirty="0">
                <a:latin typeface="Trebuchet MS" panose="020B0603020202020204"/>
                <a:cs typeface="Trebuchet MS" panose="020B0603020202020204"/>
              </a:rPr>
              <a:t>Mappa</a:t>
            </a:r>
            <a:r>
              <a:rPr sz="2100" b="1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b="1" dirty="0">
                <a:latin typeface="Trebuchet MS" panose="020B0603020202020204"/>
                <a:cs typeface="Trebuchet MS" panose="020B0603020202020204"/>
              </a:rPr>
              <a:t>dei</a:t>
            </a:r>
            <a:r>
              <a:rPr sz="2100" b="1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b="1" dirty="0">
                <a:latin typeface="Trebuchet MS" panose="020B0603020202020204"/>
                <a:cs typeface="Trebuchet MS" panose="020B0603020202020204"/>
              </a:rPr>
              <a:t>Contenuti</a:t>
            </a:r>
            <a:endParaRPr sz="2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855" y="20490"/>
            <a:ext cx="1405587" cy="1452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5744" y="156249"/>
            <a:ext cx="3532504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50" spc="-45" dirty="0">
                <a:latin typeface="Palatino Linotype" panose="02040502050505030304"/>
                <a:cs typeface="Palatino Linotype" panose="02040502050505030304"/>
              </a:rPr>
              <a:t>Shoe-MustGoOn</a:t>
            </a:r>
            <a:endParaRPr sz="4050">
              <a:latin typeface="Palatino Linotype" panose="02040502050505030304"/>
              <a:cs typeface="Palatino Linotype" panose="0204050205050503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3389" y="1163660"/>
            <a:ext cx="4896604" cy="53022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646" y="409330"/>
            <a:ext cx="38373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latin typeface="Palatino Linotype" panose="02040502050505030304"/>
                <a:cs typeface="Palatino Linotype" panose="02040502050505030304"/>
              </a:rPr>
              <a:t>Shoe-MustGoOn</a:t>
            </a:r>
            <a:endParaRPr sz="4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630898"/>
            <a:ext cx="101663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dirty="0">
                <a:latin typeface="Trebuchet MS" panose="020B0603020202020204"/>
                <a:cs typeface="Trebuchet MS" panose="020B0603020202020204"/>
              </a:rPr>
              <a:t>7.</a:t>
            </a:r>
            <a:r>
              <a:rPr sz="950" b="1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5" dirty="0">
                <a:latin typeface="Trebuchet MS" panose="020B0603020202020204"/>
                <a:cs typeface="Trebuchet MS" panose="020B0603020202020204"/>
              </a:rPr>
              <a:t>La</a:t>
            </a:r>
            <a:r>
              <a:rPr sz="950" b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dirty="0">
                <a:latin typeface="Trebuchet MS" panose="020B0603020202020204"/>
                <a:cs typeface="Trebuchet MS" panose="020B0603020202020204"/>
              </a:rPr>
              <a:t>Base</a:t>
            </a:r>
            <a:r>
              <a:rPr sz="950" b="1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dirty="0">
                <a:latin typeface="Trebuchet MS" panose="020B0603020202020204"/>
                <a:cs typeface="Trebuchet MS" panose="020B0603020202020204"/>
              </a:rPr>
              <a:t>di</a:t>
            </a:r>
            <a:r>
              <a:rPr sz="950" b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dirty="0">
                <a:latin typeface="Trebuchet MS" panose="020B0603020202020204"/>
                <a:cs typeface="Trebuchet MS" panose="020B0603020202020204"/>
              </a:rPr>
              <a:t>Dati</a:t>
            </a:r>
            <a:endParaRPr sz="9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6613" y="156937"/>
            <a:ext cx="8492490" cy="5821680"/>
            <a:chOff x="216613" y="156937"/>
            <a:chExt cx="8492490" cy="582168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613" y="156937"/>
              <a:ext cx="1272635" cy="13146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4047" y="1483328"/>
              <a:ext cx="7224577" cy="44952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646" y="409330"/>
            <a:ext cx="38373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latin typeface="Palatino Linotype" panose="02040502050505030304"/>
                <a:cs typeface="Palatino Linotype" panose="02040502050505030304"/>
              </a:rPr>
              <a:t>Shoe-MustGoOn</a:t>
            </a:r>
            <a:endParaRPr sz="4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074" y="1495643"/>
            <a:ext cx="56578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dirty="0">
                <a:latin typeface="Trebuchet MS" panose="020B0603020202020204"/>
                <a:cs typeface="Trebuchet MS" panose="020B0603020202020204"/>
              </a:rPr>
              <a:t>8.</a:t>
            </a:r>
            <a:r>
              <a:rPr sz="950" b="1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5" dirty="0">
                <a:latin typeface="Trebuchet MS" panose="020B0603020202020204"/>
                <a:cs typeface="Trebuchet MS" panose="020B0603020202020204"/>
              </a:rPr>
              <a:t>Layout</a:t>
            </a:r>
            <a:endParaRPr sz="9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6613" y="156937"/>
            <a:ext cx="1272635" cy="13146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8250" y="1572991"/>
            <a:ext cx="5380488" cy="51042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3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6646" y="409330"/>
            <a:ext cx="38373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latin typeface="Palatino Linotype" panose="02040502050505030304"/>
                <a:cs typeface="Palatino Linotype" panose="02040502050505030304"/>
              </a:rPr>
              <a:t>Shoe-MustGoOn</a:t>
            </a:r>
            <a:endParaRPr sz="4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480" y="1576933"/>
            <a:ext cx="1155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rebuchet MS" panose="020B0603020202020204"/>
                <a:cs typeface="Trebuchet MS" panose="020B0603020202020204"/>
              </a:rPr>
              <a:t>9.</a:t>
            </a:r>
            <a:r>
              <a:rPr sz="2400" b="1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70" dirty="0">
                <a:latin typeface="Trebuchet MS" panose="020B0603020202020204"/>
                <a:cs typeface="Trebuchet MS" panose="020B0603020202020204"/>
              </a:rPr>
              <a:t>Tema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480" y="2480885"/>
            <a:ext cx="8975725" cy="21964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6350" algn="just">
              <a:lnSpc>
                <a:spcPts val="1710"/>
              </a:lnSpc>
              <a:spcBef>
                <a:spcPts val="330"/>
              </a:spcBef>
            </a:pPr>
            <a:r>
              <a:rPr sz="1600" dirty="0">
                <a:latin typeface="Trebuchet MS" panose="020B0603020202020204"/>
                <a:cs typeface="Trebuchet MS" panose="020B0603020202020204"/>
              </a:rPr>
              <a:t>Nel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nostro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sito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web,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troverai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una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vasta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selezione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di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scarpe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per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ogni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occasione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stile.</a:t>
            </a:r>
            <a:r>
              <a:rPr sz="16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Dalle </a:t>
            </a:r>
            <a:r>
              <a:rPr sz="1600" spc="-4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scarpe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da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ginnastica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it-IT" sz="1600" spc="5" dirty="0">
                <a:latin typeface="Trebuchet MS" panose="020B0603020202020204"/>
                <a:cs typeface="Trebuchet MS" panose="020B0603020202020204"/>
              </a:rPr>
              <a:t>fino ad arrivare a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scarpe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it-IT" sz="1600" spc="5" dirty="0">
                <a:latin typeface="Trebuchet MS" panose="020B0603020202020204"/>
                <a:cs typeface="Trebuchet MS" panose="020B0603020202020204"/>
              </a:rPr>
              <a:t>più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formali,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abbiamo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tutto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ciò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di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cui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hai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bisogno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per </a:t>
            </a:r>
            <a:r>
              <a:rPr sz="1600" spc="-4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completare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il tuo guardaroba.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1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rebuchet MS" panose="020B0603020202020204"/>
              <a:cs typeface="Trebuchet MS" panose="020B0603020202020204"/>
            </a:endParaRPr>
          </a:p>
          <a:p>
            <a:pPr marL="12700" marR="6350" algn="just">
              <a:lnSpc>
                <a:spcPts val="1710"/>
              </a:lnSpc>
              <a:spcBef>
                <a:spcPts val="5"/>
              </a:spcBef>
            </a:pPr>
            <a:r>
              <a:rPr sz="1600" dirty="0">
                <a:latin typeface="Trebuchet MS" panose="020B0603020202020204"/>
                <a:cs typeface="Trebuchet MS" panose="020B0603020202020204"/>
              </a:rPr>
              <a:t>Il tema del nostro sito si ricollega al nome ad esso attributo, un gioco di parole tra la parola 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scarpe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inglese(shoe)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 e la canzone del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noto cantante Freddy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Mercury.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1710"/>
              </a:lnSpc>
              <a:spcBef>
                <a:spcPts val="1000"/>
              </a:spcBef>
            </a:pPr>
            <a:r>
              <a:rPr sz="1600" dirty="0">
                <a:latin typeface="Trebuchet MS" panose="020B0603020202020204"/>
                <a:cs typeface="Trebuchet MS" panose="020B0603020202020204"/>
              </a:rPr>
              <a:t>Questo</a:t>
            </a:r>
            <a:r>
              <a:rPr sz="1600" spc="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dà</a:t>
            </a:r>
            <a:r>
              <a:rPr sz="1600" spc="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vita</a:t>
            </a:r>
            <a:r>
              <a:rPr sz="1600" spc="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ai</a:t>
            </a:r>
            <a:r>
              <a:rPr sz="1600" spc="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colori</a:t>
            </a:r>
            <a:r>
              <a:rPr sz="1600" spc="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del</a:t>
            </a:r>
            <a:r>
              <a:rPr sz="1600" spc="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sito</a:t>
            </a:r>
            <a:r>
              <a:rPr sz="1600" spc="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web</a:t>
            </a:r>
            <a:r>
              <a:rPr sz="1600" spc="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che</a:t>
            </a:r>
            <a:r>
              <a:rPr sz="1600" spc="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richiamano</a:t>
            </a:r>
            <a:r>
              <a:rPr sz="1600" spc="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600" spc="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colori</a:t>
            </a:r>
            <a:r>
              <a:rPr sz="1600" spc="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del</a:t>
            </a:r>
            <a:r>
              <a:rPr sz="1600" spc="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cantante</a:t>
            </a:r>
            <a:r>
              <a:rPr sz="1600" spc="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stesso:</a:t>
            </a:r>
            <a:r>
              <a:rPr sz="1600" spc="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rosso,</a:t>
            </a:r>
            <a:r>
              <a:rPr sz="1600" spc="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nero, </a:t>
            </a:r>
            <a:r>
              <a:rPr sz="1600" spc="-4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giallo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e bianco.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6613" y="156937"/>
            <a:ext cx="1272635" cy="13146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646" y="409330"/>
            <a:ext cx="38373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latin typeface="Palatino Linotype" panose="02040502050505030304"/>
                <a:cs typeface="Palatino Linotype" panose="02040502050505030304"/>
              </a:rPr>
              <a:t>Shoe-MustGoOn</a:t>
            </a:r>
            <a:endParaRPr sz="4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075" y="1495643"/>
            <a:ext cx="111061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dirty="0">
                <a:latin typeface="Trebuchet MS" panose="020B0603020202020204"/>
                <a:cs typeface="Trebuchet MS" panose="020B0603020202020204"/>
              </a:rPr>
              <a:t>8.</a:t>
            </a:r>
            <a:r>
              <a:rPr sz="950" b="1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dirty="0">
                <a:latin typeface="Trebuchet MS" panose="020B0603020202020204"/>
                <a:cs typeface="Trebuchet MS" panose="020B0603020202020204"/>
              </a:rPr>
              <a:t>Scelta</a:t>
            </a:r>
            <a:r>
              <a:rPr sz="950" b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dirty="0">
                <a:latin typeface="Trebuchet MS" panose="020B0603020202020204"/>
                <a:cs typeface="Trebuchet MS" panose="020B0603020202020204"/>
              </a:rPr>
              <a:t>dei</a:t>
            </a:r>
            <a:r>
              <a:rPr sz="950" b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dirty="0">
                <a:latin typeface="Trebuchet MS" panose="020B0603020202020204"/>
                <a:cs typeface="Trebuchet MS" panose="020B0603020202020204"/>
              </a:rPr>
              <a:t>Colori</a:t>
            </a:r>
            <a:endParaRPr sz="9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6613" y="156937"/>
            <a:ext cx="1272635" cy="13146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138" y="1819615"/>
            <a:ext cx="7967977" cy="40770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3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215" y="313103"/>
            <a:ext cx="2171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265" dirty="0">
                <a:uFill>
                  <a:solidFill>
                    <a:srgbClr val="000000"/>
                  </a:solidFill>
                </a:uFill>
                <a:latin typeface="Palatino Linotype" panose="02040502050505030304"/>
                <a:cs typeface="Palatino Linotype" panose="02040502050505030304"/>
              </a:rPr>
              <a:t>INDICE:</a:t>
            </a:r>
            <a:endParaRPr sz="4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12" y="1456063"/>
            <a:ext cx="3480435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770">
              <a:lnSpc>
                <a:spcPts val="2350"/>
              </a:lnSpc>
              <a:spcBef>
                <a:spcPts val="100"/>
              </a:spcBef>
              <a:buAutoNum type="arabicPeriod"/>
              <a:tabLst>
                <a:tab pos="331470" algn="l"/>
              </a:tabLst>
            </a:pPr>
            <a:r>
              <a:rPr sz="2000" b="1" i="1" spc="-5" dirty="0">
                <a:latin typeface="Trebuchet MS" panose="020B0603020202020204"/>
                <a:cs typeface="Trebuchet MS" panose="020B0603020202020204"/>
              </a:rPr>
              <a:t>Obiettivi</a:t>
            </a:r>
            <a:r>
              <a:rPr sz="2000" b="1" i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dirty="0">
                <a:latin typeface="Trebuchet MS" panose="020B0603020202020204"/>
                <a:cs typeface="Trebuchet MS" panose="020B0603020202020204"/>
              </a:rPr>
              <a:t>del</a:t>
            </a:r>
            <a:r>
              <a:rPr sz="2000" b="1" i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dirty="0">
                <a:latin typeface="Trebuchet MS" panose="020B0603020202020204"/>
                <a:cs typeface="Trebuchet MS" panose="020B0603020202020204"/>
              </a:rPr>
              <a:t>Progetto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21310" indent="-309245">
              <a:lnSpc>
                <a:spcPts val="2300"/>
              </a:lnSpc>
              <a:buAutoNum type="arabicPeriod"/>
              <a:tabLst>
                <a:tab pos="321945" algn="l"/>
              </a:tabLst>
            </a:pPr>
            <a:r>
              <a:rPr sz="2000" b="1" i="1" spc="-5" dirty="0">
                <a:latin typeface="Trebuchet MS" panose="020B0603020202020204"/>
                <a:cs typeface="Trebuchet MS" panose="020B0603020202020204"/>
              </a:rPr>
              <a:t>Analisi</a:t>
            </a:r>
            <a:r>
              <a:rPr sz="2000" b="1" i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dirty="0">
                <a:latin typeface="Trebuchet MS" panose="020B0603020202020204"/>
                <a:cs typeface="Trebuchet MS" panose="020B0603020202020204"/>
              </a:rPr>
              <a:t>dei</a:t>
            </a:r>
            <a:r>
              <a:rPr sz="2000" b="1" i="1" spc="-5" dirty="0">
                <a:latin typeface="Trebuchet MS" panose="020B0603020202020204"/>
                <a:cs typeface="Trebuchet MS" panose="020B0603020202020204"/>
              </a:rPr>
              <a:t> siti</a:t>
            </a:r>
            <a:r>
              <a:rPr sz="2000" b="1" i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spc="-5" dirty="0">
                <a:latin typeface="Trebuchet MS" panose="020B0603020202020204"/>
                <a:cs typeface="Trebuchet MS" panose="020B0603020202020204"/>
              </a:rPr>
              <a:t>esistenti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30835" indent="-318770">
              <a:lnSpc>
                <a:spcPts val="2300"/>
              </a:lnSpc>
              <a:buAutoNum type="arabicPeriod"/>
              <a:tabLst>
                <a:tab pos="331470" algn="l"/>
              </a:tabLst>
            </a:pPr>
            <a:r>
              <a:rPr sz="2000" b="1" i="1" spc="-5" dirty="0">
                <a:latin typeface="Trebuchet MS" panose="020B0603020202020204"/>
                <a:cs typeface="Trebuchet MS" panose="020B0603020202020204"/>
              </a:rPr>
              <a:t>Funzionalità</a:t>
            </a:r>
            <a:r>
              <a:rPr sz="2000" b="1" i="1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dirty="0">
                <a:latin typeface="Trebuchet MS" panose="020B0603020202020204"/>
                <a:cs typeface="Trebuchet MS" panose="020B0603020202020204"/>
              </a:rPr>
              <a:t>del</a:t>
            </a:r>
            <a:r>
              <a:rPr sz="2000" b="1" i="1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spc="-5" dirty="0">
                <a:latin typeface="Trebuchet MS" panose="020B0603020202020204"/>
                <a:cs typeface="Trebuchet MS" panose="020B0603020202020204"/>
              </a:rPr>
              <a:t>sito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30835" indent="-318770">
              <a:lnSpc>
                <a:spcPts val="2300"/>
              </a:lnSpc>
              <a:buAutoNum type="arabicPeriod"/>
              <a:tabLst>
                <a:tab pos="331470" algn="l"/>
              </a:tabLst>
            </a:pPr>
            <a:r>
              <a:rPr sz="2000" b="1" i="1" spc="-5" dirty="0">
                <a:latin typeface="Trebuchet MS" panose="020B0603020202020204"/>
                <a:cs typeface="Trebuchet MS" panose="020B0603020202020204"/>
              </a:rPr>
              <a:t>Utenti</a:t>
            </a:r>
            <a:r>
              <a:rPr sz="2000" b="1" i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dirty="0">
                <a:latin typeface="Trebuchet MS" panose="020B0603020202020204"/>
                <a:cs typeface="Trebuchet MS" panose="020B0603020202020204"/>
              </a:rPr>
              <a:t>del</a:t>
            </a:r>
            <a:r>
              <a:rPr sz="2000" b="1" i="1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spc="-5" dirty="0">
                <a:latin typeface="Trebuchet MS" panose="020B0603020202020204"/>
                <a:cs typeface="Trebuchet MS" panose="020B0603020202020204"/>
              </a:rPr>
              <a:t>sito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30835" indent="-318770">
              <a:lnSpc>
                <a:spcPts val="2300"/>
              </a:lnSpc>
              <a:buAutoNum type="arabicPeriod"/>
              <a:tabLst>
                <a:tab pos="331470" algn="l"/>
              </a:tabLst>
            </a:pPr>
            <a:r>
              <a:rPr sz="2000" b="1" i="1" dirty="0">
                <a:latin typeface="Trebuchet MS" panose="020B0603020202020204"/>
                <a:cs typeface="Trebuchet MS" panose="020B0603020202020204"/>
              </a:rPr>
              <a:t>DIagramma</a:t>
            </a:r>
            <a:r>
              <a:rPr sz="2000" b="1" i="1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spc="-5" dirty="0">
                <a:latin typeface="Trebuchet MS" panose="020B0603020202020204"/>
                <a:cs typeface="Trebuchet MS" panose="020B0603020202020204"/>
              </a:rPr>
              <a:t>Navigazionale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30835" indent="-318770">
              <a:lnSpc>
                <a:spcPts val="2300"/>
              </a:lnSpc>
              <a:buAutoNum type="arabicPeriod"/>
              <a:tabLst>
                <a:tab pos="331470" algn="l"/>
              </a:tabLst>
            </a:pPr>
            <a:r>
              <a:rPr sz="2000" b="1" i="1" spc="-5" dirty="0">
                <a:latin typeface="Trebuchet MS" panose="020B0603020202020204"/>
                <a:cs typeface="Trebuchet MS" panose="020B0603020202020204"/>
              </a:rPr>
              <a:t>Mappa</a:t>
            </a:r>
            <a:r>
              <a:rPr sz="2000" b="1" i="1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dirty="0">
                <a:latin typeface="Trebuchet MS" panose="020B0603020202020204"/>
                <a:cs typeface="Trebuchet MS" panose="020B0603020202020204"/>
              </a:rPr>
              <a:t>dei</a:t>
            </a:r>
            <a:r>
              <a:rPr sz="2000" b="1" i="1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spc="-5" dirty="0">
                <a:latin typeface="Trebuchet MS" panose="020B0603020202020204"/>
                <a:cs typeface="Trebuchet MS" panose="020B0603020202020204"/>
              </a:rPr>
              <a:t>Contenuti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30835" indent="-318770">
              <a:lnSpc>
                <a:spcPts val="2300"/>
              </a:lnSpc>
              <a:buAutoNum type="arabicPeriod"/>
              <a:tabLst>
                <a:tab pos="331470" algn="l"/>
              </a:tabLst>
            </a:pPr>
            <a:r>
              <a:rPr sz="2000" b="1" i="1" dirty="0">
                <a:latin typeface="Trebuchet MS" panose="020B0603020202020204"/>
                <a:cs typeface="Trebuchet MS" panose="020B0603020202020204"/>
              </a:rPr>
              <a:t>La</a:t>
            </a:r>
            <a:r>
              <a:rPr sz="2000" b="1" i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dirty="0">
                <a:latin typeface="Trebuchet MS" panose="020B0603020202020204"/>
                <a:cs typeface="Trebuchet MS" panose="020B0603020202020204"/>
              </a:rPr>
              <a:t>base</a:t>
            </a:r>
            <a:r>
              <a:rPr sz="2000" b="1" i="1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dirty="0">
                <a:latin typeface="Trebuchet MS" panose="020B0603020202020204"/>
                <a:cs typeface="Trebuchet MS" panose="020B0603020202020204"/>
              </a:rPr>
              <a:t>di</a:t>
            </a:r>
            <a:r>
              <a:rPr sz="2000" b="1" i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dirty="0">
                <a:latin typeface="Trebuchet MS" panose="020B0603020202020204"/>
                <a:cs typeface="Trebuchet MS" panose="020B0603020202020204"/>
              </a:rPr>
              <a:t>Dati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30835" indent="-318770">
              <a:lnSpc>
                <a:spcPts val="2300"/>
              </a:lnSpc>
              <a:buAutoNum type="arabicPeriod"/>
              <a:tabLst>
                <a:tab pos="331470" algn="l"/>
              </a:tabLst>
            </a:pPr>
            <a:r>
              <a:rPr sz="2000" b="1" i="1" spc="-5" dirty="0">
                <a:latin typeface="Trebuchet MS" panose="020B0603020202020204"/>
                <a:cs typeface="Trebuchet MS" panose="020B0603020202020204"/>
              </a:rPr>
              <a:t>Layout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30835" indent="-318770">
              <a:lnSpc>
                <a:spcPts val="2300"/>
              </a:lnSpc>
              <a:buAutoNum type="arabicPeriod"/>
              <a:tabLst>
                <a:tab pos="331470" algn="l"/>
              </a:tabLst>
            </a:pPr>
            <a:r>
              <a:rPr sz="2000" b="1" i="1" spc="-65" dirty="0">
                <a:latin typeface="Trebuchet MS" panose="020B0603020202020204"/>
                <a:cs typeface="Trebuchet MS" panose="020B0603020202020204"/>
              </a:rPr>
              <a:t>Tema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80060" indent="-467995">
              <a:lnSpc>
                <a:spcPts val="2350"/>
              </a:lnSpc>
              <a:buAutoNum type="arabicPeriod"/>
              <a:tabLst>
                <a:tab pos="480695" algn="l"/>
              </a:tabLst>
            </a:pPr>
            <a:r>
              <a:rPr sz="2000" b="1" i="1" dirty="0">
                <a:latin typeface="Trebuchet MS" panose="020B0603020202020204"/>
                <a:cs typeface="Trebuchet MS" panose="020B0603020202020204"/>
              </a:rPr>
              <a:t>Scelta</a:t>
            </a:r>
            <a:r>
              <a:rPr sz="2000" b="1" i="1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dirty="0">
                <a:latin typeface="Trebuchet MS" panose="020B0603020202020204"/>
                <a:cs typeface="Trebuchet MS" panose="020B0603020202020204"/>
              </a:rPr>
              <a:t>dei</a:t>
            </a:r>
            <a:r>
              <a:rPr sz="2000" b="1" i="1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i="1" dirty="0">
                <a:latin typeface="Trebuchet MS" panose="020B0603020202020204"/>
                <a:cs typeface="Trebuchet MS" panose="020B0603020202020204"/>
              </a:rPr>
              <a:t>Colori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3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6646" y="409330"/>
            <a:ext cx="38373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latin typeface="Palatino Linotype" panose="02040502050505030304"/>
                <a:cs typeface="Palatino Linotype" panose="02040502050505030304"/>
              </a:rPr>
              <a:t>Shoe-MustGoOn</a:t>
            </a:r>
            <a:endParaRPr sz="4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715" y="1488033"/>
            <a:ext cx="8994775" cy="319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rebuchet MS" panose="020B0603020202020204"/>
                <a:cs typeface="Trebuchet MS" panose="020B0603020202020204"/>
              </a:rPr>
              <a:t>1.</a:t>
            </a:r>
            <a:r>
              <a:rPr sz="2400" b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latin typeface="Trebuchet MS" panose="020B0603020202020204"/>
                <a:cs typeface="Trebuchet MS" panose="020B0603020202020204"/>
              </a:rPr>
              <a:t>Obiettivo</a:t>
            </a:r>
            <a:r>
              <a:rPr sz="2400" b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dirty="0">
                <a:latin typeface="Trebuchet MS" panose="020B0603020202020204"/>
                <a:cs typeface="Trebuchet MS" panose="020B0603020202020204"/>
              </a:rPr>
              <a:t>del</a:t>
            </a:r>
            <a:r>
              <a:rPr sz="2400" b="1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latin typeface="Trebuchet MS" panose="020B0603020202020204"/>
                <a:cs typeface="Trebuchet MS" panose="020B0603020202020204"/>
              </a:rPr>
              <a:t>Sito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520"/>
              </a:lnSpc>
            </a:pPr>
            <a:r>
              <a:rPr sz="2400" spc="-5" dirty="0">
                <a:latin typeface="Trebuchet MS" panose="020B0603020202020204"/>
                <a:cs typeface="Trebuchet MS" panose="020B0603020202020204"/>
              </a:rPr>
              <a:t>Shoe-MustGoOn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si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propone di diventare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un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punto di riferimento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e-commerce per coloro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che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vogliono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arricchire il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loro vestiario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con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scarpe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it-IT" sz="2400" dirty="0">
                <a:latin typeface="Trebuchet MS" panose="020B0603020202020204"/>
                <a:cs typeface="Trebuchet MS" panose="020B0603020202020204"/>
              </a:rPr>
              <a:t>di genere recell.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520"/>
              </a:lnSpc>
            </a:pPr>
            <a:r>
              <a:rPr sz="2400" spc="-25" dirty="0">
                <a:latin typeface="Trebuchet MS" panose="020B0603020202020204"/>
                <a:cs typeface="Trebuchet MS" panose="020B0603020202020204"/>
              </a:rPr>
              <a:t>L’obiettivo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è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quello di soddisfare </a:t>
            </a:r>
            <a:r>
              <a:rPr lang="it-IT" sz="2400" spc="-5" dirty="0">
                <a:latin typeface="Trebuchet MS" panose="020B0603020202020204"/>
                <a:cs typeface="Trebuchet MS" panose="020B0603020202020204"/>
              </a:rPr>
              <a:t>collezioni e gusti riguardanti scarpe recell, rivendute a prezzi modici.</a:t>
            </a:r>
            <a:endParaRPr lang="it-IT" sz="2400" spc="-5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6613" y="156937"/>
            <a:ext cx="1272635" cy="1314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3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6646" y="409330"/>
            <a:ext cx="38373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latin typeface="Palatino Linotype" panose="02040502050505030304"/>
                <a:cs typeface="Palatino Linotype" panose="02040502050505030304"/>
              </a:rPr>
              <a:t>Shoe-MustGoOn</a:t>
            </a:r>
            <a:endParaRPr sz="4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715" y="1488033"/>
            <a:ext cx="8999220" cy="473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rebuchet MS" panose="020B0603020202020204"/>
                <a:cs typeface="Trebuchet MS" panose="020B0603020202020204"/>
              </a:rPr>
              <a:t>2.</a:t>
            </a:r>
            <a:r>
              <a:rPr sz="24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latin typeface="Trebuchet MS" panose="020B0603020202020204"/>
                <a:cs typeface="Trebuchet MS" panose="020B0603020202020204"/>
              </a:rPr>
              <a:t>Analisi</a:t>
            </a:r>
            <a:r>
              <a:rPr sz="2400" b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dirty="0">
                <a:latin typeface="Trebuchet MS" panose="020B0603020202020204"/>
                <a:cs typeface="Trebuchet MS" panose="020B0603020202020204"/>
              </a:rPr>
              <a:t>dei</a:t>
            </a:r>
            <a:r>
              <a:rPr sz="2400" b="1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latin typeface="Trebuchet MS" panose="020B0603020202020204"/>
                <a:cs typeface="Trebuchet MS" panose="020B0603020202020204"/>
              </a:rPr>
              <a:t>Siti</a:t>
            </a:r>
            <a:r>
              <a:rPr sz="2400" b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dirty="0">
                <a:latin typeface="Trebuchet MS" panose="020B0603020202020204"/>
                <a:cs typeface="Trebuchet MS" panose="020B0603020202020204"/>
              </a:rPr>
              <a:t>Esistenti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rebuchet MS" panose="020B0603020202020204"/>
                <a:cs typeface="Trebuchet MS" panose="020B0603020202020204"/>
              </a:rPr>
              <a:t>1)</a:t>
            </a:r>
            <a:r>
              <a:rPr sz="2400" b="1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latin typeface="Trebuchet MS" panose="020B0603020202020204"/>
                <a:cs typeface="Trebuchet MS" panose="020B0603020202020204"/>
              </a:rPr>
              <a:t>FOOTLOCKER</a:t>
            </a:r>
            <a:r>
              <a:rPr sz="2400" b="1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dirty="0">
                <a:latin typeface="Trebuchet MS" panose="020B0603020202020204"/>
                <a:cs typeface="Trebuchet MS" panose="020B0603020202020204"/>
              </a:rPr>
              <a:t>: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70000"/>
              </a:lnSpc>
            </a:pPr>
            <a:r>
              <a:rPr sz="2400" spc="-5" dirty="0">
                <a:latin typeface="Trebuchet MS" panose="020B0603020202020204"/>
                <a:cs typeface="Trebuchet MS" panose="020B0603020202020204"/>
              </a:rPr>
              <a:t>FootLocker</a:t>
            </a:r>
            <a:r>
              <a:rPr sz="2400" spc="3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è</a:t>
            </a:r>
            <a:r>
              <a:rPr sz="2400" spc="3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un</a:t>
            </a:r>
            <a:r>
              <a:rPr sz="2400" spc="3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sito</a:t>
            </a:r>
            <a:r>
              <a:rPr sz="24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statunitense</a:t>
            </a:r>
            <a:r>
              <a:rPr sz="2400" spc="3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specializzato</a:t>
            </a:r>
            <a:r>
              <a:rPr sz="24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nella</a:t>
            </a:r>
            <a:r>
              <a:rPr sz="2400" spc="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vendita</a:t>
            </a:r>
            <a:r>
              <a:rPr sz="2400" spc="3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di </a:t>
            </a:r>
            <a:r>
              <a:rPr sz="2400" spc="-7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abbigliamento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sportivo,</a:t>
            </a:r>
            <a:r>
              <a:rPr sz="24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ma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soprattutto</a:t>
            </a:r>
            <a:r>
              <a:rPr sz="24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di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calzature.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450"/>
              </a:lnSpc>
              <a:spcBef>
                <a:spcPts val="135"/>
              </a:spcBef>
            </a:pPr>
            <a:r>
              <a:rPr sz="2400" spc="-25" dirty="0">
                <a:latin typeface="Trebuchet MS" panose="020B0603020202020204"/>
                <a:cs typeface="Trebuchet MS" panose="020B0603020202020204"/>
              </a:rPr>
              <a:t>L’interfaccia</a:t>
            </a:r>
            <a:r>
              <a:rPr sz="2400" spc="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del</a:t>
            </a:r>
            <a:r>
              <a:rPr sz="240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sito</a:t>
            </a:r>
            <a:r>
              <a:rPr sz="240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è</a:t>
            </a:r>
            <a:r>
              <a:rPr sz="240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composta</a:t>
            </a:r>
            <a:r>
              <a:rPr sz="240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da</a:t>
            </a:r>
            <a:r>
              <a:rPr sz="240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una</a:t>
            </a:r>
            <a:r>
              <a:rPr sz="240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barra</a:t>
            </a:r>
            <a:r>
              <a:rPr sz="240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di</a:t>
            </a:r>
            <a:r>
              <a:rPr sz="240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ricerca</a:t>
            </a:r>
            <a:r>
              <a:rPr sz="240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sul</a:t>
            </a:r>
            <a:r>
              <a:rPr sz="240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lato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015"/>
              </a:lnSpc>
            </a:pPr>
            <a:r>
              <a:rPr sz="2400" spc="-5" dirty="0">
                <a:latin typeface="Trebuchet MS" panose="020B0603020202020204"/>
                <a:cs typeface="Trebuchet MS" panose="020B0603020202020204"/>
              </a:rPr>
              <a:t>destro,</a:t>
            </a:r>
            <a:r>
              <a:rPr sz="2400" spc="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vari</a:t>
            </a:r>
            <a:r>
              <a:rPr sz="240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banner</a:t>
            </a:r>
            <a:r>
              <a:rPr sz="240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centrali</a:t>
            </a:r>
            <a:r>
              <a:rPr sz="240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che</a:t>
            </a:r>
            <a:r>
              <a:rPr sz="240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presentano</a:t>
            </a:r>
            <a:r>
              <a:rPr sz="2400" spc="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agli</a:t>
            </a:r>
            <a:r>
              <a:rPr sz="240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utenti</a:t>
            </a:r>
            <a:r>
              <a:rPr sz="240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che</a:t>
            </a:r>
            <a:r>
              <a:rPr sz="240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fanno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015"/>
              </a:lnSpc>
              <a:tabLst>
                <a:tab pos="1213485" algn="l"/>
                <a:tab pos="2058035" algn="l"/>
                <a:tab pos="3712845" algn="l"/>
                <a:tab pos="4399915" algn="l"/>
                <a:tab pos="5224145" algn="l"/>
                <a:tab pos="5643245" algn="l"/>
                <a:tab pos="6421755" algn="l"/>
                <a:tab pos="6914515" algn="l"/>
                <a:tab pos="8108950" algn="l"/>
                <a:tab pos="8727440" algn="l"/>
              </a:tabLst>
            </a:pPr>
            <a:r>
              <a:rPr sz="2400" spc="-5" dirty="0">
                <a:latin typeface="Trebuchet MS" panose="020B0603020202020204"/>
                <a:cs typeface="Trebuchet MS" panose="020B0603020202020204"/>
              </a:rPr>
              <a:t>accesso	delle	specifiche.	Una	serie	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di	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filtri	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da	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inserire	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per	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la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6985">
              <a:lnSpc>
                <a:spcPct val="70000"/>
              </a:lnSpc>
              <a:spcBef>
                <a:spcPts val="435"/>
              </a:spcBef>
            </a:pPr>
            <a:r>
              <a:rPr sz="2400" spc="-5" dirty="0">
                <a:latin typeface="Trebuchet MS" panose="020B0603020202020204"/>
                <a:cs typeface="Trebuchet MS" panose="020B0603020202020204"/>
              </a:rPr>
              <a:t>ricerca</a:t>
            </a:r>
            <a:r>
              <a:rPr sz="2400" spc="2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vari</a:t>
            </a:r>
            <a:r>
              <a:rPr sz="240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aree</a:t>
            </a:r>
            <a:r>
              <a:rPr sz="240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per</a:t>
            </a:r>
            <a:r>
              <a:rPr sz="240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accedere</a:t>
            </a:r>
            <a:r>
              <a:rPr sz="240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direttamente</a:t>
            </a:r>
            <a:r>
              <a:rPr sz="240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delle</a:t>
            </a:r>
            <a:r>
              <a:rPr sz="240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zone</a:t>
            </a:r>
            <a:r>
              <a:rPr sz="240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del </a:t>
            </a:r>
            <a:r>
              <a:rPr sz="2400" spc="-7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sito.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450"/>
              </a:lnSpc>
              <a:spcBef>
                <a:spcPts val="135"/>
              </a:spcBef>
              <a:tabLst>
                <a:tab pos="629285" algn="l"/>
                <a:tab pos="1376045" algn="l"/>
                <a:tab pos="2743200" algn="l"/>
                <a:tab pos="3173730" algn="l"/>
                <a:tab pos="4370070" algn="l"/>
                <a:tab pos="4712970" algn="l"/>
                <a:tab pos="6087110" algn="l"/>
                <a:tab pos="6756400" algn="l"/>
                <a:tab pos="7829550" algn="l"/>
                <a:tab pos="8488045" algn="l"/>
              </a:tabLst>
            </a:pPr>
            <a:r>
              <a:rPr sz="2400" spc="-114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er	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gni	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odo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tto	in	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en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ita	è	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resente	una	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agina	c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n	una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015"/>
              </a:lnSpc>
            </a:pPr>
            <a:r>
              <a:rPr sz="2400" spc="-5" dirty="0">
                <a:latin typeface="Trebuchet MS" panose="020B0603020202020204"/>
                <a:cs typeface="Trebuchet MS" panose="020B0603020202020204"/>
              </a:rPr>
              <a:t>breve</a:t>
            </a:r>
            <a:r>
              <a:rPr sz="2400" spc="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descrizione,</a:t>
            </a:r>
            <a:r>
              <a:rPr sz="2400" spc="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le</a:t>
            </a:r>
            <a:r>
              <a:rPr sz="2400" spc="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caratteristiche</a:t>
            </a:r>
            <a:r>
              <a:rPr sz="2400" spc="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del</a:t>
            </a:r>
            <a:r>
              <a:rPr sz="2400" spc="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prodotto</a:t>
            </a:r>
            <a:r>
              <a:rPr sz="2400" spc="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la</a:t>
            </a:r>
            <a:r>
              <a:rPr sz="2400" spc="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possibilità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9525">
              <a:lnSpc>
                <a:spcPct val="70000"/>
              </a:lnSpc>
              <a:spcBef>
                <a:spcPts val="430"/>
              </a:spcBef>
              <a:tabLst>
                <a:tab pos="437515" algn="l"/>
                <a:tab pos="1826895" algn="l"/>
                <a:tab pos="2171700" algn="l"/>
                <a:tab pos="3192145" algn="l"/>
                <a:tab pos="3526790" algn="l"/>
                <a:tab pos="3944620" algn="l"/>
                <a:tab pos="4884420" algn="l"/>
                <a:tab pos="5309235" algn="l"/>
                <a:tab pos="6053455" algn="l"/>
                <a:tab pos="6388100" algn="l"/>
                <a:tab pos="6812915" algn="l"/>
                <a:tab pos="8558530" algn="l"/>
              </a:tabLst>
            </a:pPr>
            <a:r>
              <a:rPr sz="2400" spc="-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i	sceg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iere	il	c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olo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re	e	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a	tag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ia	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i	esso	e	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i	aggiunger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o	nel 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carrello</a:t>
            </a:r>
            <a:r>
              <a:rPr sz="240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una volta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selezionato</a:t>
            </a:r>
            <a:r>
              <a:rPr sz="240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come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lo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si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desidera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6613" y="156937"/>
            <a:ext cx="1272635" cy="1314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3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6646" y="409330"/>
            <a:ext cx="38373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latin typeface="Palatino Linotype" panose="02040502050505030304"/>
                <a:cs typeface="Palatino Linotype" panose="02040502050505030304"/>
              </a:rPr>
              <a:t>Shoe-MustGoOn</a:t>
            </a:r>
            <a:endParaRPr sz="4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715" y="1481259"/>
            <a:ext cx="8994775" cy="40703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spc="10" dirty="0">
                <a:latin typeface="Trebuchet MS" panose="020B0603020202020204"/>
                <a:cs typeface="Trebuchet MS" panose="020B0603020202020204"/>
              </a:rPr>
              <a:t>2.</a:t>
            </a:r>
            <a:r>
              <a:rPr sz="2250" b="1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b="1" spc="5" dirty="0">
                <a:latin typeface="Trebuchet MS" panose="020B0603020202020204"/>
                <a:cs typeface="Trebuchet MS" panose="020B0603020202020204"/>
              </a:rPr>
              <a:t>Analisi </a:t>
            </a:r>
            <a:r>
              <a:rPr sz="2250" b="1" spc="10" dirty="0">
                <a:latin typeface="Trebuchet MS" panose="020B0603020202020204"/>
                <a:cs typeface="Trebuchet MS" panose="020B0603020202020204"/>
              </a:rPr>
              <a:t>dei</a:t>
            </a:r>
            <a:r>
              <a:rPr sz="2250" b="1" spc="5" dirty="0">
                <a:latin typeface="Trebuchet MS" panose="020B0603020202020204"/>
                <a:cs typeface="Trebuchet MS" panose="020B0603020202020204"/>
              </a:rPr>
              <a:t> Siti </a:t>
            </a:r>
            <a:r>
              <a:rPr sz="2250" b="1" spc="10" dirty="0">
                <a:latin typeface="Trebuchet MS" panose="020B0603020202020204"/>
                <a:cs typeface="Trebuchet MS" panose="020B0603020202020204"/>
              </a:rPr>
              <a:t>Esistenti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250" b="1" spc="10" dirty="0">
                <a:latin typeface="Trebuchet MS" panose="020B0603020202020204"/>
                <a:cs typeface="Trebuchet MS" panose="020B0603020202020204"/>
              </a:rPr>
              <a:t>2)</a:t>
            </a:r>
            <a:r>
              <a:rPr sz="2250" b="1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b="1" spc="10" dirty="0">
                <a:latin typeface="Trebuchet MS" panose="020B0603020202020204"/>
                <a:cs typeface="Trebuchet MS" panose="020B0603020202020204"/>
              </a:rPr>
              <a:t>NIKE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325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69000"/>
              </a:lnSpc>
              <a:tabLst>
                <a:tab pos="773430" algn="l"/>
                <a:tab pos="1120775" algn="l"/>
                <a:tab pos="1626235" algn="l"/>
                <a:tab pos="2286635" algn="l"/>
                <a:tab pos="2719705" algn="l"/>
                <a:tab pos="3377565" algn="l"/>
                <a:tab pos="5487035" algn="l"/>
                <a:tab pos="7282180" algn="l"/>
                <a:tab pos="7931150" algn="l"/>
              </a:tabLst>
            </a:pPr>
            <a:r>
              <a:rPr sz="2250" spc="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Nik</a:t>
            </a:r>
            <a:r>
              <a:rPr sz="2250" spc="1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5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1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è</a:t>
            </a:r>
            <a:r>
              <a:rPr sz="225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1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50" spc="1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5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1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sito</a:t>
            </a:r>
            <a:r>
              <a:rPr sz="225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1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50" spc="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5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1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un</a:t>
            </a:r>
            <a:r>
              <a:rPr sz="2250" spc="1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5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1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multina</a:t>
            </a:r>
            <a:r>
              <a:rPr sz="2250" spc="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2250" spc="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50" spc="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onal</a:t>
            </a:r>
            <a:r>
              <a:rPr sz="2250" spc="1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5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1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statunitense</a:t>
            </a:r>
            <a:r>
              <a:rPr sz="225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1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ch</a:t>
            </a:r>
            <a:r>
              <a:rPr sz="2250" spc="1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5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1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250" spc="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roduce  </a:t>
            </a:r>
            <a:r>
              <a:rPr sz="2250" spc="1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calzature,</a:t>
            </a:r>
            <a:r>
              <a:rPr sz="2250" spc="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abbigliamento</a:t>
            </a:r>
            <a:r>
              <a:rPr sz="2250" spc="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50" spc="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accessori</a:t>
            </a:r>
            <a:r>
              <a:rPr sz="2250" spc="5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solidFill>
                  <a:srgbClr val="202122"/>
                </a:solidFill>
                <a:latin typeface="Trebuchet MS" panose="020B0603020202020204"/>
                <a:cs typeface="Trebuchet MS" panose="020B0603020202020204"/>
              </a:rPr>
              <a:t>sportivi.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285"/>
              </a:lnSpc>
              <a:spcBef>
                <a:spcPts val="120"/>
              </a:spcBef>
            </a:pPr>
            <a:r>
              <a:rPr sz="2250" spc="-10" dirty="0">
                <a:latin typeface="Trebuchet MS" panose="020B0603020202020204"/>
                <a:cs typeface="Trebuchet MS" panose="020B0603020202020204"/>
              </a:rPr>
              <a:t>L’interfaccia</a:t>
            </a:r>
            <a:r>
              <a:rPr sz="2250" spc="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del</a:t>
            </a:r>
            <a:r>
              <a:rPr sz="2250" spc="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sito</a:t>
            </a:r>
            <a:r>
              <a:rPr sz="2250" spc="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5" dirty="0">
                <a:latin typeface="Trebuchet MS" panose="020B0603020202020204"/>
                <a:cs typeface="Trebuchet MS" panose="020B0603020202020204"/>
              </a:rPr>
              <a:t>è</a:t>
            </a:r>
            <a:r>
              <a:rPr sz="2250" spc="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composta</a:t>
            </a:r>
            <a:r>
              <a:rPr sz="2250" spc="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5" dirty="0">
                <a:latin typeface="Trebuchet MS" panose="020B0603020202020204"/>
                <a:cs typeface="Trebuchet MS" panose="020B0603020202020204"/>
              </a:rPr>
              <a:t>da</a:t>
            </a:r>
            <a:r>
              <a:rPr sz="2250" spc="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una</a:t>
            </a:r>
            <a:r>
              <a:rPr sz="2250" spc="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barra</a:t>
            </a:r>
            <a:r>
              <a:rPr sz="2250" spc="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di</a:t>
            </a:r>
            <a:r>
              <a:rPr sz="2250" spc="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ricerca</a:t>
            </a:r>
            <a:r>
              <a:rPr sz="2250" spc="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2250" spc="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alto</a:t>
            </a:r>
            <a:r>
              <a:rPr sz="2250" spc="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sul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1870"/>
              </a:lnSpc>
            </a:pPr>
            <a:r>
              <a:rPr sz="2250" spc="10" dirty="0">
                <a:latin typeface="Trebuchet MS" panose="020B0603020202020204"/>
                <a:cs typeface="Trebuchet MS" panose="020B0603020202020204"/>
              </a:rPr>
              <a:t>lato</a:t>
            </a:r>
            <a:r>
              <a:rPr sz="2250" spc="2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destro,</a:t>
            </a:r>
            <a:r>
              <a:rPr sz="2250" spc="2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sul</a:t>
            </a:r>
            <a:r>
              <a:rPr sz="2250" spc="2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lato</a:t>
            </a:r>
            <a:r>
              <a:rPr sz="2250" spc="2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sinistro</a:t>
            </a:r>
            <a:r>
              <a:rPr sz="2250" spc="2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5" dirty="0">
                <a:latin typeface="Trebuchet MS" panose="020B0603020202020204"/>
                <a:cs typeface="Trebuchet MS" panose="020B0603020202020204"/>
              </a:rPr>
              <a:t>è</a:t>
            </a:r>
            <a:r>
              <a:rPr sz="2250" spc="2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presente</a:t>
            </a:r>
            <a:r>
              <a:rPr sz="2250" spc="2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5" dirty="0">
                <a:latin typeface="Trebuchet MS" panose="020B0603020202020204"/>
                <a:cs typeface="Trebuchet MS" panose="020B0603020202020204"/>
              </a:rPr>
              <a:t>il</a:t>
            </a:r>
            <a:r>
              <a:rPr sz="2250" spc="2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logo,</a:t>
            </a:r>
            <a:r>
              <a:rPr sz="2250" spc="2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50" spc="2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5" dirty="0">
                <a:latin typeface="Trebuchet MS" panose="020B0603020202020204"/>
                <a:cs typeface="Trebuchet MS" panose="020B0603020202020204"/>
              </a:rPr>
              <a:t>sono</a:t>
            </a:r>
            <a:r>
              <a:rPr sz="2250" spc="2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vari</a:t>
            </a:r>
            <a:r>
              <a:rPr sz="2250" spc="2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banner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69000"/>
              </a:lnSpc>
              <a:spcBef>
                <a:spcPts val="415"/>
              </a:spcBef>
              <a:tabLst>
                <a:tab pos="1271270" algn="l"/>
                <a:tab pos="1969770" algn="l"/>
                <a:tab pos="3671570" algn="l"/>
                <a:tab pos="4378325" algn="l"/>
                <a:tab pos="5411470" algn="l"/>
                <a:tab pos="6109970" algn="l"/>
                <a:tab pos="7084695" algn="l"/>
                <a:tab pos="8320405" algn="l"/>
              </a:tabLst>
            </a:pPr>
            <a:r>
              <a:rPr sz="2250" spc="30" dirty="0">
                <a:latin typeface="Trebuchet MS" panose="020B0603020202020204"/>
                <a:cs typeface="Trebuchet MS" panose="020B0603020202020204"/>
              </a:rPr>
              <a:t>cent</a:t>
            </a:r>
            <a:r>
              <a:rPr sz="2250" spc="2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50" spc="30" dirty="0">
                <a:latin typeface="Trebuchet MS" panose="020B0603020202020204"/>
                <a:cs typeface="Trebuchet MS" panose="020B0603020202020204"/>
              </a:rPr>
              <a:t>al</a:t>
            </a:r>
            <a:r>
              <a:rPr sz="2250" spc="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5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35" dirty="0">
                <a:latin typeface="Trebuchet MS" panose="020B0603020202020204"/>
                <a:cs typeface="Trebuchet MS" panose="020B0603020202020204"/>
              </a:rPr>
              <a:t>ch</a:t>
            </a:r>
            <a:r>
              <a:rPr sz="2250" spc="1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5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3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2250" spc="2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50" spc="35" dirty="0">
                <a:latin typeface="Trebuchet MS" panose="020B0603020202020204"/>
                <a:cs typeface="Trebuchet MS" panose="020B0603020202020204"/>
              </a:rPr>
              <a:t>esentan</a:t>
            </a:r>
            <a:r>
              <a:rPr sz="225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5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30" dirty="0">
                <a:latin typeface="Trebuchet MS" panose="020B0603020202020204"/>
                <a:cs typeface="Trebuchet MS" panose="020B0603020202020204"/>
              </a:rPr>
              <a:t>agl</a:t>
            </a:r>
            <a:r>
              <a:rPr sz="2250" spc="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5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30" dirty="0">
                <a:latin typeface="Trebuchet MS" panose="020B0603020202020204"/>
                <a:cs typeface="Trebuchet MS" panose="020B0603020202020204"/>
              </a:rPr>
              <a:t>utent</a:t>
            </a:r>
            <a:r>
              <a:rPr sz="2250" spc="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5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35" dirty="0">
                <a:latin typeface="Trebuchet MS" panose="020B0603020202020204"/>
                <a:cs typeface="Trebuchet MS" panose="020B0603020202020204"/>
              </a:rPr>
              <a:t>ch</a:t>
            </a:r>
            <a:r>
              <a:rPr sz="2250" spc="1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5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30" dirty="0">
                <a:latin typeface="Trebuchet MS" panose="020B0603020202020204"/>
                <a:cs typeface="Trebuchet MS" panose="020B0603020202020204"/>
              </a:rPr>
              <a:t>fann</a:t>
            </a:r>
            <a:r>
              <a:rPr sz="225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5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30" dirty="0">
                <a:latin typeface="Trebuchet MS" panose="020B0603020202020204"/>
                <a:cs typeface="Trebuchet MS" panose="020B0603020202020204"/>
              </a:rPr>
              <a:t>access</a:t>
            </a:r>
            <a:r>
              <a:rPr sz="225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5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250" spc="30" dirty="0">
                <a:latin typeface="Trebuchet MS" panose="020B0603020202020204"/>
                <a:cs typeface="Trebuchet MS" panose="020B0603020202020204"/>
              </a:rPr>
              <a:t>delle 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specifiche.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69000"/>
              </a:lnSpc>
              <a:spcBef>
                <a:spcPts val="950"/>
              </a:spcBef>
            </a:pPr>
            <a:r>
              <a:rPr sz="2250" spc="10" dirty="0">
                <a:latin typeface="Trebuchet MS" panose="020B0603020202020204"/>
                <a:cs typeface="Trebuchet MS" panose="020B0603020202020204"/>
              </a:rPr>
              <a:t>E’</a:t>
            </a:r>
            <a:r>
              <a:rPr sz="2250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possibile</a:t>
            </a:r>
            <a:r>
              <a:rPr sz="2250" spc="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aggiungere</a:t>
            </a:r>
            <a:r>
              <a:rPr sz="2250" spc="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ogni</a:t>
            </a:r>
            <a:r>
              <a:rPr sz="2250" spc="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prodotto</a:t>
            </a:r>
            <a:r>
              <a:rPr sz="2250" spc="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all’interno</a:t>
            </a:r>
            <a:r>
              <a:rPr sz="2250" spc="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del</a:t>
            </a:r>
            <a:r>
              <a:rPr sz="2250" spc="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carrelo</a:t>
            </a:r>
            <a:r>
              <a:rPr sz="2250" spc="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5" dirty="0">
                <a:latin typeface="Trebuchet MS" panose="020B0603020202020204"/>
                <a:cs typeface="Trebuchet MS" panose="020B0603020202020204"/>
              </a:rPr>
              <a:t>anche</a:t>
            </a:r>
            <a:r>
              <a:rPr sz="2250" spc="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2250" spc="-6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questo</a:t>
            </a:r>
            <a:r>
              <a:rPr sz="22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sito;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5" dirty="0">
                <a:latin typeface="Trebuchet MS" panose="020B0603020202020204"/>
                <a:cs typeface="Trebuchet MS" panose="020B0603020202020204"/>
              </a:rPr>
              <a:t>Dove</a:t>
            </a:r>
            <a:r>
              <a:rPr sz="22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15" dirty="0">
                <a:latin typeface="Trebuchet MS" panose="020B0603020202020204"/>
                <a:cs typeface="Trebuchet MS" panose="020B0603020202020204"/>
              </a:rPr>
              <a:t>è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 possibile visualizzare </a:t>
            </a:r>
            <a:r>
              <a:rPr sz="2250" spc="15" dirty="0">
                <a:latin typeface="Trebuchet MS" panose="020B0603020202020204"/>
                <a:cs typeface="Trebuchet MS" panose="020B0603020202020204"/>
              </a:rPr>
              <a:t>un</a:t>
            </a:r>
            <a:r>
              <a:rPr sz="2250" spc="10" dirty="0">
                <a:latin typeface="Trebuchet MS" panose="020B0603020202020204"/>
                <a:cs typeface="Trebuchet MS" panose="020B0603020202020204"/>
              </a:rPr>
              <a:t> riepilogo sull’ordine da effettuare</a:t>
            </a:r>
            <a:endParaRPr sz="2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6613" y="156937"/>
            <a:ext cx="1272635" cy="1314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3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6646" y="409330"/>
            <a:ext cx="38373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latin typeface="Palatino Linotype" panose="02040502050505030304"/>
                <a:cs typeface="Palatino Linotype" panose="02040502050505030304"/>
              </a:rPr>
              <a:t>Shoe-MustGoOn</a:t>
            </a:r>
            <a:endParaRPr sz="4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715" y="1484811"/>
            <a:ext cx="9000490" cy="370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5" dirty="0">
                <a:latin typeface="Trebuchet MS" panose="020B0603020202020204"/>
                <a:cs typeface="Trebuchet MS" panose="020B0603020202020204"/>
              </a:rPr>
              <a:t>2.</a:t>
            </a:r>
            <a:r>
              <a:rPr sz="1850" b="1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50" b="1" spc="-10" dirty="0">
                <a:latin typeface="Trebuchet MS" panose="020B0603020202020204"/>
                <a:cs typeface="Trebuchet MS" panose="020B0603020202020204"/>
              </a:rPr>
              <a:t>Analisi</a:t>
            </a:r>
            <a:r>
              <a:rPr sz="1850" b="1" spc="-5" dirty="0">
                <a:latin typeface="Trebuchet MS" panose="020B0603020202020204"/>
                <a:cs typeface="Trebuchet MS" panose="020B0603020202020204"/>
              </a:rPr>
              <a:t> dei</a:t>
            </a:r>
            <a:r>
              <a:rPr sz="1850" b="1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50" b="1" spc="-5" dirty="0">
                <a:latin typeface="Trebuchet MS" panose="020B0603020202020204"/>
                <a:cs typeface="Trebuchet MS" panose="020B0603020202020204"/>
              </a:rPr>
              <a:t>Siti Esistenti</a:t>
            </a:r>
            <a:endParaRPr sz="18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21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50" b="1" spc="-5" dirty="0">
                <a:latin typeface="Trebuchet MS" panose="020B0603020202020204"/>
                <a:cs typeface="Trebuchet MS" panose="020B0603020202020204"/>
              </a:rPr>
              <a:t>2)</a:t>
            </a:r>
            <a:r>
              <a:rPr sz="1850" b="1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50" b="1" spc="-5" dirty="0">
                <a:latin typeface="Trebuchet MS" panose="020B0603020202020204"/>
                <a:cs typeface="Trebuchet MS" panose="020B0603020202020204"/>
              </a:rPr>
              <a:t>ESCARPE</a:t>
            </a:r>
            <a:endParaRPr sz="18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2100">
              <a:latin typeface="Trebuchet MS" panose="020B0603020202020204"/>
              <a:cs typeface="Trebuchet MS" panose="020B0603020202020204"/>
            </a:endParaRPr>
          </a:p>
          <a:p>
            <a:pPr marL="12700" marR="10795" algn="just">
              <a:lnSpc>
                <a:spcPts val="1890"/>
              </a:lnSpc>
              <a:spcBef>
                <a:spcPts val="1580"/>
              </a:spcBef>
            </a:pPr>
            <a:r>
              <a:rPr sz="1850" spc="-5" dirty="0">
                <a:latin typeface="Trebuchet MS" panose="020B0603020202020204"/>
                <a:cs typeface="Trebuchet MS" panose="020B0603020202020204"/>
              </a:rPr>
              <a:t>Escarpe.it è un sito italiano che offre l’accesso ad una vasta gamma di calzature e </a:t>
            </a:r>
            <a:r>
              <a:rPr sz="18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50" spc="-5" dirty="0">
                <a:latin typeface="Trebuchet MS" panose="020B0603020202020204"/>
                <a:cs typeface="Trebuchet MS" panose="020B0603020202020204"/>
              </a:rPr>
              <a:t>accessori per ogni stagione per</a:t>
            </a:r>
            <a:r>
              <a:rPr sz="18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50" spc="-5" dirty="0">
                <a:latin typeface="Trebuchet MS" panose="020B0603020202020204"/>
                <a:cs typeface="Trebuchet MS" panose="020B0603020202020204"/>
              </a:rPr>
              <a:t>donna, uomo e bambino.</a:t>
            </a:r>
            <a:endParaRPr sz="1850">
              <a:latin typeface="Trebuchet MS" panose="020B0603020202020204"/>
              <a:cs typeface="Trebuchet MS" panose="020B0603020202020204"/>
            </a:endParaRPr>
          </a:p>
          <a:p>
            <a:pPr marL="12700" marR="10795" algn="just">
              <a:lnSpc>
                <a:spcPts val="1890"/>
              </a:lnSpc>
              <a:spcBef>
                <a:spcPts val="880"/>
              </a:spcBef>
            </a:pPr>
            <a:r>
              <a:rPr sz="1850" spc="-20" dirty="0">
                <a:latin typeface="Trebuchet MS" panose="020B0603020202020204"/>
                <a:cs typeface="Trebuchet MS" panose="020B0603020202020204"/>
              </a:rPr>
              <a:t>L’interfaccia </a:t>
            </a:r>
            <a:r>
              <a:rPr sz="1850" spc="-5" dirty="0">
                <a:latin typeface="Trebuchet MS" panose="020B0603020202020204"/>
                <a:cs typeface="Trebuchet MS" panose="020B0603020202020204"/>
              </a:rPr>
              <a:t>del sito è composta dal loro logo ed un link che porta ai loro recapiti di </a:t>
            </a:r>
            <a:r>
              <a:rPr sz="18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50" spc="-5" dirty="0">
                <a:latin typeface="Trebuchet MS" panose="020B0603020202020204"/>
                <a:cs typeface="Trebuchet MS" panose="020B0603020202020204"/>
              </a:rPr>
              <a:t>contatto</a:t>
            </a:r>
            <a:r>
              <a:rPr sz="18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50" spc="-5" dirty="0">
                <a:latin typeface="Trebuchet MS" panose="020B0603020202020204"/>
                <a:cs typeface="Trebuchet MS" panose="020B0603020202020204"/>
              </a:rPr>
              <a:t>in alto a sinistra.</a:t>
            </a:r>
            <a:endParaRPr sz="1850"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1890"/>
              </a:lnSpc>
              <a:spcBef>
                <a:spcPts val="880"/>
              </a:spcBef>
            </a:pPr>
            <a:r>
              <a:rPr sz="1850" spc="-10" dirty="0">
                <a:latin typeface="Trebuchet MS" panose="020B0603020202020204"/>
                <a:cs typeface="Trebuchet MS" panose="020B0603020202020204"/>
              </a:rPr>
              <a:t>Centralmente </a:t>
            </a:r>
            <a:r>
              <a:rPr sz="1850" spc="-5" dirty="0">
                <a:latin typeface="Trebuchet MS" panose="020B0603020202020204"/>
                <a:cs typeface="Trebuchet MS" panose="020B0603020202020204"/>
              </a:rPr>
              <a:t>sono </a:t>
            </a:r>
            <a:r>
              <a:rPr sz="1850" spc="-10" dirty="0">
                <a:latin typeface="Trebuchet MS" panose="020B0603020202020204"/>
                <a:cs typeface="Trebuchet MS" panose="020B0603020202020204"/>
              </a:rPr>
              <a:t>presenti alcuni banner </a:t>
            </a:r>
            <a:r>
              <a:rPr sz="1850" spc="-5" dirty="0">
                <a:latin typeface="Trebuchet MS" panose="020B0603020202020204"/>
                <a:cs typeface="Trebuchet MS" panose="020B0603020202020204"/>
              </a:rPr>
              <a:t>che consentono </a:t>
            </a:r>
            <a:r>
              <a:rPr sz="1850" spc="-10" dirty="0">
                <a:latin typeface="Trebuchet MS" panose="020B0603020202020204"/>
                <a:cs typeface="Trebuchet MS" panose="020B0603020202020204"/>
              </a:rPr>
              <a:t>all’utente </a:t>
            </a:r>
            <a:r>
              <a:rPr sz="1850" spc="-5" dirty="0">
                <a:latin typeface="Trebuchet MS" panose="020B0603020202020204"/>
                <a:cs typeface="Trebuchet MS" panose="020B0603020202020204"/>
              </a:rPr>
              <a:t>si muoversi </a:t>
            </a:r>
            <a:r>
              <a:rPr sz="18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50" spc="-5" dirty="0">
                <a:latin typeface="Trebuchet MS" panose="020B0603020202020204"/>
                <a:cs typeface="Trebuchet MS" panose="020B0603020202020204"/>
              </a:rPr>
              <a:t>all’interno del sito ed in alto a destra cliccando sui vari link sarà possibile effettuare </a:t>
            </a:r>
            <a:r>
              <a:rPr sz="1850" spc="-5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50" spc="-5" dirty="0">
                <a:latin typeface="Trebuchet MS" panose="020B0603020202020204"/>
                <a:cs typeface="Trebuchet MS" panose="020B0603020202020204"/>
              </a:rPr>
              <a:t>l’accesso , creare un nuovo account, visualizzare i preferiti o poter vedere i prodotti </a:t>
            </a:r>
            <a:r>
              <a:rPr sz="1850" spc="-5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50" spc="-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850" spc="-10" dirty="0">
                <a:latin typeface="Trebuchet MS" panose="020B0603020202020204"/>
                <a:cs typeface="Trebuchet MS" panose="020B0603020202020204"/>
              </a:rPr>
              <a:t> tendenza</a:t>
            </a:r>
            <a:endParaRPr sz="18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6613" y="156937"/>
            <a:ext cx="1272635" cy="13146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3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6646" y="409330"/>
            <a:ext cx="38373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latin typeface="Palatino Linotype" panose="02040502050505030304"/>
                <a:cs typeface="Palatino Linotype" panose="02040502050505030304"/>
              </a:rPr>
              <a:t>Shoe-MustGoOn</a:t>
            </a:r>
            <a:endParaRPr sz="4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715" y="1448698"/>
            <a:ext cx="8955405" cy="25946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40"/>
              </a:spcBef>
            </a:pPr>
            <a:r>
              <a:rPr sz="1550" b="1" spc="10" dirty="0">
                <a:latin typeface="Trebuchet MS" panose="020B0603020202020204"/>
                <a:cs typeface="Trebuchet MS" panose="020B0603020202020204"/>
              </a:rPr>
              <a:t>3.</a:t>
            </a:r>
            <a:r>
              <a:rPr sz="1550" b="1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b="1" spc="5" dirty="0">
                <a:latin typeface="Trebuchet MS" panose="020B0603020202020204"/>
                <a:cs typeface="Trebuchet MS" panose="020B0603020202020204"/>
              </a:rPr>
              <a:t>Funzionalità</a:t>
            </a:r>
            <a:r>
              <a:rPr sz="1550" b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b="1" spc="10" dirty="0">
                <a:latin typeface="Trebuchet MS" panose="020B0603020202020204"/>
                <a:cs typeface="Trebuchet MS" panose="020B0603020202020204"/>
              </a:rPr>
              <a:t>del</a:t>
            </a:r>
            <a:r>
              <a:rPr sz="1550" b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b="1" spc="5" dirty="0">
                <a:latin typeface="Trebuchet MS" panose="020B0603020202020204"/>
                <a:cs typeface="Trebuchet MS" panose="020B0603020202020204"/>
              </a:rPr>
              <a:t>Sito</a:t>
            </a:r>
            <a:endParaRPr sz="1550">
              <a:latin typeface="Trebuchet MS" panose="020B0603020202020204"/>
              <a:cs typeface="Trebuchet MS" panose="020B0603020202020204"/>
            </a:endParaRPr>
          </a:p>
          <a:p>
            <a:pPr marL="12700" marR="95885">
              <a:lnSpc>
                <a:spcPct val="78000"/>
              </a:lnSpc>
              <a:spcBef>
                <a:spcPts val="750"/>
              </a:spcBef>
            </a:pPr>
            <a:r>
              <a:rPr sz="1550" dirty="0">
                <a:latin typeface="Trebuchet MS" panose="020B0603020202020204"/>
                <a:cs typeface="Trebuchet MS" panose="020B0603020202020204"/>
              </a:rPr>
              <a:t>L’e-commerce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prevede una pagina iniziale</a:t>
            </a:r>
            <a:r>
              <a:rPr lang="it-IT" sz="1550" spc="10" dirty="0">
                <a:latin typeface="Trebuchet MS" panose="020B0603020202020204"/>
                <a:cs typeface="Trebuchet MS" panose="020B0603020202020204"/>
              </a:rPr>
              <a:t>, che riporta adu una pagina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 per tutti 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i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prodotti offerti, una pagina per 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gli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acquisti e </a:t>
            </a:r>
            <a:r>
              <a:rPr sz="1550" spc="-4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una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pagina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informativa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con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relativi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contatti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specifiche.</a:t>
            </a:r>
            <a:endParaRPr sz="1550">
              <a:latin typeface="Trebuchet MS" panose="020B0603020202020204"/>
              <a:cs typeface="Trebuchet MS" panose="020B0603020202020204"/>
            </a:endParaRPr>
          </a:p>
          <a:p>
            <a:pPr marL="355600" marR="377825" indent="-342900" algn="just">
              <a:lnSpc>
                <a:spcPct val="78000"/>
              </a:lnSpc>
              <a:spcBef>
                <a:spcPts val="750"/>
              </a:spcBef>
              <a:buFont typeface="Courier New" panose="02070309020205020404"/>
              <a:buChar char="o"/>
              <a:tabLst>
                <a:tab pos="355600" algn="l"/>
              </a:tabLst>
            </a:pPr>
            <a:r>
              <a:rPr sz="1550" spc="10" dirty="0">
                <a:latin typeface="Trebuchet MS" panose="020B0603020202020204"/>
                <a:cs typeface="Trebuchet MS" panose="020B0603020202020204"/>
              </a:rPr>
              <a:t>Oltre a questo l’e-commerce darà varie possibilità 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agli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utenti, dipendentemente dal tipo di </a:t>
            </a:r>
            <a:r>
              <a:rPr sz="1550" spc="-4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utente.</a:t>
            </a:r>
            <a:endParaRPr sz="1550">
              <a:latin typeface="Trebuchet MS" panose="020B0603020202020204"/>
              <a:cs typeface="Trebuchet MS" panose="020B0603020202020204"/>
            </a:endParaRPr>
          </a:p>
          <a:p>
            <a:pPr marL="355600" indent="-342900" algn="just">
              <a:lnSpc>
                <a:spcPts val="1845"/>
              </a:lnSpc>
              <a:spcBef>
                <a:spcPts val="350"/>
              </a:spcBef>
              <a:buFont typeface="Courier New" panose="02070309020205020404"/>
              <a:buChar char="o"/>
              <a:tabLst>
                <a:tab pos="355600" algn="l"/>
              </a:tabLst>
            </a:pPr>
            <a:r>
              <a:rPr sz="1550" b="1" dirty="0">
                <a:latin typeface="Trebuchet MS" panose="020B0603020202020204"/>
                <a:cs typeface="Trebuchet MS" panose="020B0603020202020204"/>
              </a:rPr>
              <a:t>Funzionalità</a:t>
            </a:r>
            <a:r>
              <a:rPr sz="1550" b="1" spc="5" dirty="0">
                <a:latin typeface="Trebuchet MS" panose="020B0603020202020204"/>
                <a:cs typeface="Trebuchet MS" panose="020B0603020202020204"/>
              </a:rPr>
              <a:t> lato amministrativo:</a:t>
            </a:r>
            <a:endParaRPr sz="1550">
              <a:latin typeface="Trebuchet MS" panose="020B0603020202020204"/>
              <a:cs typeface="Trebuchet MS" panose="020B0603020202020204"/>
            </a:endParaRPr>
          </a:p>
          <a:p>
            <a:pPr marL="1098550" lvl="1" indent="-172085" algn="just">
              <a:lnSpc>
                <a:spcPts val="1840"/>
              </a:lnSpc>
              <a:buFont typeface="Arial MT"/>
              <a:buChar char="•"/>
              <a:tabLst>
                <a:tab pos="1098550" algn="l"/>
              </a:tabLst>
            </a:pPr>
            <a:r>
              <a:rPr sz="1550" spc="5" dirty="0">
                <a:latin typeface="Trebuchet MS" panose="020B0603020202020204"/>
                <a:cs typeface="Trebuchet MS" panose="020B0603020202020204"/>
              </a:rPr>
              <a:t>Dal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 punto di</a:t>
            </a:r>
            <a:r>
              <a:rPr sz="155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vista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dell’amministratore,</a:t>
            </a:r>
            <a:r>
              <a:rPr sz="155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il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sito</a:t>
            </a:r>
            <a:r>
              <a:rPr sz="155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permetterà:</a:t>
            </a:r>
            <a:endParaRPr sz="1550">
              <a:latin typeface="Trebuchet MS" panose="020B0603020202020204"/>
              <a:cs typeface="Trebuchet MS" panose="020B0603020202020204"/>
            </a:endParaRPr>
          </a:p>
          <a:p>
            <a:pPr marL="1141095" marR="5080" indent="-214630" algn="just">
              <a:lnSpc>
                <a:spcPct val="78000"/>
              </a:lnSpc>
              <a:spcBef>
                <a:spcPts val="405"/>
              </a:spcBef>
              <a:buChar char="▪"/>
              <a:tabLst>
                <a:tab pos="1141730" algn="l"/>
              </a:tabLst>
            </a:pPr>
            <a:r>
              <a:rPr sz="1550" spc="-5" dirty="0">
                <a:latin typeface="Trebuchet MS" panose="020B0603020202020204"/>
                <a:cs typeface="Trebuchet MS" panose="020B0603020202020204"/>
              </a:rPr>
              <a:t>L’aggiunta</a:t>
            </a:r>
            <a:r>
              <a:rPr lang="it-IT" sz="15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e l’eliminazione 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degli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articoli presenti sul sito (Questo significa </a:t>
            </a:r>
            <a:r>
              <a:rPr sz="1550" spc="-4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che l’admin del sito non necessiterà di conoscenze di programmazione informatica, in </a:t>
            </a:r>
            <a:r>
              <a:rPr sz="155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quanto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potrà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avvalersi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di questa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interfaccia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per gestire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l’e-commerce.</a:t>
            </a:r>
            <a:endParaRPr sz="1550">
              <a:latin typeface="Trebuchet MS" panose="020B0603020202020204"/>
              <a:cs typeface="Trebuchet MS" panose="020B0603020202020204"/>
            </a:endParaRPr>
          </a:p>
          <a:p>
            <a:pPr marL="1141095" indent="-215265" algn="just">
              <a:lnSpc>
                <a:spcPts val="1850"/>
              </a:lnSpc>
              <a:buChar char="▪"/>
              <a:tabLst>
                <a:tab pos="1141730" algn="l"/>
              </a:tabLst>
            </a:pPr>
            <a:r>
              <a:rPr sz="1550" spc="10" dirty="0">
                <a:latin typeface="Trebuchet MS" panose="020B0603020202020204"/>
                <a:cs typeface="Trebuchet MS" panose="020B0603020202020204"/>
              </a:rPr>
              <a:t>Gestione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ordini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dirty="0">
                <a:latin typeface="Trebuchet MS" panose="020B0603020202020204"/>
                <a:cs typeface="Trebuchet MS" panose="020B0603020202020204"/>
              </a:rPr>
              <a:t>(L’amministratore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visualizza 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gli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ordini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per data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per cliente</a:t>
            </a:r>
            <a:endParaRPr sz="15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6613" y="156937"/>
            <a:ext cx="1272635" cy="1314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3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6646" y="409330"/>
            <a:ext cx="38373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latin typeface="Palatino Linotype" panose="02040502050505030304"/>
                <a:cs typeface="Palatino Linotype" panose="02040502050505030304"/>
              </a:rPr>
              <a:t>Shoe-MustGoOn</a:t>
            </a:r>
            <a:endParaRPr sz="4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715" y="1406153"/>
            <a:ext cx="8784590" cy="39941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250" b="1" dirty="0">
                <a:latin typeface="Trebuchet MS" panose="020B0603020202020204"/>
                <a:cs typeface="Trebuchet MS" panose="020B0603020202020204"/>
              </a:rPr>
              <a:t>4.</a:t>
            </a:r>
            <a:r>
              <a:rPr sz="1250" b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Utenti</a:t>
            </a:r>
            <a:r>
              <a:rPr sz="1250" b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del</a:t>
            </a:r>
            <a:r>
              <a:rPr sz="1250" b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Sito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50" dirty="0">
                <a:latin typeface="Trebuchet MS" panose="020B0603020202020204"/>
                <a:cs typeface="Trebuchet MS" panose="020B0603020202020204"/>
              </a:rPr>
              <a:t>All’interno</a:t>
            </a:r>
            <a:r>
              <a:rPr sz="125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latin typeface="Trebuchet MS" panose="020B0603020202020204"/>
                <a:cs typeface="Trebuchet MS" panose="020B0603020202020204"/>
              </a:rPr>
              <a:t>del</a:t>
            </a:r>
            <a:r>
              <a:rPr sz="125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latin typeface="Trebuchet MS" panose="020B0603020202020204"/>
                <a:cs typeface="Trebuchet MS" panose="020B0603020202020204"/>
              </a:rPr>
              <a:t>sito</a:t>
            </a:r>
            <a:r>
              <a:rPr sz="125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5" dirty="0">
                <a:latin typeface="Trebuchet MS" panose="020B0603020202020204"/>
                <a:cs typeface="Trebuchet MS" panose="020B0603020202020204"/>
              </a:rPr>
              <a:t>potremo</a:t>
            </a:r>
            <a:r>
              <a:rPr sz="125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latin typeface="Trebuchet MS" panose="020B0603020202020204"/>
                <a:cs typeface="Trebuchet MS" panose="020B0603020202020204"/>
              </a:rPr>
              <a:t>avere</a:t>
            </a:r>
            <a:r>
              <a:rPr sz="125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latin typeface="Trebuchet MS" panose="020B0603020202020204"/>
                <a:cs typeface="Trebuchet MS" panose="020B0603020202020204"/>
              </a:rPr>
              <a:t>diverse</a:t>
            </a:r>
            <a:r>
              <a:rPr sz="125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latin typeface="Trebuchet MS" panose="020B0603020202020204"/>
                <a:cs typeface="Trebuchet MS" panose="020B0603020202020204"/>
              </a:rPr>
              <a:t>tipologie</a:t>
            </a:r>
            <a:r>
              <a:rPr sz="125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latin typeface="Trebuchet MS" panose="020B0603020202020204"/>
                <a:cs typeface="Trebuchet MS" panose="020B0603020202020204"/>
              </a:rPr>
              <a:t>di</a:t>
            </a:r>
            <a:r>
              <a:rPr sz="125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latin typeface="Trebuchet MS" panose="020B0603020202020204"/>
                <a:cs typeface="Trebuchet MS" panose="020B0603020202020204"/>
              </a:rPr>
              <a:t>utenti</a:t>
            </a:r>
            <a:r>
              <a:rPr sz="125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latin typeface="Trebuchet MS" panose="020B0603020202020204"/>
                <a:cs typeface="Trebuchet MS" panose="020B0603020202020204"/>
              </a:rPr>
              <a:t>differenti.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19380" indent="-107315">
              <a:lnSpc>
                <a:spcPct val="100000"/>
              </a:lnSpc>
              <a:spcBef>
                <a:spcPts val="750"/>
              </a:spcBef>
              <a:buChar char="-"/>
              <a:tabLst>
                <a:tab pos="119380" algn="l"/>
              </a:tabLst>
            </a:pPr>
            <a:r>
              <a:rPr sz="1250" b="1" spc="5" dirty="0">
                <a:latin typeface="Trebuchet MS" panose="020B0603020202020204"/>
                <a:cs typeface="Trebuchet MS" panose="020B0603020202020204"/>
              </a:rPr>
              <a:t>Utente</a:t>
            </a:r>
            <a:r>
              <a:rPr sz="1250" b="1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Registrato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19380" indent="-107315">
              <a:lnSpc>
                <a:spcPct val="100000"/>
              </a:lnSpc>
              <a:spcBef>
                <a:spcPts val="750"/>
              </a:spcBef>
              <a:buChar char="-"/>
              <a:tabLst>
                <a:tab pos="119380" algn="l"/>
              </a:tabLst>
            </a:pPr>
            <a:r>
              <a:rPr sz="1250" b="1" dirty="0">
                <a:latin typeface="Trebuchet MS" panose="020B0603020202020204"/>
                <a:cs typeface="Trebuchet MS" panose="020B0603020202020204"/>
              </a:rPr>
              <a:t>Utente</a:t>
            </a:r>
            <a:r>
              <a:rPr sz="1250" b="1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Guest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266065" indent="-2540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1250" spc="5" dirty="0">
                <a:latin typeface="Trebuchet MS" panose="020B0603020202020204"/>
                <a:cs typeface="Trebuchet MS" panose="020B0603020202020204"/>
              </a:rPr>
              <a:t>Utente </a:t>
            </a:r>
            <a:r>
              <a:rPr sz="1250" spc="-5" dirty="0">
                <a:latin typeface="Trebuchet MS" panose="020B0603020202020204"/>
                <a:cs typeface="Trebuchet MS" panose="020B0603020202020204"/>
              </a:rPr>
              <a:t>Registrato:</a:t>
            </a:r>
            <a:r>
              <a:rPr sz="125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5" dirty="0">
                <a:latin typeface="Trebuchet MS" panose="020B0603020202020204"/>
                <a:cs typeface="Trebuchet MS" panose="020B0603020202020204"/>
              </a:rPr>
              <a:t>persone</a:t>
            </a:r>
            <a:r>
              <a:rPr sz="125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5" dirty="0">
                <a:latin typeface="Trebuchet MS" panose="020B0603020202020204"/>
                <a:cs typeface="Trebuchet MS" panose="020B0603020202020204"/>
              </a:rPr>
              <a:t>che</a:t>
            </a:r>
            <a:r>
              <a:rPr sz="125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latin typeface="Trebuchet MS" panose="020B0603020202020204"/>
                <a:cs typeface="Trebuchet MS" panose="020B0603020202020204"/>
              </a:rPr>
              <a:t>visitano</a:t>
            </a:r>
            <a:r>
              <a:rPr sz="125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latin typeface="Trebuchet MS" panose="020B0603020202020204"/>
                <a:cs typeface="Trebuchet MS" panose="020B0603020202020204"/>
              </a:rPr>
              <a:t>il</a:t>
            </a:r>
            <a:r>
              <a:rPr sz="125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latin typeface="Trebuchet MS" panose="020B0603020202020204"/>
                <a:cs typeface="Trebuchet MS" panose="020B0603020202020204"/>
              </a:rPr>
              <a:t>sito</a:t>
            </a:r>
            <a:r>
              <a:rPr sz="125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5" dirty="0">
                <a:latin typeface="Trebuchet MS" panose="020B0603020202020204"/>
                <a:cs typeface="Trebuchet MS" panose="020B0603020202020204"/>
              </a:rPr>
              <a:t>per</a:t>
            </a:r>
            <a:r>
              <a:rPr sz="125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latin typeface="Trebuchet MS" panose="020B0603020202020204"/>
                <a:cs typeface="Trebuchet MS" panose="020B0603020202020204"/>
              </a:rPr>
              <a:t>cercare</a:t>
            </a:r>
            <a:r>
              <a:rPr sz="125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25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latin typeface="Trebuchet MS" panose="020B0603020202020204"/>
                <a:cs typeface="Trebuchet MS" panose="020B0603020202020204"/>
              </a:rPr>
              <a:t>acquistare</a:t>
            </a:r>
            <a:r>
              <a:rPr sz="125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latin typeface="Trebuchet MS" panose="020B0603020202020204"/>
                <a:cs typeface="Trebuchet MS" panose="020B0603020202020204"/>
              </a:rPr>
              <a:t>scarpe.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184275" lvl="1" indent="-257810">
              <a:lnSpc>
                <a:spcPct val="100000"/>
              </a:lnSpc>
              <a:spcBef>
                <a:spcPts val="315"/>
              </a:spcBef>
              <a:buFont typeface="Trebuchet MS" panose="020B0603020202020204"/>
              <a:buChar char="▪"/>
              <a:tabLst>
                <a:tab pos="1183640" algn="l"/>
                <a:tab pos="1184275" algn="l"/>
              </a:tabLst>
            </a:pPr>
            <a:r>
              <a:rPr sz="1250" b="1" dirty="0">
                <a:latin typeface="Trebuchet MS" panose="020B0603020202020204"/>
                <a:cs typeface="Trebuchet MS" panose="020B0603020202020204"/>
              </a:rPr>
              <a:t>Visualizzare</a:t>
            </a:r>
            <a:r>
              <a:rPr sz="1250" b="1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il</a:t>
            </a:r>
            <a:r>
              <a:rPr sz="1250" b="1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catalogo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184275" lvl="1" indent="-257810">
              <a:lnSpc>
                <a:spcPct val="100000"/>
              </a:lnSpc>
              <a:spcBef>
                <a:spcPts val="300"/>
              </a:spcBef>
              <a:buFont typeface="Trebuchet MS" panose="020B0603020202020204"/>
              <a:buChar char="▪"/>
              <a:tabLst>
                <a:tab pos="1183640" algn="l"/>
                <a:tab pos="1184275" algn="l"/>
              </a:tabLst>
            </a:pPr>
            <a:r>
              <a:rPr sz="1250" b="1" dirty="0">
                <a:latin typeface="Trebuchet MS" panose="020B0603020202020204"/>
                <a:cs typeface="Trebuchet MS" panose="020B0603020202020204"/>
              </a:rPr>
              <a:t>Visualizzare</a:t>
            </a:r>
            <a:r>
              <a:rPr sz="1250" b="1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il dettaglio di 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un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 prodotto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184275" lvl="1" indent="-257810">
              <a:lnSpc>
                <a:spcPct val="100000"/>
              </a:lnSpc>
              <a:spcBef>
                <a:spcPts val="300"/>
              </a:spcBef>
              <a:buFont typeface="Trebuchet MS" panose="020B0603020202020204"/>
              <a:buChar char="▪"/>
              <a:tabLst>
                <a:tab pos="1183640" algn="l"/>
                <a:tab pos="1184275" algn="l"/>
              </a:tabLst>
            </a:pPr>
            <a:r>
              <a:rPr sz="1250" b="1" dirty="0">
                <a:latin typeface="Trebuchet MS" panose="020B0603020202020204"/>
                <a:cs typeface="Trebuchet MS" panose="020B0603020202020204"/>
              </a:rPr>
              <a:t>Visualizzare</a:t>
            </a:r>
            <a:r>
              <a:rPr sz="1250" b="1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le varie</a:t>
            </a:r>
            <a:r>
              <a:rPr sz="1250" b="1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versioni di un</a:t>
            </a:r>
            <a:r>
              <a:rPr sz="1250" b="1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prodotto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184275" lvl="1" indent="-257810">
              <a:lnSpc>
                <a:spcPct val="100000"/>
              </a:lnSpc>
              <a:spcBef>
                <a:spcPts val="300"/>
              </a:spcBef>
              <a:buFont typeface="Trebuchet MS" panose="020B0603020202020204"/>
              <a:buChar char="▪"/>
              <a:tabLst>
                <a:tab pos="1183640" algn="l"/>
                <a:tab pos="1184275" algn="l"/>
              </a:tabLst>
            </a:pPr>
            <a:r>
              <a:rPr sz="1250" b="1" dirty="0">
                <a:latin typeface="Trebuchet MS" panose="020B0603020202020204"/>
                <a:cs typeface="Trebuchet MS" panose="020B0603020202020204"/>
              </a:rPr>
              <a:t>Aggiungere 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 rimuovere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 elementi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 dal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carrello 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elementi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184275" lvl="1" indent="-257810">
              <a:lnSpc>
                <a:spcPct val="100000"/>
              </a:lnSpc>
              <a:spcBef>
                <a:spcPts val="300"/>
              </a:spcBef>
              <a:buFont typeface="Trebuchet MS" panose="020B0603020202020204"/>
              <a:buChar char="▪"/>
              <a:tabLst>
                <a:tab pos="1183640" algn="l"/>
                <a:tab pos="1184275" algn="l"/>
              </a:tabLst>
            </a:pPr>
            <a:r>
              <a:rPr sz="1250" b="1" dirty="0">
                <a:latin typeface="Trebuchet MS" panose="020B0603020202020204"/>
                <a:cs typeface="Trebuchet MS" panose="020B0603020202020204"/>
              </a:rPr>
              <a:t>Ricercare</a:t>
            </a:r>
            <a:r>
              <a:rPr sz="1250" b="1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le</a:t>
            </a:r>
            <a:r>
              <a:rPr sz="1250" b="1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varie</a:t>
            </a:r>
            <a:r>
              <a:rPr sz="1250" b="1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calzature</a:t>
            </a:r>
            <a:r>
              <a:rPr sz="1250" b="1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presenti</a:t>
            </a:r>
            <a:r>
              <a:rPr sz="1250" b="1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sul</a:t>
            </a:r>
            <a:r>
              <a:rPr sz="1250" b="1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sito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184275" lvl="1" indent="-257810">
              <a:lnSpc>
                <a:spcPct val="100000"/>
              </a:lnSpc>
              <a:spcBef>
                <a:spcPts val="300"/>
              </a:spcBef>
              <a:buFont typeface="Trebuchet MS" panose="020B0603020202020204"/>
              <a:buChar char="▪"/>
              <a:tabLst>
                <a:tab pos="1183640" algn="l"/>
                <a:tab pos="1184275" algn="l"/>
              </a:tabLst>
            </a:pPr>
            <a:r>
              <a:rPr sz="1250" b="1" dirty="0">
                <a:latin typeface="Trebuchet MS" panose="020B0603020202020204"/>
                <a:cs typeface="Trebuchet MS" panose="020B0603020202020204"/>
              </a:rPr>
              <a:t>Finalizzare</a:t>
            </a:r>
            <a:r>
              <a:rPr sz="1250" b="1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un</a:t>
            </a:r>
            <a:r>
              <a:rPr sz="1250" b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acquisto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184275" lvl="1" indent="-257810">
              <a:lnSpc>
                <a:spcPct val="100000"/>
              </a:lnSpc>
              <a:spcBef>
                <a:spcPts val="300"/>
              </a:spcBef>
              <a:buFont typeface="Trebuchet MS" panose="020B0603020202020204"/>
              <a:buChar char="▪"/>
              <a:tabLst>
                <a:tab pos="1183640" algn="l"/>
                <a:tab pos="1184275" algn="l"/>
              </a:tabLst>
            </a:pPr>
            <a:r>
              <a:rPr sz="1250" b="1" dirty="0">
                <a:latin typeface="Trebuchet MS" panose="020B0603020202020204"/>
                <a:cs typeface="Trebuchet MS" panose="020B0603020202020204"/>
              </a:rPr>
              <a:t>Richiedere la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spc="-5" dirty="0">
                <a:latin typeface="Trebuchet MS" panose="020B0603020202020204"/>
                <a:cs typeface="Trebuchet MS" panose="020B0603020202020204"/>
              </a:rPr>
              <a:t>fattura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 e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scaricarla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184275" lvl="1" indent="-257810">
              <a:lnSpc>
                <a:spcPct val="100000"/>
              </a:lnSpc>
              <a:spcBef>
                <a:spcPts val="300"/>
              </a:spcBef>
              <a:buFont typeface="Trebuchet MS" panose="020B0603020202020204"/>
              <a:buChar char="▪"/>
              <a:tabLst>
                <a:tab pos="1183640" algn="l"/>
                <a:tab pos="1184275" algn="l"/>
              </a:tabLst>
            </a:pPr>
            <a:r>
              <a:rPr sz="1250" b="1" dirty="0">
                <a:latin typeface="Trebuchet MS" panose="020B0603020202020204"/>
                <a:cs typeface="Trebuchet MS" panose="020B0603020202020204"/>
              </a:rPr>
              <a:t>Visualizzare la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lista degli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ordini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effettuati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184275" lvl="1" indent="-257810">
              <a:lnSpc>
                <a:spcPct val="100000"/>
              </a:lnSpc>
              <a:spcBef>
                <a:spcPts val="300"/>
              </a:spcBef>
              <a:buFont typeface="Trebuchet MS" panose="020B0603020202020204"/>
              <a:buChar char="▪"/>
              <a:tabLst>
                <a:tab pos="1183640" algn="l"/>
                <a:tab pos="1184275" algn="l"/>
              </a:tabLst>
            </a:pPr>
            <a:r>
              <a:rPr sz="1250" b="1" dirty="0">
                <a:latin typeface="Trebuchet MS" panose="020B0603020202020204"/>
                <a:cs typeface="Trebuchet MS" panose="020B0603020202020204"/>
              </a:rPr>
              <a:t>Modificare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le</a:t>
            </a:r>
            <a:r>
              <a:rPr sz="1250" b="1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sue</a:t>
            </a:r>
            <a:r>
              <a:rPr sz="1250" b="1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informazioni</a:t>
            </a:r>
            <a:r>
              <a:rPr sz="1250" b="1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(Indirizzo</a:t>
            </a:r>
            <a:r>
              <a:rPr sz="1250" b="1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di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spedizione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250" b="1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mail</a:t>
            </a:r>
            <a:r>
              <a:rPr lang="it-IT" sz="1250" b="1" dirty="0">
                <a:latin typeface="Trebuchet MS" panose="020B0603020202020204"/>
                <a:cs typeface="Trebuchet MS" panose="020B0603020202020204"/>
              </a:rPr>
              <a:t>, password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250" b="1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metodo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di</a:t>
            </a:r>
            <a:r>
              <a:rPr sz="1250" b="1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pagamento)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184275" lvl="1" indent="-257810">
              <a:lnSpc>
                <a:spcPct val="100000"/>
              </a:lnSpc>
              <a:spcBef>
                <a:spcPts val="300"/>
              </a:spcBef>
              <a:buFont typeface="Trebuchet MS" panose="020B0603020202020204"/>
              <a:buChar char="▪"/>
              <a:tabLst>
                <a:tab pos="1183640" algn="l"/>
                <a:tab pos="1184275" algn="l"/>
              </a:tabLst>
            </a:pPr>
            <a:r>
              <a:rPr sz="1250" b="1" dirty="0">
                <a:latin typeface="Trebuchet MS" panose="020B0603020202020204"/>
                <a:cs typeface="Trebuchet MS" panose="020B0603020202020204"/>
              </a:rPr>
              <a:t>Inserire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recensioni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 su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prodotti</a:t>
            </a:r>
            <a:r>
              <a:rPr sz="1250" b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latin typeface="Trebuchet MS" panose="020B0603020202020204"/>
                <a:cs typeface="Trebuchet MS" panose="020B0603020202020204"/>
              </a:rPr>
              <a:t>acquistati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926465" lvl="1" indent="0">
              <a:lnSpc>
                <a:spcPct val="100000"/>
              </a:lnSpc>
              <a:spcBef>
                <a:spcPts val="300"/>
              </a:spcBef>
              <a:buFont typeface="Trebuchet MS" panose="020B0603020202020204"/>
              <a:buNone/>
              <a:tabLst>
                <a:tab pos="1183640" algn="l"/>
                <a:tab pos="1184275" algn="l"/>
              </a:tabLst>
            </a:pPr>
            <a:endParaRPr sz="1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6613" y="156937"/>
            <a:ext cx="1272635" cy="1314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3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6646" y="409330"/>
            <a:ext cx="38373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latin typeface="Palatino Linotype" panose="02040502050505030304"/>
                <a:cs typeface="Palatino Linotype" panose="02040502050505030304"/>
              </a:rPr>
              <a:t>Shoe-MustGoOn</a:t>
            </a:r>
            <a:endParaRPr sz="4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715" y="1460938"/>
            <a:ext cx="8992235" cy="33401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100" b="1" dirty="0">
                <a:latin typeface="Trebuchet MS" panose="020B0603020202020204"/>
                <a:cs typeface="Trebuchet MS" panose="020B0603020202020204"/>
              </a:rPr>
              <a:t>4.</a:t>
            </a:r>
            <a:r>
              <a:rPr sz="2100" b="1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b="1" dirty="0">
                <a:latin typeface="Trebuchet MS" panose="020B0603020202020204"/>
                <a:cs typeface="Trebuchet MS" panose="020B0603020202020204"/>
              </a:rPr>
              <a:t>Utenti</a:t>
            </a:r>
            <a:r>
              <a:rPr sz="2100" b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b="1" dirty="0">
                <a:latin typeface="Trebuchet MS" panose="020B0603020202020204"/>
                <a:cs typeface="Trebuchet MS" panose="020B0603020202020204"/>
              </a:rPr>
              <a:t>del</a:t>
            </a:r>
            <a:r>
              <a:rPr sz="2100" b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b="1" spc="-5" dirty="0">
                <a:latin typeface="Trebuchet MS" panose="020B0603020202020204"/>
                <a:cs typeface="Trebuchet MS" panose="020B0603020202020204"/>
              </a:rPr>
              <a:t>Sito</a:t>
            </a:r>
            <a:endParaRPr sz="2100">
              <a:latin typeface="Trebuchet MS" panose="020B0603020202020204"/>
              <a:cs typeface="Trebuchet MS" panose="020B0603020202020204"/>
            </a:endParaRPr>
          </a:p>
          <a:p>
            <a:pPr marL="241300" marR="5080" indent="-228600">
              <a:lnSpc>
                <a:spcPct val="71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00" spc="-5" dirty="0">
                <a:latin typeface="Trebuchet MS" panose="020B0603020202020204"/>
                <a:cs typeface="Trebuchet MS" panose="020B0603020202020204"/>
              </a:rPr>
              <a:t>Utente</a:t>
            </a:r>
            <a:r>
              <a:rPr sz="2100" spc="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Guest:</a:t>
            </a:r>
            <a:r>
              <a:rPr sz="2100" spc="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persone</a:t>
            </a:r>
            <a:r>
              <a:rPr sz="2100" spc="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che</a:t>
            </a:r>
            <a:r>
              <a:rPr sz="2100" spc="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visitano</a:t>
            </a:r>
            <a:r>
              <a:rPr sz="2100" spc="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il</a:t>
            </a:r>
            <a:r>
              <a:rPr sz="2100" spc="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sito</a:t>
            </a:r>
            <a:r>
              <a:rPr sz="2100" spc="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per</a:t>
            </a:r>
            <a:r>
              <a:rPr sz="2100" spc="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carcare</a:t>
            </a:r>
            <a:r>
              <a:rPr sz="2100" spc="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informazioni</a:t>
            </a:r>
            <a:r>
              <a:rPr sz="2100" spc="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sulle </a:t>
            </a:r>
            <a:r>
              <a:rPr sz="2100" spc="-6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scarpe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offerte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ma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non effettuano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acquisti immediati.</a:t>
            </a:r>
            <a:endParaRPr sz="21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950">
              <a:latin typeface="Trebuchet MS" panose="020B0603020202020204"/>
              <a:cs typeface="Trebuchet MS" panose="020B0603020202020204"/>
            </a:endParaRPr>
          </a:p>
          <a:p>
            <a:pPr marL="1212850" lvl="1" indent="-286385">
              <a:lnSpc>
                <a:spcPts val="2410"/>
              </a:lnSpc>
              <a:buChar char="▪"/>
              <a:tabLst>
                <a:tab pos="1212215" algn="l"/>
                <a:tab pos="1212850" algn="l"/>
              </a:tabLst>
            </a:pPr>
            <a:r>
              <a:rPr sz="2100" spc="-5" dirty="0">
                <a:latin typeface="Trebuchet MS" panose="020B0603020202020204"/>
                <a:cs typeface="Trebuchet MS" panose="020B0603020202020204"/>
              </a:rPr>
              <a:t>Visualizzare</a:t>
            </a:r>
            <a:r>
              <a:rPr sz="210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il</a:t>
            </a:r>
            <a:r>
              <a:rPr sz="210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catalogo</a:t>
            </a:r>
            <a:endParaRPr sz="2100">
              <a:latin typeface="Trebuchet MS" panose="020B0603020202020204"/>
              <a:cs typeface="Trebuchet MS" panose="020B0603020202020204"/>
            </a:endParaRPr>
          </a:p>
          <a:p>
            <a:pPr marL="1212850" lvl="1" indent="-286385">
              <a:lnSpc>
                <a:spcPts val="2300"/>
              </a:lnSpc>
              <a:buChar char="▪"/>
              <a:tabLst>
                <a:tab pos="1212215" algn="l"/>
                <a:tab pos="1212850" algn="l"/>
              </a:tabLst>
            </a:pPr>
            <a:r>
              <a:rPr sz="2100" spc="-5" dirty="0">
                <a:latin typeface="Trebuchet MS" panose="020B0603020202020204"/>
                <a:cs typeface="Trebuchet MS" panose="020B0603020202020204"/>
              </a:rPr>
              <a:t>Visualizzare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il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dettaglio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di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un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prodotto</a:t>
            </a:r>
            <a:endParaRPr sz="2100">
              <a:latin typeface="Trebuchet MS" panose="020B0603020202020204"/>
              <a:cs typeface="Trebuchet MS" panose="020B0603020202020204"/>
            </a:endParaRPr>
          </a:p>
          <a:p>
            <a:pPr marL="1212850" lvl="1" indent="-286385">
              <a:lnSpc>
                <a:spcPts val="2300"/>
              </a:lnSpc>
              <a:buChar char="▪"/>
              <a:tabLst>
                <a:tab pos="1212215" algn="l"/>
                <a:tab pos="1212850" algn="l"/>
              </a:tabLst>
            </a:pPr>
            <a:r>
              <a:rPr sz="2100" spc="-10" dirty="0">
                <a:latin typeface="Trebuchet MS" panose="020B0603020202020204"/>
                <a:cs typeface="Trebuchet MS" panose="020B0603020202020204"/>
              </a:rPr>
              <a:t>Visualizzare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le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 varie versioni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di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un prodotto</a:t>
            </a:r>
            <a:endParaRPr sz="2100">
              <a:latin typeface="Trebuchet MS" panose="020B0603020202020204"/>
              <a:cs typeface="Trebuchet MS" panose="020B0603020202020204"/>
            </a:endParaRPr>
          </a:p>
          <a:p>
            <a:pPr marL="1212850" lvl="1" indent="-286385">
              <a:lnSpc>
                <a:spcPts val="2300"/>
              </a:lnSpc>
              <a:buChar char="▪"/>
              <a:tabLst>
                <a:tab pos="1212215" algn="l"/>
                <a:tab pos="1212850" algn="l"/>
              </a:tabLst>
            </a:pPr>
            <a:r>
              <a:rPr sz="2100" spc="-5" dirty="0">
                <a:latin typeface="Trebuchet MS" panose="020B0603020202020204"/>
                <a:cs typeface="Trebuchet MS" panose="020B0603020202020204"/>
              </a:rPr>
              <a:t>Aggiungere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e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rimuovere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 elementi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dal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 carrello elementi</a:t>
            </a:r>
            <a:endParaRPr sz="2100">
              <a:latin typeface="Trebuchet MS" panose="020B0603020202020204"/>
              <a:cs typeface="Trebuchet MS" panose="020B0603020202020204"/>
            </a:endParaRPr>
          </a:p>
          <a:p>
            <a:pPr marL="1212850" lvl="1" indent="-286385">
              <a:lnSpc>
                <a:spcPts val="2300"/>
              </a:lnSpc>
              <a:buChar char="▪"/>
              <a:tabLst>
                <a:tab pos="1212215" algn="l"/>
                <a:tab pos="1212850" algn="l"/>
              </a:tabLst>
            </a:pPr>
            <a:r>
              <a:rPr sz="2100" spc="-10" dirty="0">
                <a:latin typeface="Trebuchet MS" panose="020B0603020202020204"/>
                <a:cs typeface="Trebuchet MS" panose="020B0603020202020204"/>
              </a:rPr>
              <a:t>Registrarsi</a:t>
            </a:r>
            <a:endParaRPr sz="2100">
              <a:latin typeface="Trebuchet MS" panose="020B0603020202020204"/>
              <a:cs typeface="Trebuchet MS" panose="020B0603020202020204"/>
            </a:endParaRPr>
          </a:p>
          <a:p>
            <a:pPr marL="1212850" lvl="1" indent="-286385">
              <a:lnSpc>
                <a:spcPts val="2300"/>
              </a:lnSpc>
              <a:buChar char="▪"/>
              <a:tabLst>
                <a:tab pos="1212215" algn="l"/>
                <a:tab pos="1212850" algn="l"/>
              </a:tabLst>
            </a:pPr>
            <a:r>
              <a:rPr sz="2100" spc="-5" dirty="0">
                <a:latin typeface="Trebuchet MS" panose="020B0603020202020204"/>
                <a:cs typeface="Trebuchet MS" panose="020B0603020202020204"/>
              </a:rPr>
              <a:t>Ricercare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le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varie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 calzature </a:t>
            </a:r>
            <a:r>
              <a:rPr sz="2100" spc="-5" dirty="0">
                <a:latin typeface="Trebuchet MS" panose="020B0603020202020204"/>
                <a:cs typeface="Trebuchet MS" panose="020B0603020202020204"/>
              </a:rPr>
              <a:t>presenti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 sul sito</a:t>
            </a:r>
            <a:endParaRPr sz="2100">
              <a:latin typeface="Trebuchet MS" panose="020B0603020202020204"/>
              <a:cs typeface="Trebuchet MS" panose="020B0603020202020204"/>
            </a:endParaRPr>
          </a:p>
          <a:p>
            <a:pPr marL="926465" lvl="1" indent="0">
              <a:lnSpc>
                <a:spcPts val="2300"/>
              </a:lnSpc>
              <a:buNone/>
              <a:tabLst>
                <a:tab pos="1212215" algn="l"/>
                <a:tab pos="1212850" algn="l"/>
              </a:tabLst>
            </a:pPr>
            <a:endParaRPr sz="2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6613" y="156937"/>
            <a:ext cx="1272635" cy="1314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5019</Words>
  <Application>WPS Presentation</Application>
  <PresentationFormat>On-screen Show (4:3)</PresentationFormat>
  <Paragraphs>158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Arial</vt:lpstr>
      <vt:lpstr>Palatino Linotype</vt:lpstr>
      <vt:lpstr>Times New Roman</vt:lpstr>
      <vt:lpstr>Lucida Sans Unicode</vt:lpstr>
      <vt:lpstr>Trebuchet MS</vt:lpstr>
      <vt:lpstr>Courier New</vt:lpstr>
      <vt:lpstr>Arial MT</vt:lpstr>
      <vt:lpstr>Calibri</vt:lpstr>
      <vt:lpstr>Microsoft YaHei</vt:lpstr>
      <vt:lpstr>Arial Unicode MS</vt:lpstr>
      <vt:lpstr>Office Theme</vt:lpstr>
      <vt:lpstr>Università degli studi di Salerno</vt:lpstr>
      <vt:lpstr>INDICE:</vt:lpstr>
      <vt:lpstr>Shoe-MustGoOn</vt:lpstr>
      <vt:lpstr>Shoe-MustGoOn</vt:lpstr>
      <vt:lpstr>Shoe-MustGoOn</vt:lpstr>
      <vt:lpstr>Shoe-MustGoOn</vt:lpstr>
      <vt:lpstr>Shoe-MustGoOn</vt:lpstr>
      <vt:lpstr>Shoe-MustGoOn</vt:lpstr>
      <vt:lpstr>Shoe-MustGoOn</vt:lpstr>
      <vt:lpstr>5. Diagramma Navigazionale</vt:lpstr>
      <vt:lpstr>Shoe-MustGoOn</vt:lpstr>
      <vt:lpstr>Shoe-MustGoOn</vt:lpstr>
      <vt:lpstr>Shoe-MustGoOn</vt:lpstr>
      <vt:lpstr>Shoe-MustGoOn</vt:lpstr>
      <vt:lpstr>Shoe-MustGoOn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Salerno</dc:title>
  <dc:creator>Zamzar</dc:creator>
  <cp:lastModifiedBy>carmi</cp:lastModifiedBy>
  <cp:revision>4</cp:revision>
  <dcterms:created xsi:type="dcterms:W3CDTF">2023-07-02T15:30:18Z</dcterms:created>
  <dcterms:modified xsi:type="dcterms:W3CDTF">2023-07-02T15:35:59Z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Zamzar</vt:lpwstr>
  </property>
  <property fmtid="{D5CDD505-2E9C-101B-9397-08002B2CF9AE}" pid="3" name="ICV">
    <vt:lpwstr>140490A2B06B438E8EF85096F02D92C1</vt:lpwstr>
  </property>
  <property fmtid="{D5CDD505-2E9C-101B-9397-08002B2CF9AE}" pid="4" name="KSOProductBuildVer">
    <vt:lpwstr>1033-11.2.0.11537</vt:lpwstr>
  </property>
</Properties>
</file>