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47"/>
  </p:notesMasterIdLst>
  <p:sldIdLst>
    <p:sldId id="256" r:id="rId2"/>
    <p:sldId id="533" r:id="rId3"/>
    <p:sldId id="534" r:id="rId4"/>
    <p:sldId id="535" r:id="rId5"/>
    <p:sldId id="536" r:id="rId6"/>
    <p:sldId id="537" r:id="rId7"/>
    <p:sldId id="545" r:id="rId8"/>
    <p:sldId id="546" r:id="rId9"/>
    <p:sldId id="539" r:id="rId10"/>
    <p:sldId id="547" r:id="rId11"/>
    <p:sldId id="568" r:id="rId12"/>
    <p:sldId id="548" r:id="rId13"/>
    <p:sldId id="549" r:id="rId14"/>
    <p:sldId id="550" r:id="rId15"/>
    <p:sldId id="540" r:id="rId16"/>
    <p:sldId id="553" r:id="rId17"/>
    <p:sldId id="551" r:id="rId18"/>
    <p:sldId id="555" r:id="rId19"/>
    <p:sldId id="556" r:id="rId20"/>
    <p:sldId id="557" r:id="rId21"/>
    <p:sldId id="558" r:id="rId22"/>
    <p:sldId id="554" r:id="rId23"/>
    <p:sldId id="559" r:id="rId24"/>
    <p:sldId id="560" r:id="rId25"/>
    <p:sldId id="573" r:id="rId26"/>
    <p:sldId id="552" r:id="rId27"/>
    <p:sldId id="574" r:id="rId28"/>
    <p:sldId id="561" r:id="rId29"/>
    <p:sldId id="562" r:id="rId30"/>
    <p:sldId id="565" r:id="rId31"/>
    <p:sldId id="564" r:id="rId32"/>
    <p:sldId id="563" r:id="rId33"/>
    <p:sldId id="566" r:id="rId34"/>
    <p:sldId id="567" r:id="rId35"/>
    <p:sldId id="541" r:id="rId36"/>
    <p:sldId id="570" r:id="rId37"/>
    <p:sldId id="571" r:id="rId38"/>
    <p:sldId id="572" r:id="rId39"/>
    <p:sldId id="525" r:id="rId40"/>
    <p:sldId id="516" r:id="rId41"/>
    <p:sldId id="517" r:id="rId42"/>
    <p:sldId id="520" r:id="rId43"/>
    <p:sldId id="542" r:id="rId44"/>
    <p:sldId id="543" r:id="rId45"/>
    <p:sldId id="544" r:id="rId46"/>
  </p:sldIdLst>
  <p:sldSz cx="12192000" cy="6858000"/>
  <p:notesSz cx="12192000" cy="6858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04C8"/>
    <a:srgbClr val="FCCBA6"/>
    <a:srgbClr val="4A2206"/>
    <a:srgbClr val="B41504"/>
    <a:srgbClr val="00CC99"/>
    <a:srgbClr val="CEB474"/>
    <a:srgbClr val="7E714E"/>
    <a:srgbClr val="B8D3FE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3" autoAdjust="0"/>
    <p:restoredTop sz="94496" autoAdjust="0"/>
  </p:normalViewPr>
  <p:slideViewPr>
    <p:cSldViewPr>
      <p:cViewPr varScale="1">
        <p:scale>
          <a:sx n="64" d="100"/>
          <a:sy n="64" d="100"/>
        </p:scale>
        <p:origin x="484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91039-E74B-450D-831D-447AA109EDFD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09BAF-F27F-4238-9CED-0061DF1FE44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6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6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7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1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9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2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3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8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2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5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3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9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9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ataka.com/basics/comandos-basicos-para-dar-tus-primeros-pasos-consola-windows-cmd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nbeta.com/a-fondo/35-comandos-imprescindibles-cmd-windows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aseus.com/computer-instruction/microsoft-management-console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/index.php?title=Gpedit.msc&amp;action=edit&amp;redlink=1" TargetMode="External"/><Relationship Id="rId13" Type="http://schemas.openxmlformats.org/officeDocument/2006/relationships/hyperlink" Target="https://es.wikipedia.org/w/index.php?title=Secpol.msc&amp;action=edit&amp;redlink=1" TargetMode="External"/><Relationship Id="rId18" Type="http://schemas.openxmlformats.org/officeDocument/2006/relationships/hyperlink" Target="https://es.wikipedia.org/w/index.php?title=Azman.msc&amp;action=edit&amp;redlink=1" TargetMode="External"/><Relationship Id="rId26" Type="http://schemas.openxmlformats.org/officeDocument/2006/relationships/hyperlink" Target="https://es.wikipedia.org/w/index.php?title=Domain.msc&amp;action=edit&amp;redlink=1" TargetMode="External"/><Relationship Id="rId3" Type="http://schemas.openxmlformats.org/officeDocument/2006/relationships/hyperlink" Target="https://es.wikipedia.org/w/index.php?title=Compmgmt.msc&amp;action=edit&amp;redlink=1" TargetMode="External"/><Relationship Id="rId21" Type="http://schemas.openxmlformats.org/officeDocument/2006/relationships/hyperlink" Target="https://es.wikipedia.org/w/index.php?title=CluAdmin.msc&amp;action=edit&amp;redlink=1" TargetMode="External"/><Relationship Id="rId7" Type="http://schemas.openxmlformats.org/officeDocument/2006/relationships/hyperlink" Target="https://es.wikipedia.org/w/index.php?title=Fsmgmt.msc&amp;action=edit&amp;redlink=1" TargetMode="External"/><Relationship Id="rId12" Type="http://schemas.openxmlformats.org/officeDocument/2006/relationships/hyperlink" Target="https://es.wikipedia.org/w/index.php?title=Perfmon.msc&amp;action=edit&amp;redlink=1" TargetMode="External"/><Relationship Id="rId17" Type="http://schemas.openxmlformats.org/officeDocument/2006/relationships/hyperlink" Target="https://es.wikipedia.org/w/index.php?title=Adsiedit.msc&amp;action=edit&amp;redlink=1" TargetMode="External"/><Relationship Id="rId25" Type="http://schemas.openxmlformats.org/officeDocument/2006/relationships/hyperlink" Target="https://es.wikipedia.org/w/index.php?title=Dnsmgmt.msc&amp;action=edit&amp;redlink=1" TargetMode="External"/><Relationship Id="rId2" Type="http://schemas.openxmlformats.org/officeDocument/2006/relationships/hyperlink" Target="https://es.wikipedia.org/w/index.php?title=Ciadv.msc&amp;action=edit&amp;redlink=1" TargetMode="External"/><Relationship Id="rId16" Type="http://schemas.openxmlformats.org/officeDocument/2006/relationships/hyperlink" Target="https://es.wikipedia.org/w/index.php?title=AdRmsAdmin.msc&amp;action=edit&amp;redlink=1" TargetMode="External"/><Relationship Id="rId20" Type="http://schemas.openxmlformats.org/officeDocument/2006/relationships/hyperlink" Target="https://es.wikipedia.org/w/index.php?title=Certtmpl.msc&amp;action=edit&amp;redlink=1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s.wikipedia.org/w/index.php?title=Diskmgmt.msc&amp;action=edit&amp;redlink=1" TargetMode="External"/><Relationship Id="rId11" Type="http://schemas.openxmlformats.org/officeDocument/2006/relationships/hyperlink" Target="https://es.wikipedia.org/w/index.php?title=Ntmsoprq.msc&amp;action=edit&amp;redlink=1" TargetMode="External"/><Relationship Id="rId24" Type="http://schemas.openxmlformats.org/officeDocument/2006/relationships/hyperlink" Target="https://es.wikipedia.org/w/index.php?title=Dhcpmgmt.msc&amp;action=edit&amp;redlink=1" TargetMode="External"/><Relationship Id="rId5" Type="http://schemas.openxmlformats.org/officeDocument/2006/relationships/hyperlink" Target="https://es.wikipedia.org/w/index.php?title=Dfrg.msc&amp;action=edit&amp;redlink=1" TargetMode="External"/><Relationship Id="rId15" Type="http://schemas.openxmlformats.org/officeDocument/2006/relationships/hyperlink" Target="https://es.wikipedia.org/w/index.php?title=Wmimgmt.msc&amp;action=edit&amp;redlink=1" TargetMode="External"/><Relationship Id="rId23" Type="http://schemas.openxmlformats.org/officeDocument/2006/relationships/hyperlink" Target="https://es.wikipedia.org/w/index.php?title=Dfsmgmt.msc&amp;action=edit&amp;redlink=1" TargetMode="External"/><Relationship Id="rId28" Type="http://schemas.openxmlformats.org/officeDocument/2006/relationships/hyperlink" Target="https://es.wikipedia.org/w/index.php?title=Dssite.msc&amp;action=edit&amp;redlink=1" TargetMode="External"/><Relationship Id="rId10" Type="http://schemas.openxmlformats.org/officeDocument/2006/relationships/hyperlink" Target="https://es.wikipedia.org/w/index.php?title=Ntmsmgr.msc&amp;action=edit&amp;redlink=1" TargetMode="External"/><Relationship Id="rId19" Type="http://schemas.openxmlformats.org/officeDocument/2006/relationships/hyperlink" Target="https://es.wikipedia.org/w/index.php?title=Certmgr.msc&amp;action=edit&amp;redlink=1" TargetMode="External"/><Relationship Id="rId4" Type="http://schemas.openxmlformats.org/officeDocument/2006/relationships/hyperlink" Target="https://es.wikipedia.org/w/index.php?title=Devmgmt.msc&amp;action=edit&amp;redlink=1" TargetMode="External"/><Relationship Id="rId9" Type="http://schemas.openxmlformats.org/officeDocument/2006/relationships/hyperlink" Target="https://es.wikipedia.org/w/index.php?title=Lusrmgr.msc&amp;action=edit&amp;redlink=1" TargetMode="External"/><Relationship Id="rId14" Type="http://schemas.openxmlformats.org/officeDocument/2006/relationships/hyperlink" Target="https://es.wikipedia.org/w/index.php?title=Services.msc&amp;action=edit&amp;redlink=1" TargetMode="External"/><Relationship Id="rId22" Type="http://schemas.openxmlformats.org/officeDocument/2006/relationships/hyperlink" Target="https://es.wikipedia.org/w/index.php?title=Comexp.msc&amp;action=edit&amp;redlink=1" TargetMode="External"/><Relationship Id="rId27" Type="http://schemas.openxmlformats.org/officeDocument/2006/relationships/hyperlink" Target="https://es.wikipedia.org/w/index.php?title=Dsa.msc&amp;action=edit&amp;redlink=1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/index.php?title=Napclcfg.msc&amp;action=edit&amp;redlink=1" TargetMode="External"/><Relationship Id="rId13" Type="http://schemas.openxmlformats.org/officeDocument/2006/relationships/hyperlink" Target="https://es.wikipedia.org/w/index.php?title=Pkiview.msc&amp;action=edit&amp;redlink=1" TargetMode="External"/><Relationship Id="rId18" Type="http://schemas.openxmlformats.org/officeDocument/2006/relationships/hyperlink" Target="https://es.wikipedia.org/w/index.php?title=ServerManager.msc&amp;action=edit&amp;redlink=1" TargetMode="External"/><Relationship Id="rId26" Type="http://schemas.openxmlformats.org/officeDocument/2006/relationships/hyperlink" Target="https://es.wikipedia.org/w/index.php?title=Tsconfig.msc&amp;action=edit&amp;redlink=1" TargetMode="External"/><Relationship Id="rId3" Type="http://schemas.openxmlformats.org/officeDocument/2006/relationships/hyperlink" Target="https://es.wikipedia.org/w/index.php?title=Fsmgmt.msc&amp;action=edit&amp;redlink=1" TargetMode="External"/><Relationship Id="rId21" Type="http://schemas.openxmlformats.org/officeDocument/2006/relationships/hyperlink" Target="https://es.wikipedia.org/w/index.php?title=StorExpl.msc&amp;action=edit&amp;redlink=1" TargetMode="External"/><Relationship Id="rId7" Type="http://schemas.openxmlformats.org/officeDocument/2006/relationships/hyperlink" Target="https://es.wikipedia.org/w/index.php?title=Lusrmgr.msc&amp;action=edit&amp;redlink=1" TargetMode="External"/><Relationship Id="rId12" Type="http://schemas.openxmlformats.org/officeDocument/2006/relationships/hyperlink" Target="https://es.wikipedia.org/w/index.php?title=Perfmon.msc&amp;action=edit&amp;redlink=1" TargetMode="External"/><Relationship Id="rId17" Type="http://schemas.openxmlformats.org/officeDocument/2006/relationships/hyperlink" Target="https://es.wikipedia.org/w/index.php?title=Secpol.msc&amp;action=edit&amp;redlink=1" TargetMode="External"/><Relationship Id="rId25" Type="http://schemas.openxmlformats.org/officeDocument/2006/relationships/hyperlink" Target="https://es.wikipedia.org/w/index.php?title=Tsadmin.msc&amp;action=edit&amp;redlink=1" TargetMode="External"/><Relationship Id="rId33" Type="http://schemas.openxmlformats.org/officeDocument/2006/relationships/hyperlink" Target="https://es.wikipedia.org/w/index.php?title=WmiMgmt.msc&amp;action=edit&amp;redlink=1" TargetMode="External"/><Relationship Id="rId2" Type="http://schemas.openxmlformats.org/officeDocument/2006/relationships/hyperlink" Target="https://es.wikipedia.org/w/index.php?title=Eventvwr.msc&amp;action=edit&amp;redlink=1" TargetMode="External"/><Relationship Id="rId16" Type="http://schemas.openxmlformats.org/officeDocument/2006/relationships/hyperlink" Target="https://es.wikipedia.org/w/index.php?title=Rsop.msc&amp;action=edit&amp;redlink=1" TargetMode="External"/><Relationship Id="rId20" Type="http://schemas.openxmlformats.org/officeDocument/2006/relationships/hyperlink" Target="https://es.wikipedia.org/w/index.php?title=Services.msc&amp;action=edit&amp;redlink=1" TargetMode="External"/><Relationship Id="rId29" Type="http://schemas.openxmlformats.org/officeDocument/2006/relationships/hyperlink" Target="https://es.wikipedia.org/w/index.php?title=Uddi.msc&amp;action=edit&amp;redlink=1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s.wikipedia.org/w/index.php?title=Gpedit.msc&amp;action=edit&amp;redlink=1" TargetMode="External"/><Relationship Id="rId11" Type="http://schemas.openxmlformats.org/officeDocument/2006/relationships/hyperlink" Target="https://es.wikipedia.org/w/index.php?title=Ocsp.msc&amp;action=edit&amp;redlink=1" TargetMode="External"/><Relationship Id="rId24" Type="http://schemas.openxmlformats.org/officeDocument/2006/relationships/hyperlink" Target="https://es.wikipedia.org/w/index.php?title=Tpm.msc&amp;action=edit&amp;redlink=1" TargetMode="External"/><Relationship Id="rId32" Type="http://schemas.openxmlformats.org/officeDocument/2006/relationships/hyperlink" Target="https://es.wikipedia.org/w/index.php?title=Winsmgmt.msc&amp;action=edit&amp;redlink=1" TargetMode="External"/><Relationship Id="rId5" Type="http://schemas.openxmlformats.org/officeDocument/2006/relationships/hyperlink" Target="https://es.wikipedia.org/w/index.php?title=Fxsadmin.msc&amp;action=edit&amp;redlink=1" TargetMode="External"/><Relationship Id="rId15" Type="http://schemas.openxmlformats.org/officeDocument/2006/relationships/hyperlink" Target="https://es.wikipedia.org/w/index.php?title=Remoteprograms.msc&amp;action=edit&amp;redlink=1" TargetMode="External"/><Relationship Id="rId23" Type="http://schemas.openxmlformats.org/officeDocument/2006/relationships/hyperlink" Target="https://es.wikipedia.org/w/index.php?title=Taskschd.msc&amp;action=edit&amp;redlink=1" TargetMode="External"/><Relationship Id="rId28" Type="http://schemas.openxmlformats.org/officeDocument/2006/relationships/hyperlink" Target="https://es.wikipedia.org/w/index.php?title=Tsmmc.msc&amp;action=edit&amp;redlink=1" TargetMode="External"/><Relationship Id="rId10" Type="http://schemas.openxmlformats.org/officeDocument/2006/relationships/hyperlink" Target="https://es.wikipedia.org/w/index.php?title=Nps.msc&amp;action=edit&amp;redlink=1" TargetMode="External"/><Relationship Id="rId19" Type="http://schemas.openxmlformats.org/officeDocument/2006/relationships/hyperlink" Target="https://es.wikipedia.org/w/index.php?title=StorageMgmt.msc&amp;action=edit&amp;redlink=1" TargetMode="External"/><Relationship Id="rId31" Type="http://schemas.openxmlformats.org/officeDocument/2006/relationships/hyperlink" Target="https://es.wikipedia.org/w/index.php?title=Wdsmgmt.msc&amp;action=edit&amp;redlink=1" TargetMode="External"/><Relationship Id="rId4" Type="http://schemas.openxmlformats.org/officeDocument/2006/relationships/hyperlink" Target="https://es.wikipedia.org/w/index.php?title=Fsrm.msc&amp;action=edit&amp;redlink=1" TargetMode="External"/><Relationship Id="rId9" Type="http://schemas.openxmlformats.org/officeDocument/2006/relationships/hyperlink" Target="https://es.wikipedia.org/w/index.php?title=Nfsmgmt.msc&amp;action=edit&amp;redlink=1" TargetMode="External"/><Relationship Id="rId14" Type="http://schemas.openxmlformats.org/officeDocument/2006/relationships/hyperlink" Target="https://es.wikipedia.org/w/index.php?title=Printmanagement.msc&amp;action=edit&amp;redlink=1" TargetMode="External"/><Relationship Id="rId22" Type="http://schemas.openxmlformats.org/officeDocument/2006/relationships/hyperlink" Target="https://es.wikipedia.org/w/index.php?title=Tapimgmt.msc&amp;action=edit&amp;redlink=1" TargetMode="External"/><Relationship Id="rId27" Type="http://schemas.openxmlformats.org/officeDocument/2006/relationships/hyperlink" Target="https://es.wikipedia.org/w/index.php?title=Tsgateway.msc&amp;action=edit&amp;redlink=1" TargetMode="External"/><Relationship Id="rId30" Type="http://schemas.openxmlformats.org/officeDocument/2006/relationships/hyperlink" Target="https://es.wikipedia.org/w/index.php?title=Wbadmin.msc&amp;action=edit&amp;redlink=1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GitHub" TargetMode="External"/><Relationship Id="rId3" Type="http://schemas.openxmlformats.org/officeDocument/2006/relationships/hyperlink" Target="https://es.wikipedia.org/wiki/Administrador_de_sistemas" TargetMode="External"/><Relationship Id="rId7" Type="http://schemas.openxmlformats.org/officeDocument/2006/relationships/hyperlink" Target="https://es.wikipedia.org/wiki/C%C3%B3digo_fuente" TargetMode="External"/><Relationship Id="rId12" Type="http://schemas.openxmlformats.org/officeDocument/2006/relationships/image" Target="../media/image17.png"/><Relationship Id="rId2" Type="http://schemas.openxmlformats.org/officeDocument/2006/relationships/hyperlink" Target="https://es.wikipedia.org/wiki/Interfaz_de_l%C3%ADnea_de_comando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s.wikipedia.org/wiki/Microsoft" TargetMode="External"/><Relationship Id="rId11" Type="http://schemas.openxmlformats.org/officeDocument/2006/relationships/hyperlink" Target="https://es.wikipedia.org/wiki/Orientaci%C3%B3n_a_objetos" TargetMode="External"/><Relationship Id="rId5" Type="http://schemas.openxmlformats.org/officeDocument/2006/relationships/hyperlink" Target="https://es.wikipedia.org/wiki/PowerShell#cite_note-1" TargetMode="External"/><Relationship Id="rId10" Type="http://schemas.openxmlformats.org/officeDocument/2006/relationships/hyperlink" Target="https://es.wikipedia.org/wiki/Licencia_MIT" TargetMode="External"/><Relationship Id="rId4" Type="http://schemas.openxmlformats.org/officeDocument/2006/relationships/hyperlink" Target="https://es.wikipedia.org/wiki/Automatizaci%C3%B3n_de_tareas" TargetMode="External"/><Relationship Id="rId9" Type="http://schemas.openxmlformats.org/officeDocument/2006/relationships/hyperlink" Target="https://es.wikipedia.org/wiki/PowerShell#cite_note-2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F180DD3-409A-CFF8-701D-5CC56B69DD6A}"/>
              </a:ext>
            </a:extLst>
          </p:cNvPr>
          <p:cNvSpPr txBox="1"/>
          <p:nvPr/>
        </p:nvSpPr>
        <p:spPr>
          <a:xfrm>
            <a:off x="5524500" y="5112203"/>
            <a:ext cx="5035312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MX" sz="2400" b="1" i="1" dirty="0">
                <a:latin typeface="Times New Roman"/>
                <a:cs typeface="Times New Roman"/>
              </a:rPr>
              <a:t>Msc. Ing. Guillermo Soler Herrera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066800" y="730365"/>
            <a:ext cx="8915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000" dirty="0"/>
              <a:t>ARQUITECTURA Y  SISTEMAS OPERATIVOS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A70B750-4B2B-B188-8E6F-528977F8821D}"/>
              </a:ext>
            </a:extLst>
          </p:cNvPr>
          <p:cNvSpPr txBox="1"/>
          <p:nvPr/>
        </p:nvSpPr>
        <p:spPr>
          <a:xfrm>
            <a:off x="1892300" y="2757952"/>
            <a:ext cx="8915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400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</a:p>
          <a:p>
            <a:pPr algn="ctr"/>
            <a:r>
              <a:rPr lang="es-AR" sz="4400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</a:t>
            </a:r>
            <a:r>
              <a:rPr lang="es-MX" sz="4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94088" y="6324600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5638800" y="640080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  <a:endParaRPr lang="es-A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Necesaria historia… HOY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A8F046-4A30-0EDC-33CD-2FA707291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81966"/>
            <a:ext cx="7010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6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Necesaria historia… PARA PROFUNDIZAR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090E45A-5033-C978-436F-E18F219F0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583489"/>
            <a:ext cx="8340847" cy="329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7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Necesaria historia… HOY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119CC0A-F398-E4AF-CD3A-451A919C0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84390"/>
              </p:ext>
            </p:extLst>
          </p:nvPr>
        </p:nvGraphicFramePr>
        <p:xfrm>
          <a:off x="1143000" y="1270153"/>
          <a:ext cx="9525000" cy="4589508"/>
        </p:xfrm>
        <a:graphic>
          <a:graphicData uri="http://schemas.openxmlformats.org/drawingml/2006/table">
            <a:tbl>
              <a:tblPr firstRow="1" firstCol="1" bandRow="1"/>
              <a:tblGrid>
                <a:gridCol w="4762500">
                  <a:extLst>
                    <a:ext uri="{9D8B030D-6E8A-4147-A177-3AD203B41FA5}">
                      <a16:colId xmlns:a16="http://schemas.microsoft.com/office/drawing/2014/main" val="2254649987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1624632276"/>
                    </a:ext>
                  </a:extLst>
                </a:gridCol>
              </a:tblGrid>
              <a:tr h="734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INTEL</a:t>
                      </a:r>
                      <a:endParaRPr lang="es-A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099" marR="23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AMD</a:t>
                      </a:r>
                      <a:endParaRPr lang="es-A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099" marR="23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854343"/>
                  </a:ext>
                </a:extLst>
              </a:tr>
              <a:tr h="42778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Arquitectura 775:</a:t>
                      </a:r>
                      <a:endParaRPr lang="es-A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hay una generación oficialmente nombrada, pero se podría considerar como la generación inicial de procesadores Core de Intel, como los Core 2 Duo y Core 2 Quad.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Arquitectura 1156:</a:t>
                      </a:r>
                      <a:endParaRPr lang="es-A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Primera Generación: Procesadores Intel Core de la serie i3, i5 y i7 basados en la microarquitectura Nehalem.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23099" marR="23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Arquitectura AM2/AM2+ (Socket AM2/AM2+):</a:t>
                      </a:r>
                      <a:endParaRPr lang="es-A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hay una generación oficialmente nombrada, pero incluiría procesadores como los AMD Athlon 64 y AMD Phenom.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23099" marR="23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417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00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Necesaria historia… HOY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119CC0A-F398-E4AF-CD3A-451A919C0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63922"/>
              </p:ext>
            </p:extLst>
          </p:nvPr>
        </p:nvGraphicFramePr>
        <p:xfrm>
          <a:off x="838200" y="910431"/>
          <a:ext cx="9525000" cy="4589508"/>
        </p:xfrm>
        <a:graphic>
          <a:graphicData uri="http://schemas.openxmlformats.org/drawingml/2006/table">
            <a:tbl>
              <a:tblPr firstRow="1" firstCol="1" bandRow="1"/>
              <a:tblGrid>
                <a:gridCol w="4762500">
                  <a:extLst>
                    <a:ext uri="{9D8B030D-6E8A-4147-A177-3AD203B41FA5}">
                      <a16:colId xmlns:a16="http://schemas.microsoft.com/office/drawing/2014/main" val="2254649987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1624632276"/>
                    </a:ext>
                  </a:extLst>
                </a:gridCol>
              </a:tblGrid>
              <a:tr h="734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INTEL</a:t>
                      </a:r>
                      <a:endParaRPr lang="es-A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099" marR="23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AMD</a:t>
                      </a:r>
                      <a:endParaRPr lang="es-A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099" marR="23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854343"/>
                  </a:ext>
                </a:extLst>
              </a:tr>
              <a:tr h="4277850">
                <a:tc>
                  <a:txBody>
                    <a:bodyPr/>
                    <a:lstStyle/>
                    <a:p>
                      <a:r>
                        <a:rPr lang="es-E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Arquitectura 1155:</a:t>
                      </a:r>
                      <a:endParaRPr lang="es-E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Segunda Generación: Procesadores Intel Core de la serie i3, i5 y i7 basados en la microarquitectura Sandy Bridge.</a:t>
                      </a:r>
                    </a:p>
                    <a:p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Tercera Generación: Procesadores Intel Core de la serie i3, i5 y i7 basados en la microarquitectura </a:t>
                      </a:r>
                      <a:r>
                        <a:rPr lang="es-E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Ivy</a:t>
                      </a:r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Bridge.</a:t>
                      </a:r>
                    </a:p>
                    <a:p>
                      <a:endParaRPr lang="es-E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Arquitectura 1155:</a:t>
                      </a:r>
                      <a:endParaRPr lang="es-E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Cuarta y quinta generación </a:t>
                      </a:r>
                    </a:p>
                  </a:txBody>
                  <a:tcPr marL="23099" marR="23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Arquitectura AM3/AM3+ (Socket AM3/AM3+):</a:t>
                      </a:r>
                      <a:endParaRPr lang="es-A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Primera Generación: Procesadores AMD Phenom II y Athlon II.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Arquitectura FM1/FM2/FM2+ (Socket FM1/FM2/FM2+):</a:t>
                      </a:r>
                      <a:endParaRPr lang="es-A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Segunda Generación: Procesadores AMD A-Series APU (Llano).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Tercera Generación: Procesadores AMD A-Series APU (Trinity y Richland).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23099" marR="23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417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692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Necesaria historia… HOY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119CC0A-F398-E4AF-CD3A-451A919C0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23984"/>
              </p:ext>
            </p:extLst>
          </p:nvPr>
        </p:nvGraphicFramePr>
        <p:xfrm>
          <a:off x="838200" y="910431"/>
          <a:ext cx="9525000" cy="4589508"/>
        </p:xfrm>
        <a:graphic>
          <a:graphicData uri="http://schemas.openxmlformats.org/drawingml/2006/table">
            <a:tbl>
              <a:tblPr firstRow="1" firstCol="1" bandRow="1"/>
              <a:tblGrid>
                <a:gridCol w="4762500">
                  <a:extLst>
                    <a:ext uri="{9D8B030D-6E8A-4147-A177-3AD203B41FA5}">
                      <a16:colId xmlns:a16="http://schemas.microsoft.com/office/drawing/2014/main" val="2254649987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1624632276"/>
                    </a:ext>
                  </a:extLst>
                </a:gridCol>
              </a:tblGrid>
              <a:tr h="734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INTEL</a:t>
                      </a:r>
                      <a:endParaRPr lang="es-A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099" marR="23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AMD</a:t>
                      </a:r>
                      <a:endParaRPr lang="es-A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099" marR="23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854343"/>
                  </a:ext>
                </a:extLst>
              </a:tr>
              <a:tr h="4277850">
                <a:tc>
                  <a:txBody>
                    <a:bodyPr/>
                    <a:lstStyle/>
                    <a:p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Arquitectura 1151:</a:t>
                      </a:r>
                      <a:endParaRPr lang="es-A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Sexta Generación: Skylake.</a:t>
                      </a:r>
                    </a:p>
                    <a:p>
                      <a:r>
                        <a:rPr lang="es-A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Séptima Generación: Kaby Lake.</a:t>
                      </a:r>
                    </a:p>
                    <a:p>
                      <a:r>
                        <a:rPr lang="es-A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Octava Generación: Coffee Lake.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Novena Generación: Comet Lake.</a:t>
                      </a:r>
                    </a:p>
                    <a:p>
                      <a:endParaRPr lang="es-A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A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Arquitectura 1200:</a:t>
                      </a:r>
                      <a:endParaRPr lang="es-A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Décima Generación: Ice Lake (en algunos casos) y Comet Lake Refresh.</a:t>
                      </a:r>
                    </a:p>
                    <a:p>
                      <a:r>
                        <a:rPr lang="es-A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Undécima Generación: Alder Lake.</a:t>
                      </a:r>
                    </a:p>
                    <a:p>
                      <a:endParaRPr lang="es-A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Arquitectura 1700 (Socket LGA 1700):</a:t>
                      </a:r>
                      <a:endParaRPr lang="es-A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Procesadores Intel® de 12a Generación para equipos de desktop</a:t>
                      </a:r>
                      <a:endParaRPr lang="es-A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099" marR="23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Arquitectura AM4 (Socket AM4):</a:t>
                      </a:r>
                      <a:endParaRPr lang="es-A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Cuarta Generación: Procesadores AMD Ryzen de primera generación (Zen).</a:t>
                      </a:r>
                    </a:p>
                    <a:p>
                      <a:endParaRPr lang="es-A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Quinta Generación: Procesadores AMD Ryzen de segunda generación (Zen+).</a:t>
                      </a:r>
                    </a:p>
                    <a:p>
                      <a:endParaRPr lang="es-A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Sexta Generación: Procesadores AMD Ryzen de tercera generación (Zen 2).</a:t>
                      </a:r>
                    </a:p>
                    <a:p>
                      <a:endParaRPr lang="es-A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Séptima Generación: Procesadores AMD Ryzen de cuarta generación (Zen 3).</a:t>
                      </a:r>
                      <a:r>
                        <a:rPr lang="es-A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23099" marR="23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417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872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Componentes en una arquitectura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04F1979-C7DB-03F4-BBE1-6001D0563F50}"/>
              </a:ext>
            </a:extLst>
          </p:cNvPr>
          <p:cNvSpPr txBox="1"/>
          <p:nvPr/>
        </p:nvSpPr>
        <p:spPr>
          <a:xfrm>
            <a:off x="762000" y="1197278"/>
            <a:ext cx="10210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UPS (Sistema de Alimentación Ininterrumpida):</a:t>
            </a:r>
          </a:p>
          <a:p>
            <a:pPr algn="l"/>
            <a:endParaRPr lang="es-E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s-E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Función: Proporciona energía eléctrica temporal durante cortes de energía para evitar la pérdida de datos y proteger el equipo contra daños.</a:t>
            </a:r>
          </a:p>
          <a:p>
            <a:pPr algn="l"/>
            <a:endParaRPr lang="es-E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s-AR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0B20EA-BB9D-D319-AC27-8ED312D70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208650"/>
            <a:ext cx="2578100" cy="289428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1AD8FC8-E60C-B7E5-5981-A51024B5F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390900"/>
            <a:ext cx="49784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03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Componentes en una arquitectura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04F1979-C7DB-03F4-BBE1-6001D0563F50}"/>
              </a:ext>
            </a:extLst>
          </p:cNvPr>
          <p:cNvSpPr txBox="1"/>
          <p:nvPr/>
        </p:nvSpPr>
        <p:spPr>
          <a:xfrm>
            <a:off x="762000" y="1197278"/>
            <a:ext cx="1021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Fuente de Alimentación:</a:t>
            </a:r>
            <a:endParaRPr lang="es-E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endParaRPr lang="es-E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s-E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Voltajes y Corriente: La fuente de alimentación convierte la corriente alterna (AC) de la toma de corriente en corriente continua (DC) para alimentar todos los componentes de la PC. Los voltajes y la corriente proporcionados por la fuente son críticos para garantizar un funcionamiento estable y seguro del sistema. QUE FUENTE ELEGIR?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s-AR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2078C4-453D-CCE7-B72B-936EFB881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4625049"/>
            <a:ext cx="3581400" cy="12763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1306725-189A-074B-640D-46EA369E8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258336"/>
            <a:ext cx="22764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45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1B28C14-0211-0BB4-0068-9C8D8ACFD9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89015"/>
            <a:ext cx="2971800" cy="29718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Componentes en una arquitectura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DCA8070-ABF0-E5D7-7F76-E2DC0D4E27BD}"/>
              </a:ext>
            </a:extLst>
          </p:cNvPr>
          <p:cNvSpPr txBox="1"/>
          <p:nvPr/>
        </p:nvSpPr>
        <p:spPr>
          <a:xfrm>
            <a:off x="1104901" y="1596189"/>
            <a:ext cx="110870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Funciones de la Motherboard: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- Conexión Central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- Alimentación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- Interfaz de Entrada/Salida (E/S)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- Administración del Sistema: Incluye el BIOS/UEFI   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- Administración de Datos: Facilita la transferencia de datos a través de buses y controladores integrados.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- Expansión: Permite la conexión de tarjetas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14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Componentes en una arquitectura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DCA8070-ABF0-E5D7-7F76-E2DC0D4E27BD}"/>
              </a:ext>
            </a:extLst>
          </p:cNvPr>
          <p:cNvSpPr txBox="1"/>
          <p:nvPr/>
        </p:nvSpPr>
        <p:spPr>
          <a:xfrm>
            <a:off x="800101" y="1058238"/>
            <a:ext cx="110870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Partes Básicas de la Motherboard: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- Socket de la CPU: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- Ranuras de Memoria (DIMM o SO-DIMM):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- Chipset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- Conectores de Alimentación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- Ranuras de Expansión: PCI, PCIExpress, etc 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- Conectores de E/S: Puertos para dispositivos periféricos como USB, HDMI, VGA, Ethernet, audio, etc.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- BIOS/UEFI Chip: Chip que contiene el firmware del sistema básico de entrada/salida, que controla el inicio y la configuración del hardware.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 - Conectores Internos: Conexiones para discos duros, SSDs, unidades ópticas, ventiladores, etc.</a:t>
            </a:r>
          </a:p>
        </p:txBody>
      </p:sp>
    </p:spTree>
    <p:extLst>
      <p:ext uri="{BB962C8B-B14F-4D97-AF65-F5344CB8AC3E}">
        <p14:creationId xmlns:p14="http://schemas.microsoft.com/office/powerpoint/2010/main" val="3672812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Componentes en una arquitectura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DCA8070-ABF0-E5D7-7F76-E2DC0D4E27BD}"/>
              </a:ext>
            </a:extLst>
          </p:cNvPr>
          <p:cNvSpPr txBox="1"/>
          <p:nvPr/>
        </p:nvSpPr>
        <p:spPr>
          <a:xfrm>
            <a:off x="612894" y="1143000"/>
            <a:ext cx="1108709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Chipsets de la Serie A: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Estos chipsets suelen ser los más básicos y están diseñados para usuarios que no necesitan características avanzadas de overclocking o soporte para múltiples tarjetas gráficas.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Chipsets de la Serie B: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Los chipsets de la Serie B ofrecen un equilibrio entre características y precio. Son adecuados para usuarios que buscan un rendimiento sólido y ciertas características de gama media.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Suelen ofrecer soporte para overclocking moderado, más opciones de conectividad y características adicionales como soporte para RAID y tecnologías de almacenamiento más avanzadas.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Son populares entre los entusiastas que desean un rendimiento mejorado sin pagar el precio premium de los chipsets de gama alta.</a:t>
            </a:r>
          </a:p>
        </p:txBody>
      </p:sp>
    </p:spTree>
    <p:extLst>
      <p:ext uri="{BB962C8B-B14F-4D97-AF65-F5344CB8AC3E}">
        <p14:creationId xmlns:p14="http://schemas.microsoft.com/office/powerpoint/2010/main" val="187844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409700" y="2839699"/>
            <a:ext cx="93599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6600" dirty="0"/>
              <a:t>ARMEMOS NUESTRA PC…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</p:spTree>
    <p:extLst>
      <p:ext uri="{BB962C8B-B14F-4D97-AF65-F5344CB8AC3E}">
        <p14:creationId xmlns:p14="http://schemas.microsoft.com/office/powerpoint/2010/main" val="397742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Componentes en una arquitectura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DCA8070-ABF0-E5D7-7F76-E2DC0D4E27BD}"/>
              </a:ext>
            </a:extLst>
          </p:cNvPr>
          <p:cNvSpPr txBox="1"/>
          <p:nvPr/>
        </p:nvSpPr>
        <p:spPr>
          <a:xfrm>
            <a:off x="612894" y="1143000"/>
            <a:ext cx="110870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Chipsets de la Serie Z: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Estos son los chipsets de gama alta de Intel, diseñados para entusiastas y usuarios que buscan el máximo rendimiento y personalización.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Ofrecen un amplio soporte para overclocking, múltiples ranuras PCIe para configuraciones de múltiples tarjetas gráficas, conectividad avanzada de E/S y características premium como tecnologías de almacenamiento rápido.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Son la elección preferida para los jugadores, creadores de contenido y entusiastas que desean construir sistemas de alto rendimiento y totalmente personalizables.</a:t>
            </a:r>
          </a:p>
        </p:txBody>
      </p:sp>
    </p:spTree>
    <p:extLst>
      <p:ext uri="{BB962C8B-B14F-4D97-AF65-F5344CB8AC3E}">
        <p14:creationId xmlns:p14="http://schemas.microsoft.com/office/powerpoint/2010/main" val="1656312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Componentes en una arquitectura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7EB27A8-4A94-83F1-B379-16EB0EEE30B5}"/>
              </a:ext>
            </a:extLst>
          </p:cNvPr>
          <p:cNvSpPr txBox="1"/>
          <p:nvPr/>
        </p:nvSpPr>
        <p:spPr>
          <a:xfrm>
            <a:off x="457200" y="1870203"/>
            <a:ext cx="1165859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Los microprocesadores, o simplemente micros, son componentes fundamentales en cualquier sistema informático. </a:t>
            </a:r>
          </a:p>
          <a:p>
            <a:r>
              <a:rPr lang="es-ES" sz="2400" dirty="0"/>
              <a:t>Su función principal es procesar datos y realizar cálculos para ejecutar programas y realizar tareas específicas. Aquí están algunas de las funciones clave de los microprocesadores:</a:t>
            </a:r>
          </a:p>
          <a:p>
            <a:endParaRPr lang="es-ES" sz="2400" dirty="0"/>
          </a:p>
          <a:p>
            <a:r>
              <a:rPr lang="es-ES" sz="2400" dirty="0"/>
              <a:t>1. Ejecución de instrucciones</a:t>
            </a:r>
          </a:p>
          <a:p>
            <a:r>
              <a:rPr lang="es-ES" sz="2400" dirty="0"/>
              <a:t>2. Control del flujo de datos</a:t>
            </a:r>
          </a:p>
          <a:p>
            <a:r>
              <a:rPr lang="es-ES" sz="2400" dirty="0"/>
              <a:t>3. Gestión de la memoria</a:t>
            </a:r>
          </a:p>
          <a:p>
            <a:r>
              <a:rPr lang="es-ES" sz="2400" dirty="0"/>
              <a:t>4. Interacción con periféricos</a:t>
            </a:r>
          </a:p>
          <a:p>
            <a:r>
              <a:rPr lang="es-ES" sz="2400" dirty="0"/>
              <a:t>5. Control de operaciones del sistema</a:t>
            </a:r>
          </a:p>
          <a:p>
            <a:endParaRPr lang="es-E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A89F7C-D726-6F86-7049-0C55D913A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4386887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1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Componentes en una arquitectura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7EB27A8-4A94-83F1-B379-16EB0EEE30B5}"/>
              </a:ext>
            </a:extLst>
          </p:cNvPr>
          <p:cNvSpPr txBox="1"/>
          <p:nvPr/>
        </p:nvSpPr>
        <p:spPr>
          <a:xfrm>
            <a:off x="1066800" y="1732953"/>
            <a:ext cx="116585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Al seleccionar un microprocesador debemos conocer:</a:t>
            </a:r>
          </a:p>
          <a:p>
            <a:endParaRPr lang="es-ES" sz="2400" dirty="0"/>
          </a:p>
          <a:p>
            <a:r>
              <a:rPr lang="es-ES" sz="2400" dirty="0"/>
              <a:t>1.Arquitectura</a:t>
            </a:r>
          </a:p>
          <a:p>
            <a:r>
              <a:rPr lang="es-ES" sz="2400" dirty="0"/>
              <a:t>2. Número de núcleos</a:t>
            </a:r>
          </a:p>
          <a:p>
            <a:r>
              <a:rPr lang="es-ES" sz="2400" dirty="0"/>
              <a:t>3. Frecuencia de reloj</a:t>
            </a:r>
          </a:p>
          <a:p>
            <a:r>
              <a:rPr lang="es-ES" sz="2400" dirty="0"/>
              <a:t>4. Caché</a:t>
            </a:r>
          </a:p>
          <a:p>
            <a:r>
              <a:rPr lang="es-ES" sz="2400" dirty="0"/>
              <a:t>5. Consumo de energía</a:t>
            </a:r>
          </a:p>
          <a:p>
            <a:r>
              <a:rPr lang="es-ES" sz="2400" dirty="0"/>
              <a:t>6. Zócalo de la placa base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935800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Componentes en una arquitectura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600" y="152400"/>
            <a:ext cx="1422400" cy="1122947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402CF4E-9D59-0CE1-CDB2-4D1045CD5174}"/>
              </a:ext>
            </a:extLst>
          </p:cNvPr>
          <p:cNvSpPr txBox="1"/>
          <p:nvPr/>
        </p:nvSpPr>
        <p:spPr>
          <a:xfrm>
            <a:off x="609600" y="677583"/>
            <a:ext cx="1051571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Procesadores Intel Core i:</a:t>
            </a:r>
          </a:p>
          <a:p>
            <a:endParaRPr lang="es-ES" sz="2000" dirty="0"/>
          </a:p>
          <a:p>
            <a:r>
              <a:rPr lang="es-ES" sz="2000" dirty="0"/>
              <a:t>i3: Los procesadores Intel Core i3 son procesadores de gama media que generalmente vienen con dos o cuatro núcleos físicos. Están diseñados para tareas informáticas básicas y multitarea ligera. Ejemplo: Intel Core i3-10100.</a:t>
            </a:r>
          </a:p>
          <a:p>
            <a:endParaRPr lang="es-ES" sz="2000" dirty="0"/>
          </a:p>
          <a:p>
            <a:r>
              <a:rPr lang="es-ES" sz="2000" dirty="0"/>
              <a:t>i5: Los procesadores Intel Core i5 son procesadores de gama media a alta que ofrecen un buen equilibrio entre rendimiento y precio. Por lo general, cuentan con cuatro o seis núcleos físicos y son adecuados para gaming y multitarea moderada. Ejemplo: Intel Core i5-10600K.</a:t>
            </a:r>
          </a:p>
          <a:p>
            <a:endParaRPr lang="es-ES" sz="2000" dirty="0"/>
          </a:p>
          <a:p>
            <a:r>
              <a:rPr lang="es-ES" sz="2000" dirty="0"/>
              <a:t>i7: Los procesadores Intel Core i7 son procesadores de gama alta diseñados para usuarios exigentes que realizan tareas intensivas en recursos, como edición de video o diseño gráfico. Suelen tener seis u ocho núcleos físicos y son ideales para multitarea intensiva. Ejemplo: Intel Core i7-10700K.</a:t>
            </a:r>
          </a:p>
          <a:p>
            <a:endParaRPr lang="es-ES" sz="2000" dirty="0"/>
          </a:p>
          <a:p>
            <a:r>
              <a:rPr lang="es-ES" sz="2000" dirty="0"/>
              <a:t>i9: Los procesadores Intel Core i9 son los procesadores insignia de Intel, diseñados para ofrecer el máximo rendimiento en aplicaciones exigentes, como renderizado 3D o transmisión en vivo. Tienen ocho o más núcleos físicos y son ideales para profesionales creativos y entusiastas del gaming. Ejemplo: Intel Core i9-10900K.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4253578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Componentes en una arquitectura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52401"/>
            <a:ext cx="1219200" cy="962526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957CF4C-E79B-0384-5897-74F309BE6121}"/>
              </a:ext>
            </a:extLst>
          </p:cNvPr>
          <p:cNvSpPr txBox="1"/>
          <p:nvPr/>
        </p:nvSpPr>
        <p:spPr>
          <a:xfrm>
            <a:off x="533280" y="874294"/>
            <a:ext cx="1135391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Procesadores Ryzen de AMD:</a:t>
            </a:r>
          </a:p>
          <a:p>
            <a:endParaRPr lang="es-ES" sz="2000" dirty="0"/>
          </a:p>
          <a:p>
            <a:r>
              <a:rPr lang="es-ES" sz="2000" dirty="0"/>
              <a:t>Ryzen 3: Los procesadores Ryzen 3 son procesadores de entrada que ofrecen un buen rendimiento para tareas cotidianas y multitarea ligera. Por lo general, tienen cuatro núcleos físicos y son adecuados para usuarios que buscan un equilibrio entre rendimiento y precio. Ejemplo: AMD Ryzen 3 3100.</a:t>
            </a:r>
          </a:p>
          <a:p>
            <a:endParaRPr lang="es-ES" sz="2000" dirty="0"/>
          </a:p>
          <a:p>
            <a:r>
              <a:rPr lang="es-ES" sz="2000" dirty="0"/>
              <a:t>Ryzen 5: Los procesadores Ryzen 5 son procesadores de gama media que ofrecen un excelente rendimiento para gaming y multitarea moderada. Tienen generalmente seis núcleos físicos y son adecuados para usuarios que buscan un buen rendimiento a un precio razonable. Ejemplo: AMD Ryzen 5 5600X.</a:t>
            </a:r>
          </a:p>
          <a:p>
            <a:endParaRPr lang="es-ES" sz="2000" dirty="0"/>
          </a:p>
          <a:p>
            <a:r>
              <a:rPr lang="es-ES" sz="2000" dirty="0"/>
              <a:t>Ryzen 7: Los procesadores Ryzen 7 son procesadores de gama alta diseñados para ofrecer un rendimiento excepcional en aplicaciones exigentes, como edición de video o modelado 3D. Suelen tener ocho núcleos físicos y son ideales para usuarios profesionales y entusiastas. Ejemplo: AMD Ryzen 7 5800X.</a:t>
            </a:r>
          </a:p>
          <a:p>
            <a:endParaRPr lang="es-ES" sz="2000" dirty="0"/>
          </a:p>
          <a:p>
            <a:r>
              <a:rPr lang="es-ES" sz="2000" dirty="0"/>
              <a:t>Ryzen 9: Los procesadores Ryzen 9 son los procesadores insignia de AMD, diseñados para ofrecer el máximo rendimiento en aplicaciones muy exigentes. Tienen generalmente doce o más núcleos físicos y son ideales para usuarios profesionales y entusiastas extremos. Ejemplo: AMD Ryzen 9 5950X.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357939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Componentes en una arquitectura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760" y="152401"/>
            <a:ext cx="1158240" cy="914400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C32D548-73AD-55D3-9659-B85A87E7C262}"/>
              </a:ext>
            </a:extLst>
          </p:cNvPr>
          <p:cNvSpPr txBox="1"/>
          <p:nvPr/>
        </p:nvSpPr>
        <p:spPr>
          <a:xfrm>
            <a:off x="495240" y="1046923"/>
            <a:ext cx="1104911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/>
              <a:t>El sufijo F indica una CPU que no tiene gráficos integrados. Debe combinarse con una tarjeta gráfica externa. </a:t>
            </a:r>
          </a:p>
          <a:p>
            <a:r>
              <a:rPr lang="es-ES" sz="2000" dirty="0"/>
              <a:t>K: esta letra indica que el modelo del </a:t>
            </a:r>
            <a:r>
              <a:rPr lang="es-ES" sz="2000" dirty="0" err="1"/>
              <a:t>CPu</a:t>
            </a:r>
            <a:r>
              <a:rPr lang="es-ES" sz="2000" dirty="0"/>
              <a:t> tiene el multiplicador desbloqueado y se le puede hacer </a:t>
            </a:r>
            <a:r>
              <a:rPr lang="es-ES" sz="2000" dirty="0" err="1"/>
              <a:t>overclock</a:t>
            </a:r>
            <a:r>
              <a:rPr lang="es-ES" sz="2000" dirty="0"/>
              <a:t>.</a:t>
            </a:r>
          </a:p>
          <a:p>
            <a:r>
              <a:rPr lang="es-ES" sz="2000" dirty="0"/>
              <a:t>KS: indica que es un modelo de serie K, como el anterior, pero la S determina que tiene una mayor frecuencia y consumo.</a:t>
            </a:r>
          </a:p>
          <a:p>
            <a:r>
              <a:rPr lang="es-ES" sz="2000" dirty="0"/>
              <a:t>KF: son procesadores a los que se les puede hacer </a:t>
            </a:r>
            <a:r>
              <a:rPr lang="es-ES" sz="2000" dirty="0" err="1"/>
              <a:t>overclock</a:t>
            </a:r>
            <a:r>
              <a:rPr lang="es-ES" sz="2000" dirty="0"/>
              <a:t>, pero no tienen gráficos integrados.</a:t>
            </a:r>
          </a:p>
          <a:p>
            <a:r>
              <a:rPr lang="es-ES" sz="2000" dirty="0"/>
              <a:t>T: dedicados a ordenadores de escritorio con bajo consumo y eficiencia.</a:t>
            </a:r>
          </a:p>
          <a:p>
            <a:r>
              <a:rPr lang="es-ES" sz="2000" dirty="0"/>
              <a:t>X: esta letra está presente en los modelos con rendimiento superior HEDT.</a:t>
            </a:r>
          </a:p>
          <a:p>
            <a:r>
              <a:rPr lang="es-ES" sz="2000" dirty="0"/>
              <a:t>XE: estas letras indican que tiene rendimiento superior HEDT, pero también que es un modelo “Extreme </a:t>
            </a:r>
            <a:r>
              <a:rPr lang="es-ES" sz="2000" dirty="0" err="1"/>
              <a:t>Edition</a:t>
            </a:r>
            <a:r>
              <a:rPr lang="es-ES" sz="2000" dirty="0"/>
              <a:t>”.</a:t>
            </a:r>
          </a:p>
          <a:p>
            <a:r>
              <a:rPr lang="es-ES" sz="2000" dirty="0"/>
              <a:t>XS: son procesadores HEDT que tienen 8 núcleos y que tienen una frecuencia que puede superar los 5.0 GHz cuando no se utiliza.</a:t>
            </a:r>
          </a:p>
          <a:p>
            <a:r>
              <a:rPr lang="es-ES" sz="2000" dirty="0"/>
              <a:t>U: esta letra indica que es un </a:t>
            </a:r>
            <a:r>
              <a:rPr lang="es-ES" sz="2000" dirty="0" err="1"/>
              <a:t>un</a:t>
            </a:r>
            <a:r>
              <a:rPr lang="es-ES" sz="2000" dirty="0"/>
              <a:t> modelo de baja potencia y consumo, como para portátiles.</a:t>
            </a:r>
          </a:p>
          <a:p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814496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Componentes en una arquitectura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760" y="152401"/>
            <a:ext cx="1158240" cy="914400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C32D548-73AD-55D3-9659-B85A87E7C262}"/>
              </a:ext>
            </a:extLst>
          </p:cNvPr>
          <p:cNvSpPr txBox="1"/>
          <p:nvPr/>
        </p:nvSpPr>
        <p:spPr>
          <a:xfrm>
            <a:off x="533280" y="798731"/>
            <a:ext cx="1104911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U: esta letra indica que es un </a:t>
            </a:r>
            <a:r>
              <a:rPr lang="es-ES" sz="2000" dirty="0" err="1"/>
              <a:t>un</a:t>
            </a:r>
            <a:r>
              <a:rPr lang="es-ES" sz="2000" dirty="0"/>
              <a:t> modelo de baja potencia y consumo, como para portátiles.</a:t>
            </a:r>
          </a:p>
          <a:p>
            <a:r>
              <a:rPr lang="es-ES" sz="2000" dirty="0"/>
              <a:t>H: indica que el procesador es ideal para laptops </a:t>
            </a:r>
            <a:r>
              <a:rPr lang="es-ES" sz="2000" dirty="0" err="1"/>
              <a:t>gaming</a:t>
            </a:r>
            <a:r>
              <a:rPr lang="es-ES" sz="2000" dirty="0"/>
              <a:t>.</a:t>
            </a:r>
          </a:p>
          <a:p>
            <a:r>
              <a:rPr lang="es-ES" sz="2000" dirty="0"/>
              <a:t>HK: son modelos parecidos al anterior, pero con compatibilidad de </a:t>
            </a:r>
            <a:r>
              <a:rPr lang="es-ES" sz="2000" dirty="0" err="1"/>
              <a:t>overclock</a:t>
            </a:r>
            <a:r>
              <a:rPr lang="es-ES" sz="2000" dirty="0"/>
              <a:t>.</a:t>
            </a:r>
          </a:p>
          <a:p>
            <a:r>
              <a:rPr lang="es-ES" sz="2000" dirty="0"/>
              <a:t>HQ: indica que son modelos de alto rendimiento, pero de cuatro núcleos.</a:t>
            </a:r>
          </a:p>
          <a:p>
            <a:r>
              <a:rPr lang="es-ES" sz="2000" dirty="0"/>
              <a:t>HF: indica que es un modelo para laptop con características de gama alta, pero sin </a:t>
            </a:r>
            <a:r>
              <a:rPr lang="es-ES" sz="2000" dirty="0" err="1"/>
              <a:t>iGPU</a:t>
            </a:r>
            <a:r>
              <a:rPr lang="es-ES" sz="2000" dirty="0"/>
              <a:t>.</a:t>
            </a:r>
          </a:p>
          <a:p>
            <a:r>
              <a:rPr lang="es-ES" sz="2000" dirty="0"/>
              <a:t>G: se emplea esta letra para indicar que el CPU tiene gráficos de otro fabricante.</a:t>
            </a:r>
          </a:p>
          <a:p>
            <a:r>
              <a:rPr lang="es-ES" sz="2000" dirty="0"/>
              <a:t>G1 a G7: indica la cantidad de núcleos gráficos en el procesador.</a:t>
            </a:r>
          </a:p>
          <a:p>
            <a:r>
              <a:rPr lang="es-ES" sz="2000" dirty="0"/>
              <a:t>QM: eran letras que se usaban en ordenadores de segunda y tercera generación.</a:t>
            </a:r>
          </a:p>
          <a:p>
            <a:r>
              <a:rPr lang="es-ES" sz="2000" dirty="0"/>
              <a:t>B: indica que el procesador usa una arquitectura distinta a la que debería.</a:t>
            </a:r>
          </a:p>
          <a:p>
            <a:r>
              <a:rPr lang="es-ES" sz="2000" dirty="0"/>
              <a:t>Y: indica que el procesador es para portátiles con muy bajo consumo.</a:t>
            </a:r>
          </a:p>
          <a:p>
            <a:r>
              <a:rPr lang="es-ES" sz="2000" dirty="0"/>
              <a:t>E: esta letra se emplea en procesadores de sistemas embebidos.</a:t>
            </a:r>
          </a:p>
          <a:p>
            <a:r>
              <a:rPr lang="es-ES" sz="2000" dirty="0"/>
              <a:t>M: se solía usar en los procesadores portátiles de la marca, aunque ya no tanto.</a:t>
            </a:r>
          </a:p>
          <a:p>
            <a:r>
              <a:rPr lang="es-ES" sz="2000" dirty="0"/>
              <a:t>C: se empleó de forma temporal en ciertos procesadores de quinta generación con socket LGA1150.</a:t>
            </a:r>
          </a:p>
          <a:p>
            <a:r>
              <a:rPr lang="es-ES" sz="2000" dirty="0"/>
              <a:t>R: se empleó en ciertos procesadores de cuarta y quinta generación, los cuales llevaban un socket BGA1364.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819135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Componentes en una arquitectura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760" y="152401"/>
            <a:ext cx="1158240" cy="914400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pic>
        <p:nvPicPr>
          <p:cNvPr id="1026" name="Picture 2" descr="La nomenclatura de los procesadores de Intel no son letras y números al azar, sino que revelan detalles del modelo">
            <a:extLst>
              <a:ext uri="{FF2B5EF4-FFF2-40B4-BE49-F238E27FC236}">
                <a16:creationId xmlns:a16="http://schemas.microsoft.com/office/drawing/2014/main" id="{A4BD9C70-5F8D-5E18-1787-17821F2E0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1"/>
            <a:ext cx="8308975" cy="485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9F47AEF-9B44-415C-2894-C81C223B5A32}"/>
              </a:ext>
            </a:extLst>
          </p:cNvPr>
          <p:cNvSpPr txBox="1"/>
          <p:nvPr/>
        </p:nvSpPr>
        <p:spPr>
          <a:xfrm>
            <a:off x="1447800" y="1062190"/>
            <a:ext cx="6112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Cómo descifrar el nombre de un procesador de Intel</a:t>
            </a:r>
          </a:p>
        </p:txBody>
      </p:sp>
    </p:spTree>
    <p:extLst>
      <p:ext uri="{BB962C8B-B14F-4D97-AF65-F5344CB8AC3E}">
        <p14:creationId xmlns:p14="http://schemas.microsoft.com/office/powerpoint/2010/main" val="2622320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D1A532A9-71EA-B911-A6CF-A815A818D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-518423"/>
            <a:ext cx="2143125" cy="21431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Componentes en una arquitectura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760" y="152401"/>
            <a:ext cx="1158240" cy="914400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C07E371-635C-F4B0-94C9-FDA1F017F608}"/>
              </a:ext>
            </a:extLst>
          </p:cNvPr>
          <p:cNvSpPr txBox="1"/>
          <p:nvPr/>
        </p:nvSpPr>
        <p:spPr>
          <a:xfrm>
            <a:off x="403344" y="953877"/>
            <a:ext cx="1150619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La RAM (Memoria de Acceso Aleatorio) es un tipo de memoria volátil que se utiliza para almacenar temporalmente datos y programas que están en uso activo por parte de la CPU (Unidad Central de Procesamiento) de un ordenador. </a:t>
            </a:r>
          </a:p>
          <a:p>
            <a:endParaRPr lang="es-ES" sz="2000" dirty="0"/>
          </a:p>
          <a:p>
            <a:r>
              <a:rPr lang="es-ES" sz="2000" dirty="0"/>
              <a:t>1. DDR1 (Double Data Rate 1):</a:t>
            </a:r>
          </a:p>
          <a:p>
            <a:r>
              <a:rPr lang="es-ES" sz="2000" dirty="0"/>
              <a:t>   - Frecuencia: Las velocidades de reloj de DDR1 oscilan típicamente entre 200 MHz y 400 MHz.</a:t>
            </a:r>
          </a:p>
          <a:p>
            <a:r>
              <a:rPr lang="es-ES" sz="2000" dirty="0"/>
              <a:t>   </a:t>
            </a:r>
          </a:p>
          <a:p>
            <a:r>
              <a:rPr lang="es-ES" sz="2000" dirty="0"/>
              <a:t>2.DDR2:  Las velocidades de reloj de DDR2 varían generalmente entre 400 MHz y 800 MHz.</a:t>
            </a:r>
          </a:p>
          <a:p>
            <a:r>
              <a:rPr lang="es-ES" sz="2000" dirty="0"/>
              <a:t>   </a:t>
            </a:r>
          </a:p>
          <a:p>
            <a:r>
              <a:rPr lang="es-ES" sz="2000" dirty="0"/>
              <a:t>3. DDR3: Las velocidades de reloj de DDR3 van desde alrededor de 800 MHz hasta más de 2133 MHz.</a:t>
            </a:r>
          </a:p>
          <a:p>
            <a:endParaRPr lang="es-ES" sz="2000" dirty="0"/>
          </a:p>
          <a:p>
            <a:r>
              <a:rPr lang="es-ES" sz="2000" dirty="0"/>
              <a:t>4. DDR4: Las velocidades de reloj de DDR4 comienzan desde alrededor de 2133 MHz y pueden superar los 4800 MHz en configuraciones avanzadas.</a:t>
            </a:r>
          </a:p>
          <a:p>
            <a:r>
              <a:rPr lang="es-ES" sz="2000" dirty="0"/>
              <a:t>   - Uso: DDR4 es el estándar actual en la industria de la informática. Ofrece un rendimiento aún mayor, una mayor eficiencia energética y una mayor densidad de memoria que las generaciones anteriores. Es adecuado para una amplia gama de aplicaciones, desde la informática diaria hasta la computación de alto rendimiento en servidores y estaciones de trabajo.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627952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Componentes en una arquitectura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760" y="152401"/>
            <a:ext cx="1158240" cy="914400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4796E3-8802-2B9B-4A09-8B2630962523}"/>
              </a:ext>
            </a:extLst>
          </p:cNvPr>
          <p:cNvSpPr txBox="1"/>
          <p:nvPr/>
        </p:nvSpPr>
        <p:spPr>
          <a:xfrm>
            <a:off x="381000" y="1371600"/>
            <a:ext cx="10820399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200" b="1" dirty="0"/>
              <a:t>Discos: Almacenamiento de la información </a:t>
            </a:r>
          </a:p>
          <a:p>
            <a:endParaRPr lang="es-ES" sz="2200" dirty="0"/>
          </a:p>
          <a:p>
            <a:r>
              <a:rPr lang="es-ES" sz="2200" b="1" dirty="0"/>
              <a:t>Disco Duro IDE (Integrated Drive Electronics):</a:t>
            </a:r>
          </a:p>
          <a:p>
            <a:r>
              <a:rPr lang="es-ES" sz="2200" dirty="0"/>
              <a:t>Utiliza una interfaz IDE más antigua para la conexión a la placa base. Tiene tasas de transferencia de datos más lentas en comparación con SATA.</a:t>
            </a:r>
          </a:p>
          <a:p>
            <a:endParaRPr lang="es-ES" sz="2200" dirty="0"/>
          </a:p>
          <a:p>
            <a:r>
              <a:rPr lang="es-ES" sz="2200" b="1" dirty="0"/>
              <a:t>Disco Duro SATA (Serial ATA):</a:t>
            </a:r>
          </a:p>
          <a:p>
            <a:r>
              <a:rPr lang="es-ES" sz="2200" dirty="0"/>
              <a:t>Almacenamiento de datos de forma magnética en discos giratorios.</a:t>
            </a:r>
          </a:p>
          <a:p>
            <a:r>
              <a:rPr lang="es-ES" sz="2200" dirty="0"/>
              <a:t>Mejor rendimiento y mayor capacidad de almacenamiento en comparación con IDE. </a:t>
            </a:r>
          </a:p>
          <a:p>
            <a:r>
              <a:rPr lang="es-ES" sz="2200" dirty="0"/>
              <a:t>Ampliamente utilizado en la mayoría de las computadoras modernas.</a:t>
            </a:r>
          </a:p>
          <a:p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01830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778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Objetivos del Curso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8E047F6-7D6A-00C2-A758-416C1562F659}"/>
              </a:ext>
            </a:extLst>
          </p:cNvPr>
          <p:cNvSpPr txBox="1"/>
          <p:nvPr/>
        </p:nvSpPr>
        <p:spPr>
          <a:xfrm>
            <a:off x="670044" y="1596189"/>
            <a:ext cx="10972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● Dominar la arquitectura de la PC</a:t>
            </a:r>
          </a:p>
          <a:p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● Conocer la finalidad y fundamentos de los Sistemas Operativos. </a:t>
            </a:r>
          </a:p>
          <a:p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● Aplicar los conocimientos teórico-prácticos para el logro de la selección del HW, la instalación y configuración del Sistema Operativo idóneo.</a:t>
            </a:r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01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Componentes en una arquitectura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760" y="152401"/>
            <a:ext cx="1158240" cy="914400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4796E3-8802-2B9B-4A09-8B2630962523}"/>
              </a:ext>
            </a:extLst>
          </p:cNvPr>
          <p:cNvSpPr txBox="1"/>
          <p:nvPr/>
        </p:nvSpPr>
        <p:spPr>
          <a:xfrm>
            <a:off x="746244" y="1066801"/>
            <a:ext cx="108203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200" b="1" dirty="0"/>
              <a:t>SSD (Solid State Drive):</a:t>
            </a:r>
          </a:p>
          <a:p>
            <a:r>
              <a:rPr lang="es-ES" sz="2200" dirty="0"/>
              <a:t>Almacenamiento de datos en chips de memoria flash sin partes móviles.</a:t>
            </a:r>
          </a:p>
          <a:p>
            <a:r>
              <a:rPr lang="es-ES" sz="2200" dirty="0"/>
              <a:t>No tiene discos giratorios y utiliza memoria flash para almacenar datos, lo que resulta en tiempos de acceso más rápidos y menor consumo de energía en comparación con los discos duros tradicionales. </a:t>
            </a:r>
          </a:p>
          <a:p>
            <a:endParaRPr lang="es-ES" sz="2200" dirty="0"/>
          </a:p>
          <a:p>
            <a:r>
              <a:rPr lang="es-ES" sz="2200" b="1" dirty="0"/>
              <a:t>M.2 (NGFF - Next Generation Form Factor):</a:t>
            </a:r>
          </a:p>
          <a:p>
            <a:r>
              <a:rPr lang="es-ES" sz="2200" dirty="0"/>
              <a:t>Utiliza una conexión M.2 en la placa base</a:t>
            </a:r>
          </a:p>
          <a:p>
            <a:r>
              <a:rPr lang="es-ES" sz="2200" dirty="0"/>
              <a:t>Ofrece velocidades de transferencia de datos extremadamente rápidas</a:t>
            </a:r>
            <a:endParaRPr lang="es-AR" sz="2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9ECE65-E33E-46C8-7766-59AA7BC58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361002"/>
            <a:ext cx="3505200" cy="18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76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Componentes en una arquitectura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760" y="152401"/>
            <a:ext cx="1158240" cy="914400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C9E13F-C72A-A15A-4659-5DCD9C15B88A}"/>
              </a:ext>
            </a:extLst>
          </p:cNvPr>
          <p:cNvSpPr txBox="1"/>
          <p:nvPr/>
        </p:nvSpPr>
        <p:spPr>
          <a:xfrm>
            <a:off x="838200" y="1041401"/>
            <a:ext cx="10287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/>
              <a:t>RAID (Redundant Array of Independent Disks):</a:t>
            </a:r>
          </a:p>
          <a:p>
            <a:endParaRPr lang="es-ES" sz="2400" dirty="0"/>
          </a:p>
          <a:p>
            <a:r>
              <a:rPr lang="es-ES" sz="2400" dirty="0"/>
              <a:t>Función: Es una técnica para combinar múltiples discos duros en un solo sistema de almacenamiento para mejorar la confiabilidad, la redundancia o el rendimiento.</a:t>
            </a:r>
          </a:p>
          <a:p>
            <a:r>
              <a:rPr lang="es-ES" sz="2400" dirty="0"/>
              <a:t>Diferencias: RAID puede configurarse de diversas maneras, como RAID 0 (striping), RAID 1 (mirroring), RAID 5 (striping con paridad distribuida) y otros niveles, cada uno con sus propias características y aplicaciones.</a:t>
            </a:r>
          </a:p>
          <a:p>
            <a:r>
              <a:rPr lang="es-ES" sz="2400" dirty="0"/>
              <a:t>Ventajas: Dependiendo de la configuración RAID, puede ofrecer mayor velocidad de acceso a los datos, redundancia para protección contra fallos de disco y/o una combinación de ambas.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832105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Componentes en una arquitectura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760" y="152401"/>
            <a:ext cx="1158240" cy="914400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3C866E-2F2F-AAB7-9294-186D090FF84E}"/>
              </a:ext>
            </a:extLst>
          </p:cNvPr>
          <p:cNvSpPr txBox="1"/>
          <p:nvPr/>
        </p:nvSpPr>
        <p:spPr>
          <a:xfrm>
            <a:off x="381000" y="1066801"/>
            <a:ext cx="1089659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BIOS (Basic Input/Output System):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Firmware de bajo nivel que se encuentra en la placa base de una computadora. Su función principal es inicializar y probar el hardware del sistema durante el proceso de arranque, antes de cargar el sistema operativo desde el disco duro u otro dispositivo de almacenamiento.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Limitaciones: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Capacidad limitada para manejar discos duros grandes (mayores de 2 TB).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No es compatible con algunas características modernas de seguridad y arranque.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UEFI (Unified Extensible Firmware Interface):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Proporciona una interfaz más avanzada y capacidades mejoradas en comparación con la BIOS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Con soporte para gráficos y ratón.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Mayor capacidad de gestión de almacenamiento y soporte para discos duros grandes (más de 2 TB) mediante el uso de la tabla de particiones GUID (GPT).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Incorpora características de seguridad mejoradas, como Secure Boot…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04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Componentes en una arquitectura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760" y="152401"/>
            <a:ext cx="1158240" cy="914400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2482348-4ED2-72ED-235C-A0FF117D275F}"/>
              </a:ext>
            </a:extLst>
          </p:cNvPr>
          <p:cNvSpPr txBox="1"/>
          <p:nvPr/>
        </p:nvSpPr>
        <p:spPr>
          <a:xfrm>
            <a:off x="441960" y="1066801"/>
            <a:ext cx="1059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Visto la Bios/EUFI volvamos a los discos, aunque en este tema ampliaremos después en el curso: FORMATOS </a:t>
            </a:r>
            <a:endParaRPr lang="es-AR" sz="2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C7B2AD8-6344-EFDF-83E5-F45C9BC1DD2D}"/>
              </a:ext>
            </a:extLst>
          </p:cNvPr>
          <p:cNvSpPr txBox="1"/>
          <p:nvPr/>
        </p:nvSpPr>
        <p:spPr>
          <a:xfrm>
            <a:off x="467360" y="1986699"/>
            <a:ext cx="1087374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Formato MBR (Master Boot Record):</a:t>
            </a:r>
          </a:p>
          <a:p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Más antiguo y ampliamente utilizado para la tabla de particiones en discos duros.</a:t>
            </a:r>
          </a:p>
          <a:p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Limitaciones: cuanto al tamaño máximo de los discos y el número máximo de particiones que puede admitir. Está limitado a discos de hasta 2 terabytes (TB) de tamaño y admite hasta 4 particiones primarias o 3 particiones primarias y una partición extendida.</a:t>
            </a:r>
          </a:p>
          <a:p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Impacto en discos grandes: En discos duros de más de 2 TB, MBR no puede direccionar todo el espacio disponible, lo que resulta en la incapacidad de utilizar el espacio adicional más allá de los 2 TB.</a:t>
            </a:r>
          </a:p>
          <a:p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114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Componentes en una arquitectura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760" y="152401"/>
            <a:ext cx="1158240" cy="914400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2482348-4ED2-72ED-235C-A0FF117D275F}"/>
              </a:ext>
            </a:extLst>
          </p:cNvPr>
          <p:cNvSpPr txBox="1"/>
          <p:nvPr/>
        </p:nvSpPr>
        <p:spPr>
          <a:xfrm>
            <a:off x="441960" y="1066801"/>
            <a:ext cx="1059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Visto la Bios/EUFI volvamos a los discos, aunque en este tema ampliaremos después en el curso: FORMATOS </a:t>
            </a:r>
            <a:endParaRPr lang="es-AR" sz="2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C7B2AD8-6344-EFDF-83E5-F45C9BC1DD2D}"/>
              </a:ext>
            </a:extLst>
          </p:cNvPr>
          <p:cNvSpPr txBox="1"/>
          <p:nvPr/>
        </p:nvSpPr>
        <p:spPr>
          <a:xfrm>
            <a:off x="441960" y="2043072"/>
            <a:ext cx="1087374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Formato GPT (GUID Partition Table):</a:t>
            </a:r>
          </a:p>
          <a:p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Es un formato más moderno que supera las limitaciones de MBR en términos de tamaño de disco y cantidad de particiones.</a:t>
            </a:r>
          </a:p>
          <a:p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Puede manejar discos duros de hasta 9.4 zettabytes (ZB) de tamaño y soporta hasta 128 particiones en sistemas operativos modernos.</a:t>
            </a:r>
          </a:p>
          <a:p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Es compatible con sistemas operativos modernos como Windows (a partir de Windows Vista), macOS y sistemas basados en Linux.</a:t>
            </a:r>
          </a:p>
          <a:p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UEFI: GPT es requerido por el modo de arranque UEFI (Unified Extensible Firmware Interface), que es la sucesora del BIOS tradicional.</a:t>
            </a:r>
            <a:endParaRPr lang="es-A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04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Dentro de Windows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A19FB6-F30B-1092-6685-EDD73853AC53}"/>
              </a:ext>
            </a:extLst>
          </p:cNvPr>
          <p:cNvSpPr txBox="1"/>
          <p:nvPr/>
        </p:nvSpPr>
        <p:spPr>
          <a:xfrm>
            <a:off x="1543288" y="1905000"/>
            <a:ext cx="93599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ANTES DE:</a:t>
            </a:r>
          </a:p>
          <a:p>
            <a:endParaRPr lang="es-ES" sz="3600" b="1" dirty="0"/>
          </a:p>
          <a:p>
            <a:r>
              <a:rPr lang="es-ES" sz="3600" b="1" dirty="0"/>
              <a:t>BIOS/EUFI   se muestra y se enseña a configurar </a:t>
            </a:r>
          </a:p>
          <a:p>
            <a:endParaRPr lang="es-ES" sz="3600" b="1" dirty="0"/>
          </a:p>
          <a:p>
            <a:r>
              <a:rPr lang="es-ES" sz="3600" b="1" dirty="0"/>
              <a:t>Qué es Windows?</a:t>
            </a:r>
          </a:p>
        </p:txBody>
      </p:sp>
    </p:spTree>
    <p:extLst>
      <p:ext uri="{BB962C8B-B14F-4D97-AF65-F5344CB8AC3E}">
        <p14:creationId xmlns:p14="http://schemas.microsoft.com/office/powerpoint/2010/main" val="783057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Dentro de Windows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A19FB6-F30B-1092-6685-EDD73853AC53}"/>
              </a:ext>
            </a:extLst>
          </p:cNvPr>
          <p:cNvSpPr txBox="1"/>
          <p:nvPr/>
        </p:nvSpPr>
        <p:spPr>
          <a:xfrm>
            <a:off x="1543288" y="1905000"/>
            <a:ext cx="93599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Mostramos visualmente:</a:t>
            </a:r>
          </a:p>
          <a:p>
            <a:endParaRPr lang="es-ES" sz="3600" b="1" dirty="0"/>
          </a:p>
          <a:p>
            <a:r>
              <a:rPr lang="es-ES" sz="3600" b="1" dirty="0"/>
              <a:t>Los directorios</a:t>
            </a:r>
          </a:p>
          <a:p>
            <a:r>
              <a:rPr lang="es-ES" sz="3600" b="1" dirty="0"/>
              <a:t>Las propiedades de la PC</a:t>
            </a:r>
          </a:p>
          <a:p>
            <a:r>
              <a:rPr lang="es-ES" sz="3600" b="1" dirty="0"/>
              <a:t>La consola de administración </a:t>
            </a:r>
          </a:p>
        </p:txBody>
      </p:sp>
    </p:spTree>
    <p:extLst>
      <p:ext uri="{BB962C8B-B14F-4D97-AF65-F5344CB8AC3E}">
        <p14:creationId xmlns:p14="http://schemas.microsoft.com/office/powerpoint/2010/main" val="245392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Dentro de Windows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A19FB6-F30B-1092-6685-EDD73853AC53}"/>
              </a:ext>
            </a:extLst>
          </p:cNvPr>
          <p:cNvSpPr txBox="1"/>
          <p:nvPr/>
        </p:nvSpPr>
        <p:spPr>
          <a:xfrm>
            <a:off x="914400" y="1273023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Trabajamos con la ventana de comando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DA02601-9907-2F5E-3011-02029E073E61}"/>
              </a:ext>
            </a:extLst>
          </p:cNvPr>
          <p:cNvSpPr txBox="1"/>
          <p:nvPr/>
        </p:nvSpPr>
        <p:spPr>
          <a:xfrm>
            <a:off x="696008" y="3082730"/>
            <a:ext cx="95691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https://www.xataka.com/basics/comandos-basicos-para-dar-tus-primeros-pasos-consola-windows-cmd</a:t>
            </a: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8E0BA7D-E4D5-A5B8-02A6-A64D64443A83}"/>
              </a:ext>
            </a:extLst>
          </p:cNvPr>
          <p:cNvSpPr txBox="1"/>
          <p:nvPr/>
        </p:nvSpPr>
        <p:spPr>
          <a:xfrm>
            <a:off x="590311" y="2220684"/>
            <a:ext cx="95691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4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33 comandos básicos para dar tus primeros pasos en la consola de Windows (CMD)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17CC0B1-2A99-6B85-7786-4BA3BEBD32D3}"/>
              </a:ext>
            </a:extLst>
          </p:cNvPr>
          <p:cNvSpPr txBox="1"/>
          <p:nvPr/>
        </p:nvSpPr>
        <p:spPr>
          <a:xfrm>
            <a:off x="724000" y="4140200"/>
            <a:ext cx="95691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https://www.genbeta.com/a-fondo/35-comandos-imprescindibles-cmd-windows</a:t>
            </a: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919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Dentro de Windows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C0E8EEA-FEEB-F080-F134-7E13F427CE42}"/>
              </a:ext>
            </a:extLst>
          </p:cNvPr>
          <p:cNvSpPr txBox="1"/>
          <p:nvPr/>
        </p:nvSpPr>
        <p:spPr>
          <a:xfrm>
            <a:off x="1295400" y="954383"/>
            <a:ext cx="881991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DIR: Muestra el contenido del directorio actual.</a:t>
            </a:r>
          </a:p>
          <a:p>
            <a:r>
              <a:rPr lang="es-ES" sz="2000" dirty="0"/>
              <a:t>CD (o CHDIR): Cambia el directorio actual.</a:t>
            </a:r>
          </a:p>
          <a:p>
            <a:r>
              <a:rPr lang="es-ES" sz="2000" dirty="0"/>
              <a:t>MD (o MKDIR): Crea un nuevo directorio.</a:t>
            </a:r>
          </a:p>
          <a:p>
            <a:r>
              <a:rPr lang="es-ES" sz="2000" dirty="0"/>
              <a:t>RD (o RMDIR): Elimina un directorio.</a:t>
            </a:r>
          </a:p>
          <a:p>
            <a:r>
              <a:rPr lang="es-ES" sz="2000" dirty="0"/>
              <a:t>COPY: Copia uno o varios archivos.</a:t>
            </a:r>
          </a:p>
          <a:p>
            <a:r>
              <a:rPr lang="es-ES" sz="2000" dirty="0"/>
              <a:t>DEL (o ERASE): Elimina uno o varios archivos.</a:t>
            </a:r>
          </a:p>
          <a:p>
            <a:r>
              <a:rPr lang="es-ES" sz="2000" dirty="0"/>
              <a:t>REN (o RENAME): Cambia el nombre de un archivo o directorio.</a:t>
            </a:r>
          </a:p>
          <a:p>
            <a:r>
              <a:rPr lang="es-ES" sz="2000" dirty="0"/>
              <a:t>TYPE: Muestra el contenido de un archivo de texto.</a:t>
            </a:r>
          </a:p>
          <a:p>
            <a:r>
              <a:rPr lang="es-ES" sz="2000" dirty="0"/>
              <a:t>CLS: Limpia la pantalla.</a:t>
            </a:r>
          </a:p>
          <a:p>
            <a:r>
              <a:rPr lang="es-ES" sz="2000" dirty="0"/>
              <a:t>EXIT: Cierra la ventana de la línea de comandos de MS-DOS.</a:t>
            </a:r>
          </a:p>
          <a:p>
            <a:r>
              <a:rPr lang="es-ES" sz="2000" dirty="0"/>
              <a:t>FORMAT: Formatea un disco o una unidad de almacenamiento.</a:t>
            </a:r>
          </a:p>
          <a:p>
            <a:r>
              <a:rPr lang="es-ES" sz="2000" dirty="0"/>
              <a:t>CHKDSK: Comprueba y corrige errores en un disco o una unidad.</a:t>
            </a:r>
          </a:p>
          <a:p>
            <a:r>
              <a:rPr lang="es-ES" sz="2000" dirty="0"/>
              <a:t>TREE: Muestra la estructura de carpetas de un directorio en forma de árbol.</a:t>
            </a:r>
          </a:p>
          <a:p>
            <a:r>
              <a:rPr lang="es-ES" sz="2000" dirty="0"/>
              <a:t>VER: Muestra la versión del sistema operativo.</a:t>
            </a:r>
          </a:p>
          <a:p>
            <a:r>
              <a:rPr lang="es-ES" sz="2000" dirty="0"/>
              <a:t>HELP: Proporciona información sobre otros comandos de MS-DOS y su uso.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949561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788D04E-CC22-EC66-49F4-30D23651C72E}"/>
              </a:ext>
            </a:extLst>
          </p:cNvPr>
          <p:cNvSpPr txBox="1"/>
          <p:nvPr/>
        </p:nvSpPr>
        <p:spPr>
          <a:xfrm>
            <a:off x="457200" y="838200"/>
            <a:ext cx="10134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hlinkClick r:id="rId2"/>
              </a:rPr>
              <a:t>https://www.easeus.com/computer-instruction/microsoft-management-console.html</a:t>
            </a:r>
            <a:endParaRPr lang="es-AR" dirty="0"/>
          </a:p>
          <a:p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19C3CC7-2E81-80EA-158A-54B824C00103}"/>
              </a:ext>
            </a:extLst>
          </p:cNvPr>
          <p:cNvSpPr txBox="1"/>
          <p:nvPr/>
        </p:nvSpPr>
        <p:spPr>
          <a:xfrm>
            <a:off x="838200" y="228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Para más detalles: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2E2E290-5738-A689-E403-D8F87ADDCCAA}"/>
              </a:ext>
            </a:extLst>
          </p:cNvPr>
          <p:cNvSpPr txBox="1"/>
          <p:nvPr/>
        </p:nvSpPr>
        <p:spPr>
          <a:xfrm>
            <a:off x="685800" y="1973890"/>
            <a:ext cx="10972800" cy="2021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s-ES" sz="2400" b="1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Comandos de la MMC:</a:t>
            </a:r>
            <a:endParaRPr lang="es-MX" sz="24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s-ES" sz="1800" kern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Estos comandos dan acceso a distintas partes de la Microsoft Management Console, un conjunto de pequeñas aplicaciones que permiten controlar varios apartados de la configuración del sistema operativo.</a:t>
            </a:r>
            <a:endParaRPr lang="es-MX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s-ES" sz="1800" kern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acceder a estas opciones, no es necesario entrar en la consola del sistema (cmd.exe), sino que basta con introducirlos directamente desde Inicio &gt; Ejecutar.</a:t>
            </a:r>
            <a:endParaRPr lang="es-MX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98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Dicho esto, conozcámonos más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34A12BD-BC6D-A827-5E9E-815BD99D3DB5}"/>
              </a:ext>
            </a:extLst>
          </p:cNvPr>
          <p:cNvSpPr txBox="1"/>
          <p:nvPr/>
        </p:nvSpPr>
        <p:spPr>
          <a:xfrm>
            <a:off x="1555988" y="1009809"/>
            <a:ext cx="93599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Horarios / Exámenes </a:t>
            </a:r>
          </a:p>
          <a:p>
            <a:r>
              <a:rPr lang="es-MX" sz="3600" b="1" dirty="0"/>
              <a:t>Funcionamiento del aula </a:t>
            </a:r>
          </a:p>
          <a:p>
            <a:endParaRPr lang="es-MX" sz="3600" b="1" dirty="0"/>
          </a:p>
          <a:p>
            <a:r>
              <a:rPr lang="es-MX" sz="3600" b="1" dirty="0"/>
              <a:t>Nombre</a:t>
            </a:r>
          </a:p>
          <a:p>
            <a:r>
              <a:rPr lang="es-MX" sz="3600" b="1" dirty="0"/>
              <a:t>Cuenta con alguna PC, notebook, etc?</a:t>
            </a:r>
          </a:p>
          <a:p>
            <a:r>
              <a:rPr lang="es-MX" sz="3600" b="1" dirty="0"/>
              <a:t>Qué sistema operativo tiene</a:t>
            </a:r>
          </a:p>
          <a:p>
            <a:r>
              <a:rPr lang="es-MX" sz="3600" b="1" dirty="0"/>
              <a:t>Ha ensamblado alguna PC. Le gustaría?</a:t>
            </a:r>
          </a:p>
          <a:p>
            <a:r>
              <a:rPr lang="es-MX" sz="3600" b="1" dirty="0"/>
              <a:t>Conocimientos sobre sistemas operativos?</a:t>
            </a:r>
          </a:p>
          <a:p>
            <a:r>
              <a:rPr lang="es-MX" sz="3600" b="1" dirty="0"/>
              <a:t>Aspiraciones sobre el curso</a:t>
            </a:r>
          </a:p>
        </p:txBody>
      </p:sp>
    </p:spTree>
    <p:extLst>
      <p:ext uri="{BB962C8B-B14F-4D97-AF65-F5344CB8AC3E}">
        <p14:creationId xmlns:p14="http://schemas.microsoft.com/office/powerpoint/2010/main" val="2970519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C592FE-A807-D203-ED65-0900049F2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8600"/>
            <a:ext cx="5181600" cy="5948363"/>
          </a:xfrm>
        </p:spPr>
        <p:txBody>
          <a:bodyPr>
            <a:normAutofit fontScale="700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Ciadv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ciadv.msc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 Permite configurar el servicio de indexado, que acelera las búsquedas en el disco duro.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Compmgmt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compmgmt.msc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 Da acceso a la Administración de equipos, desde donde podemos configurar nuestro ordenador y acceder a otras partes de la MMC.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 tooltip="Devmgmt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devmgmt.msc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 Accede al Administrador de dispositivos.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 tooltip="Dfrg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dfrg.msc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 Desfragmentador del disco duro.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 tooltip="Diskmgmt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diskmgmt.msc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 Administrador de discos duros.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 tooltip="Fsmgmt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fsmgmt.msc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 Permite administrar y monitorizar los recursos compartidos.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8" tooltip="Gpedit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gpedit.msc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 Permite modificar las políticas de grupo.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9" tooltip="Lusrmgr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lusrmgr.msc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 Permite ver y modificar los usuarios y grupos locales.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0" tooltip="Ntmsmgr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ntmsmgr.msc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 Administra y monitoriza los dispositivos de almacenamientos extraíbles.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1" tooltip="Ntmsoprq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ntmsoprq.msc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 Monitoriza las solicitudes del operador de medios extraíbles.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2" tooltip="Perfmon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perfmon.msc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 Monitor de rendimiento del sistema.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3" tooltip="Secpol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secpol.msc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 Configuración de la política de seguridad local.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4" tooltip="Services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 Administrador de servicios locales.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5" tooltip="Wmimgmt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wmimgmt.msc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 Configura y controla el servicio Instrumental de administración (WMI) de Windows.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11E529-C3B9-4951-C110-9DCCB3B83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2400"/>
            <a:ext cx="5181600" cy="6024563"/>
          </a:xfrm>
        </p:spPr>
        <p:txBody>
          <a:bodyPr>
            <a:normAutofit fontScale="700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6" tooltip="AdRmsAdmin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AdRmsAdmin.msc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Active Directory Rights Management Services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7" tooltip="Adsiedit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Adsiedit.msc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ADSI Edit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8" tooltip="Azman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Azman.msc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Authorization Manager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9" tooltip="Certmgr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Certmgr.msc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Certificados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0" tooltip="Certtmpl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Certtmpl.msc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Plantilla de certificados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1" tooltip="CluAdmin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CluAdmin.msc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Failover Cluster Management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2" tooltip="Comexp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Comexp.msc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Component Services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Compmgmt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Compmgmt.msc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Computer Management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 tooltip="Devmgmt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Devmgmt.msc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Device Manager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3" tooltip="Dfsmgmt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Dfsmgmt.msc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DFS Management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4" tooltip="Dhcpmgmt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Dhcpmgmt.msc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DHCP Manager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 tooltip="Diskmgmt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Diskmgmt.msc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Disk Management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5" tooltip="Dnsmgmt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Dnsmgmt.msc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DNS Manager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6" tooltip="Domain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Domain.msc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Active Directory Domains And Trusts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7" tooltip="Dsa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Dsa.msc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Active Directory Users And Computers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8" tooltip="Dssite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Dssite.msc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Active Directory Sites And Services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23010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6002B1-34B4-CC1A-22C8-F39EEE697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"/>
            <a:ext cx="5181600" cy="6024563"/>
          </a:xfrm>
        </p:spPr>
        <p:txBody>
          <a:bodyPr>
            <a:normAutofit fontScale="850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Eventvwr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Eventvwr.msc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Event Viewer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Fsmgmt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Fsmgmt.msc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Shared Folders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 tooltip="Fsrm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Fsrm.msc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File Server Resource Manager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 tooltip="Fxsadmin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Fxsadmin.msc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Microsoft Fax Service Manager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 tooltip="Gpedit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Gpedit.msc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Local Group Policy Editor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 tooltip="Lusrmgr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Lusrmgr.msc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Local Users And Groups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8" tooltip="Napclcfg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Napclcfg.msc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NAP Client Configuration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9" tooltip="Nfsmgmt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Nfsmgmt.msc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Services For Network File System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0" tooltip="Nps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Nps.msc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Network Policy Server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1" tooltip="Ocsp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Ocsp.msc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Online Responder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2" tooltip="Perfmon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Perfmon.msc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Reliability And Performance Monitor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3" tooltip="Pkiview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Pkiview.msc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Enterprise PKI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4" tooltip="Printmanagement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Printmanagement.msc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Administración de impresoras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5" tooltip="Remoteprograms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Remoteprograms.msc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TS RemoteApp Management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6" tooltip="Rsop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Rsop.msc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Resultant Set of Policy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7" tooltip="Secpol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Secpol.msc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Local Security Policy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8" tooltip="ServerManager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ServerManager.msc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Server Manager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F7192A-0FC7-1EE1-775C-E7DAB014B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2400"/>
            <a:ext cx="5181600" cy="6024563"/>
          </a:xfrm>
        </p:spPr>
        <p:txBody>
          <a:bodyPr>
            <a:normAutofit fontScale="850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9" tooltip="StorageMgmt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StorageMgmt.msc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Share And Storage Management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0" tooltip="Services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Services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1" tooltip="StorExpl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StorExpl.msc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Storage Explorer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2" tooltip="Tapimgmt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Tapimgmt.msc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Telephony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3" tooltip="Taskschd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Taskschd.msc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Task Scheduler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4" tooltip="Tpm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Tpm.msc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Trusted Platform Module Management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5" tooltip="Tsadmin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Tsadmin.msc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Terminal Services Management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6" tooltip="Tsconfig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Tsconfig.msc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Terminal Services Configuration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7" tooltip="Tsgateway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Tsgateway.msc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TS Gateway Manager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8" tooltip="Tsmmc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Tsmmc.msc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Remote Desktops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9" tooltip="Uddi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Uddi.msc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UDDI Services Console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0" tooltip="Wbadmin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Wbadmin.msc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Windows Server Backup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1" tooltip="Wdsmgmt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Wdsmgmt.msc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Windows Deployment Services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2" tooltip="Winsmgmt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Winsmgmt.msc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WINS Manager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3" tooltip="WmiMgmt.msc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WmiMgmt.msc</a:t>
            </a:r>
            <a:r>
              <a:rPr lang="es-E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WMI Control</a:t>
            </a:r>
            <a:endParaRPr lang="es-MX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68705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3118F1F-35EB-BD79-0723-A812251CEE98}"/>
              </a:ext>
            </a:extLst>
          </p:cNvPr>
          <p:cNvSpPr txBox="1"/>
          <p:nvPr/>
        </p:nvSpPr>
        <p:spPr>
          <a:xfrm>
            <a:off x="457200" y="152400"/>
            <a:ext cx="79248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202122"/>
                </a:solidFill>
                <a:latin typeface="Arial" panose="020B0604020202020204" pitchFamily="34" charset="0"/>
              </a:rPr>
              <a:t>POWER SHELL</a:t>
            </a:r>
          </a:p>
          <a:p>
            <a:endParaRPr lang="es-MX" b="1" dirty="0">
              <a:solidFill>
                <a:srgbClr val="202122"/>
              </a:solidFill>
            </a:endParaRPr>
          </a:p>
          <a:p>
            <a:r>
              <a:rPr lang="es-MX" b="1" i="0" dirty="0">
                <a:solidFill>
                  <a:srgbClr val="202122"/>
                </a:solidFill>
                <a:effectLst/>
              </a:rPr>
              <a:t>PowerShell</a:t>
            </a:r>
            <a:r>
              <a:rPr lang="es-MX" b="0" i="0" dirty="0">
                <a:solidFill>
                  <a:srgbClr val="202122"/>
                </a:solidFill>
                <a:effectLst/>
              </a:rPr>
              <a:t> (originalmente llamada </a:t>
            </a:r>
            <a:r>
              <a:rPr lang="es-MX" b="1" i="0" dirty="0">
                <a:solidFill>
                  <a:srgbClr val="202122"/>
                </a:solidFill>
                <a:effectLst/>
              </a:rPr>
              <a:t>Windows PowerShell</a:t>
            </a:r>
            <a:r>
              <a:rPr lang="es-MX" b="0" i="0" dirty="0">
                <a:solidFill>
                  <a:srgbClr val="202122"/>
                </a:solidFill>
                <a:effectLst/>
              </a:rPr>
              <a:t>) es una </a:t>
            </a:r>
            <a:r>
              <a:rPr lang="es-MX" b="0" i="0" u="none" strike="noStrike" dirty="0">
                <a:solidFill>
                  <a:srgbClr val="3366CC"/>
                </a:solidFill>
                <a:effectLst/>
                <a:hlinkClick r:id="rId2" tooltip="Interfaz de línea de comandos"/>
              </a:rPr>
              <a:t>interfaz de consola (CLI)</a:t>
            </a:r>
            <a:r>
              <a:rPr lang="es-MX" b="0" i="0" dirty="0">
                <a:solidFill>
                  <a:srgbClr val="202122"/>
                </a:solidFill>
                <a:effectLst/>
              </a:rPr>
              <a:t> con posibilidad de escritura y unión de comandos por medio de instrucciones (</a:t>
            </a:r>
            <a:r>
              <a:rPr lang="es-MX" b="0" i="1" dirty="0">
                <a:solidFill>
                  <a:srgbClr val="202122"/>
                </a:solidFill>
                <a:effectLst/>
              </a:rPr>
              <a:t>scripts</a:t>
            </a:r>
            <a:r>
              <a:rPr lang="es-MX" b="0" i="0" dirty="0">
                <a:solidFill>
                  <a:srgbClr val="202122"/>
                </a:solidFill>
                <a:effectLst/>
              </a:rPr>
              <a:t> en inglés). Esta interfaz de consola está diseñada para su uso por parte de </a:t>
            </a:r>
            <a:r>
              <a:rPr lang="es-MX" b="0" i="0" u="none" strike="noStrike" dirty="0">
                <a:solidFill>
                  <a:srgbClr val="3366CC"/>
                </a:solidFill>
                <a:effectLst/>
                <a:hlinkClick r:id="rId3" tooltip="Administrador de sistemas"/>
              </a:rPr>
              <a:t>administradores de sistemas</a:t>
            </a:r>
            <a:r>
              <a:rPr lang="es-MX" b="0" i="0" dirty="0">
                <a:solidFill>
                  <a:srgbClr val="202122"/>
                </a:solidFill>
                <a:effectLst/>
              </a:rPr>
              <a:t> con el propósito de </a:t>
            </a:r>
            <a:r>
              <a:rPr lang="es-MX" b="0" i="0" u="none" strike="noStrike" dirty="0">
                <a:solidFill>
                  <a:srgbClr val="3366CC"/>
                </a:solidFill>
                <a:effectLst/>
                <a:hlinkClick r:id="rId4" tooltip="Automatización de tareas"/>
              </a:rPr>
              <a:t>automatizar tareas</a:t>
            </a:r>
            <a:r>
              <a:rPr lang="es-MX" b="0" i="0" dirty="0">
                <a:solidFill>
                  <a:srgbClr val="202122"/>
                </a:solidFill>
                <a:effectLst/>
              </a:rPr>
              <a:t> o realizarlas de forma más controlada. Originalmente denominada como MONAD en 2003, su nombre oficial cambió al actual cuando fue lanzada al público el 25 de abril de 2006.</a:t>
            </a:r>
            <a:r>
              <a:rPr lang="es-MX" b="0" i="0" u="none" strike="noStrike" baseline="30000" dirty="0">
                <a:solidFill>
                  <a:srgbClr val="3366CC"/>
                </a:solidFill>
                <a:effectLst/>
                <a:hlinkClick r:id="rId5"/>
              </a:rPr>
              <a:t>1</a:t>
            </a:r>
            <a:r>
              <a:rPr lang="es-MX" b="0" i="0" dirty="0">
                <a:solidFill>
                  <a:srgbClr val="202122"/>
                </a:solidFill>
                <a:effectLst/>
              </a:rPr>
              <a:t>​ El 15 de agosto de 2016, </a:t>
            </a:r>
            <a:r>
              <a:rPr lang="es-MX" b="0" i="0" u="none" strike="noStrike" dirty="0">
                <a:solidFill>
                  <a:srgbClr val="3366CC"/>
                </a:solidFill>
                <a:effectLst/>
                <a:hlinkClick r:id="rId6" tooltip="Microsoft"/>
              </a:rPr>
              <a:t>Microsoft</a:t>
            </a:r>
            <a:r>
              <a:rPr lang="es-MX" b="0" i="0" dirty="0">
                <a:solidFill>
                  <a:srgbClr val="202122"/>
                </a:solidFill>
                <a:effectLst/>
              </a:rPr>
              <a:t> publicó el </a:t>
            </a:r>
            <a:r>
              <a:rPr lang="es-MX" b="0" i="0" u="none" strike="noStrike" dirty="0">
                <a:solidFill>
                  <a:srgbClr val="3366CC"/>
                </a:solidFill>
                <a:effectLst/>
                <a:hlinkClick r:id="rId7" tooltip="Código fuente"/>
              </a:rPr>
              <a:t>código fuente</a:t>
            </a:r>
            <a:r>
              <a:rPr lang="es-MX" b="0" i="0" dirty="0">
                <a:solidFill>
                  <a:srgbClr val="202122"/>
                </a:solidFill>
                <a:effectLst/>
              </a:rPr>
              <a:t> de PowerShell en </a:t>
            </a:r>
            <a:r>
              <a:rPr lang="es-MX" b="0" i="0" u="none" strike="noStrike" dirty="0">
                <a:solidFill>
                  <a:srgbClr val="3366CC"/>
                </a:solidFill>
                <a:effectLst/>
                <a:hlinkClick r:id="rId8" tooltip="GitHub"/>
              </a:rPr>
              <a:t>GitHub</a:t>
            </a:r>
            <a:r>
              <a:rPr lang="es-MX" b="0" i="0" dirty="0">
                <a:solidFill>
                  <a:srgbClr val="202122"/>
                </a:solidFill>
                <a:effectLst/>
              </a:rPr>
              <a:t> y cambió su nombre a </a:t>
            </a:r>
            <a:r>
              <a:rPr lang="es-MX" b="1" i="0" dirty="0">
                <a:solidFill>
                  <a:srgbClr val="202122"/>
                </a:solidFill>
                <a:effectLst/>
              </a:rPr>
              <a:t>PowerShell Core</a:t>
            </a:r>
            <a:r>
              <a:rPr lang="es-MX" b="0" i="0" dirty="0">
                <a:solidFill>
                  <a:srgbClr val="202122"/>
                </a:solidFill>
                <a:effectLst/>
              </a:rPr>
              <a:t>.</a:t>
            </a:r>
            <a:r>
              <a:rPr lang="es-MX" b="0" i="0" u="none" strike="noStrike" baseline="30000" dirty="0">
                <a:solidFill>
                  <a:srgbClr val="3366CC"/>
                </a:solidFill>
                <a:effectLst/>
                <a:hlinkClick r:id="rId9"/>
              </a:rPr>
              <a:t>2</a:t>
            </a:r>
            <a:r>
              <a:rPr lang="es-MX" b="0" i="0" dirty="0">
                <a:solidFill>
                  <a:srgbClr val="202122"/>
                </a:solidFill>
                <a:effectLst/>
              </a:rPr>
              <a:t>​ La versión 6 se ofrece con </a:t>
            </a:r>
            <a:r>
              <a:rPr lang="es-MX" b="0" i="0" u="none" strike="noStrike" dirty="0">
                <a:solidFill>
                  <a:srgbClr val="3366CC"/>
                </a:solidFill>
                <a:effectLst/>
                <a:hlinkClick r:id="rId10" tooltip="Licencia MIT"/>
              </a:rPr>
              <a:t>licencia MIT</a:t>
            </a:r>
            <a:r>
              <a:rPr lang="es-MX" u="none" strike="noStrike" dirty="0">
                <a:solidFill>
                  <a:srgbClr val="202122"/>
                </a:solidFill>
              </a:rPr>
              <a:t>.</a:t>
            </a:r>
            <a:endParaRPr lang="es-MX" b="0" i="0" dirty="0">
              <a:solidFill>
                <a:srgbClr val="202122"/>
              </a:solidFill>
              <a:effectLst/>
            </a:endParaRPr>
          </a:p>
          <a:p>
            <a:endParaRPr lang="es-MX" b="0" i="0" dirty="0">
              <a:solidFill>
                <a:srgbClr val="202122"/>
              </a:solidFill>
              <a:effectLst/>
            </a:endParaRPr>
          </a:p>
          <a:p>
            <a:pPr algn="l"/>
            <a:r>
              <a:rPr lang="es-MX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Características</a:t>
            </a:r>
          </a:p>
          <a:p>
            <a:pPr algn="l"/>
            <a:r>
              <a:rPr lang="es-MX" b="0" i="0" dirty="0">
                <a:solidFill>
                  <a:srgbClr val="202122"/>
                </a:solidFill>
                <a:effectLst/>
              </a:rPr>
              <a:t>La característica distintiva de PowerShell es que es un intérprete de comandos </a:t>
            </a:r>
            <a:r>
              <a:rPr lang="es-MX" b="0" i="0" u="none" strike="noStrike" dirty="0">
                <a:solidFill>
                  <a:srgbClr val="3366CC"/>
                </a:solidFill>
                <a:effectLst/>
                <a:hlinkClick r:id="rId11" tooltip="Orientación a objetos"/>
              </a:rPr>
              <a:t>orientado a objetos</a:t>
            </a:r>
            <a:r>
              <a:rPr lang="es-MX" b="0" i="0" dirty="0">
                <a:solidFill>
                  <a:srgbClr val="202122"/>
                </a:solidFill>
                <a:effectLst/>
              </a:rPr>
              <a:t>. La información de entrada y de salida en cada etapa del proceso (</a:t>
            </a:r>
            <a:r>
              <a:rPr lang="es-MX" b="0" i="1" dirty="0">
                <a:solidFill>
                  <a:srgbClr val="202122"/>
                </a:solidFill>
                <a:effectLst/>
              </a:rPr>
              <a:t>cmdlet</a:t>
            </a:r>
            <a:r>
              <a:rPr lang="es-MX" b="0" i="0" dirty="0">
                <a:solidFill>
                  <a:srgbClr val="202122"/>
                </a:solidFill>
                <a:effectLst/>
              </a:rPr>
              <a:t>, "comándulo") es un conjunto de instancias de objeto, a diferencia de lo que ocurre con los intérpretes de comandos tradicionales, que solo devuelven y reciben texto.</a:t>
            </a:r>
          </a:p>
          <a:p>
            <a:endParaRPr lang="es-AR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44ACE1B0-41C8-6ACA-35B1-BC6A0E7B0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68965"/>
            <a:ext cx="3638003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54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828800" y="401789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Antes de concluir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D21B45B-0269-32FE-22D1-AEFFAD589566}"/>
              </a:ext>
            </a:extLst>
          </p:cNvPr>
          <p:cNvSpPr txBox="1"/>
          <p:nvPr/>
        </p:nvSpPr>
        <p:spPr>
          <a:xfrm>
            <a:off x="3505200" y="3024987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Armemos nuestra PC</a:t>
            </a:r>
          </a:p>
        </p:txBody>
      </p:sp>
    </p:spTree>
    <p:extLst>
      <p:ext uri="{BB962C8B-B14F-4D97-AF65-F5344CB8AC3E}">
        <p14:creationId xmlns:p14="http://schemas.microsoft.com/office/powerpoint/2010/main" val="13504172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828800" y="401789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RECORDAR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D21B45B-0269-32FE-22D1-AEFFAD589566}"/>
              </a:ext>
            </a:extLst>
          </p:cNvPr>
          <p:cNvSpPr txBox="1"/>
          <p:nvPr/>
        </p:nvSpPr>
        <p:spPr>
          <a:xfrm>
            <a:off x="914400" y="2147201"/>
            <a:ext cx="10668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Conocer la arquitectura y qué sistema operativo instalar no es obligatorio… </a:t>
            </a:r>
          </a:p>
          <a:p>
            <a:endParaRPr lang="es-ES" sz="3600" b="1" dirty="0"/>
          </a:p>
          <a:p>
            <a:pPr marL="4038600"/>
            <a:r>
              <a:rPr lang="es-ES" sz="3600" b="1" dirty="0"/>
              <a:t> la evolución no es necesaria,         decían los dinosaurios </a:t>
            </a:r>
          </a:p>
        </p:txBody>
      </p:sp>
    </p:spTree>
    <p:extLst>
      <p:ext uri="{BB962C8B-B14F-4D97-AF65-F5344CB8AC3E}">
        <p14:creationId xmlns:p14="http://schemas.microsoft.com/office/powerpoint/2010/main" val="2877232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D21B45B-0269-32FE-22D1-AEFFAD589566}"/>
              </a:ext>
            </a:extLst>
          </p:cNvPr>
          <p:cNvSpPr txBox="1"/>
          <p:nvPr/>
        </p:nvSpPr>
        <p:spPr>
          <a:xfrm>
            <a:off x="2209800" y="2743200"/>
            <a:ext cx="10668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Dudas, Preguntas…</a:t>
            </a:r>
          </a:p>
          <a:p>
            <a:endParaRPr lang="es-ES" sz="3600" b="1" dirty="0"/>
          </a:p>
          <a:p>
            <a:pPr marL="4038600"/>
            <a:r>
              <a:rPr lang="es-ES" sz="3600" b="1" dirty="0"/>
              <a:t> GRACIAS</a:t>
            </a:r>
          </a:p>
        </p:txBody>
      </p:sp>
    </p:spTree>
    <p:extLst>
      <p:ext uri="{BB962C8B-B14F-4D97-AF65-F5344CB8AC3E}">
        <p14:creationId xmlns:p14="http://schemas.microsoft.com/office/powerpoint/2010/main" val="248962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dirty="0"/>
              <a:t>Guía de la presentación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9344B30-EF6F-3437-D1FE-5D413BF71E08}"/>
              </a:ext>
            </a:extLst>
          </p:cNvPr>
          <p:cNvSpPr txBox="1"/>
          <p:nvPr/>
        </p:nvSpPr>
        <p:spPr>
          <a:xfrm>
            <a:off x="736600" y="1171417"/>
            <a:ext cx="10566400" cy="414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Informática se divide en HW y SW(SO)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Necesaria historia… HOY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Componentes en una arquitectura: Board, Micro, RAM, Disco, Fuente…, UPS y otros periféricos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Dentro de Windows  </a:t>
            </a:r>
            <a:endParaRPr lang="es-A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21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Informática se divide en HW y SW(SO)</a:t>
            </a:r>
          </a:p>
          <a:p>
            <a:endParaRPr lang="es-MX" sz="3600" b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BAC355-8AD3-70B2-544F-417459275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447800"/>
            <a:ext cx="6248400" cy="41656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8DF2569-8234-7377-4761-4A414F968538}"/>
              </a:ext>
            </a:extLst>
          </p:cNvPr>
          <p:cNvSpPr txBox="1"/>
          <p:nvPr/>
        </p:nvSpPr>
        <p:spPr>
          <a:xfrm>
            <a:off x="304800" y="3113418"/>
            <a:ext cx="9359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Hardware</a:t>
            </a:r>
          </a:p>
          <a:p>
            <a:endParaRPr lang="es-MX" sz="36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14E986-F973-34CE-18C0-846E2BEDEC21}"/>
              </a:ext>
            </a:extLst>
          </p:cNvPr>
          <p:cNvSpPr txBox="1"/>
          <p:nvPr/>
        </p:nvSpPr>
        <p:spPr>
          <a:xfrm>
            <a:off x="9512300" y="3130729"/>
            <a:ext cx="9359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Software</a:t>
            </a:r>
          </a:p>
          <a:p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39203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200509"/>
            <a:ext cx="9359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Informática se divide en HW y SW(SO)</a:t>
            </a:r>
          </a:p>
          <a:p>
            <a:endParaRPr lang="es-MX" sz="3600" b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8DF2569-8234-7377-4761-4A414F968538}"/>
              </a:ext>
            </a:extLst>
          </p:cNvPr>
          <p:cNvSpPr txBox="1"/>
          <p:nvPr/>
        </p:nvSpPr>
        <p:spPr>
          <a:xfrm>
            <a:off x="457200" y="928385"/>
            <a:ext cx="990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Hardware: Parte Dura. Puedo tocar. Entrada-Salida</a:t>
            </a:r>
          </a:p>
          <a:p>
            <a:endParaRPr lang="es-MX" sz="3600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D8C4C57-B54F-13DE-931E-EFD243083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770" y="1458875"/>
            <a:ext cx="6474530" cy="48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8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200509"/>
            <a:ext cx="9359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Informática se divide en HW y SW(SO)</a:t>
            </a:r>
          </a:p>
          <a:p>
            <a:endParaRPr lang="es-MX" sz="3600" b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8DF2569-8234-7377-4761-4A414F968538}"/>
              </a:ext>
            </a:extLst>
          </p:cNvPr>
          <p:cNvSpPr txBox="1"/>
          <p:nvPr/>
        </p:nvSpPr>
        <p:spPr>
          <a:xfrm>
            <a:off x="457200" y="928385"/>
            <a:ext cx="990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Software: Parte Blanda. </a:t>
            </a:r>
          </a:p>
          <a:p>
            <a:endParaRPr lang="es-MX" sz="3600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B9492A3-3043-29C3-BB16-FC210321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67199"/>
            <a:ext cx="5715000" cy="326838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CD42208-DDC8-2348-2E27-E250B7D06633}"/>
              </a:ext>
            </a:extLst>
          </p:cNvPr>
          <p:cNvSpPr txBox="1"/>
          <p:nvPr/>
        </p:nvSpPr>
        <p:spPr>
          <a:xfrm>
            <a:off x="7035800" y="2833622"/>
            <a:ext cx="4953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¿El SW más importante?</a:t>
            </a:r>
          </a:p>
          <a:p>
            <a:endParaRPr lang="es-ES" sz="3600" b="1" dirty="0"/>
          </a:p>
          <a:p>
            <a:r>
              <a:rPr lang="es-ES" sz="3600" b="1" dirty="0"/>
              <a:t>El sistema operativo </a:t>
            </a:r>
          </a:p>
          <a:p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95885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84D5E9D-548C-CB73-733B-195EFA28EC26}"/>
              </a:ext>
            </a:extLst>
          </p:cNvPr>
          <p:cNvSpPr txBox="1"/>
          <p:nvPr/>
        </p:nvSpPr>
        <p:spPr>
          <a:xfrm>
            <a:off x="152400" y="152400"/>
            <a:ext cx="935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Necesaria historia… HOY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270B24-7BD6-DE67-1D6D-3FE8C29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152400"/>
            <a:ext cx="1828800" cy="144378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C10DC3-6AE1-E1E8-EE08-47FE7B4FE75C}"/>
              </a:ext>
            </a:extLst>
          </p:cNvPr>
          <p:cNvCxnSpPr/>
          <p:nvPr/>
        </p:nvCxnSpPr>
        <p:spPr>
          <a:xfrm>
            <a:off x="1543288" y="6380011"/>
            <a:ext cx="9226312" cy="76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5A32-C789-43F6-543E-ACA5CCE4055C}"/>
              </a:ext>
            </a:extLst>
          </p:cNvPr>
          <p:cNvSpPr txBox="1"/>
          <p:nvPr/>
        </p:nvSpPr>
        <p:spPr>
          <a:xfrm>
            <a:off x="152400" y="6460822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Conferencia 1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Arquitectura de computadoras. UTNFRA/2024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878C39-8079-0AFB-A22D-8910FA027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44" y="798731"/>
            <a:ext cx="7270512" cy="545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82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7188</TotalTime>
  <Words>4290</Words>
  <Application>Microsoft Office PowerPoint</Application>
  <PresentationFormat>Panorámica</PresentationFormat>
  <Paragraphs>421</Paragraphs>
  <Slides>45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4" baseType="lpstr">
      <vt:lpstr>Aptos</vt:lpstr>
      <vt:lpstr>Arial</vt:lpstr>
      <vt:lpstr>Calibri</vt:lpstr>
      <vt:lpstr>Calibri Light</vt:lpstr>
      <vt:lpstr>Inter</vt:lpstr>
      <vt:lpstr>Söhne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las Computadoras</dc:title>
  <dc:creator>Marcelo Daniel Capra</dc:creator>
  <cp:lastModifiedBy>Domoflow</cp:lastModifiedBy>
  <cp:revision>544</cp:revision>
  <dcterms:created xsi:type="dcterms:W3CDTF">2022-03-09T12:42:55Z</dcterms:created>
  <dcterms:modified xsi:type="dcterms:W3CDTF">2024-04-11T14:44:55Z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2021-09-21T00:00:00Z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2022-03-09T00:00:00Z</vt:filetime>
  </property>
</Properties>
</file>