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31"/>
  </p:notesMasterIdLst>
  <p:sldIdLst>
    <p:sldId id="256" r:id="rId2"/>
    <p:sldId id="533" r:id="rId3"/>
    <p:sldId id="536" r:id="rId4"/>
    <p:sldId id="545" r:id="rId5"/>
    <p:sldId id="546" r:id="rId6"/>
    <p:sldId id="547" r:id="rId7"/>
    <p:sldId id="548" r:id="rId8"/>
    <p:sldId id="549" r:id="rId9"/>
    <p:sldId id="550" r:id="rId10"/>
    <p:sldId id="551" r:id="rId11"/>
    <p:sldId id="561" r:id="rId12"/>
    <p:sldId id="562" r:id="rId13"/>
    <p:sldId id="563" r:id="rId14"/>
    <p:sldId id="564" r:id="rId15"/>
    <p:sldId id="565" r:id="rId16"/>
    <p:sldId id="566" r:id="rId17"/>
    <p:sldId id="567" r:id="rId18"/>
    <p:sldId id="553" r:id="rId19"/>
    <p:sldId id="554" r:id="rId20"/>
    <p:sldId id="552" r:id="rId21"/>
    <p:sldId id="558" r:id="rId22"/>
    <p:sldId id="559" r:id="rId23"/>
    <p:sldId id="560" r:id="rId24"/>
    <p:sldId id="555" r:id="rId25"/>
    <p:sldId id="556" r:id="rId26"/>
    <p:sldId id="569" r:id="rId27"/>
    <p:sldId id="557" r:id="rId28"/>
    <p:sldId id="568" r:id="rId29"/>
    <p:sldId id="544" r:id="rId30"/>
  </p:sldIdLst>
  <p:sldSz cx="12192000" cy="6858000"/>
  <p:notesSz cx="12192000" cy="6858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04C8"/>
    <a:srgbClr val="FCCBA6"/>
    <a:srgbClr val="4A2206"/>
    <a:srgbClr val="B41504"/>
    <a:srgbClr val="00CC99"/>
    <a:srgbClr val="CEB474"/>
    <a:srgbClr val="7E714E"/>
    <a:srgbClr val="B8D3FE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3" autoAdjust="0"/>
    <p:restoredTop sz="94496" autoAdjust="0"/>
  </p:normalViewPr>
  <p:slideViewPr>
    <p:cSldViewPr>
      <p:cViewPr varScale="1">
        <p:scale>
          <a:sx n="107" d="100"/>
          <a:sy n="107" d="100"/>
        </p:scale>
        <p:origin x="37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91039-E74B-450D-831D-447AA109EDFD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09BAF-F27F-4238-9CED-0061DF1FE44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68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6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970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61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69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42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53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8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2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5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83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89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99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wiki/Downloads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3F180DD3-409A-CFF8-701D-5CC56B69DD6A}"/>
              </a:ext>
            </a:extLst>
          </p:cNvPr>
          <p:cNvSpPr txBox="1"/>
          <p:nvPr/>
        </p:nvSpPr>
        <p:spPr>
          <a:xfrm>
            <a:off x="5524500" y="5112203"/>
            <a:ext cx="5035312" cy="671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MX" sz="2400" b="1" i="1" dirty="0">
                <a:latin typeface="Times New Roman"/>
                <a:cs typeface="Times New Roman"/>
              </a:rPr>
              <a:t>Msc. Ing. Guillermo Soler Herrera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066800" y="730365"/>
            <a:ext cx="8915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4000" dirty="0"/>
              <a:t>ARQUITECTURA Y  SISTEMAS OPERATIVOS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152400"/>
            <a:ext cx="1828800" cy="144378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A70B750-4B2B-B188-8E6F-528977F8821D}"/>
              </a:ext>
            </a:extLst>
          </p:cNvPr>
          <p:cNvSpPr txBox="1"/>
          <p:nvPr/>
        </p:nvSpPr>
        <p:spPr>
          <a:xfrm>
            <a:off x="1892300" y="2757952"/>
            <a:ext cx="8915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4400" b="1" dirty="0">
                <a:latin typeface="Arial" panose="020B0604020202020204" pitchFamily="34" charset="0"/>
                <a:cs typeface="Arial" panose="020B0604020202020204" pitchFamily="34" charset="0"/>
              </a:rPr>
              <a:t>Conferencia 2 </a:t>
            </a:r>
          </a:p>
          <a:p>
            <a:pPr algn="ctr"/>
            <a:r>
              <a:rPr lang="es-MX" sz="4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Sistema Operativo 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94088" y="6324600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5638800" y="6400800"/>
            <a:ext cx="678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  <a:endParaRPr lang="es-A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600" b="1" dirty="0"/>
              <a:t>Definiciones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152401"/>
            <a:ext cx="1219200" cy="962526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2 Sistema Operativo. UTNFRA/2024</a:t>
            </a:r>
            <a:endParaRPr lang="es-A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E81A5BA-E0B5-6FC6-E31B-A5A217A6BB4E}"/>
              </a:ext>
            </a:extLst>
          </p:cNvPr>
          <p:cNvSpPr txBox="1"/>
          <p:nvPr/>
        </p:nvSpPr>
        <p:spPr>
          <a:xfrm>
            <a:off x="425688" y="674400"/>
            <a:ext cx="11309112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Ejemplo 1: Ejecución de un Programa:</a:t>
            </a:r>
          </a:p>
          <a:p>
            <a:r>
              <a:rPr lang="es-E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1. Programación del Proceso:</a:t>
            </a:r>
          </a:p>
          <a:p>
            <a:r>
              <a:rPr lang="es-E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Inicio del Programa: Cuando se inicia un programa, el </a:t>
            </a:r>
            <a:r>
              <a:rPr lang="es-ES" sz="2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kernel</a:t>
            </a:r>
            <a:r>
              <a:rPr lang="es-E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carga el ejecutable desde el disco a la memoria RAM. Si el programa está almacenado en el disco duro, el </a:t>
            </a:r>
            <a:r>
              <a:rPr lang="es-ES" sz="2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kernel</a:t>
            </a:r>
            <a:r>
              <a:rPr lang="es-E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lee el archivo ejecutable del disco y lo carga en la memoria RAM.</a:t>
            </a:r>
          </a:p>
          <a:p>
            <a:endParaRPr lang="es-ES" sz="2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s-E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2. Asignación de Memoria:</a:t>
            </a:r>
          </a:p>
          <a:p>
            <a:r>
              <a:rPr lang="es-E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Paginación: El </a:t>
            </a:r>
            <a:r>
              <a:rPr lang="es-ES" sz="2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kernel</a:t>
            </a:r>
            <a:r>
              <a:rPr lang="es-E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asigna espacio de memoria en la RAM para el programa. </a:t>
            </a:r>
          </a:p>
          <a:p>
            <a:endParaRPr lang="es-ES" sz="2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s-E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3. Creación de Procesos y Hilos:</a:t>
            </a:r>
          </a:p>
          <a:p>
            <a:r>
              <a:rPr lang="es-E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El </a:t>
            </a:r>
            <a:r>
              <a:rPr lang="es-ES" sz="2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kernel</a:t>
            </a:r>
            <a:r>
              <a:rPr lang="es-E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crea un proceso para el programa y, si es necesario, crea hilos dentro del proceso para manejar tareas concurrentes.</a:t>
            </a:r>
          </a:p>
          <a:p>
            <a:endParaRPr lang="es-ES" sz="2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s-E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4. Ejecución en el Procesador:</a:t>
            </a:r>
          </a:p>
          <a:p>
            <a:r>
              <a:rPr lang="es-E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Planificación de Procesos: El </a:t>
            </a:r>
            <a:r>
              <a:rPr lang="es-ES" sz="2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kernel</a:t>
            </a:r>
            <a:r>
              <a:rPr lang="es-E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programa la ejecución del proceso en el procesador. Utiliza algoritmos de planificación para asignar tiempo de CPU al proceso y a otros procesos en ejecución de manera justa y eficiente.</a:t>
            </a:r>
            <a:endParaRPr lang="es-AR" sz="2200" dirty="0"/>
          </a:p>
        </p:txBody>
      </p:sp>
    </p:spTree>
    <p:extLst>
      <p:ext uri="{BB962C8B-B14F-4D97-AF65-F5344CB8AC3E}">
        <p14:creationId xmlns:p14="http://schemas.microsoft.com/office/powerpoint/2010/main" val="1147044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600" b="1" dirty="0"/>
              <a:t>Definiciones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152401"/>
            <a:ext cx="1219200" cy="962526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2 Sistema Operativo. UTNFRA/2024</a:t>
            </a:r>
            <a:endParaRPr lang="es-A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B68FB9-4358-5806-A4D4-BE6027E64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600" y="145211"/>
            <a:ext cx="674370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81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600" b="1" dirty="0"/>
              <a:t>Definiciones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152401"/>
            <a:ext cx="1219200" cy="962526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2 Sistema Operativo. UTNFRA/2024</a:t>
            </a:r>
            <a:endParaRPr lang="es-A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118F3CD-1BC4-8017-566D-B1045C5E2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0" y="938212"/>
            <a:ext cx="92583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089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600" b="1" dirty="0"/>
              <a:t>Definiciones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152401"/>
            <a:ext cx="1219200" cy="962526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2 Sistema Operativo. UTNFRA/2024</a:t>
            </a:r>
            <a:endParaRPr lang="es-A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03CDC50-5305-F8DD-6AB5-7243D577228D}"/>
              </a:ext>
            </a:extLst>
          </p:cNvPr>
          <p:cNvSpPr txBox="1"/>
          <p:nvPr/>
        </p:nvSpPr>
        <p:spPr>
          <a:xfrm>
            <a:off x="419100" y="1447800"/>
            <a:ext cx="112014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 err="1"/>
              <a:t>import</a:t>
            </a:r>
            <a:r>
              <a:rPr lang="es-AR" dirty="0"/>
              <a:t> </a:t>
            </a:r>
            <a:r>
              <a:rPr lang="es-AR" dirty="0" err="1"/>
              <a:t>requests</a:t>
            </a:r>
            <a:r>
              <a:rPr lang="es-AR" dirty="0"/>
              <a:t>  # Importamos el módulo </a:t>
            </a:r>
            <a:r>
              <a:rPr lang="es-AR" dirty="0" err="1"/>
              <a:t>requests</a:t>
            </a:r>
            <a:r>
              <a:rPr lang="es-AR" dirty="0"/>
              <a:t> para realizar solicitudes HTTP</a:t>
            </a:r>
          </a:p>
          <a:p>
            <a:endParaRPr lang="es-AR" dirty="0"/>
          </a:p>
          <a:p>
            <a:r>
              <a:rPr lang="es-AR" dirty="0"/>
              <a:t># Función para descargar una imagen desde una URL</a:t>
            </a:r>
          </a:p>
          <a:p>
            <a:endParaRPr lang="es-AR" dirty="0"/>
          </a:p>
          <a:p>
            <a:r>
              <a:rPr lang="es-AR" dirty="0" err="1"/>
              <a:t>def</a:t>
            </a:r>
            <a:r>
              <a:rPr lang="es-AR" dirty="0"/>
              <a:t> </a:t>
            </a:r>
            <a:r>
              <a:rPr lang="es-AR" dirty="0" err="1"/>
              <a:t>descargar_imagen</a:t>
            </a:r>
            <a:r>
              <a:rPr lang="es-AR" dirty="0"/>
              <a:t>(</a:t>
            </a:r>
            <a:r>
              <a:rPr lang="es-AR" dirty="0" err="1"/>
              <a:t>url</a:t>
            </a:r>
            <a:r>
              <a:rPr lang="es-AR" dirty="0"/>
              <a:t>, </a:t>
            </a:r>
            <a:r>
              <a:rPr lang="es-AR" dirty="0" err="1"/>
              <a:t>nombre_archivo</a:t>
            </a:r>
            <a:r>
              <a:rPr lang="es-AR" dirty="0"/>
              <a:t>):</a:t>
            </a:r>
          </a:p>
          <a:p>
            <a:endParaRPr lang="es-AR" dirty="0"/>
          </a:p>
          <a:p>
            <a:r>
              <a:rPr lang="es-AR" dirty="0" err="1"/>
              <a:t>print</a:t>
            </a:r>
            <a:r>
              <a:rPr lang="es-AR" dirty="0"/>
              <a:t>(</a:t>
            </a:r>
            <a:r>
              <a:rPr lang="es-AR" dirty="0" err="1"/>
              <a:t>f"Descargando</a:t>
            </a:r>
            <a:r>
              <a:rPr lang="es-AR" dirty="0"/>
              <a:t> imagen desde {</a:t>
            </a:r>
            <a:r>
              <a:rPr lang="es-AR" dirty="0" err="1"/>
              <a:t>url</a:t>
            </a:r>
            <a:r>
              <a:rPr lang="es-AR" dirty="0"/>
              <a:t>}...")  </a:t>
            </a:r>
          </a:p>
          <a:p>
            <a:r>
              <a:rPr lang="es-AR" dirty="0"/>
              <a:t>    response = </a:t>
            </a:r>
            <a:r>
              <a:rPr lang="es-AR" dirty="0" err="1"/>
              <a:t>requests.get</a:t>
            </a:r>
            <a:r>
              <a:rPr lang="es-AR" dirty="0"/>
              <a:t>(</a:t>
            </a:r>
            <a:r>
              <a:rPr lang="es-AR" dirty="0" err="1"/>
              <a:t>url</a:t>
            </a:r>
            <a:r>
              <a:rPr lang="es-AR" dirty="0"/>
              <a:t>)  # Realizamos la solicitud HTTP para obtener la imagen desde la URL</a:t>
            </a:r>
          </a:p>
          <a:p>
            <a:r>
              <a:rPr lang="es-AR" dirty="0"/>
              <a:t>    </a:t>
            </a:r>
          </a:p>
          <a:p>
            <a:r>
              <a:rPr lang="es-AR" dirty="0" err="1"/>
              <a:t>with</a:t>
            </a:r>
            <a:r>
              <a:rPr lang="es-AR" dirty="0"/>
              <a:t> open(</a:t>
            </a:r>
            <a:r>
              <a:rPr lang="es-AR" dirty="0" err="1"/>
              <a:t>nombre_archivo</a:t>
            </a:r>
            <a:r>
              <a:rPr lang="es-AR" dirty="0"/>
              <a:t>, '</a:t>
            </a:r>
            <a:r>
              <a:rPr lang="es-AR" dirty="0" err="1"/>
              <a:t>wb</a:t>
            </a:r>
            <a:r>
              <a:rPr lang="es-AR" dirty="0"/>
              <a:t>') as archivo:</a:t>
            </a:r>
          </a:p>
          <a:p>
            <a:r>
              <a:rPr lang="es-AR" dirty="0"/>
              <a:t>        </a:t>
            </a:r>
            <a:r>
              <a:rPr lang="es-AR" dirty="0" err="1"/>
              <a:t>archivo.write</a:t>
            </a:r>
            <a:r>
              <a:rPr lang="es-AR" dirty="0"/>
              <a:t>(</a:t>
            </a:r>
            <a:r>
              <a:rPr lang="es-AR" dirty="0" err="1"/>
              <a:t>response.content</a:t>
            </a:r>
            <a:r>
              <a:rPr lang="es-AR" dirty="0"/>
              <a:t>)</a:t>
            </a:r>
          </a:p>
          <a:p>
            <a:endParaRPr lang="es-AR" dirty="0"/>
          </a:p>
          <a:p>
            <a:r>
              <a:rPr lang="es-AR" dirty="0"/>
              <a:t>    # Mensaje para indicar que la imagen ha sido descargada y guardada</a:t>
            </a:r>
          </a:p>
          <a:p>
            <a:r>
              <a:rPr lang="es-AR" dirty="0"/>
              <a:t>    </a:t>
            </a:r>
            <a:r>
              <a:rPr lang="es-AR" dirty="0" err="1"/>
              <a:t>print</a:t>
            </a:r>
            <a:r>
              <a:rPr lang="es-AR" dirty="0"/>
              <a:t>(</a:t>
            </a:r>
            <a:r>
              <a:rPr lang="es-AR" dirty="0" err="1"/>
              <a:t>f"Imagen</a:t>
            </a:r>
            <a:r>
              <a:rPr lang="es-AR" dirty="0"/>
              <a:t> descargada y guardada como {</a:t>
            </a:r>
            <a:r>
              <a:rPr lang="es-AR" dirty="0" err="1"/>
              <a:t>nombre_archivo</a:t>
            </a:r>
            <a:r>
              <a:rPr lang="es-AR" dirty="0"/>
              <a:t>}")  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59893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600" b="1" dirty="0"/>
              <a:t>Definiciones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152401"/>
            <a:ext cx="1219200" cy="962526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2 Sistema Operativo. UTNFRA/2024</a:t>
            </a:r>
            <a:endParaRPr lang="es-A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03CDC50-5305-F8DD-6AB5-7243D577228D}"/>
              </a:ext>
            </a:extLst>
          </p:cNvPr>
          <p:cNvSpPr txBox="1"/>
          <p:nvPr/>
        </p:nvSpPr>
        <p:spPr>
          <a:xfrm>
            <a:off x="381000" y="662419"/>
            <a:ext cx="112014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AR" dirty="0"/>
          </a:p>
          <a:p>
            <a:r>
              <a:rPr lang="es-AR" dirty="0" err="1"/>
              <a:t>if</a:t>
            </a:r>
            <a:r>
              <a:rPr lang="es-AR" dirty="0"/>
              <a:t> __</a:t>
            </a:r>
            <a:r>
              <a:rPr lang="es-AR" dirty="0" err="1"/>
              <a:t>name</a:t>
            </a:r>
            <a:r>
              <a:rPr lang="es-AR" dirty="0"/>
              <a:t>__ == "__</a:t>
            </a:r>
            <a:r>
              <a:rPr lang="es-AR" dirty="0" err="1"/>
              <a:t>main</a:t>
            </a:r>
            <a:r>
              <a:rPr lang="es-AR" dirty="0"/>
              <a:t>__":</a:t>
            </a:r>
          </a:p>
          <a:p>
            <a:r>
              <a:rPr lang="es-AR" dirty="0"/>
              <a:t>    </a:t>
            </a:r>
            <a:r>
              <a:rPr lang="es-AR" dirty="0" err="1"/>
              <a:t>urls</a:t>
            </a:r>
            <a:r>
              <a:rPr lang="es-AR" dirty="0"/>
              <a:t> = [</a:t>
            </a:r>
          </a:p>
          <a:p>
            <a:r>
              <a:rPr lang="es-AR" dirty="0"/>
              <a:t>        "https://example.com/image1.jpg",</a:t>
            </a:r>
          </a:p>
          <a:p>
            <a:r>
              <a:rPr lang="es-AR" dirty="0"/>
              <a:t>        "https://example.com/image2.jpg",</a:t>
            </a:r>
          </a:p>
          <a:p>
            <a:r>
              <a:rPr lang="es-AR" dirty="0"/>
              <a:t>        "https://example.com/image3.jpg",</a:t>
            </a:r>
          </a:p>
          <a:p>
            <a:r>
              <a:rPr lang="es-AR" dirty="0"/>
              <a:t>        "https://example.com/image4.jpg",</a:t>
            </a:r>
          </a:p>
          <a:p>
            <a:r>
              <a:rPr lang="es-AR" dirty="0"/>
              <a:t>        "https://example.com/image5.jpg"</a:t>
            </a:r>
          </a:p>
          <a:p>
            <a:r>
              <a:rPr lang="es-AR" dirty="0"/>
              <a:t>    ]  # Lista de </a:t>
            </a:r>
            <a:r>
              <a:rPr lang="es-AR" dirty="0" err="1"/>
              <a:t>URLs</a:t>
            </a:r>
            <a:r>
              <a:rPr lang="es-AR" dirty="0"/>
              <a:t> de las imágenes que queremos descargar</a:t>
            </a:r>
          </a:p>
          <a:p>
            <a:endParaRPr lang="es-AR" dirty="0"/>
          </a:p>
          <a:p>
            <a:r>
              <a:rPr lang="es-AR" dirty="0"/>
              <a:t>    # Iteramos sobre cada URL en la lista</a:t>
            </a:r>
          </a:p>
          <a:p>
            <a:r>
              <a:rPr lang="es-AR" dirty="0"/>
              <a:t>    </a:t>
            </a:r>
            <a:r>
              <a:rPr lang="es-AR" dirty="0" err="1"/>
              <a:t>for</a:t>
            </a:r>
            <a:r>
              <a:rPr lang="es-AR" dirty="0"/>
              <a:t> i, </a:t>
            </a:r>
            <a:r>
              <a:rPr lang="es-AR" dirty="0" err="1"/>
              <a:t>url</a:t>
            </a:r>
            <a:r>
              <a:rPr lang="es-AR" dirty="0"/>
              <a:t> in </a:t>
            </a:r>
            <a:r>
              <a:rPr lang="es-AR" dirty="0" err="1"/>
              <a:t>enumerate</a:t>
            </a:r>
            <a:r>
              <a:rPr lang="es-AR" dirty="0"/>
              <a:t>(</a:t>
            </a:r>
            <a:r>
              <a:rPr lang="es-AR" dirty="0" err="1"/>
              <a:t>urls</a:t>
            </a:r>
            <a:r>
              <a:rPr lang="es-AR" dirty="0"/>
              <a:t>):</a:t>
            </a:r>
          </a:p>
          <a:p>
            <a:r>
              <a:rPr lang="es-AR" dirty="0"/>
              <a:t>        </a:t>
            </a:r>
            <a:r>
              <a:rPr lang="es-AR" dirty="0" err="1"/>
              <a:t>nombre_archivo</a:t>
            </a:r>
            <a:r>
              <a:rPr lang="es-AR" dirty="0"/>
              <a:t> = </a:t>
            </a:r>
            <a:r>
              <a:rPr lang="es-AR" dirty="0" err="1"/>
              <a:t>f"imagen</a:t>
            </a:r>
            <a:r>
              <a:rPr lang="es-AR" dirty="0"/>
              <a:t>_{i + 1}.</a:t>
            </a:r>
            <a:r>
              <a:rPr lang="es-AR" dirty="0" err="1"/>
              <a:t>jpg</a:t>
            </a:r>
            <a:r>
              <a:rPr lang="es-AR" dirty="0"/>
              <a:t>"  # Nombre del archivo local donde se guardará la imagen</a:t>
            </a:r>
          </a:p>
          <a:p>
            <a:r>
              <a:rPr lang="es-AR" dirty="0"/>
              <a:t>        </a:t>
            </a:r>
            <a:r>
              <a:rPr lang="es-AR" dirty="0" err="1"/>
              <a:t>descargar_imagen</a:t>
            </a:r>
            <a:r>
              <a:rPr lang="es-AR" dirty="0"/>
              <a:t>(</a:t>
            </a:r>
            <a:r>
              <a:rPr lang="es-AR" dirty="0" err="1"/>
              <a:t>url</a:t>
            </a:r>
            <a:r>
              <a:rPr lang="es-AR" dirty="0"/>
              <a:t>, </a:t>
            </a:r>
            <a:r>
              <a:rPr lang="es-AR" dirty="0" err="1"/>
              <a:t>nombre_archivo</a:t>
            </a:r>
            <a:r>
              <a:rPr lang="es-AR" dirty="0"/>
              <a:t>)  # Descargamos la imagen utilizando la función </a:t>
            </a:r>
            <a:r>
              <a:rPr lang="es-AR" dirty="0" err="1"/>
              <a:t>descargar_imagen</a:t>
            </a:r>
            <a:endParaRPr lang="es-A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EF59E93-C23D-D1A3-2BB0-45802574C990}"/>
              </a:ext>
            </a:extLst>
          </p:cNvPr>
          <p:cNvSpPr txBox="1"/>
          <p:nvPr/>
        </p:nvSpPr>
        <p:spPr>
          <a:xfrm>
            <a:off x="762000" y="4871555"/>
            <a:ext cx="9448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En este caso, las imágenes se descargan secuencialmente en un bucle </a:t>
            </a:r>
            <a:r>
              <a:rPr lang="es-ES" b="1" dirty="0" err="1"/>
              <a:t>for</a:t>
            </a:r>
            <a:r>
              <a:rPr lang="es-ES" b="1" dirty="0"/>
              <a:t>, donde cada iteración descarga una imagen de la lista de </a:t>
            </a:r>
            <a:r>
              <a:rPr lang="es-ES" b="1" dirty="0" err="1"/>
              <a:t>URLs</a:t>
            </a:r>
            <a:r>
              <a:rPr lang="es-ES" b="1" dirty="0"/>
              <a:t>. Este enfoque no aprovecha la capacidad de realizar múltiples descargas simultáneas, lo que puede resultar en un tiempo total de descarga más largo en comparación con el uso de hilos.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3580592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600" b="1" dirty="0"/>
              <a:t>Definiciones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152401"/>
            <a:ext cx="1219200" cy="962526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2 Sistema Operativo. UTNFRA/2024</a:t>
            </a:r>
            <a:endParaRPr lang="es-A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1774080-04B0-B306-1B85-E844FE5C3FB9}"/>
              </a:ext>
            </a:extLst>
          </p:cNvPr>
          <p:cNvSpPr txBox="1"/>
          <p:nvPr/>
        </p:nvSpPr>
        <p:spPr>
          <a:xfrm>
            <a:off x="1074828" y="911715"/>
            <a:ext cx="989797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 err="1"/>
              <a:t>import</a:t>
            </a:r>
            <a:r>
              <a:rPr lang="es-AR" dirty="0"/>
              <a:t> </a:t>
            </a:r>
            <a:r>
              <a:rPr lang="es-AR" dirty="0" err="1"/>
              <a:t>threading</a:t>
            </a:r>
            <a:endParaRPr lang="es-AR" dirty="0"/>
          </a:p>
          <a:p>
            <a:r>
              <a:rPr lang="es-AR" dirty="0" err="1"/>
              <a:t>import</a:t>
            </a:r>
            <a:r>
              <a:rPr lang="es-AR" dirty="0"/>
              <a:t> </a:t>
            </a:r>
            <a:r>
              <a:rPr lang="es-AR" dirty="0" err="1"/>
              <a:t>requests</a:t>
            </a:r>
            <a:endParaRPr lang="es-AR" dirty="0"/>
          </a:p>
          <a:p>
            <a:endParaRPr lang="es-AR" dirty="0"/>
          </a:p>
          <a:p>
            <a:endParaRPr lang="es-AR" dirty="0"/>
          </a:p>
          <a:p>
            <a:r>
              <a:rPr lang="es-AR" dirty="0"/>
              <a:t>    hilos = []  # Creamos una lista para almacenar los hilos que vamos a crear</a:t>
            </a:r>
          </a:p>
          <a:p>
            <a:endParaRPr lang="es-AR" dirty="0"/>
          </a:p>
          <a:p>
            <a:r>
              <a:rPr lang="es-AR" dirty="0"/>
              <a:t>    </a:t>
            </a:r>
            <a:r>
              <a:rPr lang="es-AR" dirty="0" err="1"/>
              <a:t>for</a:t>
            </a:r>
            <a:r>
              <a:rPr lang="es-AR" dirty="0"/>
              <a:t> i, </a:t>
            </a:r>
            <a:r>
              <a:rPr lang="es-AR" dirty="0" err="1"/>
              <a:t>url</a:t>
            </a:r>
            <a:r>
              <a:rPr lang="es-AR" dirty="0"/>
              <a:t> in </a:t>
            </a:r>
            <a:r>
              <a:rPr lang="es-AR" dirty="0" err="1"/>
              <a:t>enumerate</a:t>
            </a:r>
            <a:r>
              <a:rPr lang="es-AR" dirty="0"/>
              <a:t>(</a:t>
            </a:r>
            <a:r>
              <a:rPr lang="es-AR" dirty="0" err="1"/>
              <a:t>urls</a:t>
            </a:r>
            <a:r>
              <a:rPr lang="es-AR" dirty="0"/>
              <a:t>):</a:t>
            </a:r>
          </a:p>
          <a:p>
            <a:r>
              <a:rPr lang="es-AR" dirty="0"/>
              <a:t>        </a:t>
            </a:r>
            <a:r>
              <a:rPr lang="es-AR" dirty="0" err="1"/>
              <a:t>nombre_archivo</a:t>
            </a:r>
            <a:r>
              <a:rPr lang="es-AR" dirty="0"/>
              <a:t> = </a:t>
            </a:r>
            <a:r>
              <a:rPr lang="es-AR" dirty="0" err="1"/>
              <a:t>f"imagen</a:t>
            </a:r>
            <a:r>
              <a:rPr lang="es-AR" dirty="0"/>
              <a:t>_{i + 1}.</a:t>
            </a:r>
            <a:r>
              <a:rPr lang="es-AR" dirty="0" err="1"/>
              <a:t>jpg</a:t>
            </a:r>
            <a:r>
              <a:rPr lang="es-AR" dirty="0"/>
              <a:t>"  # Nombre del archivo local donde se guardará la imagen</a:t>
            </a:r>
          </a:p>
          <a:p>
            <a:r>
              <a:rPr lang="es-AR" dirty="0"/>
              <a:t>        </a:t>
            </a:r>
            <a:r>
              <a:rPr lang="es-AR" b="1" dirty="0"/>
              <a:t>hilo = </a:t>
            </a:r>
            <a:r>
              <a:rPr lang="es-AR" b="1" dirty="0" err="1"/>
              <a:t>threading.Thread</a:t>
            </a:r>
            <a:r>
              <a:rPr lang="es-AR" b="1" dirty="0"/>
              <a:t>(target=</a:t>
            </a:r>
            <a:r>
              <a:rPr lang="es-AR" b="1" dirty="0" err="1"/>
              <a:t>descargar_imagen</a:t>
            </a:r>
            <a:r>
              <a:rPr lang="es-AR" b="1" dirty="0"/>
              <a:t>, </a:t>
            </a:r>
            <a:r>
              <a:rPr lang="es-AR" b="1" dirty="0" err="1"/>
              <a:t>args</a:t>
            </a:r>
            <a:r>
              <a:rPr lang="es-AR" b="1" dirty="0"/>
              <a:t>=(</a:t>
            </a:r>
            <a:r>
              <a:rPr lang="es-AR" b="1" dirty="0" err="1"/>
              <a:t>url</a:t>
            </a:r>
            <a:r>
              <a:rPr lang="es-AR" b="1" dirty="0"/>
              <a:t>, </a:t>
            </a:r>
            <a:r>
              <a:rPr lang="es-AR" b="1" dirty="0" err="1"/>
              <a:t>nombre_archivo</a:t>
            </a:r>
            <a:r>
              <a:rPr lang="es-AR" b="1" dirty="0"/>
              <a:t>))  # Creamos un hilo para descargar la imagen</a:t>
            </a:r>
          </a:p>
          <a:p>
            <a:r>
              <a:rPr lang="es-AR" b="1" dirty="0"/>
              <a:t>        </a:t>
            </a:r>
            <a:r>
              <a:rPr lang="es-AR" b="1" dirty="0" err="1"/>
              <a:t>hilos.append</a:t>
            </a:r>
            <a:r>
              <a:rPr lang="es-AR" b="1" dirty="0"/>
              <a:t>(hilo)  # Agregamos el hilo a la lista de hilos</a:t>
            </a:r>
          </a:p>
          <a:p>
            <a:r>
              <a:rPr lang="es-AR" b="1" dirty="0"/>
              <a:t>        </a:t>
            </a:r>
            <a:r>
              <a:rPr lang="es-AR" b="1" dirty="0" err="1"/>
              <a:t>hilo.start</a:t>
            </a:r>
            <a:r>
              <a:rPr lang="es-AR" b="1" dirty="0"/>
              <a:t>()  # Iniciamos la ejecución del hilo</a:t>
            </a:r>
          </a:p>
          <a:p>
            <a:endParaRPr lang="es-AR" dirty="0"/>
          </a:p>
          <a:p>
            <a:r>
              <a:rPr lang="es-AR" dirty="0"/>
              <a:t>    # Esperamos a que todos los hilos terminen</a:t>
            </a:r>
          </a:p>
          <a:p>
            <a:r>
              <a:rPr lang="es-AR" dirty="0"/>
              <a:t>    </a:t>
            </a:r>
            <a:r>
              <a:rPr lang="es-AR" dirty="0" err="1"/>
              <a:t>for</a:t>
            </a:r>
            <a:r>
              <a:rPr lang="es-AR" dirty="0"/>
              <a:t> hilo in hilos:</a:t>
            </a:r>
          </a:p>
          <a:p>
            <a:r>
              <a:rPr lang="es-AR" dirty="0"/>
              <a:t>        </a:t>
            </a:r>
            <a:r>
              <a:rPr lang="es-AR" dirty="0" err="1"/>
              <a:t>hilo.join</a:t>
            </a:r>
            <a:r>
              <a:rPr lang="es-AR" dirty="0"/>
              <a:t>()  # Esperamos a que el hilo termine antes de continuar con el siguiente</a:t>
            </a:r>
          </a:p>
        </p:txBody>
      </p:sp>
    </p:spTree>
    <p:extLst>
      <p:ext uri="{BB962C8B-B14F-4D97-AF65-F5344CB8AC3E}">
        <p14:creationId xmlns:p14="http://schemas.microsoft.com/office/powerpoint/2010/main" val="1348306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600" b="1" dirty="0"/>
              <a:t>Definiciones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152401"/>
            <a:ext cx="1219200" cy="962526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2 Sistema Operativo. UTNFRA/2024</a:t>
            </a:r>
            <a:endParaRPr lang="es-A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1074C7B-DAE4-F43B-300E-7892626BB9F1}"/>
              </a:ext>
            </a:extLst>
          </p:cNvPr>
          <p:cNvSpPr txBox="1"/>
          <p:nvPr/>
        </p:nvSpPr>
        <p:spPr>
          <a:xfrm>
            <a:off x="685800" y="785849"/>
            <a:ext cx="844741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/>
              <a:t>Jerarquía de Directorios en Windows:</a:t>
            </a:r>
          </a:p>
          <a:p>
            <a:endParaRPr lang="es-ES" sz="2000" dirty="0"/>
          </a:p>
          <a:p>
            <a:r>
              <a:rPr lang="es-ES" sz="2000" dirty="0"/>
              <a:t>**C:**: Este es el directorio raíz en la mayoría de las instalaciones de Windows.</a:t>
            </a:r>
          </a:p>
          <a:p>
            <a:r>
              <a:rPr lang="es-ES" sz="2000" dirty="0"/>
              <a:t>C:\Windows: Contiene los archivos del sistema operativo Windows, incluidos los archivos del sistema y las bibliotecas compartidas (DLL).</a:t>
            </a:r>
          </a:p>
          <a:p>
            <a:r>
              <a:rPr lang="es-ES" sz="2000" dirty="0"/>
              <a:t>C:\Program Files: Aquí es donde se instalan los programas y aplicaciones del usuario.</a:t>
            </a:r>
          </a:p>
          <a:p>
            <a:r>
              <a:rPr lang="es-ES" sz="2000" dirty="0"/>
              <a:t>C:\Program Files (x86): Similar a "</a:t>
            </a:r>
            <a:r>
              <a:rPr lang="es-ES" sz="2000" dirty="0" err="1"/>
              <a:t>Program</a:t>
            </a:r>
            <a:r>
              <a:rPr lang="es-ES" sz="2000" dirty="0"/>
              <a:t> Files", pero para programas de 32 bits en sistemas de 64 bits.</a:t>
            </a:r>
          </a:p>
          <a:p>
            <a:r>
              <a:rPr lang="es-ES" sz="2000" dirty="0"/>
              <a:t>C:\Users: Contiene los perfiles de usuario, incluyendo documentos, música, imágenes y otros archivos personales.</a:t>
            </a:r>
          </a:p>
          <a:p>
            <a:r>
              <a:rPr lang="es-ES" sz="2000" dirty="0"/>
              <a:t>C:\Documents and </a:t>
            </a:r>
            <a:r>
              <a:rPr lang="es-ES" sz="2000" dirty="0" err="1"/>
              <a:t>Settings</a:t>
            </a:r>
            <a:r>
              <a:rPr lang="es-ES" sz="2000" dirty="0"/>
              <a:t>: Esta ubicación se usa en versiones antiguas de Windows (antes de Windows Vista) para almacenar perfiles de usuario.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60322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600" b="1" dirty="0"/>
              <a:t>Definiciones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152401"/>
            <a:ext cx="1219200" cy="962526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2 Sistema Operativo. UTNFRA/2024</a:t>
            </a:r>
            <a:endParaRPr lang="es-A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10B262C-F605-CFF5-1CEC-9E07605F2381}"/>
              </a:ext>
            </a:extLst>
          </p:cNvPr>
          <p:cNvSpPr txBox="1"/>
          <p:nvPr/>
        </p:nvSpPr>
        <p:spPr>
          <a:xfrm>
            <a:off x="457200" y="770055"/>
            <a:ext cx="105156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Jerarquía de Directorios en Linux:</a:t>
            </a:r>
          </a:p>
          <a:p>
            <a:r>
              <a:rPr lang="es-ES" dirty="0"/>
              <a:t>En Linux, la jerarquía de directorios sigue una estructura bien definida y estandarizada a través del estándar de jerarquía del sistema de archivos (FHS </a:t>
            </a:r>
            <a:r>
              <a:rPr lang="es-A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Filesystem</a:t>
            </a:r>
            <a:r>
              <a:rPr lang="es-A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s-A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Hierarchy</a:t>
            </a:r>
            <a:r>
              <a:rPr lang="es-A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Standard</a:t>
            </a:r>
            <a:r>
              <a:rPr lang="es-ES" dirty="0"/>
              <a:t>). Aquí hay una vista general de los directorios comunes en Linux:</a:t>
            </a:r>
          </a:p>
          <a:p>
            <a:endParaRPr lang="es-ES" dirty="0"/>
          </a:p>
          <a:p>
            <a:r>
              <a:rPr lang="es-ES" dirty="0"/>
              <a:t>/: Este es el directorio raíz en Linux.</a:t>
            </a:r>
          </a:p>
          <a:p>
            <a:r>
              <a:rPr lang="es-ES" dirty="0"/>
              <a:t>/</a:t>
            </a:r>
            <a:r>
              <a:rPr lang="es-ES" dirty="0" err="1"/>
              <a:t>bin</a:t>
            </a:r>
            <a:r>
              <a:rPr lang="es-ES" dirty="0"/>
              <a:t>: Contiene binarios esenciales del sistema (comandos de uso común).</a:t>
            </a:r>
          </a:p>
          <a:p>
            <a:r>
              <a:rPr lang="es-ES" dirty="0"/>
              <a:t>/</a:t>
            </a:r>
            <a:r>
              <a:rPr lang="es-ES" dirty="0" err="1"/>
              <a:t>sbin</a:t>
            </a:r>
            <a:r>
              <a:rPr lang="es-ES" dirty="0"/>
              <a:t>: Similar a /</a:t>
            </a:r>
            <a:r>
              <a:rPr lang="es-ES" dirty="0" err="1"/>
              <a:t>bin</a:t>
            </a:r>
            <a:r>
              <a:rPr lang="es-ES" dirty="0"/>
              <a:t>, pero para binarios del sistema utilizados por el </a:t>
            </a:r>
            <a:r>
              <a:rPr lang="es-ES" dirty="0" err="1"/>
              <a:t>superusuario</a:t>
            </a:r>
            <a:r>
              <a:rPr lang="es-ES" dirty="0"/>
              <a:t> (</a:t>
            </a:r>
            <a:r>
              <a:rPr lang="es-ES" dirty="0" err="1"/>
              <a:t>root</a:t>
            </a:r>
            <a:r>
              <a:rPr lang="es-ES" dirty="0"/>
              <a:t>).</a:t>
            </a:r>
          </a:p>
          <a:p>
            <a:r>
              <a:rPr lang="es-ES" dirty="0"/>
              <a:t>/</a:t>
            </a:r>
            <a:r>
              <a:rPr lang="es-ES" dirty="0" err="1"/>
              <a:t>etc</a:t>
            </a:r>
            <a:r>
              <a:rPr lang="es-ES" dirty="0"/>
              <a:t>: Almacena archivos de configuración del sistema.</a:t>
            </a:r>
          </a:p>
          <a:p>
            <a:r>
              <a:rPr lang="es-ES" dirty="0"/>
              <a:t>/home: Directorios personales de los usuarios.</a:t>
            </a:r>
          </a:p>
          <a:p>
            <a:r>
              <a:rPr lang="es-ES" dirty="0"/>
              <a:t>/</a:t>
            </a:r>
            <a:r>
              <a:rPr lang="es-ES" dirty="0" err="1"/>
              <a:t>usr</a:t>
            </a:r>
            <a:r>
              <a:rPr lang="es-ES" dirty="0"/>
              <a:t>: Contiene archivos de solo lectura y ejecutables compartidos.</a:t>
            </a:r>
          </a:p>
          <a:p>
            <a:r>
              <a:rPr lang="es-ES" dirty="0"/>
              <a:t>/</a:t>
            </a:r>
            <a:r>
              <a:rPr lang="es-ES" dirty="0" err="1"/>
              <a:t>usr</a:t>
            </a:r>
            <a:r>
              <a:rPr lang="es-ES" dirty="0"/>
              <a:t>/</a:t>
            </a:r>
            <a:r>
              <a:rPr lang="es-ES" dirty="0" err="1"/>
              <a:t>bin</a:t>
            </a:r>
            <a:r>
              <a:rPr lang="es-ES" dirty="0"/>
              <a:t>: Binarios de usuario.</a:t>
            </a:r>
          </a:p>
          <a:p>
            <a:r>
              <a:rPr lang="es-ES" dirty="0"/>
              <a:t>/</a:t>
            </a:r>
            <a:r>
              <a:rPr lang="es-ES" dirty="0" err="1"/>
              <a:t>usr</a:t>
            </a:r>
            <a:r>
              <a:rPr lang="es-ES" dirty="0"/>
              <a:t>/</a:t>
            </a:r>
            <a:r>
              <a:rPr lang="es-ES" dirty="0" err="1"/>
              <a:t>sbin</a:t>
            </a:r>
            <a:r>
              <a:rPr lang="es-ES" dirty="0"/>
              <a:t>: Binarios de usuario del sistema.</a:t>
            </a:r>
          </a:p>
          <a:p>
            <a:r>
              <a:rPr lang="es-ES" dirty="0"/>
              <a:t>/</a:t>
            </a:r>
            <a:r>
              <a:rPr lang="es-ES" dirty="0" err="1"/>
              <a:t>var</a:t>
            </a:r>
            <a:r>
              <a:rPr lang="es-ES" dirty="0"/>
              <a:t>: Almacena archivos variables del sistema, como registros y archivos temporales.</a:t>
            </a:r>
          </a:p>
          <a:p>
            <a:r>
              <a:rPr lang="es-ES" dirty="0"/>
              <a:t>/</a:t>
            </a:r>
            <a:r>
              <a:rPr lang="es-ES" dirty="0" err="1"/>
              <a:t>tmp</a:t>
            </a:r>
            <a:r>
              <a:rPr lang="es-ES" dirty="0"/>
              <a:t>: Directorio para archivos temporales.</a:t>
            </a:r>
          </a:p>
          <a:p>
            <a:r>
              <a:rPr lang="es-ES" dirty="0"/>
              <a:t>/</a:t>
            </a:r>
            <a:r>
              <a:rPr lang="es-ES" dirty="0" err="1"/>
              <a:t>proc</a:t>
            </a:r>
            <a:r>
              <a:rPr lang="es-ES" dirty="0"/>
              <a:t>: Sistema de archivos virtual que contiene información sobre los procesos en ejecución y el sistema en sí mismo.</a:t>
            </a:r>
          </a:p>
          <a:p>
            <a:r>
              <a:rPr lang="es-ES" dirty="0"/>
              <a:t>/</a:t>
            </a:r>
            <a:r>
              <a:rPr lang="es-ES" dirty="0" err="1"/>
              <a:t>dev</a:t>
            </a:r>
            <a:r>
              <a:rPr lang="es-ES" dirty="0"/>
              <a:t>: Contiene archivos de dispositivo que representan dispositivos hardware y </a:t>
            </a:r>
            <a:r>
              <a:rPr lang="es-ES" dirty="0" err="1"/>
              <a:t>pseudo-devices</a:t>
            </a:r>
            <a:r>
              <a:rPr lang="es-ES" dirty="0"/>
              <a:t>.</a:t>
            </a:r>
          </a:p>
          <a:p>
            <a:r>
              <a:rPr lang="es-ES" dirty="0"/>
              <a:t>/</a:t>
            </a:r>
            <a:r>
              <a:rPr lang="es-ES" dirty="0" err="1"/>
              <a:t>boot</a:t>
            </a:r>
            <a:r>
              <a:rPr lang="es-ES" dirty="0"/>
              <a:t>: Archivos necesarios para el arranque del sistema, como el </a:t>
            </a:r>
            <a:r>
              <a:rPr lang="es-ES" dirty="0" err="1"/>
              <a:t>kernel</a:t>
            </a:r>
            <a:r>
              <a:rPr lang="es-ES" dirty="0"/>
              <a:t> de Linux y el gestor de arranque (GRUB).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28259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600" b="1" dirty="0"/>
              <a:t>Definiciones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152401"/>
            <a:ext cx="1219200" cy="962526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2 Sistema Operativo. UTNFRA/2024</a:t>
            </a:r>
            <a:endParaRPr lang="es-A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9C12424-B67D-0E4A-FBFC-8F0D859AC698}"/>
              </a:ext>
            </a:extLst>
          </p:cNvPr>
          <p:cNvSpPr txBox="1"/>
          <p:nvPr/>
        </p:nvSpPr>
        <p:spPr>
          <a:xfrm>
            <a:off x="457200" y="914400"/>
            <a:ext cx="9753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Acceso al Código Fuente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El software debe venir con el código fuente disponible para que los usuarios lo vean, lo modifiquen y lo redistribuyan según sea necesario.</a:t>
            </a:r>
          </a:p>
          <a:p>
            <a:pPr algn="l">
              <a:buFont typeface="+mj-lt"/>
              <a:buAutoNum type="arabicPeriod"/>
            </a:pPr>
            <a:endParaRPr lang="es-E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Libertad para Modificar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Los usuarios tienen la libertad de modificar el software para adaptarlo a sus necesidades específicas y mejorar su funcionalidad.</a:t>
            </a:r>
          </a:p>
          <a:p>
            <a:pPr algn="l">
              <a:buFont typeface="+mj-lt"/>
              <a:buAutoNum type="arabicPeriod"/>
            </a:pPr>
            <a:endParaRPr lang="es-E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Redistribución Libre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Los usuarios pueden redistribuir el software modificado o no modificado de acuerdo con los términos de la licencia de código abierto.</a:t>
            </a:r>
          </a:p>
          <a:p>
            <a:pPr algn="l">
              <a:buFont typeface="+mj-lt"/>
              <a:buAutoNum type="arabicPeriod"/>
            </a:pPr>
            <a:endParaRPr lang="es-E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Comunidad y Colaboración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El desarrollo de software abierto fomenta la colaboración y la contribución de una amplia comunidad de desarrolladores, que pueden trabajar juntos para mejorar y mantener el software.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55160D1-CA1C-902B-2909-FA8473567A06}"/>
              </a:ext>
            </a:extLst>
          </p:cNvPr>
          <p:cNvSpPr txBox="1"/>
          <p:nvPr/>
        </p:nvSpPr>
        <p:spPr>
          <a:xfrm>
            <a:off x="3048000" y="4953000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/>
              <a:t>Código Abierto</a:t>
            </a:r>
            <a:endParaRPr lang="es-AR" sz="4800" b="1" dirty="0"/>
          </a:p>
        </p:txBody>
      </p:sp>
    </p:spTree>
    <p:extLst>
      <p:ext uri="{BB962C8B-B14F-4D97-AF65-F5344CB8AC3E}">
        <p14:creationId xmlns:p14="http://schemas.microsoft.com/office/powerpoint/2010/main" val="1488765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600" b="1" dirty="0"/>
              <a:t>Definiciones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152401"/>
            <a:ext cx="1219200" cy="962526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2 Sistema Operativo. UTNFRA/2024</a:t>
            </a:r>
            <a:endParaRPr lang="es-A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9C12424-B67D-0E4A-FBFC-8F0D859AC698}"/>
              </a:ext>
            </a:extLst>
          </p:cNvPr>
          <p:cNvSpPr txBox="1"/>
          <p:nvPr/>
        </p:nvSpPr>
        <p:spPr>
          <a:xfrm>
            <a:off x="381000" y="798731"/>
            <a:ext cx="108204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LTS (Long-</a:t>
            </a: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Term</a:t>
            </a: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Support</a:t>
            </a: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):</a:t>
            </a:r>
          </a:p>
          <a:p>
            <a:pPr algn="l"/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El término LTS se refiere a las versiones de software que reciben soporte extendido y actualizaciones de seguridad durante un período de tiempo más largo que las versiones regulares. </a:t>
            </a:r>
          </a:p>
          <a:p>
            <a:pPr algn="l"/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GNU (</a:t>
            </a: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GNU's</a:t>
            </a: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Not</a:t>
            </a: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Unix):</a:t>
            </a:r>
          </a:p>
          <a:p>
            <a:pPr algn="l"/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El proyecto GNU es un esfuerzo iniciado por Richard Stallman en 1983 con el objetivo de crear un sistema operativo completamente libre y de código abierto, similar a UNIX pero no basado en él. El nombre "GNU" es un acrónimo recursivo que significa "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GNU's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Not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Unix", reflejando la idea de que el sistema operativo sería compatible con UNIX pero no sería una versión directa de él. </a:t>
            </a:r>
          </a:p>
          <a:p>
            <a:pPr algn="l"/>
            <a:endParaRPr lang="es-ES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GPL (Licencia Pública General de GNU):</a:t>
            </a:r>
          </a:p>
          <a:p>
            <a:pPr algn="l"/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La GPL, o Licencia Pública General de GNU, es una licencia de software libre que garantiza a los usuarios ciertos derechos sobre el software que cubre. Fue creada por la Free Software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Foundation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(FSF) como parte del proyecto GNU (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GNU's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Not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Unix), con el objetivo de promover la libertad de software. La GPL establece que cualquier persona que reciba una copia del software tiene derecho a ver, modificar y distribuir el código fuente del mismo, siempre y cuando se respeten ciertas condiciones. Una de las características distintivas de la GPL es que cualquier modificación o derivado del software también debe ser distribuido bajo los términos de la GPL, lo que garantiza que el software derivado también sea software libre.</a:t>
            </a:r>
          </a:p>
          <a:p>
            <a:pPr algn="l"/>
            <a:endParaRPr lang="es-E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60537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418326" y="1981200"/>
            <a:ext cx="93599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6600" dirty="0"/>
              <a:t>ARMEMOS NUESTRA PC…</a:t>
            </a:r>
          </a:p>
          <a:p>
            <a:pPr algn="ctr"/>
            <a:endParaRPr lang="es-MX" sz="6600" dirty="0"/>
          </a:p>
          <a:p>
            <a:pPr algn="ctr"/>
            <a:r>
              <a:rPr lang="es-MX" sz="6600" dirty="0"/>
              <a:t>Dudas de la Conferencia 1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152400"/>
            <a:ext cx="1828800" cy="1443789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2 Sistema Operativo. UTNFRA/2024</a:t>
            </a:r>
            <a:endParaRPr lang="es-A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42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600" b="1" dirty="0"/>
              <a:t>Definiciones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152401"/>
            <a:ext cx="1219200" cy="962526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2 Sistema Operativo. UTNFRA/2024</a:t>
            </a:r>
            <a:endParaRPr lang="es-A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8B95F0D-65AA-AB21-65F1-EE2D7844B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688" y="651303"/>
            <a:ext cx="7872412" cy="582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96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600" b="1" dirty="0"/>
              <a:t>Definiciones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152401"/>
            <a:ext cx="1219200" cy="962526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2 Sistema Operativo. UTNFRA/2024</a:t>
            </a:r>
            <a:endParaRPr lang="es-A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E8F8167-DC99-955C-31A0-534FF59E6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45099"/>
            <a:ext cx="5029200" cy="619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97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600" b="1" dirty="0"/>
              <a:t>Definiciones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152401"/>
            <a:ext cx="1219200" cy="962526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2 Sistema Operativo. UTNFRA/2024</a:t>
            </a:r>
            <a:endParaRPr lang="es-A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98E961-AF02-7C1F-F2D2-AA9A6ACB5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337" y="1271587"/>
            <a:ext cx="90773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08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600" b="1" dirty="0"/>
              <a:t>Definiciones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152401"/>
            <a:ext cx="1219200" cy="962526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2 Sistema Operativo. UTNFRA/2024</a:t>
            </a:r>
            <a:endParaRPr lang="es-A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909CF8D-B862-4013-FCA6-DEF14BBE6A2F}"/>
              </a:ext>
            </a:extLst>
          </p:cNvPr>
          <p:cNvSpPr txBox="1"/>
          <p:nvPr/>
        </p:nvSpPr>
        <p:spPr>
          <a:xfrm>
            <a:off x="838200" y="924349"/>
            <a:ext cx="82950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Paso 1: Reiniciar tu Mac en Recuperación de Internet:</a:t>
            </a:r>
          </a:p>
          <a:p>
            <a:r>
              <a:rPr lang="es-ES" dirty="0"/>
              <a:t>Apaga completamente tu Mac si está encendida.</a:t>
            </a:r>
          </a:p>
          <a:p>
            <a:r>
              <a:rPr lang="es-ES" dirty="0"/>
              <a:t>Enciende tu Mac y, tan pronto como escuches el sonido de inicio, mantén presionadas las teclas "Opción + Comando + R" en tu teclado.</a:t>
            </a:r>
          </a:p>
          <a:p>
            <a:r>
              <a:rPr lang="es-ES" dirty="0"/>
              <a:t>Mantén las teclas presionadas hasta que veas el logo de Apple o una barra de progreso.</a:t>
            </a:r>
          </a:p>
          <a:p>
            <a:endParaRPr lang="es-ES" dirty="0"/>
          </a:p>
          <a:p>
            <a:r>
              <a:rPr lang="es-ES" b="1" dirty="0"/>
              <a:t>Paso 2: Acceder a las Herramientas de Recuperación de macOS:</a:t>
            </a:r>
          </a:p>
          <a:p>
            <a:r>
              <a:rPr lang="es-ES" dirty="0"/>
              <a:t>Una vez que aparezca la ventana de Utilidades de macOS, podrás acceder a diversas opciones de recuperación, como:</a:t>
            </a:r>
          </a:p>
          <a:p>
            <a:r>
              <a:rPr lang="es-ES" dirty="0"/>
              <a:t>Reinstalar macOS: Permite reinstalar la versión de macOS actualmente instalada en tu Mac.</a:t>
            </a:r>
          </a:p>
          <a:p>
            <a:r>
              <a:rPr lang="es-ES" dirty="0"/>
              <a:t>Restaurar desde una Copia de Seguridad de Time Machine: Te permite restaurar tu sistema desde una copia de seguridad de Time Machine.</a:t>
            </a:r>
          </a:p>
          <a:p>
            <a:r>
              <a:rPr lang="es-ES" dirty="0"/>
              <a:t>Utilidad de Discos: Permite reparar o formatear discos duros.</a:t>
            </a:r>
          </a:p>
          <a:p>
            <a:r>
              <a:rPr lang="es-ES" dirty="0"/>
              <a:t>Utilidad de Red: Permite configurar una conexión de red si es necesario.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99876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600" b="1" dirty="0"/>
              <a:t>Definiciones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152401"/>
            <a:ext cx="1219200" cy="962526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2 Sistema Operativo. UTNFRA/2024</a:t>
            </a:r>
            <a:endParaRPr lang="es-A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EAD2644-E54E-FB78-FF20-A261837B57D6}"/>
              </a:ext>
            </a:extLst>
          </p:cNvPr>
          <p:cNvSpPr txBox="1"/>
          <p:nvPr/>
        </p:nvSpPr>
        <p:spPr>
          <a:xfrm>
            <a:off x="484635" y="1860363"/>
            <a:ext cx="1138531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200" dirty="0"/>
              <a:t>La virtualización es una tecnología que permite la creación de máquinas virtuales (VM) o entornos de software que emulan un hardware de computadora completo, incluyendo CPU, memoria, almacenamiento y dispositivos de red. Estas máquinas virtuales pueden ejecutar sistemas operativos completos y aplicaciones como si estuvieran corriendo en hardware físico real, pero todo está contenido dentro de un entorno virtual.</a:t>
            </a:r>
          </a:p>
          <a:p>
            <a:endParaRPr lang="es-ES" sz="2200" dirty="0"/>
          </a:p>
          <a:p>
            <a:r>
              <a:rPr lang="es-ES" sz="2200" dirty="0"/>
              <a:t>Hipervisor:</a:t>
            </a:r>
          </a:p>
          <a:p>
            <a:r>
              <a:rPr lang="es-ES" sz="2200" dirty="0"/>
              <a:t>Un hipervisor es el software que permite la virtualización al crear y gestionar máquinas virtuales. Hay dos tipos principales de hipervisores:</a:t>
            </a:r>
          </a:p>
          <a:p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2864896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600" b="1" dirty="0"/>
              <a:t>Definiciones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152401"/>
            <a:ext cx="1219200" cy="962526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2 Sistema Operativo. UTNFRA/2024</a:t>
            </a:r>
            <a:endParaRPr lang="es-A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EAD2644-E54E-FB78-FF20-A261837B57D6}"/>
              </a:ext>
            </a:extLst>
          </p:cNvPr>
          <p:cNvSpPr txBox="1"/>
          <p:nvPr/>
        </p:nvSpPr>
        <p:spPr>
          <a:xfrm>
            <a:off x="327144" y="460432"/>
            <a:ext cx="11385312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sz="2200" dirty="0"/>
          </a:p>
          <a:p>
            <a:r>
              <a:rPr lang="es-ES" sz="2200" b="1" dirty="0"/>
              <a:t>Hipervisor de Tipo 1 (</a:t>
            </a:r>
            <a:r>
              <a:rPr lang="es-ES" sz="2200" b="1" dirty="0" err="1"/>
              <a:t>Bare</a:t>
            </a:r>
            <a:r>
              <a:rPr lang="es-ES" sz="2200" b="1" dirty="0"/>
              <a:t>-Metal):</a:t>
            </a:r>
          </a:p>
          <a:p>
            <a:endParaRPr lang="es-ES" sz="2200" dirty="0"/>
          </a:p>
          <a:p>
            <a:r>
              <a:rPr lang="es-ES" sz="2200" dirty="0"/>
              <a:t>También conocido como "hipervisor nativo" o "hipervisor de nivel de sistema", se ejecuta directamente sobre el hardware físico del servidor.</a:t>
            </a:r>
          </a:p>
          <a:p>
            <a:r>
              <a:rPr lang="es-ES" sz="2200" dirty="0"/>
              <a:t>Las máquinas virtuales se ejecutan directamente sobre el hipervisor sin un sistema operativo anfitrión adicional.</a:t>
            </a:r>
          </a:p>
          <a:p>
            <a:r>
              <a:rPr lang="es-ES" sz="2200" dirty="0"/>
              <a:t>Ejemplos de hipervisores de tipo 1 incluyen VMware </a:t>
            </a:r>
            <a:r>
              <a:rPr lang="es-ES" sz="2200" dirty="0" err="1"/>
              <a:t>ESXi</a:t>
            </a:r>
            <a:r>
              <a:rPr lang="es-ES" sz="2200" dirty="0"/>
              <a:t>, Microsoft </a:t>
            </a:r>
            <a:r>
              <a:rPr lang="es-ES" sz="2200" dirty="0" err="1"/>
              <a:t>Hyper</a:t>
            </a:r>
            <a:r>
              <a:rPr lang="es-ES" sz="2200" dirty="0"/>
              <a:t>-V Server y </a:t>
            </a:r>
            <a:r>
              <a:rPr lang="es-ES" sz="2200" dirty="0" err="1"/>
              <a:t>Xen</a:t>
            </a:r>
            <a:r>
              <a:rPr lang="es-ES" sz="2200" dirty="0"/>
              <a:t>.</a:t>
            </a:r>
          </a:p>
          <a:p>
            <a:endParaRPr lang="es-ES" sz="2200" dirty="0"/>
          </a:p>
          <a:p>
            <a:r>
              <a:rPr lang="es-ES" sz="2200" b="1" dirty="0"/>
              <a:t>Hipervisor de Tipo 2 (</a:t>
            </a:r>
            <a:r>
              <a:rPr lang="es-ES" sz="2200" b="1" dirty="0" err="1"/>
              <a:t>Hosted</a:t>
            </a:r>
            <a:r>
              <a:rPr lang="es-ES" sz="2200" b="1" dirty="0"/>
              <a:t>):</a:t>
            </a:r>
          </a:p>
          <a:p>
            <a:endParaRPr lang="es-ES" sz="2200" dirty="0"/>
          </a:p>
          <a:p>
            <a:r>
              <a:rPr lang="es-ES" sz="2200" dirty="0"/>
              <a:t>También conocido como "hipervisor de nivel de aplicación" o "hipervisor alojado", se ejecuta como una aplicación dentro de un sistema operativo anfitrión.</a:t>
            </a:r>
          </a:p>
          <a:p>
            <a:r>
              <a:rPr lang="es-ES" sz="2200" dirty="0"/>
              <a:t>Las máquinas virtuales se ejecutan como procesos dentro del sistema operativo anfitrión.</a:t>
            </a:r>
          </a:p>
          <a:p>
            <a:r>
              <a:rPr lang="es-ES" sz="2200" dirty="0"/>
              <a:t>Ejemplos de hipervisores de tipo 2 incluyen VMware Workstation, Oracle VirtualBox y </a:t>
            </a:r>
            <a:r>
              <a:rPr lang="es-ES" sz="2200" dirty="0" err="1"/>
              <a:t>Parallels</a:t>
            </a:r>
            <a:r>
              <a:rPr lang="es-ES" sz="2200" dirty="0"/>
              <a:t> Desktop.  </a:t>
            </a:r>
          </a:p>
          <a:p>
            <a:r>
              <a:rPr lang="es-ES" sz="2200" dirty="0"/>
              <a:t>                            Conceptos: HOST y GUEST </a:t>
            </a:r>
            <a:endParaRPr lang="es-AR" sz="2200" dirty="0"/>
          </a:p>
        </p:txBody>
      </p:sp>
    </p:spTree>
    <p:extLst>
      <p:ext uri="{BB962C8B-B14F-4D97-AF65-F5344CB8AC3E}">
        <p14:creationId xmlns:p14="http://schemas.microsoft.com/office/powerpoint/2010/main" val="3908038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600" b="1" dirty="0"/>
              <a:t>Definiciones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152401"/>
            <a:ext cx="1219200" cy="962526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2 Sistema Operativo. UTNFRA/2024</a:t>
            </a:r>
            <a:endParaRPr lang="es-A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FFC25EB-2CA2-FBD3-6AC4-87C96E879A94}"/>
              </a:ext>
            </a:extLst>
          </p:cNvPr>
          <p:cNvSpPr txBox="1"/>
          <p:nvPr/>
        </p:nvSpPr>
        <p:spPr>
          <a:xfrm>
            <a:off x="457200" y="651593"/>
            <a:ext cx="105156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200" b="1" dirty="0"/>
              <a:t>Archivo ISO: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/>
              <a:t>Un archivo ISO es una imagen de disco que contiene una copia exacta de un sistema de archivos, generalmente utilizado para distribuir y almacenar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/>
              <a:t>Un archivo ISO no es un disco duro virtual en sí mismo, sino más bien una imagen de un disco que puede ser utilizado para instalar o ejecutar software.</a:t>
            </a:r>
          </a:p>
          <a:p>
            <a:endParaRPr lang="es-ES" sz="2200" dirty="0"/>
          </a:p>
          <a:p>
            <a:r>
              <a:rPr lang="es-ES" sz="2200" b="1" dirty="0"/>
              <a:t>Archivo VDI: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/>
              <a:t>(Virtual Disk </a:t>
            </a:r>
            <a:r>
              <a:rPr lang="es-ES" sz="2200" dirty="0" err="1"/>
              <a:t>Image</a:t>
            </a:r>
            <a:r>
              <a:rPr lang="es-ES" sz="2200" dirty="0"/>
              <a:t>) es un formato de archivo utilizado por software de virtualización, como VirtualBox, para almacenar discos duros virtuales de máquinas virtuales.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/>
              <a:t>Un archivo VDI es un disco duro virtual dinámico que puede crecer o disminuir de tamaño según sea necesario para almacenar datos adicionales en la máquina virtual.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/>
              <a:t>Se utiliza para almacenar el sistema operativo invitado, aplicaciones y datos dentro de una máquina virtual.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/>
              <a:t>A diferencia de un archivo ISO, que es una imagen estática, un archivo VDI es un disco duro virtual que simula un disco físico y se comporta como tal dentro de la máquina virtual.</a:t>
            </a:r>
            <a:endParaRPr lang="es-AR" sz="2200" dirty="0"/>
          </a:p>
        </p:txBody>
      </p:sp>
    </p:spTree>
    <p:extLst>
      <p:ext uri="{BB962C8B-B14F-4D97-AF65-F5344CB8AC3E}">
        <p14:creationId xmlns:p14="http://schemas.microsoft.com/office/powerpoint/2010/main" val="871535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600" b="1" dirty="0"/>
              <a:t>Definiciones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152401"/>
            <a:ext cx="1219200" cy="962526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2 Sistema Operativo. UTNFRA/2024</a:t>
            </a:r>
            <a:endParaRPr lang="es-A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71882F3-57A6-E005-9A7C-0182F3FEA89D}"/>
              </a:ext>
            </a:extLst>
          </p:cNvPr>
          <p:cNvSpPr txBox="1"/>
          <p:nvPr/>
        </p:nvSpPr>
        <p:spPr>
          <a:xfrm>
            <a:off x="1447800" y="970969"/>
            <a:ext cx="7837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1" dirty="0"/>
              <a:t>https://github.com/upszot/UTN-FRA_SO_onBording?tab=readme-ov-file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5E2BF78-C8F2-FBFA-CF7D-CC2C0C5B8135}"/>
              </a:ext>
            </a:extLst>
          </p:cNvPr>
          <p:cNvSpPr txBox="1"/>
          <p:nvPr/>
        </p:nvSpPr>
        <p:spPr>
          <a:xfrm>
            <a:off x="870789" y="1512539"/>
            <a:ext cx="9906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 Shell</a:t>
            </a:r>
          </a:p>
          <a:p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Ver si podemos virtualizar: </a:t>
            </a:r>
            <a:r>
              <a:rPr lang="es-AR" sz="2200" b="1" i="0" dirty="0" err="1">
                <a:solidFill>
                  <a:srgbClr val="16161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systeminfo</a:t>
            </a:r>
            <a:endParaRPr lang="es-AR" sz="2200" b="1" i="0" dirty="0">
              <a:solidFill>
                <a:srgbClr val="161616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200" b="1" dirty="0">
                <a:solidFill>
                  <a:srgbClr val="161616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Ir a la </a:t>
            </a:r>
            <a:r>
              <a:rPr lang="es-AR" sz="2200" b="1" dirty="0" err="1">
                <a:solidFill>
                  <a:srgbClr val="161616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Bios</a:t>
            </a:r>
            <a:r>
              <a:rPr lang="es-AR" sz="2200" b="1" dirty="0">
                <a:solidFill>
                  <a:srgbClr val="161616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a habilitar </a:t>
            </a:r>
            <a:endParaRPr lang="es-AR" sz="2200" b="1" i="0" dirty="0">
              <a:solidFill>
                <a:srgbClr val="161616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VirtualBox: </a:t>
            </a:r>
          </a:p>
          <a:p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Descargar desde </a:t>
            </a:r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https://www.virtualbox.org/wiki/Downloads</a:t>
            </a:r>
            <a:endParaRPr lang="es-E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Descargar ISO</a:t>
            </a:r>
          </a:p>
          <a:p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Crear y primeras configuraciones </a:t>
            </a:r>
          </a:p>
          <a:p>
            <a:pPr algn="ctr"/>
            <a:endParaRPr lang="es-E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WSL</a:t>
            </a:r>
          </a:p>
          <a:p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Desde </a:t>
            </a:r>
            <a:r>
              <a:rPr lang="es-E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 Shell:  </a:t>
            </a:r>
            <a:r>
              <a:rPr lang="es-E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wsl</a:t>
            </a:r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es-E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endParaRPr lang="es-E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Probar los primeros comandos </a:t>
            </a:r>
            <a:r>
              <a:rPr lang="es-E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dir-ls</a:t>
            </a:r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 / cd / </a:t>
            </a:r>
            <a:r>
              <a:rPr lang="es-E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mkdir</a:t>
            </a:r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s-AR" sz="2400" b="0" i="0" dirty="0" err="1">
                <a:solidFill>
                  <a:srgbClr val="FFFFFF"/>
                </a:solidFill>
                <a:effectLst/>
                <a:highlight>
                  <a:srgbClr val="277D9F"/>
                </a:highlight>
                <a:latin typeface="Monaco"/>
              </a:rPr>
              <a:t>cls</a:t>
            </a:r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es-ES" sz="22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798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600" b="1" dirty="0"/>
              <a:t>Definiciones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152401"/>
            <a:ext cx="1219200" cy="962526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2 Sistema Operativo. UTNFRA/2024</a:t>
            </a:r>
            <a:endParaRPr lang="es-A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71882F3-57A6-E005-9A7C-0182F3FEA89D}"/>
              </a:ext>
            </a:extLst>
          </p:cNvPr>
          <p:cNvSpPr txBox="1"/>
          <p:nvPr/>
        </p:nvSpPr>
        <p:spPr>
          <a:xfrm>
            <a:off x="1447800" y="970969"/>
            <a:ext cx="7837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1" dirty="0"/>
              <a:t>https://github.com/upszot/UTN-FRA_SO_onBording?tab=readme-ov-file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5E2BF78-C8F2-FBFA-CF7D-CC2C0C5B8135}"/>
              </a:ext>
            </a:extLst>
          </p:cNvPr>
          <p:cNvSpPr txBox="1"/>
          <p:nvPr/>
        </p:nvSpPr>
        <p:spPr>
          <a:xfrm>
            <a:off x="870789" y="1512539"/>
            <a:ext cx="9906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Para la conferencia 3</a:t>
            </a:r>
          </a:p>
          <a:p>
            <a:pPr algn="ctr"/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Chocolate</a:t>
            </a:r>
          </a:p>
          <a:p>
            <a:pPr algn="ctr"/>
            <a:endParaRPr lang="es-E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  <a:p>
            <a:pPr algn="ctr"/>
            <a:endParaRPr lang="es-E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Vagrant</a:t>
            </a:r>
            <a:endParaRPr lang="es-E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A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520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152400"/>
            <a:ext cx="1828800" cy="1443789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2 Sistema Operativo. UTNFRA/2024</a:t>
            </a:r>
            <a:endParaRPr lang="es-A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D21B45B-0269-32FE-22D1-AEFFAD589566}"/>
              </a:ext>
            </a:extLst>
          </p:cNvPr>
          <p:cNvSpPr txBox="1"/>
          <p:nvPr/>
        </p:nvSpPr>
        <p:spPr>
          <a:xfrm>
            <a:off x="2209800" y="2743200"/>
            <a:ext cx="10668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/>
              <a:t>Dudas, Preguntas…</a:t>
            </a:r>
          </a:p>
          <a:p>
            <a:endParaRPr lang="es-ES" sz="3600" b="1" dirty="0"/>
          </a:p>
          <a:p>
            <a:pPr marL="4038600"/>
            <a:r>
              <a:rPr lang="es-ES" sz="3600" b="1" dirty="0"/>
              <a:t> GRACIAS</a:t>
            </a:r>
          </a:p>
        </p:txBody>
      </p:sp>
    </p:spTree>
    <p:extLst>
      <p:ext uri="{BB962C8B-B14F-4D97-AF65-F5344CB8AC3E}">
        <p14:creationId xmlns:p14="http://schemas.microsoft.com/office/powerpoint/2010/main" val="2489629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600" b="1" dirty="0"/>
              <a:t>Guía de la presentación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152400"/>
            <a:ext cx="1828800" cy="1443789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2 Sistema Operativo. UTNFRA/2024</a:t>
            </a:r>
            <a:endParaRPr lang="es-A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9344B30-EF6F-3437-D1FE-5D413BF71E08}"/>
              </a:ext>
            </a:extLst>
          </p:cNvPr>
          <p:cNvSpPr txBox="1"/>
          <p:nvPr/>
        </p:nvSpPr>
        <p:spPr>
          <a:xfrm>
            <a:off x="736600" y="1171417"/>
            <a:ext cx="10566400" cy="2482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Definiciones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3600" dirty="0">
                <a:latin typeface="Arial" panose="020B0604020202020204" pitchFamily="34" charset="0"/>
                <a:cs typeface="Arial" panose="020B0604020202020204" pitchFamily="34" charset="0"/>
              </a:rPr>
              <a:t>Virtualizando nuestra PC</a:t>
            </a:r>
          </a:p>
        </p:txBody>
      </p:sp>
    </p:spTree>
    <p:extLst>
      <p:ext uri="{BB962C8B-B14F-4D97-AF65-F5344CB8AC3E}">
        <p14:creationId xmlns:p14="http://schemas.microsoft.com/office/powerpoint/2010/main" val="2442211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600" b="1" dirty="0"/>
              <a:t>Definiciones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152400"/>
            <a:ext cx="1828800" cy="1443789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2 Sistema Operativo. UTNFRA/2024</a:t>
            </a:r>
            <a:endParaRPr lang="es-A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4EC556-D6C8-5955-D37F-2DA744C0F647}"/>
              </a:ext>
            </a:extLst>
          </p:cNvPr>
          <p:cNvSpPr txBox="1"/>
          <p:nvPr/>
        </p:nvSpPr>
        <p:spPr>
          <a:xfrm>
            <a:off x="1676400" y="1524000"/>
            <a:ext cx="75438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Un Sistema Operativo del acrónimo en ingles OS (</a:t>
            </a:r>
            <a:r>
              <a:rPr lang="es-ES" sz="2800" dirty="0" err="1"/>
              <a:t>Operating</a:t>
            </a:r>
            <a:r>
              <a:rPr lang="es-ES" sz="2800" dirty="0"/>
              <a:t> </a:t>
            </a:r>
            <a:r>
              <a:rPr lang="es-ES" sz="2800" dirty="0" err="1"/>
              <a:t>System</a:t>
            </a:r>
            <a:r>
              <a:rPr lang="es-ES" sz="2800" dirty="0"/>
              <a:t>) es un programa o programas que gestiona los recursos de hardware y provee servicios y las aplicaciones, una herramientas de software que permiten la interacción con el núcleo o </a:t>
            </a:r>
            <a:r>
              <a:rPr lang="es-ES" sz="2800" dirty="0" err="1"/>
              <a:t>kernel</a:t>
            </a:r>
            <a:r>
              <a:rPr lang="es-ES" sz="2800" dirty="0"/>
              <a:t> (Núcleo) y este es el encargado de enviar e interpretar las instrucciones en código de máquina.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787502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600" b="1" dirty="0"/>
              <a:t>Definiciones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152400"/>
            <a:ext cx="1828800" cy="1443789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2 Sistema Operativo. UTNFRA/2024</a:t>
            </a:r>
            <a:endParaRPr lang="es-A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batch&#10;Multiprograma&#10;ción y&#10;circuitos&#10;integrados&#10;Multics Microsoft&#10;Windows&#10;(MS DOS)&#10;Unix&#10;Windows&#10;95&#10;Windows&#10;NT 3.1&#10;Apple&#10;Macintosh&#10;Windows&#10;xpLinux&#10;Windows 7 ,&#10;8 y 10&#10;MAC&#10;OS X&#10;19701960 196519501940 1992199119841980 20011995 2009 2012&#10;Década&#10; ">
            <a:extLst>
              <a:ext uri="{FF2B5EF4-FFF2-40B4-BE49-F238E27FC236}">
                <a16:creationId xmlns:a16="http://schemas.microsoft.com/office/drawing/2014/main" id="{7CF8E4C1-E3A3-49C7-8ABC-F2538EB81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472" y="928687"/>
            <a:ext cx="6997700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64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600" b="1" dirty="0"/>
              <a:t>Definiciones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152400"/>
            <a:ext cx="1828800" cy="1443789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2 Sistema Operativo. UTNFRA/2024</a:t>
            </a:r>
            <a:endParaRPr lang="es-A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83B4D59-F184-805E-9A1E-D95C074A0E8C}"/>
              </a:ext>
            </a:extLst>
          </p:cNvPr>
          <p:cNvSpPr txBox="1"/>
          <p:nvPr/>
        </p:nvSpPr>
        <p:spPr>
          <a:xfrm>
            <a:off x="533400" y="871419"/>
            <a:ext cx="97536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200" dirty="0"/>
              <a:t>1. Componentes del Sistema Operativo:</a:t>
            </a:r>
          </a:p>
          <a:p>
            <a:r>
              <a:rPr lang="es-ES" sz="2200" b="1" dirty="0"/>
              <a:t>a. </a:t>
            </a:r>
            <a:r>
              <a:rPr lang="es-ES" sz="2200" b="1" dirty="0" err="1"/>
              <a:t>Kernel</a:t>
            </a:r>
            <a:r>
              <a:rPr lang="es-ES" sz="2200" b="1" dirty="0"/>
              <a:t>:</a:t>
            </a:r>
          </a:p>
          <a:p>
            <a:r>
              <a:rPr lang="es-ES" sz="2200" dirty="0"/>
              <a:t>El núcleo o </a:t>
            </a:r>
            <a:r>
              <a:rPr lang="es-ES" sz="2200" dirty="0" err="1"/>
              <a:t>kernel</a:t>
            </a:r>
            <a:r>
              <a:rPr lang="es-ES" sz="2200" dirty="0"/>
              <a:t> es el corazón del sistema operativo. Es el componente que interactúa directamente con el hardware de la computadora y gestiona los recursos del sistema. El </a:t>
            </a:r>
            <a:r>
              <a:rPr lang="es-ES" sz="2200" dirty="0" err="1"/>
              <a:t>kernel</a:t>
            </a:r>
            <a:r>
              <a:rPr lang="es-ES" sz="2200" dirty="0"/>
              <a:t> se encarga de tareas fundamentales como </a:t>
            </a:r>
            <a:r>
              <a:rPr lang="es-ES" sz="2400" b="1" u="sng" dirty="0"/>
              <a:t>la gestión de memoria, el manejo de procesos y el acceso a dispositivos de entrada/salida.</a:t>
            </a:r>
          </a:p>
          <a:p>
            <a:endParaRPr lang="es-ES" sz="2200" dirty="0"/>
          </a:p>
          <a:p>
            <a:r>
              <a:rPr lang="es-ES" sz="2200" b="1" dirty="0"/>
              <a:t>b. Interfaz de Usuario (UI):</a:t>
            </a:r>
          </a:p>
          <a:p>
            <a:r>
              <a:rPr lang="es-ES" sz="2200" dirty="0"/>
              <a:t>La interfaz de usuario es la parte del sistema operativo con la que interactúan los usuarios. Puede ser de tipo gráfico (GUI) </a:t>
            </a:r>
            <a:r>
              <a:rPr lang="es-A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es-AR" sz="2400" b="1" i="0" u="sng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Graphical</a:t>
            </a:r>
            <a:r>
              <a:rPr lang="es-AR" sz="2400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s-AR" sz="2400" b="1" i="0" u="sng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User</a:t>
            </a:r>
            <a:r>
              <a:rPr lang="es-AR" sz="2400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Interface</a:t>
            </a:r>
            <a:r>
              <a:rPr lang="es-A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</a:t>
            </a:r>
            <a:r>
              <a:rPr lang="es-ES" sz="2200" dirty="0"/>
              <a:t> o de línea de comandos (CLI) </a:t>
            </a:r>
            <a:r>
              <a:rPr lang="es-A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es-AR" sz="2400" b="1" i="0" u="sng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Command</a:t>
            </a:r>
            <a:r>
              <a:rPr lang="es-AR" sz="2400" b="1" i="0" u="sng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Line Interface</a:t>
            </a:r>
            <a:r>
              <a:rPr lang="es-A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</a:t>
            </a:r>
            <a:r>
              <a:rPr lang="es-ES" sz="2200" dirty="0"/>
              <a:t>. La GUI proporciona elementos visuales como ventanas, iconos y menús para que los usuarios interactúen con el sistema de forma intuitiva, mientras que la CLI permite a los usuarios ingresar comandos de texto para realizar operaciones.</a:t>
            </a:r>
            <a:endParaRPr lang="es-AR" sz="2200" dirty="0"/>
          </a:p>
        </p:txBody>
      </p:sp>
    </p:spTree>
    <p:extLst>
      <p:ext uri="{BB962C8B-B14F-4D97-AF65-F5344CB8AC3E}">
        <p14:creationId xmlns:p14="http://schemas.microsoft.com/office/powerpoint/2010/main" val="1768114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600" b="1" dirty="0"/>
              <a:t>Definiciones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152400"/>
            <a:ext cx="1828800" cy="1443789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2 Sistema Operativo. UTNFRA/2024</a:t>
            </a:r>
            <a:endParaRPr lang="es-A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98924CA-3149-6A0F-B550-0E76DCC1E026}"/>
              </a:ext>
            </a:extLst>
          </p:cNvPr>
          <p:cNvSpPr txBox="1"/>
          <p:nvPr/>
        </p:nvSpPr>
        <p:spPr>
          <a:xfrm>
            <a:off x="838200" y="798731"/>
            <a:ext cx="829501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El </a:t>
            </a:r>
            <a:r>
              <a:rPr lang="es-E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kernel</a:t>
            </a: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logra todas las funciones mediante un conjunto de rutinas de programación y algoritmos que están diseñados para gestionar eficientemente los recursos del sistema y coordinar las interacciones entre los diferentes componentes del sistema operativo y el hardware subyacente.</a:t>
            </a:r>
            <a:endParaRPr lang="es-AR" sz="20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763F5C7-0C9C-666F-9BCE-463D1DF49ACE}"/>
              </a:ext>
            </a:extLst>
          </p:cNvPr>
          <p:cNvSpPr txBox="1"/>
          <p:nvPr/>
        </p:nvSpPr>
        <p:spPr>
          <a:xfrm>
            <a:off x="609600" y="2406956"/>
            <a:ext cx="990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RAM: El </a:t>
            </a:r>
            <a:r>
              <a:rPr lang="es-ES" dirty="0" err="1"/>
              <a:t>kernel</a:t>
            </a:r>
            <a:r>
              <a:rPr lang="es-ES" dirty="0"/>
              <a:t> asigna y libera espacio en la memoria RAM según sea necesario para los procesos en ejecución. Utiliza técnicas como la paginación y el reemplazo de página para gestionar la memoria física de manera eficiente.</a:t>
            </a:r>
          </a:p>
          <a:p>
            <a:endParaRPr lang="es-ES" dirty="0"/>
          </a:p>
          <a:p>
            <a:r>
              <a:rPr lang="es-ES" dirty="0"/>
              <a:t>Disco: Cuando no hay suficiente memoria física disponible, el </a:t>
            </a:r>
            <a:r>
              <a:rPr lang="es-ES" dirty="0" err="1"/>
              <a:t>kernel</a:t>
            </a:r>
            <a:r>
              <a:rPr lang="es-ES" dirty="0"/>
              <a:t> puede utilizar la memoria virtual en el disco para asignar espacio adicional a los procesos. Utiliza técnicas como el intercambio de páginas para mover páginas menos utilizadas entre la RAM y el disco según sea necesario.</a:t>
            </a:r>
          </a:p>
          <a:p>
            <a:endParaRPr lang="es-ES" dirty="0"/>
          </a:p>
          <a:p>
            <a:r>
              <a:rPr lang="es-ES" dirty="0"/>
              <a:t>Procesador: El </a:t>
            </a:r>
            <a:r>
              <a:rPr lang="es-ES" dirty="0" err="1"/>
              <a:t>kernel</a:t>
            </a:r>
            <a:r>
              <a:rPr lang="es-ES" dirty="0"/>
              <a:t> programa la ejecución de procesos y hilos en el procesador utilizando algoritmos de planificación de procesos. Se asegura de que los procesos y los hilos se ejecuten de manera justa y eficiente, asignando tiempo de CPU en función de las prioridades y la carga del sistema.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67481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600" b="1" dirty="0"/>
              <a:t>Definiciones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152400"/>
            <a:ext cx="1828800" cy="1443789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2 Sistema Operativo. UTNFRA/2024</a:t>
            </a:r>
            <a:endParaRPr lang="es-A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E81A5BA-E0B5-6FC6-E31B-A5A217A6BB4E}"/>
              </a:ext>
            </a:extLst>
          </p:cNvPr>
          <p:cNvSpPr txBox="1"/>
          <p:nvPr/>
        </p:nvSpPr>
        <p:spPr>
          <a:xfrm>
            <a:off x="1219200" y="1066800"/>
            <a:ext cx="89154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La paginación es una técnica de gestión de memoria utilizada por el </a:t>
            </a:r>
            <a:r>
              <a:rPr lang="es-ES" sz="2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kernel</a:t>
            </a:r>
            <a:r>
              <a:rPr lang="es-E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para asignar y administrar la memoria de manera eficiente. </a:t>
            </a:r>
          </a:p>
          <a:p>
            <a:endParaRPr lang="es-ES" sz="22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r>
              <a:rPr lang="es-E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 un sistema paginado, la memoria se divide en páginas de tamaño fijo y los procesos se dividen en bloques de tamaño fijo llamados marcos de página. </a:t>
            </a:r>
          </a:p>
          <a:p>
            <a:endParaRPr lang="es-ES" sz="22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r>
              <a:rPr lang="es-E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El </a:t>
            </a:r>
            <a:r>
              <a:rPr lang="es-ES" sz="2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kernel</a:t>
            </a:r>
            <a:r>
              <a:rPr lang="es-E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mantiene una tabla de páginas que mapea las direcciones virtuales de los procesos a las direcciones físicas en la memoria RAM.</a:t>
            </a:r>
            <a:endParaRPr lang="es-AR" sz="2200" dirty="0"/>
          </a:p>
        </p:txBody>
      </p:sp>
    </p:spTree>
    <p:extLst>
      <p:ext uri="{BB962C8B-B14F-4D97-AF65-F5344CB8AC3E}">
        <p14:creationId xmlns:p14="http://schemas.microsoft.com/office/powerpoint/2010/main" val="2136280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600" b="1" dirty="0"/>
              <a:t>Definiciones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152400"/>
            <a:ext cx="1828800" cy="1443789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2 Sistema Operativo. UTNFRA/2024</a:t>
            </a:r>
            <a:endParaRPr lang="es-A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E81A5BA-E0B5-6FC6-E31B-A5A217A6BB4E}"/>
              </a:ext>
            </a:extLst>
          </p:cNvPr>
          <p:cNvSpPr txBox="1"/>
          <p:nvPr/>
        </p:nvSpPr>
        <p:spPr>
          <a:xfrm>
            <a:off x="1219200" y="1066800"/>
            <a:ext cx="8915400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Supongamos que tenemos un sistema con una memoria física de 4 GB y un tamaño de página de 4 KB. Esto significa que hay 1 millón de marcos de página (4 GB / 4 KB) disponibles en la memoria física.</a:t>
            </a:r>
          </a:p>
          <a:p>
            <a:endParaRPr lang="es-ES" sz="2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s-E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Cuando un proceso solicita memoria, el </a:t>
            </a:r>
            <a:r>
              <a:rPr lang="es-ES" sz="2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kernel</a:t>
            </a:r>
            <a:r>
              <a:rPr lang="es-E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asigna espacio de memoria virtual al proceso. Por ejemplo, si un proceso necesita 8 MB de memoria, el </a:t>
            </a:r>
            <a:r>
              <a:rPr lang="es-ES" sz="2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kernel</a:t>
            </a:r>
            <a:r>
              <a:rPr lang="es-E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asignará 2048 páginas (8 MB / 4 KB por página) al proceso en la memoria virtual.</a:t>
            </a:r>
          </a:p>
          <a:p>
            <a:endParaRPr lang="es-ES" sz="2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s-E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El </a:t>
            </a:r>
            <a:r>
              <a:rPr lang="es-ES" sz="2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kernel</a:t>
            </a:r>
            <a:r>
              <a:rPr lang="es-E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entonces busca marcos de página libres en la memoria física para asignar a estas páginas virtuales. Por ejemplo, si hay 2048 marcos de página libres disponibles, el </a:t>
            </a:r>
            <a:r>
              <a:rPr lang="es-ES" sz="2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kernel</a:t>
            </a:r>
            <a:r>
              <a:rPr lang="es-E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asignará cada una de las 2048 páginas virtuales a un marco de página en la memoria física.</a:t>
            </a:r>
            <a:endParaRPr lang="es-AR" sz="2200" dirty="0"/>
          </a:p>
        </p:txBody>
      </p:sp>
    </p:spTree>
    <p:extLst>
      <p:ext uri="{BB962C8B-B14F-4D97-AF65-F5344CB8AC3E}">
        <p14:creationId xmlns:p14="http://schemas.microsoft.com/office/powerpoint/2010/main" val="1989280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7448</TotalTime>
  <Words>2926</Words>
  <Application>Microsoft Office PowerPoint</Application>
  <PresentationFormat>Panorámica</PresentationFormat>
  <Paragraphs>246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Monaco</vt:lpstr>
      <vt:lpstr>Söhne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las Computadoras</dc:title>
  <dc:creator>Marcelo Daniel Capra</dc:creator>
  <cp:lastModifiedBy>gsolerherrera@gmail.com</cp:lastModifiedBy>
  <cp:revision>555</cp:revision>
  <dcterms:created xsi:type="dcterms:W3CDTF">2022-03-09T12:42:55Z</dcterms:created>
  <dcterms:modified xsi:type="dcterms:W3CDTF">2024-04-17T01:19:00Z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2021-09-21T00:00:00Z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2022-03-09T00:00:00Z</vt:filetime>
  </property>
</Properties>
</file>