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40"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l-PL"/>
              <a:t>Kliknij, aby edytować styl</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A06876CB-3EB6-463B-BDFB-E7E8E5673DEE}" type="datetimeFigureOut">
              <a:rPr lang="pl-PL" smtClean="0"/>
              <a:t>09.07.2022</a:t>
            </a:fld>
            <a:endParaRPr lang="pl-PL"/>
          </a:p>
        </p:txBody>
      </p:sp>
      <p:sp>
        <p:nvSpPr>
          <p:cNvPr id="5" name="Footer Placeholder 4"/>
          <p:cNvSpPr>
            <a:spLocks noGrp="1"/>
          </p:cNvSpPr>
          <p:nvPr>
            <p:ph type="ftr" sz="quarter" idx="11"/>
          </p:nvPr>
        </p:nvSpPr>
        <p:spPr>
          <a:xfrm>
            <a:off x="2416500" y="329307"/>
            <a:ext cx="4973915" cy="309201"/>
          </a:xfrm>
        </p:spPr>
        <p:txBody>
          <a:bodyPr/>
          <a:lstStyle/>
          <a:p>
            <a:endParaRPr lang="pl-PL"/>
          </a:p>
        </p:txBody>
      </p:sp>
      <p:sp>
        <p:nvSpPr>
          <p:cNvPr id="6" name="Slide Number Placeholder 5"/>
          <p:cNvSpPr>
            <a:spLocks noGrp="1"/>
          </p:cNvSpPr>
          <p:nvPr>
            <p:ph type="sldNum" sz="quarter" idx="12"/>
          </p:nvPr>
        </p:nvSpPr>
        <p:spPr>
          <a:xfrm>
            <a:off x="1437664" y="798973"/>
            <a:ext cx="811019" cy="503578"/>
          </a:xfrm>
        </p:spPr>
        <p:txBody>
          <a:bodyPr/>
          <a:lstStyle/>
          <a:p>
            <a:fld id="{F1FBAD74-0E6F-4A80-B3E5-6501528F9ECA}" type="slidenum">
              <a:rPr lang="pl-PL" smtClean="0"/>
              <a:t>‹#›</a:t>
            </a:fld>
            <a:endParaRPr lang="pl-P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579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06876CB-3EB6-463B-BDFB-E7E8E5673DEE}" type="datetimeFigureOut">
              <a:rPr lang="pl-PL" smtClean="0"/>
              <a:t>09.07.2022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1FBAD74-0E6F-4A80-B3E5-6501528F9ECA}" type="slidenum">
              <a:rPr lang="pl-PL" smtClean="0"/>
              <a:t>‹#›</a:t>
            </a:fld>
            <a:endParaRPr lang="pl-P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19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06876CB-3EB6-463B-BDFB-E7E8E5673DEE}" type="datetimeFigureOut">
              <a:rPr lang="pl-PL" smtClean="0"/>
              <a:t>09.07.2022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1FBAD74-0E6F-4A80-B3E5-6501528F9ECA}" type="slidenum">
              <a:rPr lang="pl-PL" smtClean="0"/>
              <a:t>‹#›</a:t>
            </a:fld>
            <a:endParaRPr lang="pl-P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09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A06876CB-3EB6-463B-BDFB-E7E8E5673DEE}" type="datetimeFigureOut">
              <a:rPr lang="pl-PL" smtClean="0"/>
              <a:t>09.07.2022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1FBAD74-0E6F-4A80-B3E5-6501528F9ECA}" type="slidenum">
              <a:rPr lang="pl-PL" smtClean="0"/>
              <a:t>‹#›</a:t>
            </a:fld>
            <a:endParaRPr lang="pl-P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61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l-PL"/>
              <a:t>Kliknij, aby edytować styl</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A06876CB-3EB6-463B-BDFB-E7E8E5673DEE}" type="datetimeFigureOut">
              <a:rPr lang="pl-PL" smtClean="0"/>
              <a:t>09.07.2022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1FBAD74-0E6F-4A80-B3E5-6501528F9ECA}" type="slidenum">
              <a:rPr lang="pl-PL" smtClean="0"/>
              <a:t>‹#›</a:t>
            </a:fld>
            <a:endParaRPr lang="pl-P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35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l-PL"/>
              <a:t>Kliknij, aby edytować styl</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A06876CB-3EB6-463B-BDFB-E7E8E5673DEE}" type="datetimeFigureOut">
              <a:rPr lang="pl-PL" smtClean="0"/>
              <a:t>09.07.2022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1FBAD74-0E6F-4A80-B3E5-6501528F9ECA}" type="slidenum">
              <a:rPr lang="pl-PL" smtClean="0"/>
              <a:t>‹#›</a:t>
            </a:fld>
            <a:endParaRPr lang="pl-P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3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l-PL"/>
              <a:t>Kliknij, aby edytować styl</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447191" y="2824269"/>
            <a:ext cx="4645152" cy="264445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412362" y="2821491"/>
            <a:ext cx="4645152" cy="263737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06876CB-3EB6-463B-BDFB-E7E8E5673DEE}" type="datetimeFigureOut">
              <a:rPr lang="pl-PL" smtClean="0"/>
              <a:t>09.07.2022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1FBAD74-0E6F-4A80-B3E5-6501528F9ECA}" type="slidenum">
              <a:rPr lang="pl-PL" smtClean="0"/>
              <a:t>‹#›</a:t>
            </a:fld>
            <a:endParaRPr lang="pl-P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614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A06876CB-3EB6-463B-BDFB-E7E8E5673DEE}" type="datetimeFigureOut">
              <a:rPr lang="pl-PL" smtClean="0"/>
              <a:t>09.07.2022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1FBAD74-0E6F-4A80-B3E5-6501528F9ECA}" type="slidenum">
              <a:rPr lang="pl-PL" smtClean="0"/>
              <a:t>‹#›</a:t>
            </a:fld>
            <a:endParaRPr lang="pl-P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012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876CB-3EB6-463B-BDFB-E7E8E5673DEE}" type="datetimeFigureOut">
              <a:rPr lang="pl-PL" smtClean="0"/>
              <a:t>09.07.2022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1FBAD74-0E6F-4A80-B3E5-6501528F9ECA}" type="slidenum">
              <a:rPr lang="pl-PL" smtClean="0"/>
              <a:t>‹#›</a:t>
            </a:fld>
            <a:endParaRPr lang="pl-PL"/>
          </a:p>
        </p:txBody>
      </p:sp>
    </p:spTree>
    <p:extLst>
      <p:ext uri="{BB962C8B-B14F-4D97-AF65-F5344CB8AC3E}">
        <p14:creationId xmlns:p14="http://schemas.microsoft.com/office/powerpoint/2010/main" val="295891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l-PL"/>
              <a:t>Kliknij, aby edytować styl</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A06876CB-3EB6-463B-BDFB-E7E8E5673DEE}" type="datetimeFigureOut">
              <a:rPr lang="pl-PL" smtClean="0"/>
              <a:t>09.07.2022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1FBAD74-0E6F-4A80-B3E5-6501528F9ECA}" type="slidenum">
              <a:rPr lang="pl-PL" smtClean="0"/>
              <a:t>‹#›</a:t>
            </a:fld>
            <a:endParaRPr lang="pl-P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198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6876CB-3EB6-463B-BDFB-E7E8E5673DEE}" type="datetimeFigureOut">
              <a:rPr lang="pl-PL" smtClean="0"/>
              <a:t>09.07.2022</a:t>
            </a:fld>
            <a:endParaRPr lang="pl-PL"/>
          </a:p>
        </p:txBody>
      </p:sp>
      <p:sp>
        <p:nvSpPr>
          <p:cNvPr id="6" name="Footer Placeholder 5"/>
          <p:cNvSpPr>
            <a:spLocks noGrp="1"/>
          </p:cNvSpPr>
          <p:nvPr>
            <p:ph type="ftr" sz="quarter" idx="11"/>
          </p:nvPr>
        </p:nvSpPr>
        <p:spPr>
          <a:xfrm>
            <a:off x="1447382" y="318640"/>
            <a:ext cx="5541004" cy="320931"/>
          </a:xfrm>
        </p:spPr>
        <p:txBody>
          <a:bodyPr/>
          <a:lstStyle/>
          <a:p>
            <a:endParaRPr lang="pl-PL"/>
          </a:p>
        </p:txBody>
      </p:sp>
      <p:sp>
        <p:nvSpPr>
          <p:cNvPr id="7" name="Slide Number Placeholder 6"/>
          <p:cNvSpPr>
            <a:spLocks noGrp="1"/>
          </p:cNvSpPr>
          <p:nvPr>
            <p:ph type="sldNum" sz="quarter" idx="12"/>
          </p:nvPr>
        </p:nvSpPr>
        <p:spPr/>
        <p:txBody>
          <a:bodyPr/>
          <a:lstStyle/>
          <a:p>
            <a:fld id="{F1FBAD74-0E6F-4A80-B3E5-6501528F9ECA}" type="slidenum">
              <a:rPr lang="pl-PL" smtClean="0"/>
              <a:t>‹#›</a:t>
            </a:fld>
            <a:endParaRPr lang="pl-P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61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6876CB-3EB6-463B-BDFB-E7E8E5673DEE}" type="datetimeFigureOut">
              <a:rPr lang="pl-PL" smtClean="0"/>
              <a:t>09.07.2022</a:t>
            </a:fld>
            <a:endParaRPr lang="pl-P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FBAD74-0E6F-4A80-B3E5-6501528F9ECA}" type="slidenum">
              <a:rPr lang="pl-PL" smtClean="0"/>
              <a:t>‹#›</a:t>
            </a:fld>
            <a:endParaRPr lang="pl-P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456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1" name="Rectangle 6">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DF01236-2328-9F15-C530-25C92EBB9078}"/>
              </a:ext>
            </a:extLst>
          </p:cNvPr>
          <p:cNvSpPr>
            <a:spLocks noGrp="1"/>
          </p:cNvSpPr>
          <p:nvPr>
            <p:ph type="ctrTitle"/>
          </p:nvPr>
        </p:nvSpPr>
        <p:spPr>
          <a:xfrm>
            <a:off x="1752966" y="1427304"/>
            <a:ext cx="8686800" cy="3241515"/>
          </a:xfrm>
        </p:spPr>
        <p:txBody>
          <a:bodyPr anchor="ctr">
            <a:normAutofit/>
          </a:bodyPr>
          <a:lstStyle/>
          <a:p>
            <a:pPr algn="ctr"/>
            <a:r>
              <a:rPr lang="pl-PL" sz="5400" dirty="0"/>
              <a:t>Przykłady pakietu </a:t>
            </a:r>
            <a:r>
              <a:rPr lang="pl-PL" sz="5400" dirty="0" err="1"/>
              <a:t>samplics</a:t>
            </a:r>
            <a:endParaRPr lang="pl-PL" sz="5400" dirty="0"/>
          </a:p>
        </p:txBody>
      </p:sp>
      <p:cxnSp>
        <p:nvCxnSpPr>
          <p:cNvPr id="22" name="Straight Connector 8">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3" name="Straight Connector 10">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23706"/>
            <a:ext cx="868680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153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ytuł 1">
            <a:extLst>
              <a:ext uri="{FF2B5EF4-FFF2-40B4-BE49-F238E27FC236}">
                <a16:creationId xmlns:a16="http://schemas.microsoft.com/office/drawing/2014/main" id="{F533BD4D-B18D-F0AB-7AA6-1AD15D5C40BA}"/>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3400"/>
              <a:t>Selekcja próby – losowanie wielostopniowe (drugi etap)</a:t>
            </a:r>
          </a:p>
        </p:txBody>
      </p:sp>
      <p:pic>
        <p:nvPicPr>
          <p:cNvPr id="5" name="Obraz 4" descr="Obraz zawierający stół&#10;&#10;Opis wygenerowany automatycznie">
            <a:extLst>
              <a:ext uri="{FF2B5EF4-FFF2-40B4-BE49-F238E27FC236}">
                <a16:creationId xmlns:a16="http://schemas.microsoft.com/office/drawing/2014/main" id="{09BA5889-83BD-85E8-EEC4-2A4DE021A9F0}"/>
              </a:ext>
            </a:extLst>
          </p:cNvPr>
          <p:cNvPicPr>
            <a:picLocks noChangeAspect="1"/>
          </p:cNvPicPr>
          <p:nvPr/>
        </p:nvPicPr>
        <p:blipFill>
          <a:blip r:embed="rId3"/>
          <a:stretch>
            <a:fillRect/>
          </a:stretch>
        </p:blipFill>
        <p:spPr>
          <a:xfrm>
            <a:off x="1137148" y="263627"/>
            <a:ext cx="4700667" cy="5347861"/>
          </a:xfrm>
          <a:prstGeom prst="rect">
            <a:avLst/>
          </a:prstGeom>
        </p:spPr>
      </p:pic>
      <p:cxnSp>
        <p:nvCxnSpPr>
          <p:cNvPr id="22" name="Straight Connector 21">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Symbol zastępczy zawartości 2">
            <a:extLst>
              <a:ext uri="{FF2B5EF4-FFF2-40B4-BE49-F238E27FC236}">
                <a16:creationId xmlns:a16="http://schemas.microsoft.com/office/drawing/2014/main" id="{D9D23CC6-99CC-54D0-FE9C-19A22E38797D}"/>
              </a:ext>
            </a:extLst>
          </p:cNvPr>
          <p:cNvSpPr>
            <a:spLocks noGrp="1"/>
          </p:cNvSpPr>
          <p:nvPr>
            <p:ph idx="1"/>
          </p:nvPr>
        </p:nvSpPr>
        <p:spPr>
          <a:xfrm>
            <a:off x="6579647" y="3826270"/>
            <a:ext cx="4395389" cy="965160"/>
          </a:xfrm>
        </p:spPr>
        <p:txBody>
          <a:bodyPr>
            <a:normAutofit/>
          </a:bodyPr>
          <a:lstStyle/>
          <a:p>
            <a:pPr marL="0" indent="0">
              <a:buNone/>
            </a:pPr>
            <a:r>
              <a:rPr lang="pl-PL" dirty="0"/>
              <a:t>Wybór gospodarstw na załączniku obok.</a:t>
            </a:r>
          </a:p>
        </p:txBody>
      </p:sp>
    </p:spTree>
    <p:extLst>
      <p:ext uri="{BB962C8B-B14F-4D97-AF65-F5344CB8AC3E}">
        <p14:creationId xmlns:p14="http://schemas.microsoft.com/office/powerpoint/2010/main" val="99465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ytuł 1">
            <a:extLst>
              <a:ext uri="{FF2B5EF4-FFF2-40B4-BE49-F238E27FC236}">
                <a16:creationId xmlns:a16="http://schemas.microsoft.com/office/drawing/2014/main" id="{E3D6A37C-AC41-62D9-6596-7B1A292C9757}"/>
              </a:ext>
            </a:extLst>
          </p:cNvPr>
          <p:cNvSpPr>
            <a:spLocks noGrp="1"/>
          </p:cNvSpPr>
          <p:nvPr>
            <p:ph type="title"/>
          </p:nvPr>
        </p:nvSpPr>
        <p:spPr>
          <a:xfrm>
            <a:off x="6579648" y="804520"/>
            <a:ext cx="4158749" cy="1049235"/>
          </a:xfrm>
        </p:spPr>
        <p:txBody>
          <a:bodyPr>
            <a:normAutofit/>
          </a:bodyPr>
          <a:lstStyle/>
          <a:p>
            <a:r>
              <a:rPr lang="pl-PL" sz="2500" dirty="0"/>
              <a:t>Estymacja parametrów populacji </a:t>
            </a:r>
          </a:p>
        </p:txBody>
      </p:sp>
      <p:sp>
        <p:nvSpPr>
          <p:cNvPr id="14" name="Rectangle 13">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Obraz 4" descr="Obraz zawierający stół&#10;&#10;Opis wygenerowany automatycznie">
            <a:extLst>
              <a:ext uri="{FF2B5EF4-FFF2-40B4-BE49-F238E27FC236}">
                <a16:creationId xmlns:a16="http://schemas.microsoft.com/office/drawing/2014/main" id="{E40246C8-7A51-6BD1-1873-9A9DA1B7E772}"/>
              </a:ext>
            </a:extLst>
          </p:cNvPr>
          <p:cNvPicPr>
            <a:picLocks noChangeAspect="1"/>
          </p:cNvPicPr>
          <p:nvPr/>
        </p:nvPicPr>
        <p:blipFill>
          <a:blip r:embed="rId2"/>
          <a:stretch>
            <a:fillRect/>
          </a:stretch>
        </p:blipFill>
        <p:spPr>
          <a:xfrm>
            <a:off x="1135407" y="325061"/>
            <a:ext cx="4960442" cy="4540794"/>
          </a:xfrm>
          <a:prstGeom prst="rect">
            <a:avLst/>
          </a:prstGeom>
        </p:spPr>
      </p:pic>
      <p:sp>
        <p:nvSpPr>
          <p:cNvPr id="3" name="Symbol zastępczy zawartości 2">
            <a:extLst>
              <a:ext uri="{FF2B5EF4-FFF2-40B4-BE49-F238E27FC236}">
                <a16:creationId xmlns:a16="http://schemas.microsoft.com/office/drawing/2014/main" id="{E2CB667C-D223-024A-BDA8-D19B87FCBC56}"/>
              </a:ext>
            </a:extLst>
          </p:cNvPr>
          <p:cNvSpPr>
            <a:spLocks noGrp="1"/>
          </p:cNvSpPr>
          <p:nvPr>
            <p:ph idx="1"/>
          </p:nvPr>
        </p:nvSpPr>
        <p:spPr>
          <a:xfrm>
            <a:off x="6579647" y="2015732"/>
            <a:ext cx="4158750" cy="3450613"/>
          </a:xfrm>
        </p:spPr>
        <p:txBody>
          <a:bodyPr>
            <a:normAutofit/>
          </a:bodyPr>
          <a:lstStyle/>
          <a:p>
            <a:pPr marL="0" indent="0">
              <a:buNone/>
            </a:pPr>
            <a:r>
              <a:rPr lang="pl-PL" dirty="0"/>
              <a:t>W pakiecie </a:t>
            </a:r>
            <a:r>
              <a:rPr lang="pl-PL" dirty="0" err="1"/>
              <a:t>samplics</a:t>
            </a:r>
            <a:r>
              <a:rPr lang="pl-PL" dirty="0"/>
              <a:t> mamy dwie główne klasy estymatorów: </a:t>
            </a:r>
            <a:r>
              <a:rPr lang="pl-PL" dirty="0" err="1"/>
              <a:t>TaylorEstimator</a:t>
            </a:r>
            <a:r>
              <a:rPr lang="pl-PL" dirty="0"/>
              <a:t> oraz </a:t>
            </a:r>
            <a:r>
              <a:rPr lang="pl-PL" dirty="0" err="1"/>
              <a:t>ReplicateEstimator</a:t>
            </a:r>
            <a:r>
              <a:rPr lang="pl-PL" dirty="0"/>
              <a:t>. Pierwsza z nich wykorzystuje metody linearyzacji do oszacowania wariancji parametrów populacji, podczas gdy druga wykorzystuje metody oparte na powtórzeniach.</a:t>
            </a:r>
          </a:p>
        </p:txBody>
      </p:sp>
      <p:pic>
        <p:nvPicPr>
          <p:cNvPr id="16" name="Picture 15">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Symbol zastępczy zawartości 2">
            <a:extLst>
              <a:ext uri="{FF2B5EF4-FFF2-40B4-BE49-F238E27FC236}">
                <a16:creationId xmlns:a16="http://schemas.microsoft.com/office/drawing/2014/main" id="{59661FC7-B1EF-4AC8-12A1-D18C9A0BD1FC}"/>
              </a:ext>
            </a:extLst>
          </p:cNvPr>
          <p:cNvSpPr txBox="1">
            <a:spLocks/>
          </p:cNvSpPr>
          <p:nvPr/>
        </p:nvSpPr>
        <p:spPr>
          <a:xfrm>
            <a:off x="1135104" y="4890671"/>
            <a:ext cx="4158750" cy="6004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pl-PL" dirty="0"/>
              <a:t>Przykładowy </a:t>
            </a:r>
            <a:r>
              <a:rPr lang="pl-PL" dirty="0" err="1"/>
              <a:t>dataset</a:t>
            </a:r>
            <a:endParaRPr lang="pl-PL" dirty="0"/>
          </a:p>
        </p:txBody>
      </p:sp>
    </p:spTree>
    <p:extLst>
      <p:ext uri="{BB962C8B-B14F-4D97-AF65-F5344CB8AC3E}">
        <p14:creationId xmlns:p14="http://schemas.microsoft.com/office/powerpoint/2010/main" val="30657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AC05C-3594-FF3E-B021-A8BCC3F639BD}"/>
              </a:ext>
            </a:extLst>
          </p:cNvPr>
          <p:cNvSpPr>
            <a:spLocks noGrp="1"/>
          </p:cNvSpPr>
          <p:nvPr>
            <p:ph type="title"/>
          </p:nvPr>
        </p:nvSpPr>
        <p:spPr/>
        <p:txBody>
          <a:bodyPr/>
          <a:lstStyle/>
          <a:p>
            <a:r>
              <a:rPr lang="pl-PL" dirty="0"/>
              <a:t>Taylor </a:t>
            </a:r>
            <a:r>
              <a:rPr lang="pl-PL" dirty="0" err="1"/>
              <a:t>Estimator</a:t>
            </a:r>
            <a:endParaRPr lang="pl-PL" dirty="0"/>
          </a:p>
        </p:txBody>
      </p:sp>
      <p:sp>
        <p:nvSpPr>
          <p:cNvPr id="3" name="Symbol zastępczy zawartości 2">
            <a:extLst>
              <a:ext uri="{FF2B5EF4-FFF2-40B4-BE49-F238E27FC236}">
                <a16:creationId xmlns:a16="http://schemas.microsoft.com/office/drawing/2014/main" id="{B87A8464-74FC-FA79-90CA-4C82D97A86B6}"/>
              </a:ext>
            </a:extLst>
          </p:cNvPr>
          <p:cNvSpPr>
            <a:spLocks noGrp="1"/>
          </p:cNvSpPr>
          <p:nvPr>
            <p:ph idx="1"/>
          </p:nvPr>
        </p:nvSpPr>
        <p:spPr>
          <a:xfrm>
            <a:off x="5791200" y="2523733"/>
            <a:ext cx="5263654" cy="1049236"/>
          </a:xfrm>
        </p:spPr>
        <p:txBody>
          <a:bodyPr>
            <a:normAutofit fontScale="92500" lnSpcReduction="10000"/>
          </a:bodyPr>
          <a:lstStyle/>
          <a:p>
            <a:pPr marL="0" indent="0">
              <a:buNone/>
            </a:pPr>
            <a:r>
              <a:rPr lang="pl-PL" dirty="0"/>
              <a:t>Przy pomocy </a:t>
            </a:r>
            <a:r>
              <a:rPr lang="pl-PL" dirty="0" err="1"/>
              <a:t>TaylorEstimator</a:t>
            </a:r>
            <a:r>
              <a:rPr lang="pl-PL" dirty="0"/>
              <a:t> wyliczono średnią wartość cynku dla poprzednio zaprezentowanego </a:t>
            </a:r>
            <a:r>
              <a:rPr lang="pl-PL" dirty="0" err="1"/>
              <a:t>datasetu</a:t>
            </a:r>
            <a:r>
              <a:rPr lang="pl-PL" dirty="0"/>
              <a:t>.</a:t>
            </a:r>
          </a:p>
        </p:txBody>
      </p:sp>
      <p:pic>
        <p:nvPicPr>
          <p:cNvPr id="5" name="Obraz 4">
            <a:extLst>
              <a:ext uri="{FF2B5EF4-FFF2-40B4-BE49-F238E27FC236}">
                <a16:creationId xmlns:a16="http://schemas.microsoft.com/office/drawing/2014/main" id="{3BBE9E99-9E22-DC2B-64EA-CF37E9FEFB79}"/>
              </a:ext>
            </a:extLst>
          </p:cNvPr>
          <p:cNvPicPr>
            <a:picLocks noChangeAspect="1"/>
          </p:cNvPicPr>
          <p:nvPr/>
        </p:nvPicPr>
        <p:blipFill>
          <a:blip r:embed="rId2"/>
          <a:stretch>
            <a:fillRect/>
          </a:stretch>
        </p:blipFill>
        <p:spPr>
          <a:xfrm>
            <a:off x="1451579" y="2104571"/>
            <a:ext cx="3962953" cy="3839029"/>
          </a:xfrm>
          <a:prstGeom prst="rect">
            <a:avLst/>
          </a:prstGeom>
        </p:spPr>
      </p:pic>
    </p:spTree>
    <p:extLst>
      <p:ext uri="{BB962C8B-B14F-4D97-AF65-F5344CB8AC3E}">
        <p14:creationId xmlns:p14="http://schemas.microsoft.com/office/powerpoint/2010/main" val="3926958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ytuł 1">
            <a:extLst>
              <a:ext uri="{FF2B5EF4-FFF2-40B4-BE49-F238E27FC236}">
                <a16:creationId xmlns:a16="http://schemas.microsoft.com/office/drawing/2014/main" id="{A0781706-AB08-9AD2-FA13-3D809F87FEAC}"/>
              </a:ext>
            </a:extLst>
          </p:cNvPr>
          <p:cNvSpPr>
            <a:spLocks noGrp="1"/>
          </p:cNvSpPr>
          <p:nvPr>
            <p:ph type="title"/>
          </p:nvPr>
        </p:nvSpPr>
        <p:spPr>
          <a:xfrm>
            <a:off x="7555992" y="707475"/>
            <a:ext cx="3157577" cy="1312001"/>
          </a:xfrm>
        </p:spPr>
        <p:txBody>
          <a:bodyPr anchor="t">
            <a:normAutofit/>
          </a:bodyPr>
          <a:lstStyle/>
          <a:p>
            <a:r>
              <a:rPr lang="pl-PL" sz="2800"/>
              <a:t>Taylor Estimator – v2</a:t>
            </a:r>
          </a:p>
        </p:txBody>
      </p:sp>
      <p:cxnSp>
        <p:nvCxnSpPr>
          <p:cNvPr id="14" name="Straight Connector 1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4"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Obraz 4" descr="Obraz zawierający tekst&#10;&#10;Opis wygenerowany automatycznie">
            <a:extLst>
              <a:ext uri="{FF2B5EF4-FFF2-40B4-BE49-F238E27FC236}">
                <a16:creationId xmlns:a16="http://schemas.microsoft.com/office/drawing/2014/main" id="{C3F81BF0-DDCF-3D1A-48A8-6D2084C88136}"/>
              </a:ext>
            </a:extLst>
          </p:cNvPr>
          <p:cNvPicPr>
            <a:picLocks noChangeAspect="1"/>
          </p:cNvPicPr>
          <p:nvPr/>
        </p:nvPicPr>
        <p:blipFill>
          <a:blip r:embed="rId2"/>
          <a:stretch>
            <a:fillRect/>
          </a:stretch>
        </p:blipFill>
        <p:spPr>
          <a:xfrm>
            <a:off x="1136348" y="1680615"/>
            <a:ext cx="5761020" cy="3560777"/>
          </a:xfrm>
          <a:prstGeom prst="rect">
            <a:avLst/>
          </a:prstGeom>
        </p:spPr>
      </p:pic>
      <p:sp>
        <p:nvSpPr>
          <p:cNvPr id="55" name="Symbol zastępczy zawartości 2">
            <a:extLst>
              <a:ext uri="{FF2B5EF4-FFF2-40B4-BE49-F238E27FC236}">
                <a16:creationId xmlns:a16="http://schemas.microsoft.com/office/drawing/2014/main" id="{AED64ECA-F0D7-430C-3F16-725D3844CB32}"/>
              </a:ext>
            </a:extLst>
          </p:cNvPr>
          <p:cNvSpPr>
            <a:spLocks noGrp="1"/>
          </p:cNvSpPr>
          <p:nvPr>
            <p:ph idx="1"/>
          </p:nvPr>
        </p:nvSpPr>
        <p:spPr>
          <a:xfrm>
            <a:off x="7554138" y="2273609"/>
            <a:ext cx="3159432" cy="1057868"/>
          </a:xfrm>
        </p:spPr>
        <p:txBody>
          <a:bodyPr>
            <a:normAutofit/>
          </a:bodyPr>
          <a:lstStyle/>
          <a:p>
            <a:pPr marL="0" indent="0">
              <a:buNone/>
            </a:pPr>
            <a:r>
              <a:rPr lang="pl-PL" dirty="0"/>
              <a:t>Estymator Taylora przy stratyfikacji względem rasy.</a:t>
            </a:r>
          </a:p>
        </p:txBody>
      </p:sp>
    </p:spTree>
    <p:extLst>
      <p:ext uri="{BB962C8B-B14F-4D97-AF65-F5344CB8AC3E}">
        <p14:creationId xmlns:p14="http://schemas.microsoft.com/office/powerpoint/2010/main" val="86493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3E6079-B1B5-1B57-EE5F-0253F8D75F2F}"/>
              </a:ext>
            </a:extLst>
          </p:cNvPr>
          <p:cNvSpPr>
            <a:spLocks noGrp="1"/>
          </p:cNvSpPr>
          <p:nvPr>
            <p:ph type="title"/>
          </p:nvPr>
        </p:nvSpPr>
        <p:spPr/>
        <p:txBody>
          <a:bodyPr/>
          <a:lstStyle/>
          <a:p>
            <a:r>
              <a:rPr lang="pl-PL" dirty="0" err="1"/>
              <a:t>Replicate</a:t>
            </a:r>
            <a:r>
              <a:rPr lang="pl-PL" dirty="0"/>
              <a:t> </a:t>
            </a:r>
            <a:r>
              <a:rPr lang="pl-PL" dirty="0" err="1"/>
              <a:t>Estimator</a:t>
            </a:r>
            <a:r>
              <a:rPr lang="pl-PL" dirty="0"/>
              <a:t>- </a:t>
            </a:r>
            <a:r>
              <a:rPr lang="pl-PL" dirty="0" err="1"/>
              <a:t>Bootstrap</a:t>
            </a:r>
            <a:endParaRPr lang="pl-PL" dirty="0"/>
          </a:p>
        </p:txBody>
      </p:sp>
      <p:pic>
        <p:nvPicPr>
          <p:cNvPr id="5" name="Symbol zastępczy zawartości 4">
            <a:extLst>
              <a:ext uri="{FF2B5EF4-FFF2-40B4-BE49-F238E27FC236}">
                <a16:creationId xmlns:a16="http://schemas.microsoft.com/office/drawing/2014/main" id="{F196E3AD-D7D1-ABA1-E92B-ADB89DFFC739}"/>
              </a:ext>
            </a:extLst>
          </p:cNvPr>
          <p:cNvPicPr>
            <a:picLocks noGrp="1" noChangeAspect="1"/>
          </p:cNvPicPr>
          <p:nvPr>
            <p:ph idx="1"/>
          </p:nvPr>
        </p:nvPicPr>
        <p:blipFill>
          <a:blip r:embed="rId2"/>
          <a:stretch>
            <a:fillRect/>
          </a:stretch>
        </p:blipFill>
        <p:spPr>
          <a:xfrm>
            <a:off x="1451579" y="2103211"/>
            <a:ext cx="6023278" cy="3449638"/>
          </a:xfrm>
        </p:spPr>
      </p:pic>
    </p:spTree>
    <p:extLst>
      <p:ext uri="{BB962C8B-B14F-4D97-AF65-F5344CB8AC3E}">
        <p14:creationId xmlns:p14="http://schemas.microsoft.com/office/powerpoint/2010/main" val="390355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962A2C-F323-5105-829E-7F89531C7156}"/>
              </a:ext>
            </a:extLst>
          </p:cNvPr>
          <p:cNvSpPr>
            <a:spLocks noGrp="1"/>
          </p:cNvSpPr>
          <p:nvPr>
            <p:ph type="title"/>
          </p:nvPr>
        </p:nvSpPr>
        <p:spPr/>
        <p:txBody>
          <a:bodyPr/>
          <a:lstStyle/>
          <a:p>
            <a:r>
              <a:rPr lang="pl-PL" dirty="0" err="1"/>
              <a:t>Replicate</a:t>
            </a:r>
            <a:r>
              <a:rPr lang="pl-PL" dirty="0"/>
              <a:t> </a:t>
            </a:r>
            <a:r>
              <a:rPr lang="pl-PL" dirty="0" err="1"/>
              <a:t>Estimator</a:t>
            </a:r>
            <a:r>
              <a:rPr lang="pl-PL" dirty="0"/>
              <a:t>- BRR (</a:t>
            </a:r>
            <a:r>
              <a:rPr lang="pl-PL" dirty="0" err="1"/>
              <a:t>balanced</a:t>
            </a:r>
            <a:r>
              <a:rPr lang="pl-PL" dirty="0"/>
              <a:t> </a:t>
            </a:r>
            <a:r>
              <a:rPr lang="pl-PL" dirty="0" err="1"/>
              <a:t>repeated</a:t>
            </a:r>
            <a:r>
              <a:rPr lang="pl-PL" dirty="0"/>
              <a:t> </a:t>
            </a:r>
            <a:r>
              <a:rPr lang="pl-PL" dirty="0" err="1"/>
              <a:t>replication</a:t>
            </a:r>
            <a:r>
              <a:rPr lang="pl-PL" dirty="0"/>
              <a:t>)</a:t>
            </a:r>
          </a:p>
        </p:txBody>
      </p:sp>
      <p:pic>
        <p:nvPicPr>
          <p:cNvPr id="5" name="Obraz 4">
            <a:extLst>
              <a:ext uri="{FF2B5EF4-FFF2-40B4-BE49-F238E27FC236}">
                <a16:creationId xmlns:a16="http://schemas.microsoft.com/office/drawing/2014/main" id="{4D06A578-6F4D-014E-2BCE-3E88237FB6ED}"/>
              </a:ext>
            </a:extLst>
          </p:cNvPr>
          <p:cNvPicPr>
            <a:picLocks noChangeAspect="1"/>
          </p:cNvPicPr>
          <p:nvPr/>
        </p:nvPicPr>
        <p:blipFill>
          <a:blip r:embed="rId2"/>
          <a:stretch>
            <a:fillRect/>
          </a:stretch>
        </p:blipFill>
        <p:spPr>
          <a:xfrm>
            <a:off x="1451579" y="2173505"/>
            <a:ext cx="4920192" cy="3381847"/>
          </a:xfrm>
          <a:prstGeom prst="rect">
            <a:avLst/>
          </a:prstGeom>
        </p:spPr>
      </p:pic>
    </p:spTree>
    <p:extLst>
      <p:ext uri="{BB962C8B-B14F-4D97-AF65-F5344CB8AC3E}">
        <p14:creationId xmlns:p14="http://schemas.microsoft.com/office/powerpoint/2010/main" val="26032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F336403-3261-798B-297A-68F6FD42D5B2}"/>
              </a:ext>
            </a:extLst>
          </p:cNvPr>
          <p:cNvSpPr>
            <a:spLocks noGrp="1"/>
          </p:cNvSpPr>
          <p:nvPr>
            <p:ph type="title"/>
          </p:nvPr>
        </p:nvSpPr>
        <p:spPr/>
        <p:txBody>
          <a:bodyPr/>
          <a:lstStyle/>
          <a:p>
            <a:r>
              <a:rPr lang="pl-PL" dirty="0"/>
              <a:t>Dobór wielkości próbki</a:t>
            </a:r>
          </a:p>
        </p:txBody>
      </p:sp>
      <p:sp>
        <p:nvSpPr>
          <p:cNvPr id="4" name="pole tekstowe 3">
            <a:extLst>
              <a:ext uri="{FF2B5EF4-FFF2-40B4-BE49-F238E27FC236}">
                <a16:creationId xmlns:a16="http://schemas.microsoft.com/office/drawing/2014/main" id="{A7BEC43E-00D7-17FA-B1B8-B61C6C00E17C}"/>
              </a:ext>
            </a:extLst>
          </p:cNvPr>
          <p:cNvSpPr txBox="1"/>
          <p:nvPr/>
        </p:nvSpPr>
        <p:spPr>
          <a:xfrm>
            <a:off x="1451579" y="1984248"/>
            <a:ext cx="9603275" cy="646331"/>
          </a:xfrm>
          <a:prstGeom prst="rect">
            <a:avLst/>
          </a:prstGeom>
          <a:noFill/>
        </p:spPr>
        <p:txBody>
          <a:bodyPr wrap="square" rtlCol="0">
            <a:spAutoFit/>
          </a:bodyPr>
          <a:lstStyle/>
          <a:p>
            <a:pPr algn="just"/>
            <a:r>
              <a:rPr lang="pl-PL" dirty="0"/>
              <a:t>Doboru wielkości próbki możemy dokonać za pomocą modułu </a:t>
            </a:r>
            <a:r>
              <a:rPr lang="pl-PL" dirty="0" err="1"/>
              <a:t>SampleSize</a:t>
            </a:r>
            <a:r>
              <a:rPr lang="pl-PL" dirty="0"/>
              <a:t>. Dzięki niemu możemy dokonać proporcjonalnego podziału populacji za pomocą losowania warstwowego.  </a:t>
            </a:r>
          </a:p>
        </p:txBody>
      </p:sp>
      <p:pic>
        <p:nvPicPr>
          <p:cNvPr id="6" name="Obraz 5">
            <a:extLst>
              <a:ext uri="{FF2B5EF4-FFF2-40B4-BE49-F238E27FC236}">
                <a16:creationId xmlns:a16="http://schemas.microsoft.com/office/drawing/2014/main" id="{02012474-526B-B683-3FA4-9DF459428438}"/>
              </a:ext>
            </a:extLst>
          </p:cNvPr>
          <p:cNvPicPr>
            <a:picLocks noChangeAspect="1"/>
          </p:cNvPicPr>
          <p:nvPr/>
        </p:nvPicPr>
        <p:blipFill>
          <a:blip r:embed="rId2"/>
          <a:stretch>
            <a:fillRect/>
          </a:stretch>
        </p:blipFill>
        <p:spPr>
          <a:xfrm>
            <a:off x="827940" y="2761073"/>
            <a:ext cx="10536120" cy="1486107"/>
          </a:xfrm>
          <a:prstGeom prst="rect">
            <a:avLst/>
          </a:prstGeom>
        </p:spPr>
      </p:pic>
      <p:sp>
        <p:nvSpPr>
          <p:cNvPr id="7" name="pole tekstowe 6">
            <a:extLst>
              <a:ext uri="{FF2B5EF4-FFF2-40B4-BE49-F238E27FC236}">
                <a16:creationId xmlns:a16="http://schemas.microsoft.com/office/drawing/2014/main" id="{7F20CD32-9AD6-565A-6D41-9EE51A9C08BE}"/>
              </a:ext>
            </a:extLst>
          </p:cNvPr>
          <p:cNvSpPr txBox="1"/>
          <p:nvPr/>
        </p:nvSpPr>
        <p:spPr>
          <a:xfrm>
            <a:off x="1451578" y="4278052"/>
            <a:ext cx="9603275" cy="1477328"/>
          </a:xfrm>
          <a:prstGeom prst="rect">
            <a:avLst/>
          </a:prstGeom>
          <a:noFill/>
        </p:spPr>
        <p:txBody>
          <a:bodyPr wrap="square" rtlCol="0">
            <a:spAutoFit/>
          </a:bodyPr>
          <a:lstStyle/>
          <a:p>
            <a:pPr algn="just"/>
            <a:r>
              <a:rPr lang="pl-PL" dirty="0"/>
              <a:t>Powyższy przykład pokazuje w jaki sposób można uzyskać próbę pokrywającą 80% </a:t>
            </a:r>
            <a:r>
              <a:rPr lang="pl-PL" dirty="0" err="1"/>
              <a:t>targetu</a:t>
            </a:r>
            <a:r>
              <a:rPr lang="pl-PL" dirty="0"/>
              <a:t> (na przykład chcemy zbadać w jaki sposób kształtują się cechy innych parametrów przy </a:t>
            </a:r>
            <a:r>
              <a:rPr lang="pl-PL" dirty="0" err="1"/>
              <a:t>targecie</a:t>
            </a:r>
            <a:r>
              <a:rPr lang="pl-PL" dirty="0"/>
              <a:t> innej cechy wynoszącej 80%). Dodatkowo precyzja wynosi 5%.  Precyzja pozwoli na wydzielenie przedziału ufności bazującego na </a:t>
            </a:r>
            <a:r>
              <a:rPr lang="pl-PL" dirty="0" err="1"/>
              <a:t>targecie</a:t>
            </a:r>
            <a:r>
              <a:rPr lang="pl-PL" dirty="0"/>
              <a:t> – przykładowo państwo mające 90% pokrycia szczepionkami (target) będzie miało przedział ufności wynoszący 85%-95%.</a:t>
            </a:r>
          </a:p>
        </p:txBody>
      </p:sp>
    </p:spTree>
    <p:extLst>
      <p:ext uri="{BB962C8B-B14F-4D97-AF65-F5344CB8AC3E}">
        <p14:creationId xmlns:p14="http://schemas.microsoft.com/office/powerpoint/2010/main" val="270972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AED28-58F0-E566-3AE9-5753D9DB4656}"/>
              </a:ext>
            </a:extLst>
          </p:cNvPr>
          <p:cNvSpPr>
            <a:spLocks noGrp="1"/>
          </p:cNvSpPr>
          <p:nvPr>
            <p:ph type="title"/>
          </p:nvPr>
        </p:nvSpPr>
        <p:spPr/>
        <p:txBody>
          <a:bodyPr/>
          <a:lstStyle/>
          <a:p>
            <a:r>
              <a:rPr lang="pl-PL" dirty="0"/>
              <a:t>Dobór wielkości próbki - </a:t>
            </a:r>
            <a:r>
              <a:rPr lang="pl-PL" dirty="0" err="1"/>
              <a:t>Stratify</a:t>
            </a:r>
            <a:endParaRPr lang="pl-PL" dirty="0"/>
          </a:p>
        </p:txBody>
      </p:sp>
      <p:sp>
        <p:nvSpPr>
          <p:cNvPr id="3" name="Symbol zastępczy zawartości 2">
            <a:extLst>
              <a:ext uri="{FF2B5EF4-FFF2-40B4-BE49-F238E27FC236}">
                <a16:creationId xmlns:a16="http://schemas.microsoft.com/office/drawing/2014/main" id="{AE117141-C251-82C0-50E3-D38E76E91275}"/>
              </a:ext>
            </a:extLst>
          </p:cNvPr>
          <p:cNvSpPr>
            <a:spLocks noGrp="1"/>
          </p:cNvSpPr>
          <p:nvPr>
            <p:ph idx="1"/>
          </p:nvPr>
        </p:nvSpPr>
        <p:spPr>
          <a:xfrm>
            <a:off x="1451579" y="2015733"/>
            <a:ext cx="9603275" cy="1202956"/>
          </a:xfrm>
        </p:spPr>
        <p:txBody>
          <a:bodyPr/>
          <a:lstStyle/>
          <a:p>
            <a:pPr marL="0" indent="0" algn="just">
              <a:buNone/>
            </a:pPr>
            <a:r>
              <a:rPr lang="pl-PL" dirty="0"/>
              <a:t>Oprócz zróżnicowanych metod doboru próbki, możemy również wykorzystać parametr </a:t>
            </a:r>
            <a:r>
              <a:rPr lang="pl-PL" dirty="0" err="1"/>
              <a:t>stratification</a:t>
            </a:r>
            <a:r>
              <a:rPr lang="pl-PL" dirty="0"/>
              <a:t>, który pozwala na losowanie warstwowe w zależności od wydzielonych grup. (np. podział na mężczyzny oraz kobiety, podział państwa na miasta)</a:t>
            </a:r>
          </a:p>
        </p:txBody>
      </p:sp>
      <p:pic>
        <p:nvPicPr>
          <p:cNvPr id="5" name="Obraz 4">
            <a:extLst>
              <a:ext uri="{FF2B5EF4-FFF2-40B4-BE49-F238E27FC236}">
                <a16:creationId xmlns:a16="http://schemas.microsoft.com/office/drawing/2014/main" id="{68602D77-F32C-47A4-A221-BD788EFA36D6}"/>
              </a:ext>
            </a:extLst>
          </p:cNvPr>
          <p:cNvPicPr>
            <a:picLocks noChangeAspect="1"/>
          </p:cNvPicPr>
          <p:nvPr/>
        </p:nvPicPr>
        <p:blipFill>
          <a:blip r:embed="rId2"/>
          <a:stretch>
            <a:fillRect/>
          </a:stretch>
        </p:blipFill>
        <p:spPr>
          <a:xfrm>
            <a:off x="3793563" y="3858704"/>
            <a:ext cx="6773220" cy="609685"/>
          </a:xfrm>
          <a:prstGeom prst="rect">
            <a:avLst/>
          </a:prstGeom>
        </p:spPr>
      </p:pic>
      <p:pic>
        <p:nvPicPr>
          <p:cNvPr id="7" name="Obraz 6">
            <a:extLst>
              <a:ext uri="{FF2B5EF4-FFF2-40B4-BE49-F238E27FC236}">
                <a16:creationId xmlns:a16="http://schemas.microsoft.com/office/drawing/2014/main" id="{08B475F5-A7B2-4005-3D8D-22FCC2D5E54D}"/>
              </a:ext>
            </a:extLst>
          </p:cNvPr>
          <p:cNvPicPr>
            <a:picLocks noChangeAspect="1"/>
          </p:cNvPicPr>
          <p:nvPr/>
        </p:nvPicPr>
        <p:blipFill>
          <a:blip r:embed="rId3"/>
          <a:stretch>
            <a:fillRect/>
          </a:stretch>
        </p:blipFill>
        <p:spPr>
          <a:xfrm>
            <a:off x="1451579" y="3380668"/>
            <a:ext cx="2238687" cy="1952898"/>
          </a:xfrm>
          <a:prstGeom prst="rect">
            <a:avLst/>
          </a:prstGeom>
        </p:spPr>
      </p:pic>
    </p:spTree>
    <p:extLst>
      <p:ext uri="{BB962C8B-B14F-4D97-AF65-F5344CB8AC3E}">
        <p14:creationId xmlns:p14="http://schemas.microsoft.com/office/powerpoint/2010/main" val="376991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8E099F-1122-7140-41C3-BCC1651F7B56}"/>
              </a:ext>
            </a:extLst>
          </p:cNvPr>
          <p:cNvSpPr>
            <a:spLocks noGrp="1"/>
          </p:cNvSpPr>
          <p:nvPr>
            <p:ph type="title"/>
          </p:nvPr>
        </p:nvSpPr>
        <p:spPr/>
        <p:txBody>
          <a:bodyPr/>
          <a:lstStyle/>
          <a:p>
            <a:r>
              <a:rPr lang="pl-PL" dirty="0"/>
              <a:t>Selekcja próby – losowanie wielostopniowe</a:t>
            </a:r>
          </a:p>
        </p:txBody>
      </p:sp>
      <p:sp>
        <p:nvSpPr>
          <p:cNvPr id="3" name="Symbol zastępczy zawartości 2">
            <a:extLst>
              <a:ext uri="{FF2B5EF4-FFF2-40B4-BE49-F238E27FC236}">
                <a16:creationId xmlns:a16="http://schemas.microsoft.com/office/drawing/2014/main" id="{DD5C1DDF-EC27-170C-3F5F-860BBF8EA3F7}"/>
              </a:ext>
            </a:extLst>
          </p:cNvPr>
          <p:cNvSpPr>
            <a:spLocks noGrp="1"/>
          </p:cNvSpPr>
          <p:nvPr>
            <p:ph idx="1"/>
          </p:nvPr>
        </p:nvSpPr>
        <p:spPr>
          <a:xfrm>
            <a:off x="1451579" y="2015732"/>
            <a:ext cx="9603275" cy="2716689"/>
          </a:xfrm>
        </p:spPr>
        <p:txBody>
          <a:bodyPr>
            <a:normAutofit fontScale="92500" lnSpcReduction="20000"/>
          </a:bodyPr>
          <a:lstStyle/>
          <a:p>
            <a:pPr marL="0" indent="0" algn="just">
              <a:buNone/>
            </a:pPr>
            <a:r>
              <a:rPr lang="pl-PL" dirty="0"/>
              <a:t>Losowanie wielostopniowe zaprezentowano na przykładzie 100 klastrów sklasyfikowanych po regionach (Wschód, Zachód, Północ, Południe). Reprezentują one grupę gospodarstw domowych. Każdy klaster ma powiązaną liczbę gospodarstw domowych oraz zmienną stanu wskazującą czy dany klaster wchodzi w zakres, czy też nie.</a:t>
            </a:r>
          </a:p>
          <a:p>
            <a:pPr marL="0" indent="0" algn="just">
              <a:buNone/>
            </a:pPr>
            <a:r>
              <a:rPr lang="pl-PL" dirty="0"/>
              <a:t>W pierwszym etapie losowania wielostopniowego dobrano geograficzne lub administracyjne skupiska gospodarstw domowych. W drugim etapie z wyselekcjonowanych skupień tworzona jest rama gospodarstw domowych i dobierana jest na jej podstawie próba. W trzecim etapie opcjonalnie można by również dobrać próbę osób z gospodarstw domowych w próbie.</a:t>
            </a:r>
          </a:p>
          <a:p>
            <a:pPr marL="0" indent="0">
              <a:buNone/>
            </a:pPr>
            <a:endParaRPr lang="pl-PL" dirty="0"/>
          </a:p>
        </p:txBody>
      </p:sp>
    </p:spTree>
    <p:extLst>
      <p:ext uri="{BB962C8B-B14F-4D97-AF65-F5344CB8AC3E}">
        <p14:creationId xmlns:p14="http://schemas.microsoft.com/office/powerpoint/2010/main" val="214920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2C03E7B-7776-1DAC-A3C3-B6F40FC5A14D}"/>
              </a:ext>
            </a:extLst>
          </p:cNvPr>
          <p:cNvSpPr>
            <a:spLocks noGrp="1"/>
          </p:cNvSpPr>
          <p:nvPr>
            <p:ph type="title"/>
          </p:nvPr>
        </p:nvSpPr>
        <p:spPr/>
        <p:txBody>
          <a:bodyPr/>
          <a:lstStyle/>
          <a:p>
            <a:r>
              <a:rPr lang="pl-PL" dirty="0"/>
              <a:t>Selekcja próby – losowanie wielostopniowe</a:t>
            </a:r>
          </a:p>
        </p:txBody>
      </p:sp>
      <p:sp>
        <p:nvSpPr>
          <p:cNvPr id="3" name="Symbol zastępczy zawartości 2">
            <a:extLst>
              <a:ext uri="{FF2B5EF4-FFF2-40B4-BE49-F238E27FC236}">
                <a16:creationId xmlns:a16="http://schemas.microsoft.com/office/drawing/2014/main" id="{7355B588-8254-F648-D277-CC2F47756E80}"/>
              </a:ext>
            </a:extLst>
          </p:cNvPr>
          <p:cNvSpPr>
            <a:spLocks noGrp="1"/>
          </p:cNvSpPr>
          <p:nvPr>
            <p:ph idx="1"/>
          </p:nvPr>
        </p:nvSpPr>
        <p:spPr>
          <a:xfrm>
            <a:off x="1451579" y="2015733"/>
            <a:ext cx="9603275" cy="1673952"/>
          </a:xfrm>
        </p:spPr>
        <p:txBody>
          <a:bodyPr/>
          <a:lstStyle/>
          <a:p>
            <a:pPr marL="0" indent="0" algn="just">
              <a:buNone/>
            </a:pPr>
            <a:r>
              <a:rPr lang="pl-PL" dirty="0"/>
              <a:t>W pierwszym etapie wykorzystano metodę proporcjonalności względem wielkości. Jako wielkość przyjęto liczbę gospodarstw domowych w danym klastrze. Próba została stratyfikowana względem regionu. Prawdopodobieństwa dla warstw otrzymuje się w następujący sposób: </a:t>
            </a:r>
          </a:p>
        </p:txBody>
      </p:sp>
      <p:pic>
        <p:nvPicPr>
          <p:cNvPr id="5" name="Obraz 4">
            <a:extLst>
              <a:ext uri="{FF2B5EF4-FFF2-40B4-BE49-F238E27FC236}">
                <a16:creationId xmlns:a16="http://schemas.microsoft.com/office/drawing/2014/main" id="{9C7F4F5F-74E5-A14B-3BF9-1DAD9BFFA64A}"/>
              </a:ext>
            </a:extLst>
          </p:cNvPr>
          <p:cNvPicPr>
            <a:picLocks noChangeAspect="1"/>
          </p:cNvPicPr>
          <p:nvPr/>
        </p:nvPicPr>
        <p:blipFill>
          <a:blip r:embed="rId2"/>
          <a:stretch>
            <a:fillRect/>
          </a:stretch>
        </p:blipFill>
        <p:spPr>
          <a:xfrm>
            <a:off x="4719530" y="3689685"/>
            <a:ext cx="2355039" cy="921537"/>
          </a:xfrm>
          <a:prstGeom prst="rect">
            <a:avLst/>
          </a:prstGeom>
        </p:spPr>
      </p:pic>
      <p:sp>
        <p:nvSpPr>
          <p:cNvPr id="6" name="Symbol zastępczy zawartości 2">
            <a:extLst>
              <a:ext uri="{FF2B5EF4-FFF2-40B4-BE49-F238E27FC236}">
                <a16:creationId xmlns:a16="http://schemas.microsoft.com/office/drawing/2014/main" id="{94AA7374-ECDB-520E-3A3B-E77E5B00BE00}"/>
              </a:ext>
            </a:extLst>
          </p:cNvPr>
          <p:cNvSpPr txBox="1">
            <a:spLocks/>
          </p:cNvSpPr>
          <p:nvPr/>
        </p:nvSpPr>
        <p:spPr>
          <a:xfrm>
            <a:off x="1451578" y="4611222"/>
            <a:ext cx="9603275" cy="127891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endParaRPr lang="pl-PL" dirty="0"/>
          </a:p>
        </p:txBody>
      </p:sp>
      <p:sp>
        <p:nvSpPr>
          <p:cNvPr id="7" name="Symbol zastępczy zawartości 2">
            <a:extLst>
              <a:ext uri="{FF2B5EF4-FFF2-40B4-BE49-F238E27FC236}">
                <a16:creationId xmlns:a16="http://schemas.microsoft.com/office/drawing/2014/main" id="{6CB1B84A-4E3B-CBAE-FCD6-779D54B920A6}"/>
              </a:ext>
            </a:extLst>
          </p:cNvPr>
          <p:cNvSpPr txBox="1">
            <a:spLocks/>
          </p:cNvSpPr>
          <p:nvPr/>
        </p:nvSpPr>
        <p:spPr>
          <a:xfrm>
            <a:off x="1451577" y="4695783"/>
            <a:ext cx="9603275" cy="16739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pl-PL" dirty="0"/>
              <a:t>Gdzie phi oznacza prawdopodobieństwo selekcji dla i-tej jednostki z danej warstwy h. </a:t>
            </a:r>
            <a:r>
              <a:rPr lang="pl-PL" dirty="0" err="1"/>
              <a:t>Mhi</a:t>
            </a:r>
            <a:r>
              <a:rPr lang="pl-PL" dirty="0"/>
              <a:t> jest miarą rozmiaru, </a:t>
            </a:r>
            <a:r>
              <a:rPr lang="pl-PL" dirty="0" err="1"/>
              <a:t>nh</a:t>
            </a:r>
            <a:r>
              <a:rPr lang="pl-PL" dirty="0"/>
              <a:t> i </a:t>
            </a:r>
            <a:r>
              <a:rPr lang="pl-PL" dirty="0" err="1"/>
              <a:t>Nh</a:t>
            </a:r>
            <a:r>
              <a:rPr lang="pl-PL" dirty="0"/>
              <a:t> to wielkość próby oraz całkowita ilość klastrów (obiektów - </a:t>
            </a:r>
            <a:r>
              <a:rPr lang="pl-PL" dirty="0" err="1"/>
              <a:t>households</a:t>
            </a:r>
            <a:r>
              <a:rPr lang="pl-PL" dirty="0"/>
              <a:t>) w danej warstwie h.</a:t>
            </a:r>
          </a:p>
        </p:txBody>
      </p:sp>
    </p:spTree>
    <p:extLst>
      <p:ext uri="{BB962C8B-B14F-4D97-AF65-F5344CB8AC3E}">
        <p14:creationId xmlns:p14="http://schemas.microsoft.com/office/powerpoint/2010/main" val="309470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297758-BBC0-5E08-049E-0E01AF26734B}"/>
              </a:ext>
            </a:extLst>
          </p:cNvPr>
          <p:cNvSpPr>
            <a:spLocks noGrp="1"/>
          </p:cNvSpPr>
          <p:nvPr>
            <p:ph type="title"/>
          </p:nvPr>
        </p:nvSpPr>
        <p:spPr/>
        <p:txBody>
          <a:bodyPr/>
          <a:lstStyle/>
          <a:p>
            <a:r>
              <a:rPr lang="pl-PL" dirty="0"/>
              <a:t>Selekcja próby – losowanie wielostopniowe</a:t>
            </a:r>
          </a:p>
        </p:txBody>
      </p:sp>
      <p:sp>
        <p:nvSpPr>
          <p:cNvPr id="3" name="Symbol zastępczy zawartości 2">
            <a:extLst>
              <a:ext uri="{FF2B5EF4-FFF2-40B4-BE49-F238E27FC236}">
                <a16:creationId xmlns:a16="http://schemas.microsoft.com/office/drawing/2014/main" id="{3C317D1B-90FB-1DAD-814D-40FAC147F4A5}"/>
              </a:ext>
            </a:extLst>
          </p:cNvPr>
          <p:cNvSpPr>
            <a:spLocks noGrp="1"/>
          </p:cNvSpPr>
          <p:nvPr>
            <p:ph idx="1"/>
          </p:nvPr>
        </p:nvSpPr>
        <p:spPr>
          <a:xfrm>
            <a:off x="1451579" y="2015733"/>
            <a:ext cx="9603275" cy="1049236"/>
          </a:xfrm>
        </p:spPr>
        <p:txBody>
          <a:bodyPr/>
          <a:lstStyle/>
          <a:p>
            <a:pPr marL="0" indent="0" algn="just">
              <a:buNone/>
            </a:pPr>
            <a:r>
              <a:rPr lang="pl-PL" dirty="0"/>
              <a:t>Na samym początku dokonano przykładowego doboru wielkości próby dla określonej warstwy, a następnie wyliczono prawdopodobieństwa selekcji dla każdego obiektu.</a:t>
            </a:r>
          </a:p>
          <a:p>
            <a:pPr marL="0" indent="0" algn="just">
              <a:buNone/>
            </a:pPr>
            <a:endParaRPr lang="pl-PL" dirty="0"/>
          </a:p>
        </p:txBody>
      </p:sp>
      <p:pic>
        <p:nvPicPr>
          <p:cNvPr id="5" name="Obraz 4">
            <a:extLst>
              <a:ext uri="{FF2B5EF4-FFF2-40B4-BE49-F238E27FC236}">
                <a16:creationId xmlns:a16="http://schemas.microsoft.com/office/drawing/2014/main" id="{783CF7AA-7F5C-AA0E-C073-0968E0053242}"/>
              </a:ext>
            </a:extLst>
          </p:cNvPr>
          <p:cNvPicPr>
            <a:picLocks noChangeAspect="1"/>
          </p:cNvPicPr>
          <p:nvPr/>
        </p:nvPicPr>
        <p:blipFill>
          <a:blip r:embed="rId2"/>
          <a:stretch>
            <a:fillRect/>
          </a:stretch>
        </p:blipFill>
        <p:spPr>
          <a:xfrm>
            <a:off x="1451579" y="3064969"/>
            <a:ext cx="5830114" cy="1114581"/>
          </a:xfrm>
          <a:prstGeom prst="rect">
            <a:avLst/>
          </a:prstGeom>
        </p:spPr>
      </p:pic>
      <p:pic>
        <p:nvPicPr>
          <p:cNvPr id="7" name="Obraz 6">
            <a:extLst>
              <a:ext uri="{FF2B5EF4-FFF2-40B4-BE49-F238E27FC236}">
                <a16:creationId xmlns:a16="http://schemas.microsoft.com/office/drawing/2014/main" id="{134AFE71-1C4D-CA3D-BDA7-905D83288515}"/>
              </a:ext>
            </a:extLst>
          </p:cNvPr>
          <p:cNvPicPr>
            <a:picLocks noChangeAspect="1"/>
          </p:cNvPicPr>
          <p:nvPr/>
        </p:nvPicPr>
        <p:blipFill>
          <a:blip r:embed="rId3"/>
          <a:stretch>
            <a:fillRect/>
          </a:stretch>
        </p:blipFill>
        <p:spPr>
          <a:xfrm>
            <a:off x="1451579" y="4368704"/>
            <a:ext cx="7192379" cy="1371791"/>
          </a:xfrm>
          <a:prstGeom prst="rect">
            <a:avLst/>
          </a:prstGeom>
        </p:spPr>
      </p:pic>
      <p:sp>
        <p:nvSpPr>
          <p:cNvPr id="8" name="Symbol zastępczy zawartości 2">
            <a:extLst>
              <a:ext uri="{FF2B5EF4-FFF2-40B4-BE49-F238E27FC236}">
                <a16:creationId xmlns:a16="http://schemas.microsoft.com/office/drawing/2014/main" id="{53FA30AF-F547-C2B1-3941-7ABAE6C3F6D7}"/>
              </a:ext>
            </a:extLst>
          </p:cNvPr>
          <p:cNvSpPr txBox="1">
            <a:spLocks/>
          </p:cNvSpPr>
          <p:nvPr/>
        </p:nvSpPr>
        <p:spPr>
          <a:xfrm>
            <a:off x="7506262" y="2951290"/>
            <a:ext cx="3548592" cy="134193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endParaRPr lang="pl-PL" dirty="0"/>
          </a:p>
          <a:p>
            <a:pPr marL="0" indent="0" algn="just">
              <a:buFont typeface="Arial" panose="020B0604020202020204" pitchFamily="34" charset="0"/>
              <a:buNone/>
            </a:pPr>
            <a:endParaRPr lang="pl-PL" dirty="0"/>
          </a:p>
        </p:txBody>
      </p:sp>
    </p:spTree>
    <p:extLst>
      <p:ext uri="{BB962C8B-B14F-4D97-AF65-F5344CB8AC3E}">
        <p14:creationId xmlns:p14="http://schemas.microsoft.com/office/powerpoint/2010/main" val="403463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ytuł 1">
            <a:extLst>
              <a:ext uri="{FF2B5EF4-FFF2-40B4-BE49-F238E27FC236}">
                <a16:creationId xmlns:a16="http://schemas.microsoft.com/office/drawing/2014/main" id="{5873AE4F-76E6-406D-DC33-5B8419AA5CD4}"/>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3400" dirty="0" err="1"/>
              <a:t>Selekcja</a:t>
            </a:r>
            <a:r>
              <a:rPr lang="en-US" sz="3400" dirty="0"/>
              <a:t> </a:t>
            </a:r>
            <a:r>
              <a:rPr lang="en-US" sz="3400" dirty="0" err="1"/>
              <a:t>pierwszego</a:t>
            </a:r>
            <a:r>
              <a:rPr lang="en-US" sz="3400" dirty="0"/>
              <a:t> </a:t>
            </a:r>
            <a:r>
              <a:rPr lang="en-US" sz="3400" dirty="0" err="1"/>
              <a:t>etapu</a:t>
            </a:r>
            <a:r>
              <a:rPr lang="en-US" sz="3400" dirty="0"/>
              <a:t> </a:t>
            </a:r>
            <a:r>
              <a:rPr lang="en-US" sz="3400" dirty="0" err="1"/>
              <a:t>losowania</a:t>
            </a:r>
            <a:r>
              <a:rPr lang="en-US" sz="3400" dirty="0"/>
              <a:t> </a:t>
            </a:r>
            <a:r>
              <a:rPr lang="en-US" sz="3400" dirty="0" err="1"/>
              <a:t>warstwowego</a:t>
            </a:r>
            <a:endParaRPr lang="en-US" sz="3400" dirty="0"/>
          </a:p>
        </p:txBody>
      </p:sp>
      <p:pic>
        <p:nvPicPr>
          <p:cNvPr id="5" name="Symbol zastępczy zawartości 4" descr="Obraz zawierający tekst&#10;&#10;Opis wygenerowany automatycznie">
            <a:extLst>
              <a:ext uri="{FF2B5EF4-FFF2-40B4-BE49-F238E27FC236}">
                <a16:creationId xmlns:a16="http://schemas.microsoft.com/office/drawing/2014/main" id="{6CC98A80-77B6-6C06-089A-1CEF8FC254CF}"/>
              </a:ext>
            </a:extLst>
          </p:cNvPr>
          <p:cNvPicPr>
            <a:picLocks noGrp="1" noChangeAspect="1"/>
          </p:cNvPicPr>
          <p:nvPr>
            <p:ph idx="1"/>
          </p:nvPr>
        </p:nvPicPr>
        <p:blipFill>
          <a:blip r:embed="rId3"/>
          <a:stretch>
            <a:fillRect/>
          </a:stretch>
        </p:blipFill>
        <p:spPr>
          <a:xfrm>
            <a:off x="1771494" y="805583"/>
            <a:ext cx="3677511" cy="4660762"/>
          </a:xfrm>
          <a:prstGeom prst="rect">
            <a:avLst/>
          </a:prstGeom>
        </p:spPr>
      </p:pic>
      <p:cxnSp>
        <p:nvCxnSpPr>
          <p:cNvPr id="22" name="Straight Connector 21">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Symbol zastępczy zawartości 2">
            <a:extLst>
              <a:ext uri="{FF2B5EF4-FFF2-40B4-BE49-F238E27FC236}">
                <a16:creationId xmlns:a16="http://schemas.microsoft.com/office/drawing/2014/main" id="{2EDD1BDB-8434-957E-067F-42F2521BC3C0}"/>
              </a:ext>
            </a:extLst>
          </p:cNvPr>
          <p:cNvSpPr txBox="1">
            <a:spLocks/>
          </p:cNvSpPr>
          <p:nvPr/>
        </p:nvSpPr>
        <p:spPr>
          <a:xfrm>
            <a:off x="5871435" y="3843059"/>
            <a:ext cx="4760987" cy="93504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pl-PL" dirty="0"/>
              <a:t>Na samym początku dobrano </a:t>
            </a:r>
            <a:r>
              <a:rPr lang="pl-PL" dirty="0" err="1"/>
              <a:t>seed</a:t>
            </a:r>
            <a:r>
              <a:rPr lang="pl-PL" dirty="0"/>
              <a:t> = 23, aby wyniki </a:t>
            </a:r>
            <a:r>
              <a:rPr lang="pl-PL" dirty="0" err="1"/>
              <a:t>wylosowań</a:t>
            </a:r>
            <a:r>
              <a:rPr lang="pl-PL" dirty="0"/>
              <a:t> pozostały na stałym poziomie.</a:t>
            </a:r>
          </a:p>
          <a:p>
            <a:pPr marL="0" indent="0" algn="just">
              <a:buFont typeface="Arial" panose="020B0604020202020204" pitchFamily="34" charset="0"/>
              <a:buNone/>
            </a:pPr>
            <a:endParaRPr lang="pl-PL" dirty="0"/>
          </a:p>
        </p:txBody>
      </p:sp>
    </p:spTree>
    <p:extLst>
      <p:ext uri="{BB962C8B-B14F-4D97-AF65-F5344CB8AC3E}">
        <p14:creationId xmlns:p14="http://schemas.microsoft.com/office/powerpoint/2010/main" val="388299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F640EAE-CD78-9B46-0052-70D57D8AD250}"/>
              </a:ext>
            </a:extLst>
          </p:cNvPr>
          <p:cNvSpPr>
            <a:spLocks noGrp="1"/>
          </p:cNvSpPr>
          <p:nvPr>
            <p:ph type="title"/>
          </p:nvPr>
        </p:nvSpPr>
        <p:spPr/>
        <p:txBody>
          <a:bodyPr/>
          <a:lstStyle/>
          <a:p>
            <a:r>
              <a:rPr lang="pl-PL" dirty="0"/>
              <a:t>Selekcja próby – losowanie wielostopniowe (drugi etap)</a:t>
            </a:r>
          </a:p>
        </p:txBody>
      </p:sp>
      <p:sp>
        <p:nvSpPr>
          <p:cNvPr id="3" name="Symbol zastępczy zawartości 2">
            <a:extLst>
              <a:ext uri="{FF2B5EF4-FFF2-40B4-BE49-F238E27FC236}">
                <a16:creationId xmlns:a16="http://schemas.microsoft.com/office/drawing/2014/main" id="{4D08CE67-1B81-C22E-FFB4-E4924337B313}"/>
              </a:ext>
            </a:extLst>
          </p:cNvPr>
          <p:cNvSpPr>
            <a:spLocks noGrp="1"/>
          </p:cNvSpPr>
          <p:nvPr>
            <p:ph idx="1"/>
          </p:nvPr>
        </p:nvSpPr>
        <p:spPr>
          <a:xfrm>
            <a:off x="1451579" y="2015733"/>
            <a:ext cx="9603275" cy="1229976"/>
          </a:xfrm>
        </p:spPr>
        <p:txBody>
          <a:bodyPr/>
          <a:lstStyle/>
          <a:p>
            <a:pPr marL="0" indent="0" algn="just">
              <a:buNone/>
            </a:pPr>
            <a:r>
              <a:rPr lang="pl-PL" dirty="0"/>
              <a:t>Drugi etap losowania polega na stworzeniu ramki wszystkich gospodarstw domowych wybranych w 10 wcześniej wyliczonych skupieniach. Prawdopodobieństwo doboru w tym etapie zostało wyznaczone następująco:</a:t>
            </a:r>
          </a:p>
          <a:p>
            <a:pPr marL="0" indent="0">
              <a:buNone/>
            </a:pPr>
            <a:endParaRPr lang="pl-PL" dirty="0"/>
          </a:p>
        </p:txBody>
      </p:sp>
      <p:pic>
        <p:nvPicPr>
          <p:cNvPr id="5" name="Obraz 4">
            <a:extLst>
              <a:ext uri="{FF2B5EF4-FFF2-40B4-BE49-F238E27FC236}">
                <a16:creationId xmlns:a16="http://schemas.microsoft.com/office/drawing/2014/main" id="{6BA42760-1031-1505-91E3-77D22B467E11}"/>
              </a:ext>
            </a:extLst>
          </p:cNvPr>
          <p:cNvPicPr>
            <a:picLocks noChangeAspect="1"/>
          </p:cNvPicPr>
          <p:nvPr/>
        </p:nvPicPr>
        <p:blipFill>
          <a:blip r:embed="rId2"/>
          <a:stretch>
            <a:fillRect/>
          </a:stretch>
        </p:blipFill>
        <p:spPr>
          <a:xfrm>
            <a:off x="4516555" y="3245708"/>
            <a:ext cx="2421274" cy="1062999"/>
          </a:xfrm>
          <a:prstGeom prst="rect">
            <a:avLst/>
          </a:prstGeom>
        </p:spPr>
      </p:pic>
      <p:sp>
        <p:nvSpPr>
          <p:cNvPr id="6" name="Symbol zastępczy zawartości 2">
            <a:extLst>
              <a:ext uri="{FF2B5EF4-FFF2-40B4-BE49-F238E27FC236}">
                <a16:creationId xmlns:a16="http://schemas.microsoft.com/office/drawing/2014/main" id="{2A9A7A89-F9F1-8945-1ED0-AA157A1191CA}"/>
              </a:ext>
            </a:extLst>
          </p:cNvPr>
          <p:cNvSpPr txBox="1">
            <a:spLocks/>
          </p:cNvSpPr>
          <p:nvPr/>
        </p:nvSpPr>
        <p:spPr>
          <a:xfrm>
            <a:off x="1451579" y="4417847"/>
            <a:ext cx="9603275" cy="122997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Font typeface="Arial" panose="020B0604020202020204" pitchFamily="34" charset="0"/>
              <a:buNone/>
            </a:pPr>
            <a:r>
              <a:rPr lang="pl-PL" dirty="0"/>
              <a:t>Gdzie </a:t>
            </a:r>
            <a:r>
              <a:rPr lang="pl-PL" dirty="0" err="1"/>
              <a:t>phij</a:t>
            </a:r>
            <a:r>
              <a:rPr lang="pl-PL" dirty="0"/>
              <a:t> to prawdopodobieństwo warunkowe wyboru selekcji dla j jednostki z h-tej warstwy i j-tego klastra. </a:t>
            </a:r>
            <a:r>
              <a:rPr lang="pl-PL" dirty="0" err="1"/>
              <a:t>mhi</a:t>
            </a:r>
            <a:r>
              <a:rPr lang="pl-PL" dirty="0"/>
              <a:t> i </a:t>
            </a:r>
            <a:r>
              <a:rPr lang="pl-PL" dirty="0" err="1"/>
              <a:t>M’hi</a:t>
            </a:r>
            <a:r>
              <a:rPr lang="pl-PL" dirty="0"/>
              <a:t> to wielkość próby, a także liczba wylosowanych jednostek w drugim etapie. </a:t>
            </a:r>
          </a:p>
          <a:p>
            <a:pPr marL="0" indent="0">
              <a:buFont typeface="Arial" panose="020B0604020202020204" pitchFamily="34" charset="0"/>
              <a:buNone/>
            </a:pPr>
            <a:endParaRPr lang="pl-PL" dirty="0"/>
          </a:p>
        </p:txBody>
      </p:sp>
    </p:spTree>
    <p:extLst>
      <p:ext uri="{BB962C8B-B14F-4D97-AF65-F5344CB8AC3E}">
        <p14:creationId xmlns:p14="http://schemas.microsoft.com/office/powerpoint/2010/main" val="199149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5657D8-594E-EF72-02F9-FFC83CABE07F}"/>
              </a:ext>
            </a:extLst>
          </p:cNvPr>
          <p:cNvSpPr>
            <a:spLocks noGrp="1"/>
          </p:cNvSpPr>
          <p:nvPr>
            <p:ph type="title"/>
          </p:nvPr>
        </p:nvSpPr>
        <p:spPr/>
        <p:txBody>
          <a:bodyPr/>
          <a:lstStyle/>
          <a:p>
            <a:r>
              <a:rPr lang="pl-PL" dirty="0"/>
              <a:t>Selekcja próby – losowanie wielostopniowe (drugi etap)</a:t>
            </a:r>
          </a:p>
        </p:txBody>
      </p:sp>
      <p:sp>
        <p:nvSpPr>
          <p:cNvPr id="3" name="Symbol zastępczy zawartości 2">
            <a:extLst>
              <a:ext uri="{FF2B5EF4-FFF2-40B4-BE49-F238E27FC236}">
                <a16:creationId xmlns:a16="http://schemas.microsoft.com/office/drawing/2014/main" id="{CD3F78C7-6C3E-F06E-EB30-881C0D5C0299}"/>
              </a:ext>
            </a:extLst>
          </p:cNvPr>
          <p:cNvSpPr>
            <a:spLocks noGrp="1"/>
          </p:cNvSpPr>
          <p:nvPr>
            <p:ph idx="1"/>
          </p:nvPr>
        </p:nvSpPr>
        <p:spPr>
          <a:xfrm>
            <a:off x="1451579" y="2015733"/>
            <a:ext cx="9603275" cy="1049236"/>
          </a:xfrm>
        </p:spPr>
        <p:txBody>
          <a:bodyPr/>
          <a:lstStyle/>
          <a:p>
            <a:pPr marL="0" indent="0">
              <a:buNone/>
            </a:pPr>
            <a:r>
              <a:rPr lang="pl-PL" dirty="0"/>
              <a:t>W niniejszym etapie wybierzemy 15 gospodarstw domowych spośród wcześniej wyselekcjonowanych klastrów. (10 klastrów)</a:t>
            </a:r>
          </a:p>
        </p:txBody>
      </p:sp>
      <p:pic>
        <p:nvPicPr>
          <p:cNvPr id="5" name="Obraz 4">
            <a:extLst>
              <a:ext uri="{FF2B5EF4-FFF2-40B4-BE49-F238E27FC236}">
                <a16:creationId xmlns:a16="http://schemas.microsoft.com/office/drawing/2014/main" id="{B3EA1BAC-3832-0C74-842E-424FECCEF12E}"/>
              </a:ext>
            </a:extLst>
          </p:cNvPr>
          <p:cNvPicPr>
            <a:picLocks noChangeAspect="1"/>
          </p:cNvPicPr>
          <p:nvPr/>
        </p:nvPicPr>
        <p:blipFill>
          <a:blip r:embed="rId2"/>
          <a:stretch>
            <a:fillRect/>
          </a:stretch>
        </p:blipFill>
        <p:spPr>
          <a:xfrm>
            <a:off x="1451578" y="3226948"/>
            <a:ext cx="5693031" cy="1707909"/>
          </a:xfrm>
          <a:prstGeom prst="rect">
            <a:avLst/>
          </a:prstGeom>
        </p:spPr>
      </p:pic>
    </p:spTree>
    <p:extLst>
      <p:ext uri="{BB962C8B-B14F-4D97-AF65-F5344CB8AC3E}">
        <p14:creationId xmlns:p14="http://schemas.microsoft.com/office/powerpoint/2010/main" val="2773084963"/>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423</TotalTime>
  <Words>544</Words>
  <Application>Microsoft Office PowerPoint</Application>
  <PresentationFormat>Panoramiczny</PresentationFormat>
  <Paragraphs>32</Paragraphs>
  <Slides>15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15</vt:i4>
      </vt:variant>
    </vt:vector>
  </HeadingPairs>
  <TitlesOfParts>
    <vt:vector size="18" baseType="lpstr">
      <vt:lpstr>Arial</vt:lpstr>
      <vt:lpstr>Gill Sans MT</vt:lpstr>
      <vt:lpstr>Galeria</vt:lpstr>
      <vt:lpstr>Przykłady pakietu samplics</vt:lpstr>
      <vt:lpstr>Dobór wielkości próbki</vt:lpstr>
      <vt:lpstr>Dobór wielkości próbki - Stratify</vt:lpstr>
      <vt:lpstr>Selekcja próby – losowanie wielostopniowe</vt:lpstr>
      <vt:lpstr>Selekcja próby – losowanie wielostopniowe</vt:lpstr>
      <vt:lpstr>Selekcja próby – losowanie wielostopniowe</vt:lpstr>
      <vt:lpstr>Selekcja pierwszego etapu losowania warstwowego</vt:lpstr>
      <vt:lpstr>Selekcja próby – losowanie wielostopniowe (drugi etap)</vt:lpstr>
      <vt:lpstr>Selekcja próby – losowanie wielostopniowe (drugi etap)</vt:lpstr>
      <vt:lpstr>Selekcja próby – losowanie wielostopniowe (drugi etap)</vt:lpstr>
      <vt:lpstr>Estymacja parametrów populacji </vt:lpstr>
      <vt:lpstr>Taylor Estimator</vt:lpstr>
      <vt:lpstr>Taylor Estimator – v2</vt:lpstr>
      <vt:lpstr>Replicate Estimator- Bootstrap</vt:lpstr>
      <vt:lpstr>Replicate Estimator- BRR (balanced repeated replication)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Mateusz Michałowski</dc:creator>
  <cp:lastModifiedBy>Mateusz Michałowski</cp:lastModifiedBy>
  <cp:revision>44</cp:revision>
  <dcterms:created xsi:type="dcterms:W3CDTF">2022-07-09T13:59:13Z</dcterms:created>
  <dcterms:modified xsi:type="dcterms:W3CDTF">2022-07-09T21:02:40Z</dcterms:modified>
</cp:coreProperties>
</file>