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75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59" autoAdjust="0"/>
    <p:restoredTop sz="94656"/>
  </p:normalViewPr>
  <p:slideViewPr>
    <p:cSldViewPr snapToGrid="0">
      <p:cViewPr varScale="1">
        <p:scale>
          <a:sx n="112" d="100"/>
          <a:sy n="112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C22200-3592-48BA-A080-2089A1D8A4D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09EEDE-04F4-4B84-805B-C5E9F0FC433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i="0" dirty="0"/>
            <a:t>A </a:t>
          </a:r>
          <a:r>
            <a:rPr lang="en-US" sz="1800" b="0" i="1" dirty="0"/>
            <a:t>Learn-to-Earn</a:t>
          </a:r>
          <a:r>
            <a:rPr lang="en-US" sz="1800" b="0" i="0" dirty="0"/>
            <a:t> platform rewarding users with CTS tokens for completing educational content on crypto and DeFi.</a:t>
          </a:r>
          <a:endParaRPr lang="en-US" sz="1800" dirty="0"/>
        </a:p>
      </dgm:t>
    </dgm:pt>
    <dgm:pt modelId="{835FD1C5-CD86-4DE3-904B-AC05957274C5}" type="parTrans" cxnId="{320543FF-8FD2-48C4-9CA6-05D52A53036A}">
      <dgm:prSet/>
      <dgm:spPr/>
      <dgm:t>
        <a:bodyPr/>
        <a:lstStyle/>
        <a:p>
          <a:endParaRPr lang="en-US"/>
        </a:p>
      </dgm:t>
    </dgm:pt>
    <dgm:pt modelId="{3FC3C1B9-6AC5-495D-8C87-3C45C72A63C3}" type="sibTrans" cxnId="{320543FF-8FD2-48C4-9CA6-05D52A53036A}">
      <dgm:prSet/>
      <dgm:spPr/>
      <dgm:t>
        <a:bodyPr/>
        <a:lstStyle/>
        <a:p>
          <a:endParaRPr lang="en-US"/>
        </a:p>
      </dgm:t>
    </dgm:pt>
    <dgm:pt modelId="{ED1E56AF-C8EA-46CF-BFDE-4E9961415B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Tokens earned serve as a crypto credit score, demonstrating users' knowledge and engagement in decentralized finance.</a:t>
          </a:r>
          <a:endParaRPr lang="en-US" dirty="0"/>
        </a:p>
      </dgm:t>
    </dgm:pt>
    <dgm:pt modelId="{E4FD862B-D9F1-4642-989E-24668A5C877F}" type="parTrans" cxnId="{C382C6F8-5048-4310-8A74-D9120D02FFE2}">
      <dgm:prSet/>
      <dgm:spPr/>
      <dgm:t>
        <a:bodyPr/>
        <a:lstStyle/>
        <a:p>
          <a:endParaRPr lang="en-US"/>
        </a:p>
      </dgm:t>
    </dgm:pt>
    <dgm:pt modelId="{883A45C0-9A4D-41AB-AD8E-509C1A7D4712}" type="sibTrans" cxnId="{C382C6F8-5048-4310-8A74-D9120D02FFE2}">
      <dgm:prSet/>
      <dgm:spPr/>
      <dgm:t>
        <a:bodyPr/>
        <a:lstStyle/>
        <a:p>
          <a:endParaRPr lang="en-US"/>
        </a:p>
      </dgm:t>
    </dgm:pt>
    <dgm:pt modelId="{907F2AD8-8EAB-4582-9F3D-DD864758D5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Accessible to underserved populations, providing an entry point to financial services without traditional credit requirements.</a:t>
          </a:r>
          <a:endParaRPr lang="en-US"/>
        </a:p>
      </dgm:t>
    </dgm:pt>
    <dgm:pt modelId="{EF717F5F-5F6C-4ABE-A101-50A0345D9F70}" type="parTrans" cxnId="{57E85E6F-DCDF-43B7-8C42-EF55692560F9}">
      <dgm:prSet/>
      <dgm:spPr/>
      <dgm:t>
        <a:bodyPr/>
        <a:lstStyle/>
        <a:p>
          <a:endParaRPr lang="en-US"/>
        </a:p>
      </dgm:t>
    </dgm:pt>
    <dgm:pt modelId="{F57DD86E-B46C-482F-A975-07F1F0223070}" type="sibTrans" cxnId="{57E85E6F-DCDF-43B7-8C42-EF55692560F9}">
      <dgm:prSet/>
      <dgm:spPr/>
      <dgm:t>
        <a:bodyPr/>
        <a:lstStyle/>
        <a:p>
          <a:endParaRPr lang="en-US"/>
        </a:p>
      </dgm:t>
    </dgm:pt>
    <dgm:pt modelId="{EF23C644-A067-4FF8-B95C-2E3BC623662F}" type="pres">
      <dgm:prSet presAssocID="{D0C22200-3592-48BA-A080-2089A1D8A4D3}" presName="root" presStyleCnt="0">
        <dgm:presLayoutVars>
          <dgm:dir/>
          <dgm:resizeHandles val="exact"/>
        </dgm:presLayoutVars>
      </dgm:prSet>
      <dgm:spPr/>
    </dgm:pt>
    <dgm:pt modelId="{78462A8A-204C-4C9D-845A-F6D3332113EB}" type="pres">
      <dgm:prSet presAssocID="{6909EEDE-04F4-4B84-805B-C5E9F0FC4332}" presName="compNode" presStyleCnt="0"/>
      <dgm:spPr/>
    </dgm:pt>
    <dgm:pt modelId="{AD84DE60-5321-4B48-872D-96E474B40F2C}" type="pres">
      <dgm:prSet presAssocID="{6909EEDE-04F4-4B84-805B-C5E9F0FC433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mote learning language with solid fill"/>
        </a:ext>
      </dgm:extLst>
    </dgm:pt>
    <dgm:pt modelId="{1C7EF42B-55E7-4F25-84DA-42077F469B2F}" type="pres">
      <dgm:prSet presAssocID="{6909EEDE-04F4-4B84-805B-C5E9F0FC4332}" presName="spaceRect" presStyleCnt="0"/>
      <dgm:spPr/>
    </dgm:pt>
    <dgm:pt modelId="{87E0EF8F-42A7-44AE-907B-89206922F3B6}" type="pres">
      <dgm:prSet presAssocID="{6909EEDE-04F4-4B84-805B-C5E9F0FC4332}" presName="textRect" presStyleLbl="revTx" presStyleIdx="0" presStyleCnt="3">
        <dgm:presLayoutVars>
          <dgm:chMax val="1"/>
          <dgm:chPref val="1"/>
        </dgm:presLayoutVars>
      </dgm:prSet>
      <dgm:spPr/>
    </dgm:pt>
    <dgm:pt modelId="{AD2230C6-D2D5-4506-99CB-BFD9182A2A11}" type="pres">
      <dgm:prSet presAssocID="{3FC3C1B9-6AC5-495D-8C87-3C45C72A63C3}" presName="sibTrans" presStyleCnt="0"/>
      <dgm:spPr/>
    </dgm:pt>
    <dgm:pt modelId="{33FE44F7-9364-4411-B8DE-2AE61F4C5BB5}" type="pres">
      <dgm:prSet presAssocID="{ED1E56AF-C8EA-46CF-BFDE-4E9961415B54}" presName="compNode" presStyleCnt="0"/>
      <dgm:spPr/>
    </dgm:pt>
    <dgm:pt modelId="{08F11776-ECAA-413C-ABDA-20341CDE1E23}" type="pres">
      <dgm:prSet presAssocID="{ED1E56AF-C8EA-46CF-BFDE-4E9961415B5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4435BABF-43B3-497F-999D-9A635723F478}" type="pres">
      <dgm:prSet presAssocID="{ED1E56AF-C8EA-46CF-BFDE-4E9961415B54}" presName="spaceRect" presStyleCnt="0"/>
      <dgm:spPr/>
    </dgm:pt>
    <dgm:pt modelId="{7DBD595C-6BBC-4C57-9460-2B83E0A342F6}" type="pres">
      <dgm:prSet presAssocID="{ED1E56AF-C8EA-46CF-BFDE-4E9961415B54}" presName="textRect" presStyleLbl="revTx" presStyleIdx="1" presStyleCnt="3">
        <dgm:presLayoutVars>
          <dgm:chMax val="1"/>
          <dgm:chPref val="1"/>
        </dgm:presLayoutVars>
      </dgm:prSet>
      <dgm:spPr/>
    </dgm:pt>
    <dgm:pt modelId="{409F4A10-9BF9-4A3F-83F6-39406268CB7A}" type="pres">
      <dgm:prSet presAssocID="{883A45C0-9A4D-41AB-AD8E-509C1A7D4712}" presName="sibTrans" presStyleCnt="0"/>
      <dgm:spPr/>
    </dgm:pt>
    <dgm:pt modelId="{E7479E3E-0ECA-4C7F-B693-C06AC42D773B}" type="pres">
      <dgm:prSet presAssocID="{907F2AD8-8EAB-4582-9F3D-DD864758D5E6}" presName="compNode" presStyleCnt="0"/>
      <dgm:spPr/>
    </dgm:pt>
    <dgm:pt modelId="{05E4C24F-2790-4172-8B6E-D235DF1371D4}" type="pres">
      <dgm:prSet presAssocID="{907F2AD8-8EAB-4582-9F3D-DD864758D5E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 with solid fill"/>
        </a:ext>
      </dgm:extLst>
    </dgm:pt>
    <dgm:pt modelId="{016D8202-8DAB-4389-A5FF-CC68D3AB2B76}" type="pres">
      <dgm:prSet presAssocID="{907F2AD8-8EAB-4582-9F3D-DD864758D5E6}" presName="spaceRect" presStyleCnt="0"/>
      <dgm:spPr/>
    </dgm:pt>
    <dgm:pt modelId="{AF9F7E47-688F-4BE3-A29F-429BEAB3A7AE}" type="pres">
      <dgm:prSet presAssocID="{907F2AD8-8EAB-4582-9F3D-DD864758D5E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7E85E6F-DCDF-43B7-8C42-EF55692560F9}" srcId="{D0C22200-3592-48BA-A080-2089A1D8A4D3}" destId="{907F2AD8-8EAB-4582-9F3D-DD864758D5E6}" srcOrd="2" destOrd="0" parTransId="{EF717F5F-5F6C-4ABE-A101-50A0345D9F70}" sibTransId="{F57DD86E-B46C-482F-A975-07F1F0223070}"/>
    <dgm:cxn modelId="{E204D87A-E8BE-4B12-B5AE-CD47213CFC49}" type="presOf" srcId="{907F2AD8-8EAB-4582-9F3D-DD864758D5E6}" destId="{AF9F7E47-688F-4BE3-A29F-429BEAB3A7AE}" srcOrd="0" destOrd="0" presId="urn:microsoft.com/office/officeart/2018/2/layout/IconLabelList"/>
    <dgm:cxn modelId="{8069FE92-D6F9-4A46-9D33-9AC1D26F0971}" type="presOf" srcId="{ED1E56AF-C8EA-46CF-BFDE-4E9961415B54}" destId="{7DBD595C-6BBC-4C57-9460-2B83E0A342F6}" srcOrd="0" destOrd="0" presId="urn:microsoft.com/office/officeart/2018/2/layout/IconLabelList"/>
    <dgm:cxn modelId="{DE5172E4-FEC7-49DD-839E-87590CDED9C5}" type="presOf" srcId="{D0C22200-3592-48BA-A080-2089A1D8A4D3}" destId="{EF23C644-A067-4FF8-B95C-2E3BC623662F}" srcOrd="0" destOrd="0" presId="urn:microsoft.com/office/officeart/2018/2/layout/IconLabelList"/>
    <dgm:cxn modelId="{3B2CC3EB-0766-4048-8145-64884EB5EF97}" type="presOf" srcId="{6909EEDE-04F4-4B84-805B-C5E9F0FC4332}" destId="{87E0EF8F-42A7-44AE-907B-89206922F3B6}" srcOrd="0" destOrd="0" presId="urn:microsoft.com/office/officeart/2018/2/layout/IconLabelList"/>
    <dgm:cxn modelId="{C382C6F8-5048-4310-8A74-D9120D02FFE2}" srcId="{D0C22200-3592-48BA-A080-2089A1D8A4D3}" destId="{ED1E56AF-C8EA-46CF-BFDE-4E9961415B54}" srcOrd="1" destOrd="0" parTransId="{E4FD862B-D9F1-4642-989E-24668A5C877F}" sibTransId="{883A45C0-9A4D-41AB-AD8E-509C1A7D4712}"/>
    <dgm:cxn modelId="{320543FF-8FD2-48C4-9CA6-05D52A53036A}" srcId="{D0C22200-3592-48BA-A080-2089A1D8A4D3}" destId="{6909EEDE-04F4-4B84-805B-C5E9F0FC4332}" srcOrd="0" destOrd="0" parTransId="{835FD1C5-CD86-4DE3-904B-AC05957274C5}" sibTransId="{3FC3C1B9-6AC5-495D-8C87-3C45C72A63C3}"/>
    <dgm:cxn modelId="{3ADC7910-7003-46AC-A1BE-60DFF4C9E10E}" type="presParOf" srcId="{EF23C644-A067-4FF8-B95C-2E3BC623662F}" destId="{78462A8A-204C-4C9D-845A-F6D3332113EB}" srcOrd="0" destOrd="0" presId="urn:microsoft.com/office/officeart/2018/2/layout/IconLabelList"/>
    <dgm:cxn modelId="{A4009273-FC9A-4A3C-9F6C-FE857E73E331}" type="presParOf" srcId="{78462A8A-204C-4C9D-845A-F6D3332113EB}" destId="{AD84DE60-5321-4B48-872D-96E474B40F2C}" srcOrd="0" destOrd="0" presId="urn:microsoft.com/office/officeart/2018/2/layout/IconLabelList"/>
    <dgm:cxn modelId="{156EFA15-F629-405C-B46A-3AA948B94733}" type="presParOf" srcId="{78462A8A-204C-4C9D-845A-F6D3332113EB}" destId="{1C7EF42B-55E7-4F25-84DA-42077F469B2F}" srcOrd="1" destOrd="0" presId="urn:microsoft.com/office/officeart/2018/2/layout/IconLabelList"/>
    <dgm:cxn modelId="{7A1A31D9-45FE-44A3-9522-1A11083F84BD}" type="presParOf" srcId="{78462A8A-204C-4C9D-845A-F6D3332113EB}" destId="{87E0EF8F-42A7-44AE-907B-89206922F3B6}" srcOrd="2" destOrd="0" presId="urn:microsoft.com/office/officeart/2018/2/layout/IconLabelList"/>
    <dgm:cxn modelId="{2DB4AE60-0981-486B-B392-2CD65421E2E1}" type="presParOf" srcId="{EF23C644-A067-4FF8-B95C-2E3BC623662F}" destId="{AD2230C6-D2D5-4506-99CB-BFD9182A2A11}" srcOrd="1" destOrd="0" presId="urn:microsoft.com/office/officeart/2018/2/layout/IconLabelList"/>
    <dgm:cxn modelId="{3DE8FA48-CE13-40E0-A410-5696A2796CE1}" type="presParOf" srcId="{EF23C644-A067-4FF8-B95C-2E3BC623662F}" destId="{33FE44F7-9364-4411-B8DE-2AE61F4C5BB5}" srcOrd="2" destOrd="0" presId="urn:microsoft.com/office/officeart/2018/2/layout/IconLabelList"/>
    <dgm:cxn modelId="{30120C86-5BE7-4A72-815F-75CCC4B43CD7}" type="presParOf" srcId="{33FE44F7-9364-4411-B8DE-2AE61F4C5BB5}" destId="{08F11776-ECAA-413C-ABDA-20341CDE1E23}" srcOrd="0" destOrd="0" presId="urn:microsoft.com/office/officeart/2018/2/layout/IconLabelList"/>
    <dgm:cxn modelId="{42988C94-FBB7-49A5-AEE1-B7CE7B10578F}" type="presParOf" srcId="{33FE44F7-9364-4411-B8DE-2AE61F4C5BB5}" destId="{4435BABF-43B3-497F-999D-9A635723F478}" srcOrd="1" destOrd="0" presId="urn:microsoft.com/office/officeart/2018/2/layout/IconLabelList"/>
    <dgm:cxn modelId="{02E6D9DC-310C-48EA-810A-53455221510C}" type="presParOf" srcId="{33FE44F7-9364-4411-B8DE-2AE61F4C5BB5}" destId="{7DBD595C-6BBC-4C57-9460-2B83E0A342F6}" srcOrd="2" destOrd="0" presId="urn:microsoft.com/office/officeart/2018/2/layout/IconLabelList"/>
    <dgm:cxn modelId="{F9560CAA-D881-4341-AE7A-939730AFD889}" type="presParOf" srcId="{EF23C644-A067-4FF8-B95C-2E3BC623662F}" destId="{409F4A10-9BF9-4A3F-83F6-39406268CB7A}" srcOrd="3" destOrd="0" presId="urn:microsoft.com/office/officeart/2018/2/layout/IconLabelList"/>
    <dgm:cxn modelId="{F78A0CF3-6DE3-4068-B5BF-8D44EE599C12}" type="presParOf" srcId="{EF23C644-A067-4FF8-B95C-2E3BC623662F}" destId="{E7479E3E-0ECA-4C7F-B693-C06AC42D773B}" srcOrd="4" destOrd="0" presId="urn:microsoft.com/office/officeart/2018/2/layout/IconLabelList"/>
    <dgm:cxn modelId="{C58A2950-92F4-4D9A-9C59-82DFB9B42627}" type="presParOf" srcId="{E7479E3E-0ECA-4C7F-B693-C06AC42D773B}" destId="{05E4C24F-2790-4172-8B6E-D235DF1371D4}" srcOrd="0" destOrd="0" presId="urn:microsoft.com/office/officeart/2018/2/layout/IconLabelList"/>
    <dgm:cxn modelId="{E5FDA974-7A09-4F83-8B14-4BDE6387F757}" type="presParOf" srcId="{E7479E3E-0ECA-4C7F-B693-C06AC42D773B}" destId="{016D8202-8DAB-4389-A5FF-CC68D3AB2B76}" srcOrd="1" destOrd="0" presId="urn:microsoft.com/office/officeart/2018/2/layout/IconLabelList"/>
    <dgm:cxn modelId="{A1FB1422-445F-42D6-8FE2-084D2C330776}" type="presParOf" srcId="{E7479E3E-0ECA-4C7F-B693-C06AC42D773B}" destId="{AF9F7E47-688F-4BE3-A29F-429BEAB3A7A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90AA4F-E8BA-458A-B3FF-22D538CC17C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EA2C54D-6051-4B65-8105-2976F1A1C16E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>
              <a:effectLst/>
              <a:latin typeface="fkGroteskNeue"/>
            </a:rPr>
            <a:t>Users engage with bite-sized educational videos on crypto and DeFi topics.</a:t>
          </a:r>
        </a:p>
      </dgm:t>
    </dgm:pt>
    <dgm:pt modelId="{2652A805-3BD7-4E63-98A8-907141913518}" type="parTrans" cxnId="{91DCE3F7-85F6-4F4D-A25A-14572BBE2986}">
      <dgm:prSet/>
      <dgm:spPr/>
      <dgm:t>
        <a:bodyPr/>
        <a:lstStyle/>
        <a:p>
          <a:endParaRPr lang="en-US" b="0"/>
        </a:p>
      </dgm:t>
    </dgm:pt>
    <dgm:pt modelId="{5D2C17CF-ABCA-45F1-8F57-F97EBBE263FE}" type="sibTrans" cxnId="{91DCE3F7-85F6-4F4D-A25A-14572BBE2986}">
      <dgm:prSet/>
      <dgm:spPr/>
      <dgm:t>
        <a:bodyPr/>
        <a:lstStyle/>
        <a:p>
          <a:endParaRPr lang="en-US" b="0"/>
        </a:p>
      </dgm:t>
    </dgm:pt>
    <dgm:pt modelId="{75FA22C1-D306-4DB9-8CD9-B25F477A683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>
              <a:effectLst/>
              <a:latin typeface="fkGroteskNeue"/>
            </a:rPr>
            <a:t>AI generated quizzes assess understanding; performance determines CTS token rewards.</a:t>
          </a:r>
        </a:p>
      </dgm:t>
    </dgm:pt>
    <dgm:pt modelId="{23ECDA50-31D8-444A-A34B-72DBCFDC6E7C}" type="parTrans" cxnId="{EDDB40AF-B3BD-43CA-AED9-49F1B9CDFC6B}">
      <dgm:prSet/>
      <dgm:spPr/>
      <dgm:t>
        <a:bodyPr/>
        <a:lstStyle/>
        <a:p>
          <a:endParaRPr lang="en-US" b="0"/>
        </a:p>
      </dgm:t>
    </dgm:pt>
    <dgm:pt modelId="{F3BDB5D4-A45D-4C59-B4EE-0F91D2B3D6ED}" type="sibTrans" cxnId="{EDDB40AF-B3BD-43CA-AED9-49F1B9CDFC6B}">
      <dgm:prSet/>
      <dgm:spPr/>
      <dgm:t>
        <a:bodyPr/>
        <a:lstStyle/>
        <a:p>
          <a:endParaRPr lang="en-US" b="0"/>
        </a:p>
      </dgm:t>
    </dgm:pt>
    <dgm:pt modelId="{69EDE8DF-E258-4A31-AD8A-F569B0EEF634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>
              <a:effectLst/>
              <a:latin typeface="fkGroteskNeue"/>
            </a:rPr>
            <a:t>Tokens act as proof of knowledge, enabling access to DeFi services like loans or investments without high collateral requirements.</a:t>
          </a:r>
          <a:endParaRPr lang="en-US" b="0" dirty="0"/>
        </a:p>
      </dgm:t>
    </dgm:pt>
    <dgm:pt modelId="{62DC7DB1-1B7A-4A25-A4E3-0F68592D8CBE}" type="parTrans" cxnId="{37736681-F555-4678-9DD2-7688C9C1A34F}">
      <dgm:prSet/>
      <dgm:spPr/>
      <dgm:t>
        <a:bodyPr/>
        <a:lstStyle/>
        <a:p>
          <a:endParaRPr lang="en-US" b="0"/>
        </a:p>
      </dgm:t>
    </dgm:pt>
    <dgm:pt modelId="{9921732E-3D5E-4C98-9872-4578E0EEFBAD}" type="sibTrans" cxnId="{37736681-F555-4678-9DD2-7688C9C1A34F}">
      <dgm:prSet/>
      <dgm:spPr/>
      <dgm:t>
        <a:bodyPr/>
        <a:lstStyle/>
        <a:p>
          <a:endParaRPr lang="en-US" b="0"/>
        </a:p>
      </dgm:t>
    </dgm:pt>
    <dgm:pt modelId="{3F85887C-EF52-41C6-81D1-4D59F4070154}" type="pres">
      <dgm:prSet presAssocID="{5290AA4F-E8BA-458A-B3FF-22D538CC17C8}" presName="Name0" presStyleCnt="0">
        <dgm:presLayoutVars>
          <dgm:dir/>
          <dgm:resizeHandles val="exact"/>
        </dgm:presLayoutVars>
      </dgm:prSet>
      <dgm:spPr/>
    </dgm:pt>
    <dgm:pt modelId="{5204DC95-1A7A-4A1C-955F-E40DACEE8985}" type="pres">
      <dgm:prSet presAssocID="{3EA2C54D-6051-4B65-8105-2976F1A1C16E}" presName="node" presStyleLbl="node1" presStyleIdx="0" presStyleCnt="3">
        <dgm:presLayoutVars>
          <dgm:bulletEnabled val="1"/>
        </dgm:presLayoutVars>
      </dgm:prSet>
      <dgm:spPr/>
    </dgm:pt>
    <dgm:pt modelId="{7A80A933-BFA7-47DE-BA21-A613C92F1CA4}" type="pres">
      <dgm:prSet presAssocID="{5D2C17CF-ABCA-45F1-8F57-F97EBBE263FE}" presName="sibTrans" presStyleLbl="sibTrans2D1" presStyleIdx="0" presStyleCnt="2"/>
      <dgm:spPr/>
    </dgm:pt>
    <dgm:pt modelId="{4248D898-9D1B-46C7-A764-01EC1A8DA920}" type="pres">
      <dgm:prSet presAssocID="{5D2C17CF-ABCA-45F1-8F57-F97EBBE263FE}" presName="connectorText" presStyleLbl="sibTrans2D1" presStyleIdx="0" presStyleCnt="2"/>
      <dgm:spPr/>
    </dgm:pt>
    <dgm:pt modelId="{0122163E-3A47-48F2-BAF4-2110351B7B19}" type="pres">
      <dgm:prSet presAssocID="{75FA22C1-D306-4DB9-8CD9-B25F477A6833}" presName="node" presStyleLbl="node1" presStyleIdx="1" presStyleCnt="3" custLinFactNeighborX="-1480" custLinFactNeighborY="1973">
        <dgm:presLayoutVars>
          <dgm:bulletEnabled val="1"/>
        </dgm:presLayoutVars>
      </dgm:prSet>
      <dgm:spPr/>
    </dgm:pt>
    <dgm:pt modelId="{1D81F44E-958E-4CD4-BCC3-F0CDF29C60C0}" type="pres">
      <dgm:prSet presAssocID="{F3BDB5D4-A45D-4C59-B4EE-0F91D2B3D6ED}" presName="sibTrans" presStyleLbl="sibTrans2D1" presStyleIdx="1" presStyleCnt="2"/>
      <dgm:spPr/>
    </dgm:pt>
    <dgm:pt modelId="{6C4A87AB-ED56-45E1-A817-F3616F5911CD}" type="pres">
      <dgm:prSet presAssocID="{F3BDB5D4-A45D-4C59-B4EE-0F91D2B3D6ED}" presName="connectorText" presStyleLbl="sibTrans2D1" presStyleIdx="1" presStyleCnt="2"/>
      <dgm:spPr/>
    </dgm:pt>
    <dgm:pt modelId="{ED970FA8-B7D8-4FAA-B0AE-0F339C81090C}" type="pres">
      <dgm:prSet presAssocID="{69EDE8DF-E258-4A31-AD8A-F569B0EEF634}" presName="node" presStyleLbl="node1" presStyleIdx="2" presStyleCnt="3">
        <dgm:presLayoutVars>
          <dgm:bulletEnabled val="1"/>
        </dgm:presLayoutVars>
      </dgm:prSet>
      <dgm:spPr/>
    </dgm:pt>
  </dgm:ptLst>
  <dgm:cxnLst>
    <dgm:cxn modelId="{54A38033-4197-4CB2-9E04-5CB32944D677}" type="presOf" srcId="{75FA22C1-D306-4DB9-8CD9-B25F477A6833}" destId="{0122163E-3A47-48F2-BAF4-2110351B7B19}" srcOrd="0" destOrd="0" presId="urn:microsoft.com/office/officeart/2005/8/layout/process1"/>
    <dgm:cxn modelId="{2794F256-BC8E-4687-B92B-520203668C3C}" type="presOf" srcId="{3EA2C54D-6051-4B65-8105-2976F1A1C16E}" destId="{5204DC95-1A7A-4A1C-955F-E40DACEE8985}" srcOrd="0" destOrd="0" presId="urn:microsoft.com/office/officeart/2005/8/layout/process1"/>
    <dgm:cxn modelId="{02EB096F-5F11-4277-90D4-28BADE799695}" type="presOf" srcId="{5290AA4F-E8BA-458A-B3FF-22D538CC17C8}" destId="{3F85887C-EF52-41C6-81D1-4D59F4070154}" srcOrd="0" destOrd="0" presId="urn:microsoft.com/office/officeart/2005/8/layout/process1"/>
    <dgm:cxn modelId="{4B6B0380-0552-4F02-9F79-A45244067621}" type="presOf" srcId="{5D2C17CF-ABCA-45F1-8F57-F97EBBE263FE}" destId="{7A80A933-BFA7-47DE-BA21-A613C92F1CA4}" srcOrd="0" destOrd="0" presId="urn:microsoft.com/office/officeart/2005/8/layout/process1"/>
    <dgm:cxn modelId="{37736681-F555-4678-9DD2-7688C9C1A34F}" srcId="{5290AA4F-E8BA-458A-B3FF-22D538CC17C8}" destId="{69EDE8DF-E258-4A31-AD8A-F569B0EEF634}" srcOrd="2" destOrd="0" parTransId="{62DC7DB1-1B7A-4A25-A4E3-0F68592D8CBE}" sibTransId="{9921732E-3D5E-4C98-9872-4578E0EEFBAD}"/>
    <dgm:cxn modelId="{B357A289-D871-4891-B1E4-2F5C5D34309F}" type="presOf" srcId="{5D2C17CF-ABCA-45F1-8F57-F97EBBE263FE}" destId="{4248D898-9D1B-46C7-A764-01EC1A8DA920}" srcOrd="1" destOrd="0" presId="urn:microsoft.com/office/officeart/2005/8/layout/process1"/>
    <dgm:cxn modelId="{09A190AD-AC45-46B6-A7A8-0F1727108FAC}" type="presOf" srcId="{F3BDB5D4-A45D-4C59-B4EE-0F91D2B3D6ED}" destId="{1D81F44E-958E-4CD4-BCC3-F0CDF29C60C0}" srcOrd="0" destOrd="0" presId="urn:microsoft.com/office/officeart/2005/8/layout/process1"/>
    <dgm:cxn modelId="{EDDB40AF-B3BD-43CA-AED9-49F1B9CDFC6B}" srcId="{5290AA4F-E8BA-458A-B3FF-22D538CC17C8}" destId="{75FA22C1-D306-4DB9-8CD9-B25F477A6833}" srcOrd="1" destOrd="0" parTransId="{23ECDA50-31D8-444A-A34B-72DBCFDC6E7C}" sibTransId="{F3BDB5D4-A45D-4C59-B4EE-0F91D2B3D6ED}"/>
    <dgm:cxn modelId="{ED09E6F1-7CD6-4A08-9DE7-0CE9BE56C937}" type="presOf" srcId="{69EDE8DF-E258-4A31-AD8A-F569B0EEF634}" destId="{ED970FA8-B7D8-4FAA-B0AE-0F339C81090C}" srcOrd="0" destOrd="0" presId="urn:microsoft.com/office/officeart/2005/8/layout/process1"/>
    <dgm:cxn modelId="{5CBED4F6-91EB-4D46-9BB2-27A6C6278B8F}" type="presOf" srcId="{F3BDB5D4-A45D-4C59-B4EE-0F91D2B3D6ED}" destId="{6C4A87AB-ED56-45E1-A817-F3616F5911CD}" srcOrd="1" destOrd="0" presId="urn:microsoft.com/office/officeart/2005/8/layout/process1"/>
    <dgm:cxn modelId="{91DCE3F7-85F6-4F4D-A25A-14572BBE2986}" srcId="{5290AA4F-E8BA-458A-B3FF-22D538CC17C8}" destId="{3EA2C54D-6051-4B65-8105-2976F1A1C16E}" srcOrd="0" destOrd="0" parTransId="{2652A805-3BD7-4E63-98A8-907141913518}" sibTransId="{5D2C17CF-ABCA-45F1-8F57-F97EBBE263FE}"/>
    <dgm:cxn modelId="{C1812B83-48D7-409B-9307-C226A6A1E1FB}" type="presParOf" srcId="{3F85887C-EF52-41C6-81D1-4D59F4070154}" destId="{5204DC95-1A7A-4A1C-955F-E40DACEE8985}" srcOrd="0" destOrd="0" presId="urn:microsoft.com/office/officeart/2005/8/layout/process1"/>
    <dgm:cxn modelId="{824974F5-9F74-4AC0-9399-F0BCEEB1872A}" type="presParOf" srcId="{3F85887C-EF52-41C6-81D1-4D59F4070154}" destId="{7A80A933-BFA7-47DE-BA21-A613C92F1CA4}" srcOrd="1" destOrd="0" presId="urn:microsoft.com/office/officeart/2005/8/layout/process1"/>
    <dgm:cxn modelId="{C5161499-5DC2-4B7A-9C72-259B1CC2B658}" type="presParOf" srcId="{7A80A933-BFA7-47DE-BA21-A613C92F1CA4}" destId="{4248D898-9D1B-46C7-A764-01EC1A8DA920}" srcOrd="0" destOrd="0" presId="urn:microsoft.com/office/officeart/2005/8/layout/process1"/>
    <dgm:cxn modelId="{62986F72-15A3-4B8B-9EB2-C05A1AFA7513}" type="presParOf" srcId="{3F85887C-EF52-41C6-81D1-4D59F4070154}" destId="{0122163E-3A47-48F2-BAF4-2110351B7B19}" srcOrd="2" destOrd="0" presId="urn:microsoft.com/office/officeart/2005/8/layout/process1"/>
    <dgm:cxn modelId="{C20B0A75-8BC4-4E36-AECE-AB2E68026CC8}" type="presParOf" srcId="{3F85887C-EF52-41C6-81D1-4D59F4070154}" destId="{1D81F44E-958E-4CD4-BCC3-F0CDF29C60C0}" srcOrd="3" destOrd="0" presId="urn:microsoft.com/office/officeart/2005/8/layout/process1"/>
    <dgm:cxn modelId="{BD79E52B-4B93-4344-B348-F8D8C8F066D2}" type="presParOf" srcId="{1D81F44E-958E-4CD4-BCC3-F0CDF29C60C0}" destId="{6C4A87AB-ED56-45E1-A817-F3616F5911CD}" srcOrd="0" destOrd="0" presId="urn:microsoft.com/office/officeart/2005/8/layout/process1"/>
    <dgm:cxn modelId="{090B4A95-59D3-4045-96B2-085362BBD5E0}" type="presParOf" srcId="{3F85887C-EF52-41C6-81D1-4D59F4070154}" destId="{ED970FA8-B7D8-4FAA-B0AE-0F339C81090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28A5A9-7937-4FA9-B78B-7C7C6067E0C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4EAC359-AFE3-4711-BE84-4B9AF82D636C}">
      <dgm:prSet/>
      <dgm:spPr/>
      <dgm:t>
        <a:bodyPr/>
        <a:lstStyle/>
        <a:p>
          <a:r>
            <a:rPr lang="es-CO" b="0" i="0" dirty="0"/>
            <a:t>Combines </a:t>
          </a:r>
          <a:r>
            <a:rPr lang="es-CO" b="0" i="0" dirty="0" err="1"/>
            <a:t>financial</a:t>
          </a:r>
          <a:r>
            <a:rPr lang="es-CO" b="0" i="0" dirty="0"/>
            <a:t> </a:t>
          </a:r>
          <a:r>
            <a:rPr lang="es-CO" b="0" i="0" dirty="0" err="1"/>
            <a:t>literacy</a:t>
          </a:r>
          <a:r>
            <a:rPr lang="es-CO" b="0" i="0" dirty="0"/>
            <a:t> </a:t>
          </a:r>
          <a:r>
            <a:rPr lang="es-CO" b="0" i="0" dirty="0" err="1"/>
            <a:t>with</a:t>
          </a:r>
          <a:r>
            <a:rPr lang="es-CO" b="0" i="0" dirty="0"/>
            <a:t> </a:t>
          </a:r>
          <a:r>
            <a:rPr lang="es-CO" b="0" i="0" dirty="0" err="1"/>
            <a:t>practical</a:t>
          </a:r>
          <a:r>
            <a:rPr lang="es-CO" b="0" i="0" dirty="0"/>
            <a:t> </a:t>
          </a:r>
          <a:r>
            <a:rPr lang="es-CO" b="0" i="0" dirty="0" err="1"/>
            <a:t>utility</a:t>
          </a:r>
          <a:r>
            <a:rPr lang="es-CO" b="0" i="0" dirty="0"/>
            <a:t> </a:t>
          </a:r>
          <a:r>
            <a:rPr lang="es-CO" b="0" i="0" dirty="0" err="1"/>
            <a:t>through</a:t>
          </a:r>
          <a:r>
            <a:rPr lang="es-CO" b="0" i="0" dirty="0"/>
            <a:t> a </a:t>
          </a:r>
          <a:r>
            <a:rPr lang="es-CO" b="0" i="0" dirty="0" err="1"/>
            <a:t>crypto</a:t>
          </a:r>
          <a:r>
            <a:rPr lang="es-CO" b="0" i="0" dirty="0"/>
            <a:t> </a:t>
          </a:r>
          <a:r>
            <a:rPr lang="es-CO" b="0" i="0" dirty="0" err="1"/>
            <a:t>credit</a:t>
          </a:r>
          <a:r>
            <a:rPr lang="es-CO" b="0" i="0" dirty="0"/>
            <a:t> score </a:t>
          </a:r>
          <a:r>
            <a:rPr lang="es-CO" b="0" i="0" dirty="0" err="1"/>
            <a:t>system</a:t>
          </a:r>
          <a:r>
            <a:rPr lang="es-CO" b="0" i="0" dirty="0"/>
            <a:t>.</a:t>
          </a:r>
          <a:endParaRPr lang="en-US" dirty="0"/>
        </a:p>
      </dgm:t>
    </dgm:pt>
    <dgm:pt modelId="{B6748023-A7A6-4A13-8207-5828F8B00F7A}" type="parTrans" cxnId="{FED59953-19A7-4EB7-8414-AA1853CF1A9E}">
      <dgm:prSet/>
      <dgm:spPr/>
      <dgm:t>
        <a:bodyPr/>
        <a:lstStyle/>
        <a:p>
          <a:endParaRPr lang="en-US" sz="2000"/>
        </a:p>
      </dgm:t>
    </dgm:pt>
    <dgm:pt modelId="{5030FB75-C2C0-43B4-9A46-5EB2BA89EEC3}" type="sibTrans" cxnId="{FED59953-19A7-4EB7-8414-AA1853CF1A9E}">
      <dgm:prSet/>
      <dgm:spPr/>
      <dgm:t>
        <a:bodyPr/>
        <a:lstStyle/>
        <a:p>
          <a:endParaRPr lang="en-US"/>
        </a:p>
      </dgm:t>
    </dgm:pt>
    <dgm:pt modelId="{50B34748-8199-4000-A4B7-625A9CAEAC27}">
      <dgm:prSet/>
      <dgm:spPr/>
      <dgm:t>
        <a:bodyPr/>
        <a:lstStyle/>
        <a:p>
          <a:r>
            <a:rPr lang="es-CO" b="0" i="0"/>
            <a:t>Focuses on underserved populations often ignored by traditional finance and existing Web3 platforms.</a:t>
          </a:r>
          <a:endParaRPr lang="en-US"/>
        </a:p>
      </dgm:t>
    </dgm:pt>
    <dgm:pt modelId="{3FBB9F7F-9CBA-4F9C-91A1-9C8B373F8839}" type="parTrans" cxnId="{37DB45CD-AB60-40F0-AABA-66F87770F961}">
      <dgm:prSet/>
      <dgm:spPr/>
      <dgm:t>
        <a:bodyPr/>
        <a:lstStyle/>
        <a:p>
          <a:endParaRPr lang="en-US" sz="2000"/>
        </a:p>
      </dgm:t>
    </dgm:pt>
    <dgm:pt modelId="{15C48B38-C2CF-4135-BCA5-FC49BD0689DE}" type="sibTrans" cxnId="{37DB45CD-AB60-40F0-AABA-66F87770F961}">
      <dgm:prSet/>
      <dgm:spPr/>
      <dgm:t>
        <a:bodyPr/>
        <a:lstStyle/>
        <a:p>
          <a:endParaRPr lang="en-US"/>
        </a:p>
      </dgm:t>
    </dgm:pt>
    <dgm:pt modelId="{BBA1394C-804D-4B0B-BFFB-C6C41FD5F5B1}">
      <dgm:prSet/>
      <dgm:spPr/>
      <dgm:t>
        <a:bodyPr/>
        <a:lstStyle/>
        <a:p>
          <a:r>
            <a:rPr lang="es-CO" b="0" i="0"/>
            <a:t>Rewards-based model incentivizes consistent user engagement.</a:t>
          </a:r>
          <a:endParaRPr lang="en-US"/>
        </a:p>
      </dgm:t>
    </dgm:pt>
    <dgm:pt modelId="{4B035F55-F43B-4A24-B3AA-A6DC98234375}" type="parTrans" cxnId="{0A700FFE-FD04-4AE5-A91A-848EA4849C94}">
      <dgm:prSet/>
      <dgm:spPr/>
      <dgm:t>
        <a:bodyPr/>
        <a:lstStyle/>
        <a:p>
          <a:endParaRPr lang="en-US" sz="2000"/>
        </a:p>
      </dgm:t>
    </dgm:pt>
    <dgm:pt modelId="{2AC8E805-0ACE-44A3-929C-F183360C97A7}" type="sibTrans" cxnId="{0A700FFE-FD04-4AE5-A91A-848EA4849C94}">
      <dgm:prSet/>
      <dgm:spPr/>
      <dgm:t>
        <a:bodyPr/>
        <a:lstStyle/>
        <a:p>
          <a:endParaRPr lang="en-US"/>
        </a:p>
      </dgm:t>
    </dgm:pt>
    <dgm:pt modelId="{6BB6916E-D599-4005-83B0-EBB106564077}">
      <dgm:prSet/>
      <dgm:spPr/>
      <dgm:t>
        <a:bodyPr/>
        <a:lstStyle/>
        <a:p>
          <a:r>
            <a:rPr lang="es-CO"/>
            <a:t>On-chain data transparency</a:t>
          </a:r>
          <a:endParaRPr lang="en-US"/>
        </a:p>
      </dgm:t>
    </dgm:pt>
    <dgm:pt modelId="{17509897-8C8E-41F2-8E40-8E50C762C168}" type="parTrans" cxnId="{3B8CE23A-BEE2-4E20-B785-EDC647563FFA}">
      <dgm:prSet/>
      <dgm:spPr/>
      <dgm:t>
        <a:bodyPr/>
        <a:lstStyle/>
        <a:p>
          <a:endParaRPr lang="en-US" sz="2000"/>
        </a:p>
      </dgm:t>
    </dgm:pt>
    <dgm:pt modelId="{80766776-87DA-4E42-B65D-297A698A9DB8}" type="sibTrans" cxnId="{3B8CE23A-BEE2-4E20-B785-EDC647563FFA}">
      <dgm:prSet/>
      <dgm:spPr/>
      <dgm:t>
        <a:bodyPr/>
        <a:lstStyle/>
        <a:p>
          <a:endParaRPr lang="en-US"/>
        </a:p>
      </dgm:t>
    </dgm:pt>
    <dgm:pt modelId="{89AC57D1-0C30-4287-A60D-481562E4A7EF}" type="pres">
      <dgm:prSet presAssocID="{6B28A5A9-7937-4FA9-B78B-7C7C6067E0CF}" presName="vert0" presStyleCnt="0">
        <dgm:presLayoutVars>
          <dgm:dir/>
          <dgm:animOne val="branch"/>
          <dgm:animLvl val="lvl"/>
        </dgm:presLayoutVars>
      </dgm:prSet>
      <dgm:spPr/>
    </dgm:pt>
    <dgm:pt modelId="{E2586371-FD61-4BF9-9B1D-2ACA3A7D9504}" type="pres">
      <dgm:prSet presAssocID="{B4EAC359-AFE3-4711-BE84-4B9AF82D636C}" presName="thickLine" presStyleLbl="alignNode1" presStyleIdx="0" presStyleCnt="4"/>
      <dgm:spPr/>
    </dgm:pt>
    <dgm:pt modelId="{4B2BE120-34F6-45D0-9426-D7BEB20BAB09}" type="pres">
      <dgm:prSet presAssocID="{B4EAC359-AFE3-4711-BE84-4B9AF82D636C}" presName="horz1" presStyleCnt="0"/>
      <dgm:spPr/>
    </dgm:pt>
    <dgm:pt modelId="{CE805A44-0061-46CD-A0B4-3461257A103F}" type="pres">
      <dgm:prSet presAssocID="{B4EAC359-AFE3-4711-BE84-4B9AF82D636C}" presName="tx1" presStyleLbl="revTx" presStyleIdx="0" presStyleCnt="4"/>
      <dgm:spPr/>
    </dgm:pt>
    <dgm:pt modelId="{FC3DD719-8110-4589-AE38-0859BF375A8A}" type="pres">
      <dgm:prSet presAssocID="{B4EAC359-AFE3-4711-BE84-4B9AF82D636C}" presName="vert1" presStyleCnt="0"/>
      <dgm:spPr/>
    </dgm:pt>
    <dgm:pt modelId="{FE878B37-2860-435A-BC45-5BEF163DA3E7}" type="pres">
      <dgm:prSet presAssocID="{50B34748-8199-4000-A4B7-625A9CAEAC27}" presName="thickLine" presStyleLbl="alignNode1" presStyleIdx="1" presStyleCnt="4"/>
      <dgm:spPr/>
    </dgm:pt>
    <dgm:pt modelId="{2E851506-E8E1-4D96-947D-061B1CA12CCB}" type="pres">
      <dgm:prSet presAssocID="{50B34748-8199-4000-A4B7-625A9CAEAC27}" presName="horz1" presStyleCnt="0"/>
      <dgm:spPr/>
    </dgm:pt>
    <dgm:pt modelId="{99E514C6-3126-433E-8D21-378E6AE4AB8C}" type="pres">
      <dgm:prSet presAssocID="{50B34748-8199-4000-A4B7-625A9CAEAC27}" presName="tx1" presStyleLbl="revTx" presStyleIdx="1" presStyleCnt="4"/>
      <dgm:spPr/>
    </dgm:pt>
    <dgm:pt modelId="{D830DCB2-59FB-42D5-A4BC-44A6A5299CB2}" type="pres">
      <dgm:prSet presAssocID="{50B34748-8199-4000-A4B7-625A9CAEAC27}" presName="vert1" presStyleCnt="0"/>
      <dgm:spPr/>
    </dgm:pt>
    <dgm:pt modelId="{13DEAA71-6025-402C-8A93-49FE0C3991BA}" type="pres">
      <dgm:prSet presAssocID="{BBA1394C-804D-4B0B-BFFB-C6C41FD5F5B1}" presName="thickLine" presStyleLbl="alignNode1" presStyleIdx="2" presStyleCnt="4"/>
      <dgm:spPr/>
    </dgm:pt>
    <dgm:pt modelId="{8F46E011-0A08-49B8-9E3C-12A3D023D691}" type="pres">
      <dgm:prSet presAssocID="{BBA1394C-804D-4B0B-BFFB-C6C41FD5F5B1}" presName="horz1" presStyleCnt="0"/>
      <dgm:spPr/>
    </dgm:pt>
    <dgm:pt modelId="{B2A8D863-885F-4FE5-9F58-E57E4491C428}" type="pres">
      <dgm:prSet presAssocID="{BBA1394C-804D-4B0B-BFFB-C6C41FD5F5B1}" presName="tx1" presStyleLbl="revTx" presStyleIdx="2" presStyleCnt="4"/>
      <dgm:spPr/>
    </dgm:pt>
    <dgm:pt modelId="{3E38CF3F-AA1C-43F0-9992-30BEA74DDD51}" type="pres">
      <dgm:prSet presAssocID="{BBA1394C-804D-4B0B-BFFB-C6C41FD5F5B1}" presName="vert1" presStyleCnt="0"/>
      <dgm:spPr/>
    </dgm:pt>
    <dgm:pt modelId="{765FC153-2686-48DA-AB4E-B1231346A419}" type="pres">
      <dgm:prSet presAssocID="{6BB6916E-D599-4005-83B0-EBB106564077}" presName="thickLine" presStyleLbl="alignNode1" presStyleIdx="3" presStyleCnt="4"/>
      <dgm:spPr/>
    </dgm:pt>
    <dgm:pt modelId="{DA289665-74BB-49B9-A7DA-552BC5A68D37}" type="pres">
      <dgm:prSet presAssocID="{6BB6916E-D599-4005-83B0-EBB106564077}" presName="horz1" presStyleCnt="0"/>
      <dgm:spPr/>
    </dgm:pt>
    <dgm:pt modelId="{63FFDAAD-01F4-4A81-8EA0-F43FDBA575E6}" type="pres">
      <dgm:prSet presAssocID="{6BB6916E-D599-4005-83B0-EBB106564077}" presName="tx1" presStyleLbl="revTx" presStyleIdx="3" presStyleCnt="4"/>
      <dgm:spPr/>
    </dgm:pt>
    <dgm:pt modelId="{C55D60A6-11D8-4EE9-A52C-B819463B10DD}" type="pres">
      <dgm:prSet presAssocID="{6BB6916E-D599-4005-83B0-EBB106564077}" presName="vert1" presStyleCnt="0"/>
      <dgm:spPr/>
    </dgm:pt>
  </dgm:ptLst>
  <dgm:cxnLst>
    <dgm:cxn modelId="{6858121D-34E4-47EC-B8E8-7F55B1FA5CA8}" type="presOf" srcId="{BBA1394C-804D-4B0B-BFFB-C6C41FD5F5B1}" destId="{B2A8D863-885F-4FE5-9F58-E57E4491C428}" srcOrd="0" destOrd="0" presId="urn:microsoft.com/office/officeart/2008/layout/LinedList"/>
    <dgm:cxn modelId="{3A2E2834-1E80-4943-8EB3-DB7A65DE1F24}" type="presOf" srcId="{B4EAC359-AFE3-4711-BE84-4B9AF82D636C}" destId="{CE805A44-0061-46CD-A0B4-3461257A103F}" srcOrd="0" destOrd="0" presId="urn:microsoft.com/office/officeart/2008/layout/LinedList"/>
    <dgm:cxn modelId="{3B8CE23A-BEE2-4E20-B785-EDC647563FFA}" srcId="{6B28A5A9-7937-4FA9-B78B-7C7C6067E0CF}" destId="{6BB6916E-D599-4005-83B0-EBB106564077}" srcOrd="3" destOrd="0" parTransId="{17509897-8C8E-41F2-8E40-8E50C762C168}" sibTransId="{80766776-87DA-4E42-B65D-297A698A9DB8}"/>
    <dgm:cxn modelId="{FED59953-19A7-4EB7-8414-AA1853CF1A9E}" srcId="{6B28A5A9-7937-4FA9-B78B-7C7C6067E0CF}" destId="{B4EAC359-AFE3-4711-BE84-4B9AF82D636C}" srcOrd="0" destOrd="0" parTransId="{B6748023-A7A6-4A13-8207-5828F8B00F7A}" sibTransId="{5030FB75-C2C0-43B4-9A46-5EB2BA89EEC3}"/>
    <dgm:cxn modelId="{41A4A367-C890-4711-A383-7F799593A4EB}" type="presOf" srcId="{6B28A5A9-7937-4FA9-B78B-7C7C6067E0CF}" destId="{89AC57D1-0C30-4287-A60D-481562E4A7EF}" srcOrd="0" destOrd="0" presId="urn:microsoft.com/office/officeart/2008/layout/LinedList"/>
    <dgm:cxn modelId="{5A10099A-74A9-4DA1-8A05-8328A306A4F6}" type="presOf" srcId="{50B34748-8199-4000-A4B7-625A9CAEAC27}" destId="{99E514C6-3126-433E-8D21-378E6AE4AB8C}" srcOrd="0" destOrd="0" presId="urn:microsoft.com/office/officeart/2008/layout/LinedList"/>
    <dgm:cxn modelId="{37DB45CD-AB60-40F0-AABA-66F87770F961}" srcId="{6B28A5A9-7937-4FA9-B78B-7C7C6067E0CF}" destId="{50B34748-8199-4000-A4B7-625A9CAEAC27}" srcOrd="1" destOrd="0" parTransId="{3FBB9F7F-9CBA-4F9C-91A1-9C8B373F8839}" sibTransId="{15C48B38-C2CF-4135-BCA5-FC49BD0689DE}"/>
    <dgm:cxn modelId="{58DAF4F9-4103-429A-9711-3C681578CA14}" type="presOf" srcId="{6BB6916E-D599-4005-83B0-EBB106564077}" destId="{63FFDAAD-01F4-4A81-8EA0-F43FDBA575E6}" srcOrd="0" destOrd="0" presId="urn:microsoft.com/office/officeart/2008/layout/LinedList"/>
    <dgm:cxn modelId="{0A700FFE-FD04-4AE5-A91A-848EA4849C94}" srcId="{6B28A5A9-7937-4FA9-B78B-7C7C6067E0CF}" destId="{BBA1394C-804D-4B0B-BFFB-C6C41FD5F5B1}" srcOrd="2" destOrd="0" parTransId="{4B035F55-F43B-4A24-B3AA-A6DC98234375}" sibTransId="{2AC8E805-0ACE-44A3-929C-F183360C97A7}"/>
    <dgm:cxn modelId="{305409D7-2BB0-45A9-A323-78A10EC3C45E}" type="presParOf" srcId="{89AC57D1-0C30-4287-A60D-481562E4A7EF}" destId="{E2586371-FD61-4BF9-9B1D-2ACA3A7D9504}" srcOrd="0" destOrd="0" presId="urn:microsoft.com/office/officeart/2008/layout/LinedList"/>
    <dgm:cxn modelId="{BD693CE1-007F-40AE-96DE-C7BDFF930A30}" type="presParOf" srcId="{89AC57D1-0C30-4287-A60D-481562E4A7EF}" destId="{4B2BE120-34F6-45D0-9426-D7BEB20BAB09}" srcOrd="1" destOrd="0" presId="urn:microsoft.com/office/officeart/2008/layout/LinedList"/>
    <dgm:cxn modelId="{63C63569-5A5B-4B4C-A19E-A5A6912BBB98}" type="presParOf" srcId="{4B2BE120-34F6-45D0-9426-D7BEB20BAB09}" destId="{CE805A44-0061-46CD-A0B4-3461257A103F}" srcOrd="0" destOrd="0" presId="urn:microsoft.com/office/officeart/2008/layout/LinedList"/>
    <dgm:cxn modelId="{3B0DB9B6-1D41-43D7-88FD-6E525D16670B}" type="presParOf" srcId="{4B2BE120-34F6-45D0-9426-D7BEB20BAB09}" destId="{FC3DD719-8110-4589-AE38-0859BF375A8A}" srcOrd="1" destOrd="0" presId="urn:microsoft.com/office/officeart/2008/layout/LinedList"/>
    <dgm:cxn modelId="{D7462FB6-4FE1-410D-9B5C-CAAD4860E90B}" type="presParOf" srcId="{89AC57D1-0C30-4287-A60D-481562E4A7EF}" destId="{FE878B37-2860-435A-BC45-5BEF163DA3E7}" srcOrd="2" destOrd="0" presId="urn:microsoft.com/office/officeart/2008/layout/LinedList"/>
    <dgm:cxn modelId="{95491737-90C5-49B2-B1DB-4E41B6000185}" type="presParOf" srcId="{89AC57D1-0C30-4287-A60D-481562E4A7EF}" destId="{2E851506-E8E1-4D96-947D-061B1CA12CCB}" srcOrd="3" destOrd="0" presId="urn:microsoft.com/office/officeart/2008/layout/LinedList"/>
    <dgm:cxn modelId="{0983A15B-BFB3-4448-8838-BC141F76D256}" type="presParOf" srcId="{2E851506-E8E1-4D96-947D-061B1CA12CCB}" destId="{99E514C6-3126-433E-8D21-378E6AE4AB8C}" srcOrd="0" destOrd="0" presId="urn:microsoft.com/office/officeart/2008/layout/LinedList"/>
    <dgm:cxn modelId="{365F2DCF-559C-4A3F-B66B-8936E6F2B934}" type="presParOf" srcId="{2E851506-E8E1-4D96-947D-061B1CA12CCB}" destId="{D830DCB2-59FB-42D5-A4BC-44A6A5299CB2}" srcOrd="1" destOrd="0" presId="urn:microsoft.com/office/officeart/2008/layout/LinedList"/>
    <dgm:cxn modelId="{93858689-6EC3-4342-A42B-0294568A0D7E}" type="presParOf" srcId="{89AC57D1-0C30-4287-A60D-481562E4A7EF}" destId="{13DEAA71-6025-402C-8A93-49FE0C3991BA}" srcOrd="4" destOrd="0" presId="urn:microsoft.com/office/officeart/2008/layout/LinedList"/>
    <dgm:cxn modelId="{6D1800BD-6604-473D-800A-A10A80E2EAE5}" type="presParOf" srcId="{89AC57D1-0C30-4287-A60D-481562E4A7EF}" destId="{8F46E011-0A08-49B8-9E3C-12A3D023D691}" srcOrd="5" destOrd="0" presId="urn:microsoft.com/office/officeart/2008/layout/LinedList"/>
    <dgm:cxn modelId="{CC0A861E-F656-4BE4-9454-99595EFE692F}" type="presParOf" srcId="{8F46E011-0A08-49B8-9E3C-12A3D023D691}" destId="{B2A8D863-885F-4FE5-9F58-E57E4491C428}" srcOrd="0" destOrd="0" presId="urn:microsoft.com/office/officeart/2008/layout/LinedList"/>
    <dgm:cxn modelId="{A4FDA867-F184-4BC9-A90F-69857DE8DD3C}" type="presParOf" srcId="{8F46E011-0A08-49B8-9E3C-12A3D023D691}" destId="{3E38CF3F-AA1C-43F0-9992-30BEA74DDD51}" srcOrd="1" destOrd="0" presId="urn:microsoft.com/office/officeart/2008/layout/LinedList"/>
    <dgm:cxn modelId="{779E7DE0-58AF-43BF-9294-C94A1B761ADE}" type="presParOf" srcId="{89AC57D1-0C30-4287-A60D-481562E4A7EF}" destId="{765FC153-2686-48DA-AB4E-B1231346A419}" srcOrd="6" destOrd="0" presId="urn:microsoft.com/office/officeart/2008/layout/LinedList"/>
    <dgm:cxn modelId="{EFBC9F7A-D0C9-4324-BC49-F7704649B06B}" type="presParOf" srcId="{89AC57D1-0C30-4287-A60D-481562E4A7EF}" destId="{DA289665-74BB-49B9-A7DA-552BC5A68D37}" srcOrd="7" destOrd="0" presId="urn:microsoft.com/office/officeart/2008/layout/LinedList"/>
    <dgm:cxn modelId="{215E0F2E-0210-481A-911F-FBF2779FA6D5}" type="presParOf" srcId="{DA289665-74BB-49B9-A7DA-552BC5A68D37}" destId="{63FFDAAD-01F4-4A81-8EA0-F43FDBA575E6}" srcOrd="0" destOrd="0" presId="urn:microsoft.com/office/officeart/2008/layout/LinedList"/>
    <dgm:cxn modelId="{9B98CE16-8093-4070-A503-60AAC4246E73}" type="presParOf" srcId="{DA289665-74BB-49B9-A7DA-552BC5A68D37}" destId="{C55D60A6-11D8-4EE9-A52C-B819463B10D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4DE60-5321-4B48-872D-96E474B40F2C}">
      <dsp:nvSpPr>
        <dsp:cNvPr id="0" name=""/>
        <dsp:cNvSpPr/>
      </dsp:nvSpPr>
      <dsp:spPr>
        <a:xfrm>
          <a:off x="1212569" y="576874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E0EF8F-42A7-44AE-907B-89206922F3B6}">
      <dsp:nvSpPr>
        <dsp:cNvPr id="0" name=""/>
        <dsp:cNvSpPr/>
      </dsp:nvSpPr>
      <dsp:spPr>
        <a:xfrm>
          <a:off x="417971" y="2356963"/>
          <a:ext cx="2889450" cy="141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A </a:t>
          </a:r>
          <a:r>
            <a:rPr lang="en-US" sz="1800" b="0" i="1" kern="1200" dirty="0"/>
            <a:t>Learn-to-Earn</a:t>
          </a:r>
          <a:r>
            <a:rPr lang="en-US" sz="1800" b="0" i="0" kern="1200" dirty="0"/>
            <a:t> platform rewarding users with CTS tokens for completing educational content on crypto and DeFi.</a:t>
          </a:r>
          <a:endParaRPr lang="en-US" sz="1800" kern="1200" dirty="0"/>
        </a:p>
      </dsp:txBody>
      <dsp:txXfrm>
        <a:off x="417971" y="2356963"/>
        <a:ext cx="2889450" cy="1417500"/>
      </dsp:txXfrm>
    </dsp:sp>
    <dsp:sp modelId="{08F11776-ECAA-413C-ABDA-20341CDE1E23}">
      <dsp:nvSpPr>
        <dsp:cNvPr id="0" name=""/>
        <dsp:cNvSpPr/>
      </dsp:nvSpPr>
      <dsp:spPr>
        <a:xfrm>
          <a:off x="4607673" y="576874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BD595C-6BBC-4C57-9460-2B83E0A342F6}">
      <dsp:nvSpPr>
        <dsp:cNvPr id="0" name=""/>
        <dsp:cNvSpPr/>
      </dsp:nvSpPr>
      <dsp:spPr>
        <a:xfrm>
          <a:off x="3813074" y="2356963"/>
          <a:ext cx="2889450" cy="141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Tokens earned serve as a crypto credit score, demonstrating users' knowledge and engagement in decentralized finance.</a:t>
          </a:r>
          <a:endParaRPr lang="en-US" sz="1800" kern="1200" dirty="0"/>
        </a:p>
      </dsp:txBody>
      <dsp:txXfrm>
        <a:off x="3813074" y="2356963"/>
        <a:ext cx="2889450" cy="1417500"/>
      </dsp:txXfrm>
    </dsp:sp>
    <dsp:sp modelId="{05E4C24F-2790-4172-8B6E-D235DF1371D4}">
      <dsp:nvSpPr>
        <dsp:cNvPr id="0" name=""/>
        <dsp:cNvSpPr/>
      </dsp:nvSpPr>
      <dsp:spPr>
        <a:xfrm>
          <a:off x="8002777" y="576874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9F7E47-688F-4BE3-A29F-429BEAB3A7AE}">
      <dsp:nvSpPr>
        <dsp:cNvPr id="0" name=""/>
        <dsp:cNvSpPr/>
      </dsp:nvSpPr>
      <dsp:spPr>
        <a:xfrm>
          <a:off x="7208178" y="2356963"/>
          <a:ext cx="2889450" cy="141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Accessible to underserved populations, providing an entry point to financial services without traditional credit requirements.</a:t>
          </a:r>
          <a:endParaRPr lang="en-US" sz="1800" kern="1200"/>
        </a:p>
      </dsp:txBody>
      <dsp:txXfrm>
        <a:off x="7208178" y="2356963"/>
        <a:ext cx="2889450" cy="1417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04DC95-1A7A-4A1C-955F-E40DACEE8985}">
      <dsp:nvSpPr>
        <dsp:cNvPr id="0" name=""/>
        <dsp:cNvSpPr/>
      </dsp:nvSpPr>
      <dsp:spPr>
        <a:xfrm>
          <a:off x="9569" y="1567622"/>
          <a:ext cx="2860261" cy="1716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0" i="0" kern="1200" dirty="0">
              <a:effectLst/>
              <a:latin typeface="fkGroteskNeue"/>
            </a:rPr>
            <a:t>Users engage with bite-sized educational videos on crypto and DeFi topics.</a:t>
          </a:r>
        </a:p>
      </dsp:txBody>
      <dsp:txXfrm>
        <a:off x="59833" y="1617886"/>
        <a:ext cx="2759733" cy="1615628"/>
      </dsp:txXfrm>
    </dsp:sp>
    <dsp:sp modelId="{7A80A933-BFA7-47DE-BA21-A613C92F1CA4}">
      <dsp:nvSpPr>
        <dsp:cNvPr id="0" name=""/>
        <dsp:cNvSpPr/>
      </dsp:nvSpPr>
      <dsp:spPr>
        <a:xfrm rot="29191">
          <a:off x="3151613" y="2088101"/>
          <a:ext cx="597422" cy="7093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/>
        </a:p>
      </dsp:txBody>
      <dsp:txXfrm>
        <a:off x="3151616" y="2229209"/>
        <a:ext cx="418195" cy="425606"/>
      </dsp:txXfrm>
    </dsp:sp>
    <dsp:sp modelId="{0122163E-3A47-48F2-BAF4-2110351B7B19}">
      <dsp:nvSpPr>
        <dsp:cNvPr id="0" name=""/>
        <dsp:cNvSpPr/>
      </dsp:nvSpPr>
      <dsp:spPr>
        <a:xfrm>
          <a:off x="3997003" y="1601481"/>
          <a:ext cx="2860261" cy="1716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0" i="0" kern="1200" dirty="0">
              <a:effectLst/>
              <a:latin typeface="fkGroteskNeue"/>
            </a:rPr>
            <a:t>AI generated quizzes assess understanding; performance determines CTS token rewards.</a:t>
          </a:r>
        </a:p>
      </dsp:txBody>
      <dsp:txXfrm>
        <a:off x="4047267" y="1651745"/>
        <a:ext cx="2759733" cy="1615628"/>
      </dsp:txXfrm>
    </dsp:sp>
    <dsp:sp modelId="{1D81F44E-958E-4CD4-BCC3-F0CDF29C60C0}">
      <dsp:nvSpPr>
        <dsp:cNvPr id="0" name=""/>
        <dsp:cNvSpPr/>
      </dsp:nvSpPr>
      <dsp:spPr>
        <a:xfrm rot="21571054">
          <a:off x="7147512" y="2087811"/>
          <a:ext cx="615371" cy="7093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/>
        </a:p>
      </dsp:txBody>
      <dsp:txXfrm>
        <a:off x="7147515" y="2230457"/>
        <a:ext cx="430760" cy="425606"/>
      </dsp:txXfrm>
    </dsp:sp>
    <dsp:sp modelId="{ED970FA8-B7D8-4FAA-B0AE-0F339C81090C}">
      <dsp:nvSpPr>
        <dsp:cNvPr id="0" name=""/>
        <dsp:cNvSpPr/>
      </dsp:nvSpPr>
      <dsp:spPr>
        <a:xfrm>
          <a:off x="8018301" y="1567622"/>
          <a:ext cx="2860261" cy="1716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0" i="0" kern="1200" dirty="0">
              <a:effectLst/>
              <a:latin typeface="fkGroteskNeue"/>
            </a:rPr>
            <a:t>Tokens act as proof of knowledge, enabling access to DeFi services like loans or investments without high collateral requirements.</a:t>
          </a:r>
          <a:endParaRPr lang="en-US" sz="1800" b="0" kern="1200" dirty="0"/>
        </a:p>
      </dsp:txBody>
      <dsp:txXfrm>
        <a:off x="8068565" y="1617886"/>
        <a:ext cx="2759733" cy="16156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86371-FD61-4BF9-9B1D-2ACA3A7D9504}">
      <dsp:nvSpPr>
        <dsp:cNvPr id="0" name=""/>
        <dsp:cNvSpPr/>
      </dsp:nvSpPr>
      <dsp:spPr>
        <a:xfrm>
          <a:off x="0" y="0"/>
          <a:ext cx="600211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05A44-0061-46CD-A0B4-3461257A103F}">
      <dsp:nvSpPr>
        <dsp:cNvPr id="0" name=""/>
        <dsp:cNvSpPr/>
      </dsp:nvSpPr>
      <dsp:spPr>
        <a:xfrm>
          <a:off x="0" y="0"/>
          <a:ext cx="6002110" cy="932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b="0" i="0" kern="1200" dirty="0"/>
            <a:t>Combines </a:t>
          </a:r>
          <a:r>
            <a:rPr lang="es-CO" sz="2100" b="0" i="0" kern="1200" dirty="0" err="1"/>
            <a:t>financial</a:t>
          </a:r>
          <a:r>
            <a:rPr lang="es-CO" sz="2100" b="0" i="0" kern="1200" dirty="0"/>
            <a:t> </a:t>
          </a:r>
          <a:r>
            <a:rPr lang="es-CO" sz="2100" b="0" i="0" kern="1200" dirty="0" err="1"/>
            <a:t>literacy</a:t>
          </a:r>
          <a:r>
            <a:rPr lang="es-CO" sz="2100" b="0" i="0" kern="1200" dirty="0"/>
            <a:t> </a:t>
          </a:r>
          <a:r>
            <a:rPr lang="es-CO" sz="2100" b="0" i="0" kern="1200" dirty="0" err="1"/>
            <a:t>with</a:t>
          </a:r>
          <a:r>
            <a:rPr lang="es-CO" sz="2100" b="0" i="0" kern="1200" dirty="0"/>
            <a:t> </a:t>
          </a:r>
          <a:r>
            <a:rPr lang="es-CO" sz="2100" b="0" i="0" kern="1200" dirty="0" err="1"/>
            <a:t>practical</a:t>
          </a:r>
          <a:r>
            <a:rPr lang="es-CO" sz="2100" b="0" i="0" kern="1200" dirty="0"/>
            <a:t> </a:t>
          </a:r>
          <a:r>
            <a:rPr lang="es-CO" sz="2100" b="0" i="0" kern="1200" dirty="0" err="1"/>
            <a:t>utility</a:t>
          </a:r>
          <a:r>
            <a:rPr lang="es-CO" sz="2100" b="0" i="0" kern="1200" dirty="0"/>
            <a:t> </a:t>
          </a:r>
          <a:r>
            <a:rPr lang="es-CO" sz="2100" b="0" i="0" kern="1200" dirty="0" err="1"/>
            <a:t>through</a:t>
          </a:r>
          <a:r>
            <a:rPr lang="es-CO" sz="2100" b="0" i="0" kern="1200" dirty="0"/>
            <a:t> a </a:t>
          </a:r>
          <a:r>
            <a:rPr lang="es-CO" sz="2100" b="0" i="0" kern="1200" dirty="0" err="1"/>
            <a:t>crypto</a:t>
          </a:r>
          <a:r>
            <a:rPr lang="es-CO" sz="2100" b="0" i="0" kern="1200" dirty="0"/>
            <a:t> </a:t>
          </a:r>
          <a:r>
            <a:rPr lang="es-CO" sz="2100" b="0" i="0" kern="1200" dirty="0" err="1"/>
            <a:t>credit</a:t>
          </a:r>
          <a:r>
            <a:rPr lang="es-CO" sz="2100" b="0" i="0" kern="1200" dirty="0"/>
            <a:t> score </a:t>
          </a:r>
          <a:r>
            <a:rPr lang="es-CO" sz="2100" b="0" i="0" kern="1200" dirty="0" err="1"/>
            <a:t>system</a:t>
          </a:r>
          <a:r>
            <a:rPr lang="es-CO" sz="2100" b="0" i="0" kern="1200" dirty="0"/>
            <a:t>.</a:t>
          </a:r>
          <a:endParaRPr lang="en-US" sz="2100" kern="1200" dirty="0"/>
        </a:p>
      </dsp:txBody>
      <dsp:txXfrm>
        <a:off x="0" y="0"/>
        <a:ext cx="6002110" cy="932258"/>
      </dsp:txXfrm>
    </dsp:sp>
    <dsp:sp modelId="{FE878B37-2860-435A-BC45-5BEF163DA3E7}">
      <dsp:nvSpPr>
        <dsp:cNvPr id="0" name=""/>
        <dsp:cNvSpPr/>
      </dsp:nvSpPr>
      <dsp:spPr>
        <a:xfrm>
          <a:off x="0" y="932258"/>
          <a:ext cx="6002110" cy="0"/>
        </a:xfrm>
        <a:prstGeom prst="line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514C6-3126-433E-8D21-378E6AE4AB8C}">
      <dsp:nvSpPr>
        <dsp:cNvPr id="0" name=""/>
        <dsp:cNvSpPr/>
      </dsp:nvSpPr>
      <dsp:spPr>
        <a:xfrm>
          <a:off x="0" y="932258"/>
          <a:ext cx="6002110" cy="932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b="0" i="0" kern="1200"/>
            <a:t>Focuses on underserved populations often ignored by traditional finance and existing Web3 platforms.</a:t>
          </a:r>
          <a:endParaRPr lang="en-US" sz="2100" kern="1200"/>
        </a:p>
      </dsp:txBody>
      <dsp:txXfrm>
        <a:off x="0" y="932258"/>
        <a:ext cx="6002110" cy="932258"/>
      </dsp:txXfrm>
    </dsp:sp>
    <dsp:sp modelId="{13DEAA71-6025-402C-8A93-49FE0C3991BA}">
      <dsp:nvSpPr>
        <dsp:cNvPr id="0" name=""/>
        <dsp:cNvSpPr/>
      </dsp:nvSpPr>
      <dsp:spPr>
        <a:xfrm>
          <a:off x="0" y="1864517"/>
          <a:ext cx="6002110" cy="0"/>
        </a:xfrm>
        <a:prstGeom prst="line">
          <a:avLst/>
        </a:prstGeom>
        <a:solidFill>
          <a:schemeClr val="accent2">
            <a:hueOff val="4295742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2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8D863-885F-4FE5-9F58-E57E4491C428}">
      <dsp:nvSpPr>
        <dsp:cNvPr id="0" name=""/>
        <dsp:cNvSpPr/>
      </dsp:nvSpPr>
      <dsp:spPr>
        <a:xfrm>
          <a:off x="0" y="1864517"/>
          <a:ext cx="6002110" cy="932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b="0" i="0" kern="1200"/>
            <a:t>Rewards-based model incentivizes consistent user engagement.</a:t>
          </a:r>
          <a:endParaRPr lang="en-US" sz="2100" kern="1200"/>
        </a:p>
      </dsp:txBody>
      <dsp:txXfrm>
        <a:off x="0" y="1864517"/>
        <a:ext cx="6002110" cy="932258"/>
      </dsp:txXfrm>
    </dsp:sp>
    <dsp:sp modelId="{765FC153-2686-48DA-AB4E-B1231346A419}">
      <dsp:nvSpPr>
        <dsp:cNvPr id="0" name=""/>
        <dsp:cNvSpPr/>
      </dsp:nvSpPr>
      <dsp:spPr>
        <a:xfrm>
          <a:off x="0" y="2796775"/>
          <a:ext cx="6002110" cy="0"/>
        </a:xfrm>
        <a:prstGeom prst="line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FFDAAD-01F4-4A81-8EA0-F43FDBA575E6}">
      <dsp:nvSpPr>
        <dsp:cNvPr id="0" name=""/>
        <dsp:cNvSpPr/>
      </dsp:nvSpPr>
      <dsp:spPr>
        <a:xfrm>
          <a:off x="0" y="2796775"/>
          <a:ext cx="6002110" cy="932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/>
            <a:t>On-chain data transparency</a:t>
          </a:r>
          <a:endParaRPr lang="en-US" sz="2100" kern="1200"/>
        </a:p>
      </dsp:txBody>
      <dsp:txXfrm>
        <a:off x="0" y="2796775"/>
        <a:ext cx="6002110" cy="9322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CFEF7-A39A-2F7A-B5B0-FA94F5F1D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4F4B0-5C03-FF64-45DB-D8A7E1232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09A06-4912-1847-B398-AF7084422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4A37-51AD-4FF3-A0FB-7A37B9018902}" type="datetimeFigureOut">
              <a:rPr lang="en-US" smtClean="0"/>
              <a:t>2/8/25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CCEE0-E903-E54F-C60C-36A86E2C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3E9D6-7DDE-D0FE-2E96-9D2872314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5994-A013-4832-B274-2BA4ACE06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4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EF27-2A6A-324A-83BB-117DABD4E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F3C12-3D7D-8B70-3B38-85F408B6E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8CB2B-59AC-8A50-928A-5DEC3DC6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4A37-51AD-4FF3-A0FB-7A37B9018902}" type="datetimeFigureOut">
              <a:rPr lang="en-US" smtClean="0"/>
              <a:t>2/8/25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AC6C5-79B7-E71D-53F1-87EE9042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E474E-DFAA-1361-0B89-2E8C5766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5994-A013-4832-B274-2BA4ACE06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79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925E75-9BE3-9A21-7E28-5C46C24430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A18FB-8226-B019-DAAF-22702A723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E84F3-63CB-C69D-C01E-393490B1F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4A37-51AD-4FF3-A0FB-7A37B9018902}" type="datetimeFigureOut">
              <a:rPr lang="en-US" smtClean="0"/>
              <a:t>2/8/25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F0260-B4A2-426F-33D8-1BF6F1CF3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FBAA3-F6EC-6259-7593-A47937B54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5994-A013-4832-B274-2BA4ACE06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BBC4A-0D78-9C7B-0BF4-DB4A85680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9CB48-3F9D-961B-C735-4EFC516B3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55816-8708-4E46-175E-D1DCA3F2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4A37-51AD-4FF3-A0FB-7A37B9018902}" type="datetimeFigureOut">
              <a:rPr lang="en-US" smtClean="0"/>
              <a:t>2/8/25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D2FFC-A748-D090-EC32-5490FF5C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1B5C3-1633-7FAB-227F-4152F1F91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5994-A013-4832-B274-2BA4ACE06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7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B95B2-4419-481F-EBD1-9C264A813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3554F-5932-E6F5-340B-D45AF00D3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9996E-812C-A3B1-9086-5ABDE4146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4A37-51AD-4FF3-A0FB-7A37B9018902}" type="datetimeFigureOut">
              <a:rPr lang="en-US" smtClean="0"/>
              <a:t>2/8/25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FBC9C-C058-BA30-389C-944DE5961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2F868-E777-2B68-C094-2ECBFC03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5994-A013-4832-B274-2BA4ACE06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1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659E-2ED1-C252-0364-7B7186B2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00EF1-3DB3-948A-9D39-4EA08CA27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D5848-7812-B3F4-5F6E-D7662DE6E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0875A-6A20-D672-8AA5-AFE771B59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4A37-51AD-4FF3-A0FB-7A37B9018902}" type="datetimeFigureOut">
              <a:rPr lang="en-US" smtClean="0"/>
              <a:t>2/8/25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03F4F-5861-0AC1-24FB-79FE8E05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02188-B123-2A8E-F1C6-9583636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5994-A013-4832-B274-2BA4ACE06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9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3462-81E6-A569-A8E2-EE67D7EDE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379EE-2947-72A3-48DC-8DE89D385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0BE3F-1A8B-E6EB-BF1C-378BD8D95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F5444-3B9C-83D9-275A-6295029F6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BCC060-7676-28B4-198B-164A7B332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31F18C-484B-E181-CF52-00B03139F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4A37-51AD-4FF3-A0FB-7A37B9018902}" type="datetimeFigureOut">
              <a:rPr lang="en-US" smtClean="0"/>
              <a:t>2/8/25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C30C41-BE11-5F86-5DB9-4AA6D8D66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ED9795-7C23-B1AD-DBC1-1F2C8ADE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5994-A013-4832-B274-2BA4ACE06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7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A06E4-5F4E-7F5E-3BF6-B15B33B43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3C85C3-59B8-3D44-BBC7-4347DAD0D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4A37-51AD-4FF3-A0FB-7A37B9018902}" type="datetimeFigureOut">
              <a:rPr lang="en-US" smtClean="0"/>
              <a:t>2/8/25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32019-8718-D3E0-3ACB-DD8AC14C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8CC458-6E14-EBCC-36A9-DFB75F89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5994-A013-4832-B274-2BA4ACE06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85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31CA5E-0EAE-7CCE-B802-F37973D7D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4A37-51AD-4FF3-A0FB-7A37B9018902}" type="datetimeFigureOut">
              <a:rPr lang="en-US" smtClean="0"/>
              <a:t>2/8/25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42CD87-93EC-5622-9B26-B99ED387C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D7A13-C7BB-38BD-CB8D-A37C391B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5994-A013-4832-B274-2BA4ACE06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0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4CA73-C6AB-52DA-7FA1-FED6ECD2D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B4394-4844-3948-0670-D1A8D52C1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CA82B-58E6-32C4-CF16-73383F2B7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F84A2-CEEA-AD8A-D1FF-C78F489B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4A37-51AD-4FF3-A0FB-7A37B9018902}" type="datetimeFigureOut">
              <a:rPr lang="en-US" smtClean="0"/>
              <a:t>2/8/25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E7653-87CF-E917-BD2C-D27F09BE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39DF2-7088-2E16-9E73-A464F1686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5994-A013-4832-B274-2BA4ACE06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3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006D0-B4FC-3E58-E4EB-AA8CE00B6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B56D8-391E-D5C5-8D05-86316DC8F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BD221-1078-C094-1927-AEBEE4EBB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CB91B-A981-14AA-0EAF-91B4A89C6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4A37-51AD-4FF3-A0FB-7A37B9018902}" type="datetimeFigureOut">
              <a:rPr lang="en-US" smtClean="0"/>
              <a:t>2/8/25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8F61C-11CF-A92E-0B19-0285A457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EA17D-6467-5129-1E1A-D3FD3440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5994-A013-4832-B274-2BA4ACE06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9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BAC99-3C08-ACA0-1D90-6062AAE55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DE56E-AE18-4B33-A6F9-ECFBBA5B0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2D1BD-AB8E-56BE-C36D-64DC29149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6A4A37-51AD-4FF3-A0FB-7A37B9018902}" type="datetimeFigureOut">
              <a:rPr lang="en-US" smtClean="0"/>
              <a:t>2/8/25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1800B-76AD-185E-2A5D-DF9924400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BE190-9F7F-D8A5-EDFA-AF591998D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0B5994-A013-4832-B274-2BA4ACE06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79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DECE1-B05B-A491-0F2F-2A986358D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800" y="1479657"/>
            <a:ext cx="9296400" cy="2387600"/>
          </a:xfrm>
        </p:spPr>
        <p:txBody>
          <a:bodyPr>
            <a:normAutofit fontScale="90000"/>
          </a:bodyPr>
          <a:lstStyle/>
          <a:p>
            <a:r>
              <a:rPr lang="en-US" b="1" i="0" dirty="0" err="1">
                <a:effectLst/>
                <a:latin typeface="fkGroteskNeue"/>
              </a:rPr>
              <a:t>ClarityFi</a:t>
            </a:r>
            <a:br>
              <a:rPr lang="en-US" dirty="0">
                <a:latin typeface="fkGroteskNeue"/>
              </a:rPr>
            </a:br>
            <a:r>
              <a:rPr lang="en-US" b="0" i="0" dirty="0">
                <a:effectLst/>
                <a:latin typeface="fkGroteskNeue"/>
              </a:rPr>
              <a:t> Bridging the Financial Gap with Web3</a:t>
            </a:r>
            <a:endParaRPr lang="en-US" dirty="0"/>
          </a:p>
        </p:txBody>
      </p:sp>
      <p:pic>
        <p:nvPicPr>
          <p:cNvPr id="7" name="Picture 6" descr="A blue logo with a black background&#10;&#10;AI-generated content may be incorrect.">
            <a:extLst>
              <a:ext uri="{FF2B5EF4-FFF2-40B4-BE49-F238E27FC236}">
                <a16:creationId xmlns:a16="http://schemas.microsoft.com/office/drawing/2014/main" id="{DF766AD7-380E-26F5-8C6F-70A828C20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4033202"/>
            <a:ext cx="33528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1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0023E6-ECB9-7B1C-9B3F-74BB9F5DB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s-CO" b="1" dirty="0" err="1">
                <a:latin typeface="fkGroteskNeue"/>
              </a:rPr>
              <a:t>The</a:t>
            </a:r>
            <a:r>
              <a:rPr lang="es-CO" b="1" dirty="0">
                <a:latin typeface="fkGroteskNeue"/>
              </a:rPr>
              <a:t> </a:t>
            </a:r>
            <a:r>
              <a:rPr lang="es-CO" b="1" dirty="0" err="1">
                <a:latin typeface="fkGroteskNeue"/>
              </a:rPr>
              <a:t>p</a:t>
            </a:r>
            <a:r>
              <a:rPr lang="es-CO" b="1" i="0" dirty="0" err="1">
                <a:effectLst/>
                <a:latin typeface="fkGroteskNeue"/>
              </a:rPr>
              <a:t>roblem</a:t>
            </a:r>
            <a:r>
              <a:rPr lang="es-CO" b="1" dirty="0">
                <a:latin typeface="fkGroteskNeue"/>
              </a:rPr>
              <a:t>…</a:t>
            </a:r>
            <a:r>
              <a:rPr lang="es-CO" i="0" dirty="0">
                <a:effectLst/>
                <a:latin typeface="fkGroteskNeue"/>
              </a:rPr>
              <a:t> </a:t>
            </a:r>
            <a:br>
              <a:rPr lang="es-CO" i="0" dirty="0">
                <a:effectLst/>
                <a:latin typeface="fkGroteskNeue"/>
              </a:rPr>
            </a:br>
            <a:r>
              <a:rPr lang="es-CO" sz="4000" i="0" dirty="0" err="1">
                <a:effectLst/>
                <a:latin typeface="fkGroteskNeue"/>
              </a:rPr>
              <a:t>The</a:t>
            </a:r>
            <a:r>
              <a:rPr lang="es-CO" sz="4000" i="0" dirty="0">
                <a:effectLst/>
                <a:latin typeface="fkGroteskNeue"/>
              </a:rPr>
              <a:t> </a:t>
            </a:r>
            <a:r>
              <a:rPr lang="es-CO" sz="4000" i="0" dirty="0" err="1">
                <a:effectLst/>
                <a:latin typeface="fkGroteskNeue"/>
              </a:rPr>
              <a:t>Financial</a:t>
            </a:r>
            <a:r>
              <a:rPr lang="es-CO" sz="4000" i="0" dirty="0">
                <a:effectLst/>
                <a:latin typeface="fkGroteskNeue"/>
              </a:rPr>
              <a:t> </a:t>
            </a:r>
            <a:r>
              <a:rPr lang="es-CO" sz="4000" i="0" dirty="0" err="1">
                <a:effectLst/>
                <a:latin typeface="fkGroteskNeue"/>
              </a:rPr>
              <a:t>Exclusion</a:t>
            </a:r>
            <a:r>
              <a:rPr lang="es-CO" sz="4000" i="0" dirty="0">
                <a:effectLst/>
                <a:latin typeface="fkGroteskNeue"/>
              </a:rPr>
              <a:t> Crisis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341BF-A2BB-4C50-F39A-9ECF403E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fkGroteskNeue"/>
              </a:rPr>
              <a:t>1.4 billion adults are unbanked globally, lacking access to basic financial services</a:t>
            </a:r>
            <a:r>
              <a:rPr lang="en-US" sz="2000" b="0" i="0" dirty="0">
                <a:effectLst/>
                <a:latin typeface="var(--font-berkeley-mono)"/>
              </a:rPr>
              <a:t>.</a:t>
            </a:r>
            <a:endParaRPr lang="en-US" sz="2000" b="0" i="0" dirty="0">
              <a:effectLst/>
              <a:latin typeface="fkGrotesk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fkGroteskNeue"/>
              </a:rPr>
              <a:t>Traditional finance excludes individuals without credit history, limiting access to loans and credit cards.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fkGroteskNeue"/>
              </a:rPr>
              <a:t>Crypto loans require high overcollateralization, making them inaccessible to those without significant assets</a:t>
            </a:r>
          </a:p>
          <a:p>
            <a:endParaRPr lang="en-US" sz="2000" dirty="0"/>
          </a:p>
        </p:txBody>
      </p:sp>
      <p:pic>
        <p:nvPicPr>
          <p:cNvPr id="1026" name="Picture 2" descr="5 Traps That Steal Your Financial Peace | ACCOUNT4:17">
            <a:extLst>
              <a:ext uri="{FF2B5EF4-FFF2-40B4-BE49-F238E27FC236}">
                <a16:creationId xmlns:a16="http://schemas.microsoft.com/office/drawing/2014/main" id="{1AB83981-4ED1-28B7-B193-875BA3E2C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0" r="18630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blue logo with a black background&#10;&#10;AI-generated content may be incorrect.">
            <a:extLst>
              <a:ext uri="{FF2B5EF4-FFF2-40B4-BE49-F238E27FC236}">
                <a16:creationId xmlns:a16="http://schemas.microsoft.com/office/drawing/2014/main" id="{09490D79-8FC7-5E20-9514-FE4F1151A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381" y="6140709"/>
            <a:ext cx="1111769" cy="70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088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BEF24-5A10-4C3E-5E73-4FC27FA51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b="1" i="0" dirty="0" err="1">
                <a:effectLst/>
                <a:latin typeface="fkGroteskNeue"/>
              </a:rPr>
              <a:t>The</a:t>
            </a:r>
            <a:r>
              <a:rPr lang="es-CO" sz="4000" b="1" i="0" dirty="0">
                <a:effectLst/>
                <a:latin typeface="fkGroteskNeue"/>
              </a:rPr>
              <a:t> </a:t>
            </a:r>
            <a:r>
              <a:rPr lang="es-CO" sz="4000" b="1" i="0" dirty="0" err="1">
                <a:effectLst/>
                <a:latin typeface="fkGroteskNeue"/>
              </a:rPr>
              <a:t>solution</a:t>
            </a:r>
            <a:r>
              <a:rPr lang="es-CO" sz="4000" b="1" dirty="0">
                <a:latin typeface="fkGroteskNeue"/>
              </a:rPr>
              <a:t>…</a:t>
            </a:r>
            <a:br>
              <a:rPr lang="es-CO" sz="4000" b="1" dirty="0">
                <a:latin typeface="fkGroteskNeue"/>
              </a:rPr>
            </a:br>
            <a:r>
              <a:rPr lang="es-CO" sz="4000" i="0" dirty="0" err="1">
                <a:effectLst/>
                <a:latin typeface="fkGroteskNeue"/>
              </a:rPr>
              <a:t>ClarityFi</a:t>
            </a:r>
            <a:r>
              <a:rPr lang="es-CO" sz="4000" i="0" dirty="0">
                <a:effectLst/>
                <a:latin typeface="fkGroteskNeue"/>
              </a:rPr>
              <a:t>: A Web3 </a:t>
            </a:r>
            <a:r>
              <a:rPr lang="es-CO" sz="4000" i="0" dirty="0" err="1">
                <a:effectLst/>
                <a:latin typeface="fkGroteskNeue"/>
              </a:rPr>
              <a:t>Educational</a:t>
            </a:r>
            <a:r>
              <a:rPr lang="es-CO" sz="4000" i="0" dirty="0">
                <a:effectLst/>
                <a:latin typeface="fkGroteskNeue"/>
              </a:rPr>
              <a:t> Portal</a:t>
            </a:r>
            <a:endParaRPr lang="en-US" sz="4000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A26E7D2-E703-1060-379F-75B9E6E0FB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7353928"/>
              </p:ext>
            </p:extLst>
          </p:nvPr>
        </p:nvGraphicFramePr>
        <p:xfrm>
          <a:off x="838200" y="15208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blue logo with a black background&#10;&#10;AI-generated content may be incorrect.">
            <a:extLst>
              <a:ext uri="{FF2B5EF4-FFF2-40B4-BE49-F238E27FC236}">
                <a16:creationId xmlns:a16="http://schemas.microsoft.com/office/drawing/2014/main" id="{AC878A0C-3E3D-4B99-8180-222BB5FD2B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381" y="6140709"/>
            <a:ext cx="1111769" cy="70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330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FCCB8E-2EC5-F9E2-A9C9-D139F1E9A9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692"/>
          <a:stretch/>
        </p:blipFill>
        <p:spPr>
          <a:xfrm>
            <a:off x="4744276" y="1539045"/>
            <a:ext cx="6876138" cy="4513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A1C62E-11FB-9A21-751C-B296C69C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73" y="193040"/>
            <a:ext cx="8186027" cy="1278015"/>
          </a:xfrm>
        </p:spPr>
        <p:txBody>
          <a:bodyPr anchor="b">
            <a:normAutofit fontScale="90000"/>
          </a:bodyPr>
          <a:lstStyle/>
          <a:p>
            <a:r>
              <a:rPr lang="en-US" b="1" dirty="0">
                <a:latin typeface="fkGroteskNeue"/>
              </a:rPr>
              <a:t>O</a:t>
            </a:r>
            <a:r>
              <a:rPr lang="en-US" b="1" i="0" dirty="0">
                <a:effectLst/>
                <a:latin typeface="fkGroteskNeue"/>
              </a:rPr>
              <a:t>pportunity</a:t>
            </a:r>
            <a:br>
              <a:rPr lang="en-US" i="0" dirty="0">
                <a:effectLst/>
                <a:latin typeface="fkGroteskNeue"/>
              </a:rPr>
            </a:br>
            <a:r>
              <a:rPr lang="en-US" i="0" dirty="0">
                <a:effectLst/>
                <a:latin typeface="fkGroteskNeue"/>
              </a:rPr>
              <a:t>Tapping</a:t>
            </a:r>
            <a:r>
              <a:rPr lang="en-US" sz="4800" i="0" dirty="0">
                <a:effectLst/>
                <a:latin typeface="fkGroteskNeue"/>
              </a:rPr>
              <a:t> Into a Growing Market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BC14A-5116-3F2D-FAAB-41645AC29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73" y="1735986"/>
            <a:ext cx="3827387" cy="4316759"/>
          </a:xfrm>
        </p:spPr>
        <p:txBody>
          <a:bodyPr anchor="t"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fkGroteskNeue"/>
              </a:rPr>
              <a:t>The DeFi market reached $100 billion in total value locked (TVL) in 2024, showcasing rapid adoption</a:t>
            </a:r>
            <a:r>
              <a:rPr lang="en-US" sz="2400" dirty="0">
                <a:latin typeface="var(--font-berkeley-mono)"/>
              </a:rPr>
              <a:t>3</a:t>
            </a:r>
            <a:r>
              <a:rPr lang="en-US" sz="2400" b="0" i="0" dirty="0">
                <a:effectLst/>
                <a:latin typeface="fkGroteskNeu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fkGroteskNeue"/>
              </a:rPr>
              <a:t>Target audience: Unbanked populations, emerging markets, and crypto-curious individuals.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fkGroteskNeue"/>
              </a:rPr>
              <a:t>Increasing demand for financial literacy tools as Web3 adoption grows globally.</a:t>
            </a:r>
          </a:p>
          <a:p>
            <a:endParaRPr lang="en-US" sz="2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58282F-50D1-6FC5-3711-A09DE925BE2A}"/>
              </a:ext>
            </a:extLst>
          </p:cNvPr>
          <p:cNvSpPr txBox="1"/>
          <p:nvPr/>
        </p:nvSpPr>
        <p:spPr>
          <a:xfrm>
            <a:off x="8182345" y="1675024"/>
            <a:ext cx="344932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0" dirty="0">
                <a:solidFill>
                  <a:srgbClr val="0F2741"/>
                </a:solidFill>
                <a:effectLst/>
                <a:latin typeface="Open Sans" panose="020B0606030504020204" pitchFamily="34" charset="0"/>
              </a:rPr>
              <a:t>TVL (total value locked) across multiple Decentralized Finance (DeFi) blockchains from April 2018 to January 30, 2025</a:t>
            </a:r>
            <a:r>
              <a:rPr lang="en-US" sz="1100" b="0" i="1" dirty="0">
                <a:solidFill>
                  <a:srgbClr val="455F7C"/>
                </a:solidFill>
                <a:effectLst/>
                <a:latin typeface="Open Sans" panose="020B0606030504020204" pitchFamily="34" charset="0"/>
              </a:rPr>
              <a:t>(in billion U.S. dollars)</a:t>
            </a:r>
            <a:endParaRPr lang="en-US" sz="1100" b="1" i="0" dirty="0">
              <a:solidFill>
                <a:srgbClr val="0F2741"/>
              </a:solidFill>
              <a:effectLst/>
              <a:latin typeface="Open Sans" panose="020B0606030504020204" pitchFamily="34" charset="0"/>
            </a:endParaRPr>
          </a:p>
          <a:p>
            <a:endParaRPr lang="en-US" sz="1100" dirty="0"/>
          </a:p>
        </p:txBody>
      </p:sp>
      <p:pic>
        <p:nvPicPr>
          <p:cNvPr id="8" name="Picture 7" descr="A blue logo with a black background&#10;&#10;AI-generated content may be incorrect.">
            <a:extLst>
              <a:ext uri="{FF2B5EF4-FFF2-40B4-BE49-F238E27FC236}">
                <a16:creationId xmlns:a16="http://schemas.microsoft.com/office/drawing/2014/main" id="{466292AA-DDE4-B782-9C94-D881F9236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381" y="6140709"/>
            <a:ext cx="1111769" cy="70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3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28050-BC2A-AF55-AAF6-3812F2026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192"/>
            <a:ext cx="10515600" cy="1325563"/>
          </a:xfrm>
        </p:spPr>
        <p:txBody>
          <a:bodyPr/>
          <a:lstStyle/>
          <a:p>
            <a:r>
              <a:rPr lang="en-US" b="1" i="0" dirty="0">
                <a:effectLst/>
                <a:latin typeface="fkGroteskNeue"/>
              </a:rPr>
              <a:t>How it </a:t>
            </a:r>
            <a:r>
              <a:rPr lang="en-US" b="1" dirty="0">
                <a:latin typeface="fkGroteskNeue"/>
              </a:rPr>
              <a:t>works?</a:t>
            </a:r>
            <a:br>
              <a:rPr lang="en-US" dirty="0">
                <a:latin typeface="fkGroteskNeue"/>
              </a:rPr>
            </a:br>
            <a:r>
              <a:rPr lang="en-US" i="0" dirty="0">
                <a:effectLst/>
                <a:latin typeface="fkGroteskNeue"/>
              </a:rPr>
              <a:t>From Learning to Financial Empowerment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F42AEE2-7177-90F6-6EAB-6C4FAB19F2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748869"/>
              </p:ext>
            </p:extLst>
          </p:nvPr>
        </p:nvGraphicFramePr>
        <p:xfrm>
          <a:off x="651933" y="1658407"/>
          <a:ext cx="10888133" cy="4851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blue logo with a black background&#10;&#10;AI-generated content may be incorrect.">
            <a:extLst>
              <a:ext uri="{FF2B5EF4-FFF2-40B4-BE49-F238E27FC236}">
                <a16:creationId xmlns:a16="http://schemas.microsoft.com/office/drawing/2014/main" id="{5FD283E3-D2F3-0C9B-FBD9-F45D5FA07F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381" y="6140709"/>
            <a:ext cx="1111769" cy="70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218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9" name="Rectangle 2068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EB71F-614A-5FC6-6735-93C2C56B2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s-CO" sz="4000" b="1" i="0" dirty="0" err="1">
                <a:effectLst/>
                <a:latin typeface="fkGroteskNeue"/>
              </a:rPr>
              <a:t>What</a:t>
            </a:r>
            <a:r>
              <a:rPr lang="es-CO" sz="4000" b="1" i="0" dirty="0">
                <a:effectLst/>
                <a:latin typeface="fkGroteskNeue"/>
              </a:rPr>
              <a:t> Sets </a:t>
            </a:r>
            <a:r>
              <a:rPr lang="es-CO" sz="4000" b="1" i="0" dirty="0" err="1">
                <a:effectLst/>
                <a:latin typeface="fkGroteskNeue"/>
              </a:rPr>
              <a:t>ClarityFi</a:t>
            </a:r>
            <a:r>
              <a:rPr lang="es-CO" sz="4000" b="1" i="0" dirty="0">
                <a:effectLst/>
                <a:latin typeface="fkGroteskNeue"/>
              </a:rPr>
              <a:t> </a:t>
            </a:r>
            <a:r>
              <a:rPr lang="es-CO" sz="4000" b="1" i="0" dirty="0" err="1">
                <a:effectLst/>
                <a:latin typeface="fkGroteskNeue"/>
              </a:rPr>
              <a:t>Apart</a:t>
            </a:r>
            <a:r>
              <a:rPr lang="es-CO" sz="4000" b="1" i="0" dirty="0">
                <a:effectLst/>
                <a:latin typeface="fkGroteskNeue"/>
              </a:rPr>
              <a:t>?</a:t>
            </a:r>
            <a:endParaRPr lang="en-US" sz="4000" b="1" dirty="0"/>
          </a:p>
        </p:txBody>
      </p:sp>
      <p:pic>
        <p:nvPicPr>
          <p:cNvPr id="2060" name="Picture 2059">
            <a:extLst>
              <a:ext uri="{FF2B5EF4-FFF2-40B4-BE49-F238E27FC236}">
                <a16:creationId xmlns:a16="http://schemas.microsoft.com/office/drawing/2014/main" id="{4DDAE308-58CC-BCBC-1AA8-E35FC73B35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327" r="1079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graphicFrame>
        <p:nvGraphicFramePr>
          <p:cNvPr id="2059" name="Content Placeholder 2">
            <a:extLst>
              <a:ext uri="{FF2B5EF4-FFF2-40B4-BE49-F238E27FC236}">
                <a16:creationId xmlns:a16="http://schemas.microsoft.com/office/drawing/2014/main" id="{AE05BD2F-31F2-9561-75F5-76E49870D3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0340919"/>
              </p:ext>
            </p:extLst>
          </p:nvPr>
        </p:nvGraphicFramePr>
        <p:xfrm>
          <a:off x="836680" y="2405067"/>
          <a:ext cx="6002110" cy="372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A blue logo with a black background&#10;&#10;AI-generated content may be incorrect.">
            <a:extLst>
              <a:ext uri="{FF2B5EF4-FFF2-40B4-BE49-F238E27FC236}">
                <a16:creationId xmlns:a16="http://schemas.microsoft.com/office/drawing/2014/main" id="{0887F834-B05F-404A-85DD-60A4349A81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381" y="6140709"/>
            <a:ext cx="1111769" cy="70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54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XRP Inches Closer to Overtaking Ethereum—A New Crypto King in the Making? –  Market Updates Bitcoin News">
            <a:extLst>
              <a:ext uri="{FF2B5EF4-FFF2-40B4-BE49-F238E27FC236}">
                <a16:creationId xmlns:a16="http://schemas.microsoft.com/office/drawing/2014/main" id="{4B1D807F-31CE-F6CE-46FD-BB42070B9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8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D88D6-5FAC-B43A-789F-C2D11CFA7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s-CO" sz="4000" i="0" dirty="0" err="1">
                <a:effectLst/>
                <a:latin typeface="fkGroteskNeue"/>
              </a:rPr>
              <a:t>Powered</a:t>
            </a:r>
            <a:r>
              <a:rPr lang="es-CO" sz="4000" i="0" dirty="0">
                <a:effectLst/>
                <a:latin typeface="fkGroteskNeue"/>
              </a:rPr>
              <a:t> </a:t>
            </a:r>
            <a:r>
              <a:rPr lang="es-CO" sz="4000" i="0" dirty="0" err="1">
                <a:effectLst/>
                <a:latin typeface="fkGroteskNeue"/>
              </a:rPr>
              <a:t>by</a:t>
            </a:r>
            <a:r>
              <a:rPr lang="es-CO" sz="4000" i="0" dirty="0">
                <a:effectLst/>
                <a:latin typeface="fkGroteskNeue"/>
              </a:rPr>
              <a:t> </a:t>
            </a:r>
            <a:r>
              <a:rPr lang="es-CO" sz="4000" i="0" dirty="0" err="1">
                <a:effectLst/>
                <a:latin typeface="fkGroteskNeue"/>
              </a:rPr>
              <a:t>Blockchain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00430-8CE0-100A-A563-0C0C708BB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fkGroteskNeue"/>
              </a:rPr>
              <a:t>Decentralized identity solutions ensure secure user authentication.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fkGroteskNeue"/>
              </a:rPr>
              <a:t>Smart contracts automate token rewards and manage credit score calculations</a:t>
            </a:r>
            <a:r>
              <a:rPr lang="en-US" sz="2000" b="0" i="0" dirty="0">
                <a:effectLst/>
                <a:latin typeface="var(--font-berkeley-mono)"/>
              </a:rPr>
              <a:t>.</a:t>
            </a:r>
            <a:endParaRPr lang="en-US" sz="2000" b="0" i="0" dirty="0">
              <a:effectLst/>
              <a:latin typeface="fkGrotesk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fkGroteskNeue"/>
              </a:rPr>
              <a:t>Built on scalable blockchain technology for transparency and cost-efficiency.</a:t>
            </a:r>
          </a:p>
          <a:p>
            <a:endParaRPr lang="en-US" sz="2000" dirty="0"/>
          </a:p>
        </p:txBody>
      </p:sp>
      <p:pic>
        <p:nvPicPr>
          <p:cNvPr id="4" name="Picture 3" descr="A blue logo with a black background&#10;&#10;AI-generated content may be incorrect.">
            <a:extLst>
              <a:ext uri="{FF2B5EF4-FFF2-40B4-BE49-F238E27FC236}">
                <a16:creationId xmlns:a16="http://schemas.microsoft.com/office/drawing/2014/main" id="{741E1DF9-769A-C29C-E48D-9211EE452E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381" y="6140709"/>
            <a:ext cx="1111769" cy="70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51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C0A1ED06-4733-4020-9C60-81D4D8014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B0CA3509-3AF9-45FE-93ED-57BB5D5E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388" y="181576"/>
            <a:ext cx="11823637" cy="65010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ow does the economy work? The basics of economics - FutureLearn">
            <a:extLst>
              <a:ext uri="{FF2B5EF4-FFF2-40B4-BE49-F238E27FC236}">
                <a16:creationId xmlns:a16="http://schemas.microsoft.com/office/drawing/2014/main" id="{73B74E16-CC33-8758-7544-99EDFF749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1" r="1765"/>
          <a:stretch/>
        </p:blipFill>
        <p:spPr bwMode="auto">
          <a:xfrm>
            <a:off x="180975" y="182880"/>
            <a:ext cx="11823637" cy="649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9AA4A6-143B-A26C-8AB3-519D0A79A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195"/>
            <a:ext cx="10165218" cy="2806506"/>
          </a:xfrm>
        </p:spPr>
        <p:txBody>
          <a:bodyPr anchor="b">
            <a:normAutofit/>
          </a:bodyPr>
          <a:lstStyle/>
          <a:p>
            <a:r>
              <a:rPr lang="es-CO" sz="4000" b="1" i="0" dirty="0" err="1">
                <a:solidFill>
                  <a:srgbClr val="FFFFFF"/>
                </a:solidFill>
                <a:effectLst/>
                <a:latin typeface="fkGroteskNeue"/>
              </a:rPr>
              <a:t>Our</a:t>
            </a:r>
            <a:r>
              <a:rPr lang="es-CO" sz="4000" b="1" i="0" dirty="0">
                <a:solidFill>
                  <a:srgbClr val="FFFFFF"/>
                </a:solidFill>
                <a:effectLst/>
                <a:latin typeface="fkGroteskNeue"/>
              </a:rPr>
              <a:t> Business </a:t>
            </a:r>
            <a:r>
              <a:rPr lang="es-CO" sz="4000" b="1" i="0" dirty="0" err="1">
                <a:solidFill>
                  <a:srgbClr val="FFFFFF"/>
                </a:solidFill>
                <a:effectLst/>
                <a:latin typeface="fkGroteskNeue"/>
              </a:rPr>
              <a:t>Model</a:t>
            </a:r>
            <a:br>
              <a:rPr lang="es-CO" sz="4000" i="0" dirty="0">
                <a:solidFill>
                  <a:srgbClr val="FFFFFF"/>
                </a:solidFill>
                <a:effectLst/>
                <a:latin typeface="fkGroteskNeue"/>
              </a:rPr>
            </a:br>
            <a:r>
              <a:rPr lang="es-CO" sz="4000" i="0" dirty="0" err="1">
                <a:solidFill>
                  <a:srgbClr val="FFFFFF"/>
                </a:solidFill>
                <a:effectLst/>
                <a:latin typeface="fkGroteskNeue"/>
              </a:rPr>
              <a:t>Sustainable</a:t>
            </a:r>
            <a:r>
              <a:rPr lang="es-CO" sz="4000" i="0" dirty="0">
                <a:solidFill>
                  <a:srgbClr val="FFFFFF"/>
                </a:solidFill>
                <a:effectLst/>
                <a:latin typeface="fkGroteskNeue"/>
              </a:rPr>
              <a:t> </a:t>
            </a:r>
            <a:r>
              <a:rPr lang="es-CO" sz="4000" i="0" dirty="0" err="1">
                <a:solidFill>
                  <a:srgbClr val="FFFFFF"/>
                </a:solidFill>
                <a:effectLst/>
                <a:latin typeface="fkGroteskNeue"/>
              </a:rPr>
              <a:t>Revenue</a:t>
            </a:r>
            <a:r>
              <a:rPr lang="es-CO" sz="4000" i="0" dirty="0">
                <a:solidFill>
                  <a:srgbClr val="FFFFFF"/>
                </a:solidFill>
                <a:effectLst/>
                <a:latin typeface="fkGroteskNeue"/>
              </a:rPr>
              <a:t> </a:t>
            </a:r>
            <a:r>
              <a:rPr lang="es-CO" sz="4000" i="0" dirty="0" err="1">
                <a:solidFill>
                  <a:srgbClr val="FFFFFF"/>
                </a:solidFill>
                <a:effectLst/>
                <a:latin typeface="fkGroteskNeue"/>
              </a:rPr>
              <a:t>Streams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5B0B0-2AA9-EC0D-AA84-12CEFDF0B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6300"/>
            <a:ext cx="10165218" cy="258845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FFFFFF"/>
                </a:solidFill>
                <a:effectLst/>
                <a:latin typeface="fkGroteskNeue"/>
              </a:rPr>
              <a:t>Revenue from partnerships with crypto platforms offering services to users with CTS scores.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FFFFFF"/>
                </a:solidFill>
                <a:effectLst/>
                <a:latin typeface="fkGroteskNeue"/>
              </a:rPr>
              <a:t>Premium educational content subscriptions for advanced topics in Web3 finance.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FFFFFF"/>
                </a:solidFill>
                <a:effectLst/>
                <a:latin typeface="fkGroteskNeue"/>
              </a:rPr>
              <a:t>Transaction fees from token exchanges or withdrawals within the ecosystem.</a:t>
            </a:r>
          </a:p>
          <a:p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4" name="Picture 3" descr="A blue logo with a black background&#10;&#10;AI-generated content may be incorrect.">
            <a:extLst>
              <a:ext uri="{FF2B5EF4-FFF2-40B4-BE49-F238E27FC236}">
                <a16:creationId xmlns:a16="http://schemas.microsoft.com/office/drawing/2014/main" id="{4423C948-156D-D6A5-29A3-CC1762C78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381" y="6140709"/>
            <a:ext cx="1111769" cy="70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930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08AD4-07B1-6035-54EC-9F3C0BA0F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fkGroteskNeue"/>
              </a:rPr>
              <a:t>Social Impact</a:t>
            </a:r>
            <a:br>
              <a:rPr lang="en-US" b="0" i="0" dirty="0">
                <a:effectLst/>
                <a:latin typeface="fkGroteskNeue"/>
              </a:rPr>
            </a:br>
            <a:r>
              <a:rPr lang="en-US" b="0" i="0" dirty="0">
                <a:effectLst/>
                <a:latin typeface="fkGroteskNeue"/>
              </a:rPr>
              <a:t>Transforming Lives Through Financial Inclusion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9F181-8EAB-F78A-168D-FA115ACDE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703956" cy="43513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fkGroteskNeue"/>
              </a:rPr>
              <a:t>Provides unbanked individuals with tools to access decentralized financial services.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fkGroteskNeue"/>
              </a:rPr>
              <a:t>Promotes economic empowerment by reducing reliance on traditional credit systems</a:t>
            </a:r>
            <a:r>
              <a:rPr lang="en-US" sz="2400" b="0" i="0" dirty="0">
                <a:effectLst/>
                <a:latin typeface="var(--font-berkeley-mono)"/>
              </a:rPr>
              <a:t>.</a:t>
            </a:r>
            <a:endParaRPr lang="en-US" sz="2400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fkGroteskNeue"/>
              </a:rPr>
              <a:t>Enhances financial literacy, fostering informed participation in the global economy.</a:t>
            </a:r>
          </a:p>
          <a:p>
            <a:endParaRPr lang="en-US" sz="2400" dirty="0"/>
          </a:p>
        </p:txBody>
      </p:sp>
      <p:pic>
        <p:nvPicPr>
          <p:cNvPr id="5122" name="Picture 2" descr="Accelerating Financial Inclusion in South-East Asia with Digital Finance |  Asian Development Bank">
            <a:extLst>
              <a:ext uri="{FF2B5EF4-FFF2-40B4-BE49-F238E27FC236}">
                <a16:creationId xmlns:a16="http://schemas.microsoft.com/office/drawing/2014/main" id="{CD5A0BED-580C-2AA6-02B0-8FBB59D113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17" r="2260" b="7601"/>
          <a:stretch/>
        </p:blipFill>
        <p:spPr bwMode="auto">
          <a:xfrm>
            <a:off x="5900852" y="1825625"/>
            <a:ext cx="5452947" cy="402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blue logo with a black background&#10;&#10;AI-generated content may be incorrect.">
            <a:extLst>
              <a:ext uri="{FF2B5EF4-FFF2-40B4-BE49-F238E27FC236}">
                <a16:creationId xmlns:a16="http://schemas.microsoft.com/office/drawing/2014/main" id="{9587F62D-4A18-DC1C-0AA6-71E566889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381" y="6140709"/>
            <a:ext cx="1111769" cy="70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81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422</Words>
  <Application>Microsoft Macintosh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fkGroteskNeue</vt:lpstr>
      <vt:lpstr>Open Sans</vt:lpstr>
      <vt:lpstr>var(--font-berkeley-mono)</vt:lpstr>
      <vt:lpstr>Office Theme</vt:lpstr>
      <vt:lpstr>ClarityFi  Bridging the Financial Gap with Web3</vt:lpstr>
      <vt:lpstr>The problem…  The Financial Exclusion Crisis</vt:lpstr>
      <vt:lpstr>The solution… ClarityFi: A Web3 Educational Portal</vt:lpstr>
      <vt:lpstr>Opportunity Tapping Into a Growing Market</vt:lpstr>
      <vt:lpstr>How it works? From Learning to Financial Empowerment</vt:lpstr>
      <vt:lpstr>What Sets ClarityFi Apart?</vt:lpstr>
      <vt:lpstr>Powered by Blockchain</vt:lpstr>
      <vt:lpstr>Our Business Model Sustainable Revenue Streams</vt:lpstr>
      <vt:lpstr>Social Impact Transforming Lives Through Financial Inclusion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 Isaza-Villegas</dc:creator>
  <cp:lastModifiedBy>Pietro Demicheli</cp:lastModifiedBy>
  <cp:revision>3</cp:revision>
  <dcterms:created xsi:type="dcterms:W3CDTF">2025-02-08T20:20:36Z</dcterms:created>
  <dcterms:modified xsi:type="dcterms:W3CDTF">2025-02-09T00:35:11Z</dcterms:modified>
</cp:coreProperties>
</file>