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D497D30-5F6B-4B66-9CC9-DCFB0E1F500B}" type="datetimeFigureOut">
              <a:rPr lang="en-CA" smtClean="0"/>
              <a:t>2024-04-01</a:t>
            </a:fld>
            <a:endParaRPr lang="en-CA"/>
          </a:p>
        </p:txBody>
      </p:sp>
      <p:sp>
        <p:nvSpPr>
          <p:cNvPr id="5" name="Footer Placeholder 4"/>
          <p:cNvSpPr>
            <a:spLocks noGrp="1"/>
          </p:cNvSpPr>
          <p:nvPr>
            <p:ph type="ftr" sz="quarter" idx="11"/>
          </p:nvPr>
        </p:nvSpPr>
        <p:spPr/>
        <p:txBody>
          <a:bodyPr/>
          <a:lstStyle/>
          <a:p>
            <a:endParaRPr lang="en-C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4B9E677-4E12-4902-AD7D-0D74C5638D83}" type="slidenum">
              <a:rPr lang="en-CA" smtClean="0"/>
              <a:t>‹N°›</a:t>
            </a:fld>
            <a:endParaRPr lang="en-CA"/>
          </a:p>
        </p:txBody>
      </p:sp>
    </p:spTree>
    <p:extLst>
      <p:ext uri="{BB962C8B-B14F-4D97-AF65-F5344CB8AC3E}">
        <p14:creationId xmlns:p14="http://schemas.microsoft.com/office/powerpoint/2010/main" val="40379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D497D30-5F6B-4B66-9CC9-DCFB0E1F500B}" type="datetimeFigureOut">
              <a:rPr lang="en-CA" smtClean="0"/>
              <a:t>2024-04-01</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B9E677-4E12-4902-AD7D-0D74C5638D83}" type="slidenum">
              <a:rPr lang="en-CA" smtClean="0"/>
              <a:t>‹N°›</a:t>
            </a:fld>
            <a:endParaRPr lang="en-CA"/>
          </a:p>
        </p:txBody>
      </p:sp>
    </p:spTree>
    <p:extLst>
      <p:ext uri="{BB962C8B-B14F-4D97-AF65-F5344CB8AC3E}">
        <p14:creationId xmlns:p14="http://schemas.microsoft.com/office/powerpoint/2010/main" val="2930329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D497D30-5F6B-4B66-9CC9-DCFB0E1F500B}" type="datetimeFigureOut">
              <a:rPr lang="en-CA" smtClean="0"/>
              <a:t>2024-04-01</a:t>
            </a:fld>
            <a:endParaRPr lang="en-CA"/>
          </a:p>
        </p:txBody>
      </p:sp>
      <p:sp>
        <p:nvSpPr>
          <p:cNvPr id="5" name="Footer Placeholder 4"/>
          <p:cNvSpPr>
            <a:spLocks noGrp="1"/>
          </p:cNvSpPr>
          <p:nvPr>
            <p:ph type="ftr" sz="quarter" idx="11"/>
          </p:nvPr>
        </p:nvSpPr>
        <p:spPr/>
        <p:txBody>
          <a:bodyPr/>
          <a:lstStyle/>
          <a:p>
            <a:endParaRPr lang="en-C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B9E677-4E12-4902-AD7D-0D74C5638D83}" type="slidenum">
              <a:rPr lang="en-CA" smtClean="0"/>
              <a:t>‹N°›</a:t>
            </a:fld>
            <a:endParaRPr lang="en-C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1622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4D497D30-5F6B-4B66-9CC9-DCFB0E1F500B}" type="datetimeFigureOut">
              <a:rPr lang="en-CA" smtClean="0"/>
              <a:t>2024-04-01</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B9E677-4E12-4902-AD7D-0D74C5638D83}" type="slidenum">
              <a:rPr lang="en-CA" smtClean="0"/>
              <a:t>‹N°›</a:t>
            </a:fld>
            <a:endParaRPr lang="en-CA"/>
          </a:p>
        </p:txBody>
      </p:sp>
    </p:spTree>
    <p:extLst>
      <p:ext uri="{BB962C8B-B14F-4D97-AF65-F5344CB8AC3E}">
        <p14:creationId xmlns:p14="http://schemas.microsoft.com/office/powerpoint/2010/main" val="1272238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4D497D30-5F6B-4B66-9CC9-DCFB0E1F500B}" type="datetimeFigureOut">
              <a:rPr lang="en-CA" smtClean="0"/>
              <a:t>2024-04-01</a:t>
            </a:fld>
            <a:endParaRPr lang="en-CA"/>
          </a:p>
        </p:txBody>
      </p:sp>
      <p:sp>
        <p:nvSpPr>
          <p:cNvPr id="6" name="Footer Placeholder 5"/>
          <p:cNvSpPr>
            <a:spLocks noGrp="1"/>
          </p:cNvSpPr>
          <p:nvPr>
            <p:ph type="ftr" sz="quarter" idx="11"/>
          </p:nvPr>
        </p:nvSpPr>
        <p:spPr/>
        <p:txBody>
          <a:bodyPr/>
          <a:lstStyle/>
          <a:p>
            <a:endParaRPr lang="en-C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B9E677-4E12-4902-AD7D-0D74C5638D83}" type="slidenum">
              <a:rPr lang="en-CA" smtClean="0"/>
              <a:t>‹N°›</a:t>
            </a:fld>
            <a:endParaRPr lang="en-C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71264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4D497D30-5F6B-4B66-9CC9-DCFB0E1F500B}" type="datetimeFigureOut">
              <a:rPr lang="en-CA" smtClean="0"/>
              <a:t>2024-04-01</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B9E677-4E12-4902-AD7D-0D74C5638D83}" type="slidenum">
              <a:rPr lang="en-CA" smtClean="0"/>
              <a:t>‹N°›</a:t>
            </a:fld>
            <a:endParaRPr lang="en-CA"/>
          </a:p>
        </p:txBody>
      </p:sp>
    </p:spTree>
    <p:extLst>
      <p:ext uri="{BB962C8B-B14F-4D97-AF65-F5344CB8AC3E}">
        <p14:creationId xmlns:p14="http://schemas.microsoft.com/office/powerpoint/2010/main" val="1382169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D497D30-5F6B-4B66-9CC9-DCFB0E1F500B}" type="datetimeFigureOut">
              <a:rPr lang="en-CA" smtClean="0"/>
              <a:t>2024-04-01</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B9E677-4E12-4902-AD7D-0D74C5638D83}" type="slidenum">
              <a:rPr lang="en-CA" smtClean="0"/>
              <a:t>‹N°›</a:t>
            </a:fld>
            <a:endParaRPr lang="en-CA"/>
          </a:p>
        </p:txBody>
      </p:sp>
    </p:spTree>
    <p:extLst>
      <p:ext uri="{BB962C8B-B14F-4D97-AF65-F5344CB8AC3E}">
        <p14:creationId xmlns:p14="http://schemas.microsoft.com/office/powerpoint/2010/main" val="1719445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D497D30-5F6B-4B66-9CC9-DCFB0E1F500B}" type="datetimeFigureOut">
              <a:rPr lang="en-CA" smtClean="0"/>
              <a:t>2024-04-01</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B9E677-4E12-4902-AD7D-0D74C5638D83}" type="slidenum">
              <a:rPr lang="en-CA" smtClean="0"/>
              <a:t>‹N°›</a:t>
            </a:fld>
            <a:endParaRPr lang="en-CA"/>
          </a:p>
        </p:txBody>
      </p:sp>
    </p:spTree>
    <p:extLst>
      <p:ext uri="{BB962C8B-B14F-4D97-AF65-F5344CB8AC3E}">
        <p14:creationId xmlns:p14="http://schemas.microsoft.com/office/powerpoint/2010/main" val="214575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D497D30-5F6B-4B66-9CC9-DCFB0E1F500B}" type="datetimeFigureOut">
              <a:rPr lang="en-CA" smtClean="0"/>
              <a:t>2024-04-01</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B9E677-4E12-4902-AD7D-0D74C5638D83}" type="slidenum">
              <a:rPr lang="en-CA" smtClean="0"/>
              <a:t>‹N°›</a:t>
            </a:fld>
            <a:endParaRPr lang="en-CA"/>
          </a:p>
        </p:txBody>
      </p:sp>
    </p:spTree>
    <p:extLst>
      <p:ext uri="{BB962C8B-B14F-4D97-AF65-F5344CB8AC3E}">
        <p14:creationId xmlns:p14="http://schemas.microsoft.com/office/powerpoint/2010/main" val="3311688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D497D30-5F6B-4B66-9CC9-DCFB0E1F500B}" type="datetimeFigureOut">
              <a:rPr lang="en-CA" smtClean="0"/>
              <a:t>2024-04-01</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B9E677-4E12-4902-AD7D-0D74C5638D83}" type="slidenum">
              <a:rPr lang="en-CA" smtClean="0"/>
              <a:t>‹N°›</a:t>
            </a:fld>
            <a:endParaRPr lang="en-CA"/>
          </a:p>
        </p:txBody>
      </p:sp>
    </p:spTree>
    <p:extLst>
      <p:ext uri="{BB962C8B-B14F-4D97-AF65-F5344CB8AC3E}">
        <p14:creationId xmlns:p14="http://schemas.microsoft.com/office/powerpoint/2010/main" val="281824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D497D30-5F6B-4B66-9CC9-DCFB0E1F500B}" type="datetimeFigureOut">
              <a:rPr lang="en-CA" smtClean="0"/>
              <a:t>2024-04-01</a:t>
            </a:fld>
            <a:endParaRPr lang="en-CA"/>
          </a:p>
        </p:txBody>
      </p:sp>
      <p:sp>
        <p:nvSpPr>
          <p:cNvPr id="6" name="Footer Placeholder 5"/>
          <p:cNvSpPr>
            <a:spLocks noGrp="1"/>
          </p:cNvSpPr>
          <p:nvPr>
            <p:ph type="ftr" sz="quarter" idx="11"/>
          </p:nvPr>
        </p:nvSpPr>
        <p:spPr/>
        <p:txBody>
          <a:bodyPr/>
          <a:lstStyle/>
          <a:p>
            <a:endParaRPr lang="en-C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4B9E677-4E12-4902-AD7D-0D74C5638D83}" type="slidenum">
              <a:rPr lang="en-CA" smtClean="0"/>
              <a:t>‹N°›</a:t>
            </a:fld>
            <a:endParaRPr lang="en-CA"/>
          </a:p>
        </p:txBody>
      </p:sp>
    </p:spTree>
    <p:extLst>
      <p:ext uri="{BB962C8B-B14F-4D97-AF65-F5344CB8AC3E}">
        <p14:creationId xmlns:p14="http://schemas.microsoft.com/office/powerpoint/2010/main" val="174285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D497D30-5F6B-4B66-9CC9-DCFB0E1F500B}" type="datetimeFigureOut">
              <a:rPr lang="en-CA" smtClean="0"/>
              <a:t>2024-04-01</a:t>
            </a:fld>
            <a:endParaRPr lang="en-CA"/>
          </a:p>
        </p:txBody>
      </p:sp>
      <p:sp>
        <p:nvSpPr>
          <p:cNvPr id="8" name="Footer Placeholder 7"/>
          <p:cNvSpPr>
            <a:spLocks noGrp="1"/>
          </p:cNvSpPr>
          <p:nvPr>
            <p:ph type="ftr" sz="quarter" idx="11"/>
          </p:nvPr>
        </p:nvSpPr>
        <p:spPr/>
        <p:txBody>
          <a:bodyPr/>
          <a:lstStyle/>
          <a:p>
            <a:endParaRPr lang="en-C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4B9E677-4E12-4902-AD7D-0D74C5638D83}" type="slidenum">
              <a:rPr lang="en-CA" smtClean="0"/>
              <a:t>‹N°›</a:t>
            </a:fld>
            <a:endParaRPr lang="en-CA"/>
          </a:p>
        </p:txBody>
      </p:sp>
    </p:spTree>
    <p:extLst>
      <p:ext uri="{BB962C8B-B14F-4D97-AF65-F5344CB8AC3E}">
        <p14:creationId xmlns:p14="http://schemas.microsoft.com/office/powerpoint/2010/main" val="1207408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D497D30-5F6B-4B66-9CC9-DCFB0E1F500B}" type="datetimeFigureOut">
              <a:rPr lang="en-CA" smtClean="0"/>
              <a:t>2024-04-01</a:t>
            </a:fld>
            <a:endParaRPr lang="en-CA"/>
          </a:p>
        </p:txBody>
      </p:sp>
      <p:sp>
        <p:nvSpPr>
          <p:cNvPr id="4" name="Footer Placeholder 3"/>
          <p:cNvSpPr>
            <a:spLocks noGrp="1"/>
          </p:cNvSpPr>
          <p:nvPr>
            <p:ph type="ftr" sz="quarter" idx="11"/>
          </p:nvPr>
        </p:nvSpPr>
        <p:spPr/>
        <p:txBody>
          <a:bodyPr/>
          <a:lstStyle/>
          <a:p>
            <a:endParaRPr lang="en-C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4B9E677-4E12-4902-AD7D-0D74C5638D83}" type="slidenum">
              <a:rPr lang="en-CA" smtClean="0"/>
              <a:t>‹N°›</a:t>
            </a:fld>
            <a:endParaRPr lang="en-CA"/>
          </a:p>
        </p:txBody>
      </p:sp>
    </p:spTree>
    <p:extLst>
      <p:ext uri="{BB962C8B-B14F-4D97-AF65-F5344CB8AC3E}">
        <p14:creationId xmlns:p14="http://schemas.microsoft.com/office/powerpoint/2010/main" val="1533500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97D30-5F6B-4B66-9CC9-DCFB0E1F500B}" type="datetimeFigureOut">
              <a:rPr lang="en-CA" smtClean="0"/>
              <a:t>2024-04-01</a:t>
            </a:fld>
            <a:endParaRPr lang="en-CA"/>
          </a:p>
        </p:txBody>
      </p:sp>
      <p:sp>
        <p:nvSpPr>
          <p:cNvPr id="3" name="Footer Placeholder 2"/>
          <p:cNvSpPr>
            <a:spLocks noGrp="1"/>
          </p:cNvSpPr>
          <p:nvPr>
            <p:ph type="ftr" sz="quarter" idx="11"/>
          </p:nvPr>
        </p:nvSpPr>
        <p:spPr/>
        <p:txBody>
          <a:bodyPr/>
          <a:lstStyle/>
          <a:p>
            <a:endParaRPr lang="en-C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4B9E677-4E12-4902-AD7D-0D74C5638D83}" type="slidenum">
              <a:rPr lang="en-CA" smtClean="0"/>
              <a:t>‹N°›</a:t>
            </a:fld>
            <a:endParaRPr lang="en-CA"/>
          </a:p>
        </p:txBody>
      </p:sp>
    </p:spTree>
    <p:extLst>
      <p:ext uri="{BB962C8B-B14F-4D97-AF65-F5344CB8AC3E}">
        <p14:creationId xmlns:p14="http://schemas.microsoft.com/office/powerpoint/2010/main" val="10089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D497D30-5F6B-4B66-9CC9-DCFB0E1F500B}" type="datetimeFigureOut">
              <a:rPr lang="en-CA" smtClean="0"/>
              <a:t>2024-04-01</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4B9E677-4E12-4902-AD7D-0D74C5638D83}" type="slidenum">
              <a:rPr lang="en-CA" smtClean="0"/>
              <a:t>‹N°›</a:t>
            </a:fld>
            <a:endParaRPr lang="en-CA"/>
          </a:p>
        </p:txBody>
      </p:sp>
    </p:spTree>
    <p:extLst>
      <p:ext uri="{BB962C8B-B14F-4D97-AF65-F5344CB8AC3E}">
        <p14:creationId xmlns:p14="http://schemas.microsoft.com/office/powerpoint/2010/main" val="149346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D497D30-5F6B-4B66-9CC9-DCFB0E1F500B}" type="datetimeFigureOut">
              <a:rPr lang="en-CA" smtClean="0"/>
              <a:t>2024-04-01</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B9E677-4E12-4902-AD7D-0D74C5638D83}" type="slidenum">
              <a:rPr lang="en-CA" smtClean="0"/>
              <a:t>‹N°›</a:t>
            </a:fld>
            <a:endParaRPr lang="en-CA"/>
          </a:p>
        </p:txBody>
      </p:sp>
    </p:spTree>
    <p:extLst>
      <p:ext uri="{BB962C8B-B14F-4D97-AF65-F5344CB8AC3E}">
        <p14:creationId xmlns:p14="http://schemas.microsoft.com/office/powerpoint/2010/main" val="985603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D497D30-5F6B-4B66-9CC9-DCFB0E1F500B}" type="datetimeFigureOut">
              <a:rPr lang="en-CA" smtClean="0"/>
              <a:t>2024-04-01</a:t>
            </a:fld>
            <a:endParaRPr lang="en-C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4B9E677-4E12-4902-AD7D-0D74C5638D83}" type="slidenum">
              <a:rPr lang="en-CA" smtClean="0"/>
              <a:t>‹N°›</a:t>
            </a:fld>
            <a:endParaRPr lang="en-CA"/>
          </a:p>
        </p:txBody>
      </p:sp>
    </p:spTree>
    <p:extLst>
      <p:ext uri="{BB962C8B-B14F-4D97-AF65-F5344CB8AC3E}">
        <p14:creationId xmlns:p14="http://schemas.microsoft.com/office/powerpoint/2010/main" val="1659875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073499" y="1635618"/>
            <a:ext cx="9431113" cy="3141764"/>
          </a:xfrm>
        </p:spPr>
        <p:txBody>
          <a:bodyPr>
            <a:normAutofit/>
          </a:bodyPr>
          <a:lstStyle/>
          <a:p>
            <a:pPr algn="ctr"/>
            <a:r>
              <a:rPr lang="en-CA" sz="4000" b="1" dirty="0"/>
              <a:t>TASK1:BASIC DEFINATION IN INTERNET PROGRAMMING AND MOBILE PROGRAMMING</a:t>
            </a:r>
            <a:r>
              <a:rPr lang="fr-FR" dirty="0"/>
              <a:t/>
            </a:r>
            <a:br>
              <a:rPr lang="fr-FR" dirty="0"/>
            </a:br>
            <a:endParaRPr lang="en-CA" dirty="0"/>
          </a:p>
        </p:txBody>
      </p:sp>
      <p:sp>
        <p:nvSpPr>
          <p:cNvPr id="3" name="Sous-titre 2"/>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2164161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a:t> </a:t>
            </a:r>
            <a:r>
              <a:rPr lang="fr-FR" dirty="0"/>
              <a:t/>
            </a:r>
            <a:br>
              <a:rPr lang="fr-FR" dirty="0"/>
            </a:br>
            <a:r>
              <a:rPr lang="en-US" dirty="0"/>
              <a:t>Advantages of Progressive Web Apps:</a:t>
            </a:r>
            <a:r>
              <a:rPr lang="fr-FR" dirty="0"/>
              <a:t/>
            </a:r>
            <a:br>
              <a:rPr lang="fr-FR" dirty="0"/>
            </a:br>
            <a:endParaRPr lang="en-CA" dirty="0"/>
          </a:p>
        </p:txBody>
      </p:sp>
      <p:sp>
        <p:nvSpPr>
          <p:cNvPr id="3" name="Espace réservé du contenu 2"/>
          <p:cNvSpPr>
            <a:spLocks noGrp="1"/>
          </p:cNvSpPr>
          <p:nvPr>
            <p:ph idx="1"/>
          </p:nvPr>
        </p:nvSpPr>
        <p:spPr/>
        <p:txBody>
          <a:bodyPr/>
          <a:lstStyle/>
          <a:p>
            <a:r>
              <a:rPr lang="en-US" dirty="0" smtClean="0"/>
              <a:t>Cross-platform Compatibility</a:t>
            </a:r>
          </a:p>
          <a:p>
            <a:pPr marL="0" indent="0">
              <a:buNone/>
            </a:pPr>
            <a:endParaRPr lang="en-US" dirty="0" smtClean="0"/>
          </a:p>
          <a:p>
            <a:r>
              <a:rPr lang="en-US" dirty="0"/>
              <a:t>Offline </a:t>
            </a:r>
            <a:r>
              <a:rPr lang="en-US" dirty="0" smtClean="0"/>
              <a:t>Functionality</a:t>
            </a:r>
          </a:p>
          <a:p>
            <a:pPr marL="0" indent="0">
              <a:buNone/>
            </a:pPr>
            <a:endParaRPr lang="en-US" dirty="0" smtClean="0"/>
          </a:p>
          <a:p>
            <a:r>
              <a:rPr lang="en-US" dirty="0" smtClean="0"/>
              <a:t>Discoverability</a:t>
            </a:r>
          </a:p>
          <a:p>
            <a:pPr marL="0" indent="0">
              <a:buNone/>
            </a:pPr>
            <a:endParaRPr lang="en-US" dirty="0" smtClean="0"/>
          </a:p>
          <a:p>
            <a:r>
              <a:rPr lang="en-US" dirty="0"/>
              <a:t>No App Store </a:t>
            </a:r>
            <a:r>
              <a:rPr lang="en-US" dirty="0" smtClean="0"/>
              <a:t>Dependency</a:t>
            </a:r>
          </a:p>
          <a:p>
            <a:pPr marL="0" indent="0">
              <a:buNone/>
            </a:pPr>
            <a:endParaRPr lang="en-US" dirty="0" smtClean="0"/>
          </a:p>
          <a:p>
            <a:r>
              <a:rPr lang="en-US" dirty="0"/>
              <a:t>Cost-Effectiveness</a:t>
            </a:r>
            <a:endParaRPr lang="en-CA" dirty="0"/>
          </a:p>
        </p:txBody>
      </p:sp>
    </p:spTree>
    <p:extLst>
      <p:ext uri="{BB962C8B-B14F-4D97-AF65-F5344CB8AC3E}">
        <p14:creationId xmlns:p14="http://schemas.microsoft.com/office/powerpoint/2010/main" val="2066780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a:t>Disadvantages of Progressive Web Apps:</a:t>
            </a:r>
            <a:r>
              <a:rPr lang="fr-FR" dirty="0"/>
              <a:t/>
            </a:r>
            <a:br>
              <a:rPr lang="fr-FR" dirty="0"/>
            </a:br>
            <a:endParaRPr lang="en-CA" dirty="0"/>
          </a:p>
        </p:txBody>
      </p:sp>
      <p:sp>
        <p:nvSpPr>
          <p:cNvPr id="3" name="Espace réservé du contenu 2"/>
          <p:cNvSpPr>
            <a:spLocks noGrp="1"/>
          </p:cNvSpPr>
          <p:nvPr>
            <p:ph idx="1"/>
          </p:nvPr>
        </p:nvSpPr>
        <p:spPr/>
        <p:txBody>
          <a:bodyPr/>
          <a:lstStyle/>
          <a:p>
            <a:r>
              <a:rPr lang="en-US" dirty="0"/>
              <a:t>Limited Native </a:t>
            </a:r>
            <a:r>
              <a:rPr lang="en-US" dirty="0" smtClean="0"/>
              <a:t>Functionality</a:t>
            </a:r>
          </a:p>
          <a:p>
            <a:endParaRPr lang="en-US" dirty="0"/>
          </a:p>
          <a:p>
            <a:r>
              <a:rPr lang="en-US" dirty="0"/>
              <a:t>Browser and Platform </a:t>
            </a:r>
            <a:r>
              <a:rPr lang="en-US" dirty="0" smtClean="0"/>
              <a:t>Support</a:t>
            </a:r>
          </a:p>
          <a:p>
            <a:endParaRPr lang="en-US" dirty="0"/>
          </a:p>
          <a:p>
            <a:r>
              <a:rPr lang="en-US" dirty="0"/>
              <a:t>Limited User </a:t>
            </a:r>
            <a:r>
              <a:rPr lang="en-US" dirty="0" smtClean="0"/>
              <a:t>Awareness</a:t>
            </a:r>
          </a:p>
          <a:p>
            <a:endParaRPr lang="en-US" dirty="0"/>
          </a:p>
          <a:p>
            <a:endParaRPr lang="en-CA" dirty="0"/>
          </a:p>
        </p:txBody>
      </p:sp>
    </p:spTree>
    <p:extLst>
      <p:ext uri="{BB962C8B-B14F-4D97-AF65-F5344CB8AC3E}">
        <p14:creationId xmlns:p14="http://schemas.microsoft.com/office/powerpoint/2010/main" val="4180875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What are hybrid mobile apps?</a:t>
            </a:r>
            <a:r>
              <a:rPr lang="fr-FR" dirty="0"/>
              <a:t/>
            </a:r>
            <a:br>
              <a:rPr lang="fr-FR" dirty="0"/>
            </a:br>
            <a:endParaRPr lang="en-CA" dirty="0"/>
          </a:p>
        </p:txBody>
      </p:sp>
      <p:sp>
        <p:nvSpPr>
          <p:cNvPr id="3" name="Espace réservé du contenu 2"/>
          <p:cNvSpPr>
            <a:spLocks noGrp="1"/>
          </p:cNvSpPr>
          <p:nvPr>
            <p:ph idx="1"/>
          </p:nvPr>
        </p:nvSpPr>
        <p:spPr/>
        <p:txBody>
          <a:bodyPr/>
          <a:lstStyle/>
          <a:p>
            <a:r>
              <a:rPr lang="en-US" u="sng" dirty="0"/>
              <a:t>hybrid mobile </a:t>
            </a:r>
            <a:r>
              <a:rPr lang="en-US" u="sng" dirty="0" smtClean="0"/>
              <a:t>apps</a:t>
            </a:r>
            <a:r>
              <a:rPr lang="en-US" dirty="0"/>
              <a:t> combine elements of web apps and native apps</a:t>
            </a:r>
            <a:r>
              <a:rPr lang="en-US" dirty="0" smtClean="0"/>
              <a:t>.</a:t>
            </a:r>
          </a:p>
          <a:p>
            <a:pPr marL="0" indent="0">
              <a:buNone/>
            </a:pPr>
            <a:endParaRPr lang="en-US" dirty="0" smtClean="0"/>
          </a:p>
          <a:p>
            <a:r>
              <a:rPr lang="en-US" dirty="0"/>
              <a:t>These apps are built in two </a:t>
            </a:r>
            <a:r>
              <a:rPr lang="en-US" dirty="0" smtClean="0"/>
              <a:t>parts:</a:t>
            </a:r>
            <a:r>
              <a:rPr lang="fr-FR" dirty="0" smtClean="0"/>
              <a:t>The </a:t>
            </a:r>
            <a:r>
              <a:rPr lang="fr-FR" b="1" dirty="0" err="1"/>
              <a:t>backend</a:t>
            </a:r>
            <a:r>
              <a:rPr lang="fr-FR" b="1" dirty="0"/>
              <a:t> </a:t>
            </a:r>
            <a:r>
              <a:rPr lang="fr-FR" b="1" dirty="0" smtClean="0"/>
              <a:t>code,</a:t>
            </a:r>
            <a:r>
              <a:rPr lang="en-US" b="1" dirty="0" smtClean="0"/>
              <a:t>The </a:t>
            </a:r>
            <a:r>
              <a:rPr lang="en-US" b="1" dirty="0"/>
              <a:t>native shell </a:t>
            </a:r>
            <a:r>
              <a:rPr lang="en-US" dirty="0"/>
              <a:t>(which makes it downloadable on app stores</a:t>
            </a:r>
            <a:r>
              <a:rPr lang="en-US" dirty="0" smtClean="0"/>
              <a:t>)</a:t>
            </a:r>
          </a:p>
          <a:p>
            <a:endParaRPr lang="en-US" dirty="0"/>
          </a:p>
          <a:p>
            <a:r>
              <a:rPr lang="en-US" dirty="0"/>
              <a:t>Hybrid mobile apps can be installed on the device and run on a web browser, so they sit somewhere between native apps and web apps.</a:t>
            </a:r>
            <a:endParaRPr lang="fr-FR" dirty="0"/>
          </a:p>
          <a:p>
            <a:pPr marL="0" indent="0">
              <a:buNone/>
            </a:pPr>
            <a:endParaRPr lang="en-CA" dirty="0" smtClean="0"/>
          </a:p>
          <a:p>
            <a:pPr marL="0" indent="0">
              <a:buNone/>
            </a:pPr>
            <a:endParaRPr lang="en-CA" dirty="0"/>
          </a:p>
        </p:txBody>
      </p:sp>
    </p:spTree>
    <p:extLst>
      <p:ext uri="{BB962C8B-B14F-4D97-AF65-F5344CB8AC3E}">
        <p14:creationId xmlns:p14="http://schemas.microsoft.com/office/powerpoint/2010/main" val="32885638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Advantages of hybrid apps</a:t>
            </a:r>
            <a:r>
              <a:rPr lang="fr-FR" dirty="0"/>
              <a:t/>
            </a:r>
            <a:br>
              <a:rPr lang="fr-FR" dirty="0"/>
            </a:br>
            <a:endParaRPr lang="en-CA" dirty="0"/>
          </a:p>
        </p:txBody>
      </p:sp>
      <p:sp>
        <p:nvSpPr>
          <p:cNvPr id="3" name="Espace réservé du contenu 2"/>
          <p:cNvSpPr>
            <a:spLocks noGrp="1"/>
          </p:cNvSpPr>
          <p:nvPr>
            <p:ph idx="1"/>
          </p:nvPr>
        </p:nvSpPr>
        <p:spPr/>
        <p:txBody>
          <a:bodyPr/>
          <a:lstStyle/>
          <a:p>
            <a:r>
              <a:rPr lang="en-US" dirty="0"/>
              <a:t>Developer </a:t>
            </a:r>
            <a:r>
              <a:rPr lang="en-US" dirty="0" smtClean="0"/>
              <a:t>productivity</a:t>
            </a:r>
          </a:p>
          <a:p>
            <a:endParaRPr lang="en-CA" dirty="0" smtClean="0"/>
          </a:p>
          <a:p>
            <a:r>
              <a:rPr lang="en-US" dirty="0"/>
              <a:t>Cheaper but greater </a:t>
            </a:r>
            <a:r>
              <a:rPr lang="en-US" dirty="0" smtClean="0"/>
              <a:t>discoverability</a:t>
            </a:r>
          </a:p>
          <a:p>
            <a:endParaRPr lang="en-US" dirty="0"/>
          </a:p>
          <a:p>
            <a:r>
              <a:rPr lang="en-US" dirty="0"/>
              <a:t>Internal API </a:t>
            </a:r>
            <a:r>
              <a:rPr lang="en-US" dirty="0" smtClean="0"/>
              <a:t>access</a:t>
            </a:r>
          </a:p>
          <a:p>
            <a:endParaRPr lang="en-US" dirty="0"/>
          </a:p>
          <a:p>
            <a:r>
              <a:rPr lang="en-US" dirty="0"/>
              <a:t>Cross-platform availability</a:t>
            </a:r>
          </a:p>
        </p:txBody>
      </p:sp>
    </p:spTree>
    <p:extLst>
      <p:ext uri="{BB962C8B-B14F-4D97-AF65-F5344CB8AC3E}">
        <p14:creationId xmlns:p14="http://schemas.microsoft.com/office/powerpoint/2010/main" val="3525389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Disadvantages of hybrid apps</a:t>
            </a:r>
            <a:r>
              <a:rPr lang="fr-FR" dirty="0"/>
              <a:t/>
            </a:r>
            <a:br>
              <a:rPr lang="fr-FR" dirty="0"/>
            </a:br>
            <a:endParaRPr lang="en-CA" dirty="0"/>
          </a:p>
        </p:txBody>
      </p:sp>
      <p:sp>
        <p:nvSpPr>
          <p:cNvPr id="3" name="Espace réservé du contenu 2"/>
          <p:cNvSpPr>
            <a:spLocks noGrp="1"/>
          </p:cNvSpPr>
          <p:nvPr>
            <p:ph idx="1"/>
          </p:nvPr>
        </p:nvSpPr>
        <p:spPr/>
        <p:txBody>
          <a:bodyPr/>
          <a:lstStyle/>
          <a:p>
            <a:r>
              <a:rPr lang="en-US" dirty="0"/>
              <a:t>Inconsistent user experience. Hybrid app performance depends on the user’s </a:t>
            </a:r>
            <a:r>
              <a:rPr lang="en-US" b="1" dirty="0"/>
              <a:t>internet speed</a:t>
            </a:r>
            <a:endParaRPr lang="en-CA" b="1" dirty="0"/>
          </a:p>
        </p:txBody>
      </p:sp>
    </p:spTree>
    <p:extLst>
      <p:ext uri="{BB962C8B-B14F-4D97-AF65-F5344CB8AC3E}">
        <p14:creationId xmlns:p14="http://schemas.microsoft.com/office/powerpoint/2010/main" val="2593639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Hybrid app vs. web app</a:t>
            </a:r>
            <a:r>
              <a:rPr lang="fr-FR" dirty="0"/>
              <a:t/>
            </a:r>
            <a:br>
              <a:rPr lang="fr-FR" dirty="0"/>
            </a:br>
            <a:endParaRPr lang="en-CA" dirty="0"/>
          </a:p>
        </p:txBody>
      </p:sp>
      <p:sp>
        <p:nvSpPr>
          <p:cNvPr id="3" name="Espace réservé du contenu 2"/>
          <p:cNvSpPr>
            <a:spLocks noGrp="1"/>
          </p:cNvSpPr>
          <p:nvPr>
            <p:ph idx="1"/>
          </p:nvPr>
        </p:nvSpPr>
        <p:spPr/>
        <p:txBody>
          <a:bodyPr/>
          <a:lstStyle/>
          <a:p>
            <a:pPr lvl="0"/>
            <a:r>
              <a:rPr lang="en-US" dirty="0"/>
              <a:t>Visibility. Hybrid apps can run in a web browser, but it’s also possible to feature them on the app store. </a:t>
            </a:r>
            <a:r>
              <a:rPr lang="fr-FR" dirty="0"/>
              <a:t>This often gives them greater visibility than web apps.</a:t>
            </a:r>
          </a:p>
          <a:p>
            <a:pPr lvl="0"/>
            <a:r>
              <a:rPr lang="en-US" dirty="0"/>
              <a:t>API access. Unlike web apps, hybrid apps can access a device’s push notifications and location tracking.</a:t>
            </a:r>
            <a:endParaRPr lang="fr-FR" dirty="0"/>
          </a:p>
          <a:p>
            <a:pPr lvl="0"/>
            <a:r>
              <a:rPr lang="en-US" dirty="0"/>
              <a:t>Ease of development. Hybrid apps require knowledge of additional development frameworks besides JavaScript and CSS, making them more difficult to put together.</a:t>
            </a:r>
            <a:endParaRPr lang="fr-FR" dirty="0"/>
          </a:p>
          <a:p>
            <a:r>
              <a:rPr lang="en-US" dirty="0"/>
              <a:t>Speed. Mobile web apps are sometimes slower and less responsive than native apps</a:t>
            </a:r>
            <a:endParaRPr lang="en-CA" dirty="0"/>
          </a:p>
        </p:txBody>
      </p:sp>
    </p:spTree>
    <p:extLst>
      <p:ext uri="{BB962C8B-B14F-4D97-AF65-F5344CB8AC3E}">
        <p14:creationId xmlns:p14="http://schemas.microsoft.com/office/powerpoint/2010/main" val="2801675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Native app vs. hybrid app</a:t>
            </a:r>
            <a:r>
              <a:rPr lang="fr-FR" dirty="0"/>
              <a:t/>
            </a:r>
            <a:br>
              <a:rPr lang="fr-FR" dirty="0"/>
            </a:br>
            <a:endParaRPr lang="en-CA" dirty="0"/>
          </a:p>
        </p:txBody>
      </p:sp>
      <p:sp>
        <p:nvSpPr>
          <p:cNvPr id="3" name="Espace réservé du contenu 2"/>
          <p:cNvSpPr>
            <a:spLocks noGrp="1"/>
          </p:cNvSpPr>
          <p:nvPr>
            <p:ph idx="1"/>
          </p:nvPr>
        </p:nvSpPr>
        <p:spPr/>
        <p:txBody>
          <a:bodyPr/>
          <a:lstStyle/>
          <a:p>
            <a:pPr lvl="0"/>
            <a:r>
              <a:rPr lang="en-US" dirty="0"/>
              <a:t>User interface. The user interface on native apps is often more consistent than what you may experience on a hybrid app</a:t>
            </a:r>
            <a:r>
              <a:rPr lang="en-US" dirty="0" smtClean="0"/>
              <a:t>.</a:t>
            </a:r>
          </a:p>
          <a:p>
            <a:pPr lvl="0"/>
            <a:endParaRPr lang="fr-FR" dirty="0"/>
          </a:p>
          <a:p>
            <a:pPr lvl="0"/>
            <a:r>
              <a:rPr lang="en-US" dirty="0"/>
              <a:t>Development. Hybrid apps use common web technologies, making them an easier project to take on for mobile app development teams who lack the experience or knowledge necessary to build a native app</a:t>
            </a:r>
            <a:r>
              <a:rPr lang="en-US" dirty="0" smtClean="0"/>
              <a:t>.</a:t>
            </a:r>
          </a:p>
          <a:p>
            <a:pPr lvl="0"/>
            <a:endParaRPr lang="fr-FR" dirty="0"/>
          </a:p>
          <a:p>
            <a:pPr lvl="0"/>
            <a:r>
              <a:rPr lang="en-US" dirty="0"/>
              <a:t>Platform-specific features. Hybrid apps are accessible on </a:t>
            </a:r>
            <a:r>
              <a:rPr lang="en-US" dirty="0" err="1"/>
              <a:t>iOS</a:t>
            </a:r>
            <a:r>
              <a:rPr lang="en-US" dirty="0"/>
              <a:t> and Android devices. Unlike native apps, you can’t build platform-specific features into your app.</a:t>
            </a:r>
            <a:endParaRPr lang="fr-FR" dirty="0"/>
          </a:p>
          <a:p>
            <a:endParaRPr lang="en-CA" dirty="0"/>
          </a:p>
        </p:txBody>
      </p:sp>
    </p:spTree>
    <p:extLst>
      <p:ext uri="{BB962C8B-B14F-4D97-AF65-F5344CB8AC3E}">
        <p14:creationId xmlns:p14="http://schemas.microsoft.com/office/powerpoint/2010/main" val="21396040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a:t>Summary of Differences: Progressive Web Apps, Hybrid Apps, and Native Apps</a:t>
            </a:r>
            <a:r>
              <a:rPr lang="fr-FR" b="1" dirty="0"/>
              <a:t/>
            </a:r>
            <a:br>
              <a:rPr lang="fr-FR" b="1" dirty="0"/>
            </a:br>
            <a:endParaRPr lang="en-CA"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711499814"/>
              </p:ext>
            </p:extLst>
          </p:nvPr>
        </p:nvGraphicFramePr>
        <p:xfrm>
          <a:off x="1751523" y="1905002"/>
          <a:ext cx="10315980" cy="4830648"/>
        </p:xfrm>
        <a:graphic>
          <a:graphicData uri="http://schemas.openxmlformats.org/drawingml/2006/table">
            <a:tbl>
              <a:tblPr firstRow="1" firstCol="1" bandRow="1">
                <a:tableStyleId>{5C22544A-7EE6-4342-B048-85BDC9FD1C3A}</a:tableStyleId>
              </a:tblPr>
              <a:tblGrid>
                <a:gridCol w="2578995"/>
                <a:gridCol w="2578995"/>
                <a:gridCol w="2578995"/>
                <a:gridCol w="2578995"/>
              </a:tblGrid>
              <a:tr h="272649">
                <a:tc>
                  <a:txBody>
                    <a:bodyPr/>
                    <a:lstStyle/>
                    <a:p>
                      <a:pPr>
                        <a:lnSpc>
                          <a:spcPct val="115000"/>
                        </a:lnSpc>
                      </a:pPr>
                      <a:r>
                        <a:rPr lang="fr-FR" sz="1100">
                          <a:effectLst/>
                        </a:rPr>
                        <a:t>Characteristics</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fr-FR" sz="1100">
                          <a:effectLst/>
                        </a:rPr>
                        <a:t> Web application</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fr-FR" sz="1100">
                          <a:effectLst/>
                        </a:rPr>
                        <a:t>Hybrid Application</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fr-FR" sz="1100">
                          <a:effectLst/>
                        </a:rPr>
                        <a:t>Native app</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536777">
                <a:tc>
                  <a:txBody>
                    <a:bodyPr/>
                    <a:lstStyle/>
                    <a:p>
                      <a:pPr>
                        <a:lnSpc>
                          <a:spcPct val="115000"/>
                        </a:lnSpc>
                      </a:pPr>
                      <a:r>
                        <a:rPr lang="fr-FR" sz="1100">
                          <a:effectLst/>
                        </a:rPr>
                        <a:t>Usage</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en-US" sz="1100">
                          <a:effectLst/>
                        </a:rPr>
                        <a:t>Users can access directly from a browser</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en-US" sz="1100">
                          <a:effectLst/>
                        </a:rPr>
                        <a:t>Users need to install the app on the device of their choice</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en-US" sz="1100">
                          <a:effectLst/>
                        </a:rPr>
                        <a:t>Users need to install the app on the device of their choice</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1328642">
                <a:tc>
                  <a:txBody>
                    <a:bodyPr/>
                    <a:lstStyle/>
                    <a:p>
                      <a:pPr>
                        <a:lnSpc>
                          <a:spcPct val="115000"/>
                        </a:lnSpc>
                      </a:pPr>
                      <a:r>
                        <a:rPr lang="fr-FR" sz="1100">
                          <a:effectLst/>
                        </a:rPr>
                        <a:t>Inner workings</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en-US" sz="1100" dirty="0">
                          <a:effectLst/>
                        </a:rPr>
                        <a:t>Client code in the browser communicates with remote server-side code and databases</a:t>
                      </a:r>
                      <a:endParaRPr lang="fr-F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en-US" sz="1100">
                          <a:effectLst/>
                        </a:rPr>
                        <a:t>Client code and browser code encapsulated in a native shell or container</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en-US" sz="1100">
                          <a:effectLst/>
                        </a:rPr>
                        <a:t>Client code written in technology and language specific to the device or platform on which it will be installed</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272823">
                <a:tc>
                  <a:txBody>
                    <a:bodyPr/>
                    <a:lstStyle/>
                    <a:p>
                      <a:pPr>
                        <a:lnSpc>
                          <a:spcPct val="115000"/>
                        </a:lnSpc>
                      </a:pPr>
                      <a:r>
                        <a:rPr lang="fr-FR" sz="1100">
                          <a:effectLst/>
                        </a:rPr>
                        <a:t>Native device features</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fr-FR" sz="1100">
                          <a:effectLst/>
                        </a:rPr>
                        <a:t>Not accessible</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fr-FR" sz="1100">
                          <a:effectLst/>
                        </a:rPr>
                        <a:t>Accessible</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fr-FR" sz="1100">
                          <a:effectLst/>
                        </a:rPr>
                        <a:t>Accessible</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536777">
                <a:tc>
                  <a:txBody>
                    <a:bodyPr/>
                    <a:lstStyle/>
                    <a:p>
                      <a:pPr>
                        <a:lnSpc>
                          <a:spcPct val="115000"/>
                        </a:lnSpc>
                      </a:pPr>
                      <a:r>
                        <a:rPr lang="fr-FR" sz="1100">
                          <a:effectLst/>
                        </a:rPr>
                        <a:t>User Experience</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fr-FR" sz="1100">
                          <a:effectLst/>
                        </a:rPr>
                        <a:t>Inconsistent and browser-dependent</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fr-FR" sz="1100">
                          <a:effectLst/>
                        </a:rPr>
                        <a:t>Consistent and engaging</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fr-FR" sz="1100">
                          <a:effectLst/>
                        </a:rPr>
                        <a:t>Consistent and engaging</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536777">
                <a:tc>
                  <a:txBody>
                    <a:bodyPr/>
                    <a:lstStyle/>
                    <a:p>
                      <a:pPr>
                        <a:lnSpc>
                          <a:spcPct val="115000"/>
                        </a:lnSpc>
                      </a:pPr>
                      <a:r>
                        <a:rPr lang="fr-FR" sz="1100">
                          <a:effectLst/>
                        </a:rPr>
                        <a:t>Access</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en-US" sz="1100">
                          <a:effectLst/>
                        </a:rPr>
                        <a:t>Limited by browser and network connectivity</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en-US" sz="1100">
                          <a:effectLst/>
                        </a:rPr>
                        <a:t>One-step access with offline features</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en-US" sz="1100">
                          <a:effectLst/>
                        </a:rPr>
                        <a:t>One-step access with offline features</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536777">
                <a:tc>
                  <a:txBody>
                    <a:bodyPr/>
                    <a:lstStyle/>
                    <a:p>
                      <a:pPr>
                        <a:lnSpc>
                          <a:spcPct val="115000"/>
                        </a:lnSpc>
                      </a:pPr>
                      <a:r>
                        <a:rPr lang="fr-FR" sz="1100">
                          <a:effectLst/>
                        </a:rPr>
                        <a:t>Performance</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fr-FR" sz="1100">
                          <a:effectLst/>
                        </a:rPr>
                        <a:t>Slower and less responsive</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en-US" sz="1100">
                          <a:effectLst/>
                        </a:rPr>
                        <a:t>Faster, but can consume more battery</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en-US" sz="1100">
                          <a:effectLst/>
                        </a:rPr>
                        <a:t>Performance can be optimized for the device</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536777">
                <a:tc>
                  <a:txBody>
                    <a:bodyPr/>
                    <a:lstStyle/>
                    <a:p>
                      <a:pPr>
                        <a:lnSpc>
                          <a:spcPct val="115000"/>
                        </a:lnSpc>
                      </a:pPr>
                      <a:r>
                        <a:rPr lang="fr-FR" sz="1100">
                          <a:effectLst/>
                        </a:rPr>
                        <a:t>Development</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en-US" sz="1100">
                          <a:effectLst/>
                        </a:rPr>
                        <a:t>Cost-effective and faster time-to-market</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en-US" sz="1100">
                          <a:effectLst/>
                        </a:rPr>
                        <a:t>Cost-effective and faster time-to-market</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15000"/>
                        </a:lnSpc>
                      </a:pPr>
                      <a:r>
                        <a:rPr lang="en-US" sz="1100">
                          <a:effectLst/>
                        </a:rPr>
                        <a:t>Costly and slower time-to-market</a:t>
                      </a:r>
                      <a:endParaRPr lang="fr-F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272649">
                <a:tc>
                  <a:txBody>
                    <a:bodyPr/>
                    <a:lstStyle/>
                    <a:p>
                      <a:pPr>
                        <a:lnSpc>
                          <a:spcPct val="115000"/>
                        </a:lnSpc>
                        <a:spcAft>
                          <a:spcPts val="800"/>
                        </a:spcAft>
                      </a:pPr>
                      <a:r>
                        <a:rPr lang="en-US"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fr-FR"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fr-FR"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fr-FR" sz="1100" dirty="0">
                        <a:effectLst/>
                        <a:latin typeface="Calibri" panose="020F0502020204030204" pitchFamily="34" charset="0"/>
                        <a:cs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val="1855217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b="1" u="sng" dirty="0"/>
              <a:t>2.Review and Compare Mobile App Programming Languages</a:t>
            </a:r>
            <a:endParaRPr lang="en-CA" dirty="0"/>
          </a:p>
        </p:txBody>
      </p:sp>
      <p:sp>
        <p:nvSpPr>
          <p:cNvPr id="3" name="Espace réservé du contenu 2"/>
          <p:cNvSpPr>
            <a:spLocks noGrp="1"/>
          </p:cNvSpPr>
          <p:nvPr>
            <p:ph idx="1"/>
          </p:nvPr>
        </p:nvSpPr>
        <p:spPr/>
        <p:txBody>
          <a:bodyPr/>
          <a:lstStyle/>
          <a:p>
            <a:pPr marL="0" indent="0">
              <a:buNone/>
            </a:pPr>
            <a:r>
              <a:rPr lang="en-US" b="1" dirty="0" smtClean="0"/>
              <a:t> Introduction</a:t>
            </a:r>
            <a:endParaRPr lang="fr-FR" dirty="0"/>
          </a:p>
          <a:p>
            <a:r>
              <a:rPr lang="en-US" dirty="0" smtClean="0"/>
              <a:t> </a:t>
            </a:r>
            <a:r>
              <a:rPr lang="en-US" dirty="0"/>
              <a:t>Mobile programming languages have different criteria, strength and weakness that can impact the choice of a developer when it comes to choosing the best programming language</a:t>
            </a:r>
            <a:r>
              <a:rPr lang="en-US" dirty="0" smtClean="0"/>
              <a:t>.</a:t>
            </a:r>
          </a:p>
          <a:p>
            <a:r>
              <a:rPr lang="en-US" dirty="0" smtClean="0"/>
              <a:t> </a:t>
            </a:r>
            <a:r>
              <a:rPr lang="en-US" dirty="0"/>
              <a:t>The choice of a programming language can impact the development process and the app’s outcome. Choosing the best programming language can facilitate coding and optimize app performance. Below I will provide you the best mobile programming languages.</a:t>
            </a:r>
            <a:endParaRPr lang="fr-FR" dirty="0"/>
          </a:p>
          <a:p>
            <a:pPr marL="0" indent="0">
              <a:buNone/>
            </a:pPr>
            <a:endParaRPr lang="fr-FR" dirty="0"/>
          </a:p>
        </p:txBody>
      </p:sp>
    </p:spTree>
    <p:extLst>
      <p:ext uri="{BB962C8B-B14F-4D97-AF65-F5344CB8AC3E}">
        <p14:creationId xmlns:p14="http://schemas.microsoft.com/office/powerpoint/2010/main" val="270720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en-US" sz="3200" b="1" dirty="0"/>
              <a:t>Best Native </a:t>
            </a:r>
            <a:r>
              <a:rPr lang="en-US" sz="3200" b="1" dirty="0" err="1"/>
              <a:t>iOS</a:t>
            </a:r>
            <a:r>
              <a:rPr lang="en-US" sz="3200" b="1" dirty="0"/>
              <a:t> Mobile Programming Languages</a:t>
            </a:r>
            <a:r>
              <a:rPr lang="fr-FR" sz="3200" dirty="0"/>
              <a:t/>
            </a:r>
            <a:br>
              <a:rPr lang="fr-FR" sz="3200" dirty="0"/>
            </a:br>
            <a:endParaRPr lang="en-CA" sz="3200" dirty="0"/>
          </a:p>
        </p:txBody>
      </p:sp>
      <p:sp>
        <p:nvSpPr>
          <p:cNvPr id="3" name="Espace réservé du contenu 2"/>
          <p:cNvSpPr>
            <a:spLocks noGrp="1"/>
          </p:cNvSpPr>
          <p:nvPr>
            <p:ph idx="1"/>
          </p:nvPr>
        </p:nvSpPr>
        <p:spPr/>
        <p:txBody>
          <a:bodyPr/>
          <a:lstStyle/>
          <a:p>
            <a:pPr marL="0" indent="0">
              <a:buNone/>
            </a:pPr>
            <a:r>
              <a:rPr lang="en-US" sz="2800" b="1" dirty="0" smtClean="0"/>
              <a:t> 1.Swift</a:t>
            </a:r>
            <a:endParaRPr lang="fr-FR" sz="2800" b="1" dirty="0"/>
          </a:p>
          <a:p>
            <a:r>
              <a:rPr lang="en-US" dirty="0"/>
              <a:t>Swift is a modern, open-source programming language developed by Apple for </a:t>
            </a:r>
            <a:r>
              <a:rPr lang="en-US" dirty="0" err="1"/>
              <a:t>ios</a:t>
            </a:r>
            <a:r>
              <a:rPr lang="en-US" dirty="0"/>
              <a:t> app development. It is known for its speed, safety features, expressive syntax and hence empower developer to create robust applications.</a:t>
            </a:r>
            <a:endParaRPr lang="fr-FR" dirty="0"/>
          </a:p>
          <a:p>
            <a:endParaRPr lang="en-CA" dirty="0"/>
          </a:p>
        </p:txBody>
      </p:sp>
    </p:spTree>
    <p:extLst>
      <p:ext uri="{BB962C8B-B14F-4D97-AF65-F5344CB8AC3E}">
        <p14:creationId xmlns:p14="http://schemas.microsoft.com/office/powerpoint/2010/main" val="59449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8518" y="2143817"/>
            <a:ext cx="8911687" cy="1280890"/>
          </a:xfrm>
        </p:spPr>
        <p:txBody>
          <a:bodyPr/>
          <a:lstStyle/>
          <a:p>
            <a:r>
              <a:rPr lang="en-US" dirty="0"/>
              <a:t>What's An APP?</a:t>
            </a:r>
            <a:r>
              <a:rPr lang="fr-FR" dirty="0"/>
              <a:t/>
            </a:r>
            <a:br>
              <a:rPr lang="fr-FR" dirty="0"/>
            </a:br>
            <a:endParaRPr lang="en-CA" dirty="0"/>
          </a:p>
        </p:txBody>
      </p:sp>
      <p:sp>
        <p:nvSpPr>
          <p:cNvPr id="3" name="Espace réservé du contenu 2"/>
          <p:cNvSpPr>
            <a:spLocks noGrp="1"/>
          </p:cNvSpPr>
          <p:nvPr>
            <p:ph idx="1"/>
          </p:nvPr>
        </p:nvSpPr>
        <p:spPr>
          <a:xfrm>
            <a:off x="1932390" y="2927259"/>
            <a:ext cx="8915400" cy="3777622"/>
          </a:xfrm>
        </p:spPr>
        <p:txBody>
          <a:bodyPr>
            <a:normAutofit fontScale="85000" lnSpcReduction="10000"/>
          </a:bodyPr>
          <a:lstStyle/>
          <a:p>
            <a:r>
              <a:rPr lang="en-US" sz="2500" dirty="0"/>
              <a:t>An app is software that allows you to exchange information with customers and help them complete specific tasks. </a:t>
            </a:r>
            <a:endParaRPr lang="en-US" sz="2500" dirty="0" smtClean="0"/>
          </a:p>
          <a:p>
            <a:endParaRPr lang="en-US" sz="2500" dirty="0"/>
          </a:p>
          <a:p>
            <a:r>
              <a:rPr lang="en-US" sz="2500" dirty="0"/>
              <a:t>. Web applications are delivered via a web browser. Users don't need to install them on their </a:t>
            </a:r>
            <a:r>
              <a:rPr lang="en-US" sz="2500" dirty="0" smtClean="0"/>
              <a:t>devices</a:t>
            </a:r>
          </a:p>
          <a:p>
            <a:endParaRPr lang="en-US" sz="2500" dirty="0" smtClean="0"/>
          </a:p>
          <a:p>
            <a:r>
              <a:rPr lang="en-US" sz="2500" dirty="0"/>
              <a:t>. Native apps, on the other hand, are designed for a specific platform or device </a:t>
            </a:r>
            <a:r>
              <a:rPr lang="en-US" sz="2500" dirty="0" smtClean="0"/>
              <a:t>type</a:t>
            </a:r>
          </a:p>
          <a:p>
            <a:pPr marL="0" indent="0">
              <a:buNone/>
            </a:pPr>
            <a:endParaRPr lang="en-US" sz="2500" dirty="0"/>
          </a:p>
          <a:p>
            <a:r>
              <a:rPr lang="en-US" sz="2500" dirty="0"/>
              <a:t>Hybrid apps are native, but have a web browser built in.</a:t>
            </a:r>
            <a:endParaRPr lang="fr-FR" sz="2500" dirty="0"/>
          </a:p>
          <a:p>
            <a:pPr marL="0" indent="0">
              <a:buNone/>
            </a:pPr>
            <a:endParaRPr lang="en-US" dirty="0"/>
          </a:p>
          <a:p>
            <a:pPr marL="0" indent="0">
              <a:buNone/>
            </a:pPr>
            <a:endParaRPr lang="en-CA" dirty="0"/>
          </a:p>
        </p:txBody>
      </p:sp>
      <p:sp>
        <p:nvSpPr>
          <p:cNvPr id="6" name="ZoneTexte 5"/>
          <p:cNvSpPr txBox="1"/>
          <p:nvPr/>
        </p:nvSpPr>
        <p:spPr>
          <a:xfrm>
            <a:off x="1602118" y="726528"/>
            <a:ext cx="10309232" cy="1077218"/>
          </a:xfrm>
          <a:prstGeom prst="rect">
            <a:avLst/>
          </a:prstGeom>
          <a:noFill/>
        </p:spPr>
        <p:txBody>
          <a:bodyPr wrap="none" rtlCol="0">
            <a:spAutoFit/>
          </a:bodyPr>
          <a:lstStyle/>
          <a:p>
            <a:pPr algn="ctr"/>
            <a:r>
              <a:rPr lang="en-US" sz="3200" b="1" dirty="0"/>
              <a:t>1-Review and compare the major types of </a:t>
            </a:r>
            <a:r>
              <a:rPr lang="en-US" sz="3200" b="1" dirty="0" smtClean="0"/>
              <a:t>mobile  </a:t>
            </a:r>
          </a:p>
          <a:p>
            <a:pPr algn="ctr"/>
            <a:r>
              <a:rPr lang="en-US" sz="3200" b="1" dirty="0" smtClean="0"/>
              <a:t>Apps and </a:t>
            </a:r>
            <a:r>
              <a:rPr lang="en-US" sz="3200" b="1" dirty="0"/>
              <a:t>their differences</a:t>
            </a:r>
            <a:endParaRPr lang="en-CA" sz="3200" b="1" dirty="0"/>
          </a:p>
        </p:txBody>
      </p:sp>
    </p:spTree>
    <p:extLst>
      <p:ext uri="{BB962C8B-B14F-4D97-AF65-F5344CB8AC3E}">
        <p14:creationId xmlns:p14="http://schemas.microsoft.com/office/powerpoint/2010/main" val="3959127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Advantages of Swift</a:t>
            </a:r>
            <a:r>
              <a:rPr lang="fr-FR" dirty="0"/>
              <a:t/>
            </a:r>
            <a:br>
              <a:rPr lang="fr-FR" dirty="0"/>
            </a:br>
            <a:endParaRPr lang="en-CA" dirty="0"/>
          </a:p>
        </p:txBody>
      </p:sp>
      <p:sp>
        <p:nvSpPr>
          <p:cNvPr id="3" name="Espace réservé du contenu 2"/>
          <p:cNvSpPr>
            <a:spLocks noGrp="1"/>
          </p:cNvSpPr>
          <p:nvPr>
            <p:ph idx="1"/>
          </p:nvPr>
        </p:nvSpPr>
        <p:spPr/>
        <p:txBody>
          <a:bodyPr/>
          <a:lstStyle/>
          <a:p>
            <a:pPr lvl="0"/>
            <a:r>
              <a:rPr lang="en-US" b="1" dirty="0"/>
              <a:t>Safety and Performance: </a:t>
            </a:r>
            <a:r>
              <a:rPr lang="en-US" dirty="0"/>
              <a:t>Swift eliminates common programming errors through features such as optimal typing and automatic memory management hence resulting in a safer and more stable app</a:t>
            </a:r>
            <a:r>
              <a:rPr lang="en-US" dirty="0" smtClean="0"/>
              <a:t>.</a:t>
            </a:r>
          </a:p>
          <a:p>
            <a:pPr lvl="0"/>
            <a:endParaRPr lang="fr-FR" dirty="0"/>
          </a:p>
          <a:p>
            <a:pPr lvl="0"/>
            <a:r>
              <a:rPr lang="en-US" b="1" dirty="0"/>
              <a:t>Modern syntax: </a:t>
            </a:r>
            <a:r>
              <a:rPr lang="en-US" dirty="0"/>
              <a:t>Swift syntax is concise, expressive and user friendly making easier to read and write code</a:t>
            </a:r>
            <a:r>
              <a:rPr lang="en-US" dirty="0" smtClean="0"/>
              <a:t>.</a:t>
            </a:r>
          </a:p>
          <a:p>
            <a:pPr marL="0" lvl="0" indent="0">
              <a:buNone/>
            </a:pPr>
            <a:endParaRPr lang="fr-FR" dirty="0"/>
          </a:p>
          <a:p>
            <a:pPr lvl="0"/>
            <a:r>
              <a:rPr lang="en-US" b="1" dirty="0"/>
              <a:t>Active Community: </a:t>
            </a:r>
            <a:r>
              <a:rPr lang="en-US" dirty="0"/>
              <a:t>Swift has a thriving developer community, ensuring regular update and numerous open source libraries and frameworks.</a:t>
            </a:r>
            <a:endParaRPr lang="fr-FR" dirty="0"/>
          </a:p>
          <a:p>
            <a:pPr marL="0" indent="0">
              <a:buNone/>
            </a:pPr>
            <a:r>
              <a:rPr lang="en-US" b="1" dirty="0"/>
              <a:t> </a:t>
            </a:r>
            <a:endParaRPr lang="fr-FR" dirty="0"/>
          </a:p>
          <a:p>
            <a:endParaRPr lang="en-CA" dirty="0"/>
          </a:p>
        </p:txBody>
      </p:sp>
    </p:spTree>
    <p:extLst>
      <p:ext uri="{BB962C8B-B14F-4D97-AF65-F5344CB8AC3E}">
        <p14:creationId xmlns:p14="http://schemas.microsoft.com/office/powerpoint/2010/main" val="1154329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Disadvantage</a:t>
            </a:r>
            <a:r>
              <a:rPr lang="fr-FR" dirty="0"/>
              <a:t> </a:t>
            </a:r>
            <a:r>
              <a:rPr lang="fr-FR" dirty="0" smtClean="0"/>
              <a:t>of Swift</a:t>
            </a:r>
            <a:r>
              <a:rPr lang="fr-FR" dirty="0"/>
              <a:t/>
            </a:r>
            <a:br>
              <a:rPr lang="fr-FR" dirty="0"/>
            </a:br>
            <a:endParaRPr lang="en-CA" dirty="0"/>
          </a:p>
        </p:txBody>
      </p:sp>
      <p:sp>
        <p:nvSpPr>
          <p:cNvPr id="3" name="Espace réservé du contenu 2"/>
          <p:cNvSpPr>
            <a:spLocks noGrp="1"/>
          </p:cNvSpPr>
          <p:nvPr>
            <p:ph idx="1"/>
          </p:nvPr>
        </p:nvSpPr>
        <p:spPr/>
        <p:txBody>
          <a:bodyPr/>
          <a:lstStyle/>
          <a:p>
            <a:pPr lvl="0"/>
            <a:r>
              <a:rPr lang="en-US" b="1" dirty="0"/>
              <a:t>Platform Limitation:</a:t>
            </a:r>
            <a:r>
              <a:rPr lang="en-US" dirty="0"/>
              <a:t> Swift is primarily developed for </a:t>
            </a:r>
            <a:r>
              <a:rPr lang="en-US" dirty="0" err="1"/>
              <a:t>iOS</a:t>
            </a:r>
            <a:r>
              <a:rPr lang="en-US" dirty="0"/>
              <a:t> app development thus limited for cross- platform development.</a:t>
            </a:r>
            <a:endParaRPr lang="fr-FR" dirty="0"/>
          </a:p>
          <a:p>
            <a:pPr marL="0" indent="0">
              <a:buNone/>
            </a:pPr>
            <a:endParaRPr lang="en-CA" dirty="0"/>
          </a:p>
        </p:txBody>
      </p:sp>
    </p:spTree>
    <p:extLst>
      <p:ext uri="{BB962C8B-B14F-4D97-AF65-F5344CB8AC3E}">
        <p14:creationId xmlns:p14="http://schemas.microsoft.com/office/powerpoint/2010/main" val="179137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2. </a:t>
            </a:r>
            <a:r>
              <a:rPr lang="en-US" b="1" dirty="0"/>
              <a:t>Objective C or C#</a:t>
            </a:r>
            <a:r>
              <a:rPr lang="fr-FR" dirty="0"/>
              <a:t/>
            </a:r>
            <a:br>
              <a:rPr lang="fr-FR" dirty="0"/>
            </a:br>
            <a:endParaRPr lang="en-CA" dirty="0"/>
          </a:p>
        </p:txBody>
      </p:sp>
      <p:sp>
        <p:nvSpPr>
          <p:cNvPr id="3" name="Espace réservé du contenu 2"/>
          <p:cNvSpPr>
            <a:spLocks noGrp="1"/>
          </p:cNvSpPr>
          <p:nvPr>
            <p:ph idx="1"/>
          </p:nvPr>
        </p:nvSpPr>
        <p:spPr/>
        <p:txBody>
          <a:bodyPr/>
          <a:lstStyle/>
          <a:p>
            <a:r>
              <a:rPr lang="en-US" dirty="0"/>
              <a:t>Objective C was the primary language used for </a:t>
            </a:r>
            <a:r>
              <a:rPr lang="en-US" dirty="0" err="1"/>
              <a:t>iOS</a:t>
            </a:r>
            <a:r>
              <a:rPr lang="en-US" dirty="0"/>
              <a:t> and </a:t>
            </a:r>
            <a:r>
              <a:rPr lang="en-US" dirty="0" err="1"/>
              <a:t>macOS</a:t>
            </a:r>
            <a:r>
              <a:rPr lang="en-US" dirty="0"/>
              <a:t> app development before the introduction of swift Objective C is known for its dynamic runtime and extensive frameworks and libraries</a:t>
            </a:r>
            <a:r>
              <a:rPr lang="en-US" dirty="0" smtClean="0"/>
              <a:t>.</a:t>
            </a:r>
          </a:p>
          <a:p>
            <a:pPr marL="0" indent="0">
              <a:buNone/>
            </a:pPr>
            <a:endParaRPr lang="en-US" dirty="0" smtClean="0"/>
          </a:p>
          <a:p>
            <a:r>
              <a:rPr lang="en-US" dirty="0" smtClean="0"/>
              <a:t> </a:t>
            </a:r>
            <a:r>
              <a:rPr lang="en-US" dirty="0"/>
              <a:t>C# provide a robust and familiar environment for creating powerful mobile app.</a:t>
            </a:r>
            <a:endParaRPr lang="fr-FR" dirty="0"/>
          </a:p>
          <a:p>
            <a:endParaRPr lang="en-CA" dirty="0"/>
          </a:p>
        </p:txBody>
      </p:sp>
    </p:spTree>
    <p:extLst>
      <p:ext uri="{BB962C8B-B14F-4D97-AF65-F5344CB8AC3E}">
        <p14:creationId xmlns:p14="http://schemas.microsoft.com/office/powerpoint/2010/main" val="2166610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Advantages of objective C</a:t>
            </a:r>
            <a:r>
              <a:rPr lang="fr-FR" dirty="0"/>
              <a:t/>
            </a:r>
            <a:br>
              <a:rPr lang="fr-FR" dirty="0"/>
            </a:br>
            <a:endParaRPr lang="en-CA" dirty="0"/>
          </a:p>
        </p:txBody>
      </p:sp>
      <p:sp>
        <p:nvSpPr>
          <p:cNvPr id="3" name="Espace réservé du contenu 2"/>
          <p:cNvSpPr>
            <a:spLocks noGrp="1"/>
          </p:cNvSpPr>
          <p:nvPr>
            <p:ph idx="1"/>
          </p:nvPr>
        </p:nvSpPr>
        <p:spPr>
          <a:xfrm>
            <a:off x="2589212" y="2133599"/>
            <a:ext cx="9091926" cy="4395989"/>
          </a:xfrm>
        </p:spPr>
        <p:txBody>
          <a:bodyPr>
            <a:normAutofit/>
          </a:bodyPr>
          <a:lstStyle/>
          <a:p>
            <a:pPr lvl="0"/>
            <a:r>
              <a:rPr lang="en-US" b="1" dirty="0"/>
              <a:t>Mature and Stable: </a:t>
            </a:r>
            <a:r>
              <a:rPr lang="en-US" dirty="0"/>
              <a:t>C# has been used for a long time and has a mature and stable ecosystem. It has been tested and refined for years making reliable for developing robust app</a:t>
            </a:r>
            <a:r>
              <a:rPr lang="en-US" dirty="0" smtClean="0"/>
              <a:t>.</a:t>
            </a:r>
          </a:p>
          <a:p>
            <a:pPr lvl="0"/>
            <a:endParaRPr lang="fr-FR" dirty="0"/>
          </a:p>
          <a:p>
            <a:pPr lvl="0"/>
            <a:r>
              <a:rPr lang="en-US" b="1" dirty="0"/>
              <a:t>Interoperability with C: </a:t>
            </a:r>
            <a:r>
              <a:rPr lang="en-US" dirty="0"/>
              <a:t>C# is a superset of c programming language which implies C libraries can be used to code. This provides developers with flexible and leverage existing C libraries to be part of C# </a:t>
            </a:r>
            <a:r>
              <a:rPr lang="en-US" dirty="0" smtClean="0"/>
              <a:t>projects</a:t>
            </a:r>
          </a:p>
          <a:p>
            <a:pPr lvl="0"/>
            <a:r>
              <a:rPr lang="en-US" dirty="0" smtClean="0"/>
              <a:t>.</a:t>
            </a:r>
            <a:endParaRPr lang="fr-FR" dirty="0"/>
          </a:p>
          <a:p>
            <a:pPr lvl="0"/>
            <a:r>
              <a:rPr lang="en-US" b="1" dirty="0"/>
              <a:t>Legacy Codebase: </a:t>
            </a:r>
            <a:r>
              <a:rPr lang="en-US" dirty="0"/>
              <a:t>C# is widely used in IOS app development before the introduction of swift. Working on a project with existing C# codebase  using objective C makes it easier to maintain and extend the codebase without the need for complete rewrite.</a:t>
            </a:r>
            <a:endParaRPr lang="fr-FR" dirty="0"/>
          </a:p>
          <a:p>
            <a:endParaRPr lang="en-CA" dirty="0"/>
          </a:p>
        </p:txBody>
      </p:sp>
    </p:spTree>
    <p:extLst>
      <p:ext uri="{BB962C8B-B14F-4D97-AF65-F5344CB8AC3E}">
        <p14:creationId xmlns:p14="http://schemas.microsoft.com/office/powerpoint/2010/main" val="1203885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Disadvantage of objective C</a:t>
            </a:r>
            <a:r>
              <a:rPr lang="fr-FR" dirty="0"/>
              <a:t/>
            </a:r>
            <a:br>
              <a:rPr lang="fr-FR" dirty="0"/>
            </a:br>
            <a:endParaRPr lang="en-CA" dirty="0"/>
          </a:p>
        </p:txBody>
      </p:sp>
      <p:sp>
        <p:nvSpPr>
          <p:cNvPr id="3" name="Espace réservé du contenu 2"/>
          <p:cNvSpPr>
            <a:spLocks noGrp="1"/>
          </p:cNvSpPr>
          <p:nvPr>
            <p:ph idx="1"/>
          </p:nvPr>
        </p:nvSpPr>
        <p:spPr/>
        <p:txBody>
          <a:bodyPr/>
          <a:lstStyle/>
          <a:p>
            <a:pPr lvl="0"/>
            <a:r>
              <a:rPr lang="en-US" b="1" dirty="0"/>
              <a:t>Syntax are complicated and tedious:</a:t>
            </a:r>
            <a:r>
              <a:rPr lang="en-US" dirty="0"/>
              <a:t> C# is an older language and compare to swift whose syntax resembles plain modern English, Objective C syntax is more tedious and difficult to write.</a:t>
            </a:r>
            <a:endParaRPr lang="fr-FR" dirty="0"/>
          </a:p>
          <a:p>
            <a:endParaRPr lang="en-CA" dirty="0"/>
          </a:p>
        </p:txBody>
      </p:sp>
    </p:spTree>
    <p:extLst>
      <p:ext uri="{BB962C8B-B14F-4D97-AF65-F5344CB8AC3E}">
        <p14:creationId xmlns:p14="http://schemas.microsoft.com/office/powerpoint/2010/main" val="1210605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t>Comparing objective C and Swift</a:t>
            </a:r>
            <a:r>
              <a:rPr lang="fr-FR" dirty="0"/>
              <a:t/>
            </a:r>
            <a:br>
              <a:rPr lang="fr-FR" dirty="0"/>
            </a:br>
            <a:endParaRPr lang="en-CA" dirty="0"/>
          </a:p>
        </p:txBody>
      </p:sp>
      <p:sp>
        <p:nvSpPr>
          <p:cNvPr id="3" name="Espace réservé du contenu 2"/>
          <p:cNvSpPr>
            <a:spLocks noGrp="1"/>
          </p:cNvSpPr>
          <p:nvPr>
            <p:ph idx="1"/>
          </p:nvPr>
        </p:nvSpPr>
        <p:spPr/>
        <p:txBody>
          <a:bodyPr/>
          <a:lstStyle/>
          <a:p>
            <a:pPr lvl="0"/>
            <a:r>
              <a:rPr lang="en-US" b="1" dirty="0"/>
              <a:t>Performance: </a:t>
            </a:r>
            <a:r>
              <a:rPr lang="en-US" dirty="0"/>
              <a:t>Swift is faster compare to C#. This is why swift replaced objective C as an Apple’s native app development language</a:t>
            </a:r>
            <a:r>
              <a:rPr lang="en-US" dirty="0" smtClean="0"/>
              <a:t>.</a:t>
            </a:r>
          </a:p>
          <a:p>
            <a:pPr lvl="0"/>
            <a:endParaRPr lang="fr-FR" dirty="0"/>
          </a:p>
          <a:p>
            <a:pPr lvl="0"/>
            <a:r>
              <a:rPr lang="en-US" b="1" dirty="0"/>
              <a:t>Syntax:</a:t>
            </a:r>
            <a:r>
              <a:rPr lang="en-US" dirty="0"/>
              <a:t> C# syntax is complicated and long. It using many brackets, symbols and semicolons. Meanwhile swift is easy to learn and similar to English with few lines of </a:t>
            </a:r>
            <a:r>
              <a:rPr lang="en-US" dirty="0" smtClean="0"/>
              <a:t>codes</a:t>
            </a:r>
          </a:p>
          <a:p>
            <a:pPr lvl="0"/>
            <a:endParaRPr lang="fr-FR" dirty="0"/>
          </a:p>
          <a:p>
            <a:pPr lvl="0"/>
            <a:r>
              <a:rPr lang="en-US" b="1" dirty="0"/>
              <a:t>Time-Efficiency: </a:t>
            </a:r>
            <a:r>
              <a:rPr lang="en-US" dirty="0"/>
              <a:t>Swift is time efficient due to it concise syntax and reduces time spending in writing code. Swift has fast feedback to debug and faster compile time meanwhile C# is lengthy and complex.</a:t>
            </a:r>
            <a:endParaRPr lang="fr-FR" dirty="0"/>
          </a:p>
          <a:p>
            <a:endParaRPr lang="en-CA" dirty="0"/>
          </a:p>
        </p:txBody>
      </p:sp>
    </p:spTree>
    <p:extLst>
      <p:ext uri="{BB962C8B-B14F-4D97-AF65-F5344CB8AC3E}">
        <p14:creationId xmlns:p14="http://schemas.microsoft.com/office/powerpoint/2010/main" val="480881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en-US" b="1" dirty="0"/>
              <a:t>Best Native </a:t>
            </a:r>
            <a:r>
              <a:rPr lang="en-US" b="1" dirty="0" err="1"/>
              <a:t>Andriod</a:t>
            </a:r>
            <a:r>
              <a:rPr lang="en-US" b="1" dirty="0"/>
              <a:t> Mobile Programming Languages</a:t>
            </a:r>
            <a:r>
              <a:rPr lang="fr-FR" dirty="0"/>
              <a:t/>
            </a:r>
            <a:br>
              <a:rPr lang="fr-FR" dirty="0"/>
            </a:br>
            <a:endParaRPr lang="en-CA" dirty="0"/>
          </a:p>
        </p:txBody>
      </p:sp>
      <p:sp>
        <p:nvSpPr>
          <p:cNvPr id="3" name="Espace réservé du contenu 2"/>
          <p:cNvSpPr>
            <a:spLocks noGrp="1"/>
          </p:cNvSpPr>
          <p:nvPr>
            <p:ph idx="1"/>
          </p:nvPr>
        </p:nvSpPr>
        <p:spPr/>
        <p:txBody>
          <a:bodyPr/>
          <a:lstStyle/>
          <a:p>
            <a:pPr marL="0" indent="0">
              <a:buNone/>
            </a:pPr>
            <a:r>
              <a:rPr lang="en-US" sz="3200" b="1" dirty="0"/>
              <a:t>1.Java.</a:t>
            </a:r>
            <a:endParaRPr lang="fr-FR" sz="3200" b="1" dirty="0"/>
          </a:p>
          <a:p>
            <a:r>
              <a:rPr lang="en-US" dirty="0" smtClean="0"/>
              <a:t>Java </a:t>
            </a:r>
            <a:r>
              <a:rPr lang="en-US" dirty="0"/>
              <a:t>is a widely used mobile app programming language known for its “write once, runaway” philosophy. </a:t>
            </a:r>
            <a:endParaRPr lang="en-US" dirty="0" smtClean="0"/>
          </a:p>
          <a:p>
            <a:endParaRPr lang="en-US" dirty="0"/>
          </a:p>
          <a:p>
            <a:r>
              <a:rPr lang="en-US" dirty="0" smtClean="0"/>
              <a:t>Java’s </a:t>
            </a:r>
            <a:r>
              <a:rPr lang="en-US" dirty="0"/>
              <a:t>key features are object-oriented, garbage collection and extensive libraries. </a:t>
            </a:r>
            <a:endParaRPr lang="en-US" dirty="0" smtClean="0"/>
          </a:p>
          <a:p>
            <a:endParaRPr lang="en-US" dirty="0"/>
          </a:p>
          <a:p>
            <a:r>
              <a:rPr lang="en-US" dirty="0" smtClean="0"/>
              <a:t>It’s </a:t>
            </a:r>
            <a:r>
              <a:rPr lang="en-US" dirty="0"/>
              <a:t>stability, vast community support makes java the best choice for developer building scalable and reliable android application.</a:t>
            </a:r>
            <a:endParaRPr lang="fr-FR" dirty="0"/>
          </a:p>
          <a:p>
            <a:endParaRPr lang="en-CA" dirty="0"/>
          </a:p>
        </p:txBody>
      </p:sp>
    </p:spTree>
    <p:extLst>
      <p:ext uri="{BB962C8B-B14F-4D97-AF65-F5344CB8AC3E}">
        <p14:creationId xmlns:p14="http://schemas.microsoft.com/office/powerpoint/2010/main" val="2901768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b="1" dirty="0"/>
              <a:t>J</a:t>
            </a:r>
            <a:r>
              <a:rPr lang="en-CA" b="1" dirty="0" smtClean="0"/>
              <a:t>ava</a:t>
            </a:r>
            <a:endParaRPr lang="en-CA" b="1" dirty="0"/>
          </a:p>
        </p:txBody>
      </p:sp>
      <p:sp>
        <p:nvSpPr>
          <p:cNvPr id="3" name="Espace réservé du contenu 2"/>
          <p:cNvSpPr>
            <a:spLocks noGrp="1"/>
          </p:cNvSpPr>
          <p:nvPr>
            <p:ph idx="1"/>
          </p:nvPr>
        </p:nvSpPr>
        <p:spPr/>
        <p:txBody>
          <a:bodyPr/>
          <a:lstStyle/>
          <a:p>
            <a:pPr marL="0" indent="0">
              <a:buNone/>
            </a:pPr>
            <a:r>
              <a:rPr lang="fr-FR" sz="2400" b="1" dirty="0" smtClean="0"/>
              <a:t>    Advantages</a:t>
            </a:r>
            <a:endParaRPr lang="fr-FR" sz="2400" b="1" dirty="0"/>
          </a:p>
          <a:p>
            <a:pPr lvl="0"/>
            <a:r>
              <a:rPr lang="en-US" b="1" dirty="0"/>
              <a:t>Platform independency: </a:t>
            </a:r>
            <a:r>
              <a:rPr lang="en-US" dirty="0"/>
              <a:t>Java “write once, runaway” capability allows developers to build applications that can run on various platforms including android, desktop, web and embedded systems.</a:t>
            </a:r>
            <a:endParaRPr lang="fr-FR" dirty="0"/>
          </a:p>
          <a:p>
            <a:pPr lvl="0"/>
            <a:r>
              <a:rPr lang="en-US" b="1" dirty="0"/>
              <a:t>Robustness and Scalability: </a:t>
            </a:r>
            <a:r>
              <a:rPr lang="en-US" dirty="0"/>
              <a:t>Java’s strong typing and exceptional handling provide a robust framework for building large scale applications with minimal errors.</a:t>
            </a:r>
            <a:endParaRPr lang="fr-FR" dirty="0"/>
          </a:p>
          <a:p>
            <a:pPr lvl="0"/>
            <a:r>
              <a:rPr lang="en-US" b="1" dirty="0"/>
              <a:t>Broad community Support:</a:t>
            </a:r>
            <a:r>
              <a:rPr lang="en-US" dirty="0"/>
              <a:t> Java has a massive developer community, providing access to abundant resources, frameworks and libraries.</a:t>
            </a:r>
            <a:endParaRPr lang="fr-FR" dirty="0"/>
          </a:p>
          <a:p>
            <a:endParaRPr lang="en-CA" dirty="0"/>
          </a:p>
        </p:txBody>
      </p:sp>
    </p:spTree>
    <p:extLst>
      <p:ext uri="{BB962C8B-B14F-4D97-AF65-F5344CB8AC3E}">
        <p14:creationId xmlns:p14="http://schemas.microsoft.com/office/powerpoint/2010/main" val="3521499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b="1" dirty="0" smtClean="0"/>
              <a:t>Java</a:t>
            </a:r>
            <a:endParaRPr lang="en-CA" b="1" dirty="0"/>
          </a:p>
        </p:txBody>
      </p:sp>
      <p:sp>
        <p:nvSpPr>
          <p:cNvPr id="3" name="Espace réservé du contenu 2"/>
          <p:cNvSpPr>
            <a:spLocks noGrp="1"/>
          </p:cNvSpPr>
          <p:nvPr>
            <p:ph idx="1"/>
          </p:nvPr>
        </p:nvSpPr>
        <p:spPr/>
        <p:txBody>
          <a:bodyPr/>
          <a:lstStyle/>
          <a:p>
            <a:pPr marL="0" indent="0">
              <a:buNone/>
            </a:pPr>
            <a:r>
              <a:rPr lang="fr-FR" sz="2400" b="1" dirty="0"/>
              <a:t>Disadvantage</a:t>
            </a:r>
          </a:p>
          <a:p>
            <a:pPr lvl="0"/>
            <a:r>
              <a:rPr lang="en-US" b="1" dirty="0"/>
              <a:t>Heavy Code: </a:t>
            </a:r>
            <a:r>
              <a:rPr lang="en-US" dirty="0"/>
              <a:t>Java’s syntax can be complex, resulting in long lines of codes compare to more concise language like </a:t>
            </a:r>
            <a:r>
              <a:rPr lang="en-US" dirty="0" err="1"/>
              <a:t>kotlin</a:t>
            </a:r>
            <a:r>
              <a:rPr lang="en-US" dirty="0"/>
              <a:t>.</a:t>
            </a:r>
            <a:endParaRPr lang="fr-FR" dirty="0"/>
          </a:p>
          <a:p>
            <a:endParaRPr lang="en-CA" dirty="0"/>
          </a:p>
        </p:txBody>
      </p:sp>
    </p:spTree>
    <p:extLst>
      <p:ext uri="{BB962C8B-B14F-4D97-AF65-F5344CB8AC3E}">
        <p14:creationId xmlns:p14="http://schemas.microsoft.com/office/powerpoint/2010/main" val="3110803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 </a:t>
            </a:r>
            <a:r>
              <a:rPr lang="en-US" b="1" dirty="0"/>
              <a:t>2.Kotlin. </a:t>
            </a:r>
            <a:r>
              <a:rPr lang="fr-FR" dirty="0"/>
              <a:t/>
            </a:r>
            <a:br>
              <a:rPr lang="fr-FR" dirty="0"/>
            </a:br>
            <a:endParaRPr lang="en-CA" dirty="0"/>
          </a:p>
        </p:txBody>
      </p:sp>
      <p:sp>
        <p:nvSpPr>
          <p:cNvPr id="3" name="Espace réservé du contenu 2"/>
          <p:cNvSpPr>
            <a:spLocks noGrp="1"/>
          </p:cNvSpPr>
          <p:nvPr>
            <p:ph idx="1"/>
          </p:nvPr>
        </p:nvSpPr>
        <p:spPr/>
        <p:txBody>
          <a:bodyPr/>
          <a:lstStyle/>
          <a:p>
            <a:r>
              <a:rPr lang="en-US" dirty="0" err="1"/>
              <a:t>Kotlin</a:t>
            </a:r>
            <a:r>
              <a:rPr lang="en-US" dirty="0"/>
              <a:t> is a modern ,statically –typed programming language known for its seamless interoperability with Java</a:t>
            </a:r>
            <a:r>
              <a:rPr lang="en-US" dirty="0" smtClean="0"/>
              <a:t>.</a:t>
            </a:r>
          </a:p>
          <a:p>
            <a:endParaRPr lang="en-US" dirty="0"/>
          </a:p>
          <a:p>
            <a:r>
              <a:rPr lang="en-US" dirty="0" smtClean="0"/>
              <a:t> </a:t>
            </a:r>
            <a:r>
              <a:rPr lang="en-US" dirty="0"/>
              <a:t>It is designed to be concise, safe and interoperable offering features such as data classes and co-routines for asynchronous programming.</a:t>
            </a:r>
            <a:endParaRPr lang="fr-FR" dirty="0"/>
          </a:p>
          <a:p>
            <a:pPr marL="0" indent="0">
              <a:buNone/>
            </a:pPr>
            <a:r>
              <a:rPr lang="en-US" dirty="0"/>
              <a:t> </a:t>
            </a:r>
            <a:endParaRPr lang="fr-FR" dirty="0"/>
          </a:p>
          <a:p>
            <a:endParaRPr lang="en-CA" dirty="0"/>
          </a:p>
        </p:txBody>
      </p:sp>
    </p:spTree>
    <p:extLst>
      <p:ext uri="{BB962C8B-B14F-4D97-AF65-F5344CB8AC3E}">
        <p14:creationId xmlns:p14="http://schemas.microsoft.com/office/powerpoint/2010/main" val="971739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What are native applications?</a:t>
            </a:r>
            <a:r>
              <a:rPr lang="fr-FR" dirty="0"/>
              <a:t/>
            </a:r>
            <a:br>
              <a:rPr lang="fr-FR" dirty="0"/>
            </a:br>
            <a:endParaRPr lang="en-CA" dirty="0"/>
          </a:p>
        </p:txBody>
      </p:sp>
      <p:sp>
        <p:nvSpPr>
          <p:cNvPr id="3" name="Espace réservé du contenu 2"/>
          <p:cNvSpPr>
            <a:spLocks noGrp="1"/>
          </p:cNvSpPr>
          <p:nvPr>
            <p:ph idx="1"/>
          </p:nvPr>
        </p:nvSpPr>
        <p:spPr>
          <a:xfrm>
            <a:off x="1996225" y="1905000"/>
            <a:ext cx="9353841" cy="4701861"/>
          </a:xfrm>
        </p:spPr>
        <p:txBody>
          <a:bodyPr>
            <a:normAutofit fontScale="25000" lnSpcReduction="20000"/>
          </a:bodyPr>
          <a:lstStyle/>
          <a:p>
            <a:r>
              <a:rPr lang="en-US" sz="7200" dirty="0"/>
              <a:t>Native apps developed for Android </a:t>
            </a:r>
            <a:r>
              <a:rPr lang="en-US" sz="7200" dirty="0" smtClean="0"/>
              <a:t>are </a:t>
            </a:r>
            <a:r>
              <a:rPr lang="en-US" sz="7200" b="1" dirty="0" smtClean="0"/>
              <a:t>written in java</a:t>
            </a:r>
            <a:r>
              <a:rPr lang="en-US" sz="7200" dirty="0" smtClean="0"/>
              <a:t>,</a:t>
            </a:r>
            <a:r>
              <a:rPr lang="en-US" sz="7200" dirty="0" smtClean="0">
                <a:solidFill>
                  <a:srgbClr val="FF0000"/>
                </a:solidFill>
              </a:rPr>
              <a:t> </a:t>
            </a:r>
            <a:r>
              <a:rPr lang="en-US" sz="7200" dirty="0"/>
              <a:t>while apps developed for iOS are written </a:t>
            </a:r>
            <a:r>
              <a:rPr lang="en-US" sz="7200" b="1" dirty="0"/>
              <a:t>in Swift </a:t>
            </a:r>
            <a:r>
              <a:rPr lang="en-US" sz="7200" dirty="0"/>
              <a:t>(you may find older iOS apps written in Objective-C</a:t>
            </a:r>
            <a:r>
              <a:rPr lang="en-US" sz="7200" dirty="0" smtClean="0"/>
              <a:t>).</a:t>
            </a:r>
          </a:p>
          <a:p>
            <a:pPr marL="0" indent="0">
              <a:buNone/>
            </a:pPr>
            <a:endParaRPr lang="fr-FR" sz="7200" dirty="0"/>
          </a:p>
          <a:p>
            <a:r>
              <a:rPr lang="en-US" sz="7200" dirty="0"/>
              <a:t>Native mobile apps are typically</a:t>
            </a:r>
            <a:r>
              <a:rPr lang="en-US" sz="7200" b="1" dirty="0"/>
              <a:t> faster </a:t>
            </a:r>
            <a:r>
              <a:rPr lang="en-US" sz="7200" dirty="0"/>
              <a:t>and more </a:t>
            </a:r>
            <a:r>
              <a:rPr lang="en-US" sz="7200" b="1" dirty="0"/>
              <a:t>reliable </a:t>
            </a:r>
            <a:r>
              <a:rPr lang="en-US" sz="7200" dirty="0"/>
              <a:t>than hybrid or web apps, which lets them deliver a better user experience (UX</a:t>
            </a:r>
            <a:r>
              <a:rPr lang="en-US" sz="7200" dirty="0" smtClean="0"/>
              <a:t>).</a:t>
            </a:r>
          </a:p>
          <a:p>
            <a:pPr marL="0" indent="0">
              <a:buNone/>
            </a:pPr>
            <a:endParaRPr lang="fr-FR" sz="7200" dirty="0"/>
          </a:p>
          <a:p>
            <a:r>
              <a:rPr lang="en-US" sz="7200" dirty="0"/>
              <a:t>They also let you interact with a device’s </a:t>
            </a:r>
            <a:r>
              <a:rPr lang="en-US" sz="7200" b="1" dirty="0"/>
              <a:t>application programming interface (API)</a:t>
            </a:r>
            <a:r>
              <a:rPr lang="en-US" sz="7200" dirty="0"/>
              <a:t> and internal hardware, granting your company’s app access to features </a:t>
            </a:r>
            <a:r>
              <a:rPr lang="en-US" sz="7200" dirty="0" smtClean="0"/>
              <a:t>like: camera, Device location tracking ,etc.</a:t>
            </a:r>
          </a:p>
          <a:p>
            <a:endParaRPr lang="en-US" sz="7200" dirty="0"/>
          </a:p>
          <a:p>
            <a:r>
              <a:rPr lang="en-US" sz="7200" dirty="0"/>
              <a:t>However, native features come with larger upfront development </a:t>
            </a:r>
            <a:r>
              <a:rPr lang="en-US" sz="7200" b="1" dirty="0"/>
              <a:t>costs</a:t>
            </a:r>
            <a:r>
              <a:rPr lang="en-US" sz="7200" dirty="0"/>
              <a:t> that organizations with smaller budgets likely can’t handle</a:t>
            </a:r>
            <a:r>
              <a:rPr lang="en-US" sz="8400" dirty="0"/>
              <a:t>.</a:t>
            </a:r>
            <a:endParaRPr lang="fr-FR" sz="8400" dirty="0"/>
          </a:p>
          <a:p>
            <a:pPr marL="0" indent="0">
              <a:buNone/>
            </a:pPr>
            <a:endParaRPr lang="fr-FR" dirty="0"/>
          </a:p>
          <a:p>
            <a:endParaRPr lang="en-CA" dirty="0"/>
          </a:p>
        </p:txBody>
      </p:sp>
    </p:spTree>
    <p:extLst>
      <p:ext uri="{BB962C8B-B14F-4D97-AF65-F5344CB8AC3E}">
        <p14:creationId xmlns:p14="http://schemas.microsoft.com/office/powerpoint/2010/main" val="28418711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b="1" dirty="0" err="1" smtClean="0"/>
              <a:t>kotlin</a:t>
            </a:r>
            <a:endParaRPr lang="en-CA" b="1" dirty="0"/>
          </a:p>
        </p:txBody>
      </p:sp>
      <p:sp>
        <p:nvSpPr>
          <p:cNvPr id="3" name="Espace réservé du contenu 2"/>
          <p:cNvSpPr>
            <a:spLocks noGrp="1"/>
          </p:cNvSpPr>
          <p:nvPr>
            <p:ph idx="1"/>
          </p:nvPr>
        </p:nvSpPr>
        <p:spPr/>
        <p:txBody>
          <a:bodyPr/>
          <a:lstStyle/>
          <a:p>
            <a:pPr marL="0" indent="0">
              <a:buNone/>
            </a:pPr>
            <a:r>
              <a:rPr lang="fr-FR" sz="2800" b="1" dirty="0"/>
              <a:t>Advantages</a:t>
            </a:r>
          </a:p>
          <a:p>
            <a:pPr lvl="0"/>
            <a:r>
              <a:rPr lang="en-US" b="1" dirty="0"/>
              <a:t>Interoperability with Java:</a:t>
            </a:r>
            <a:r>
              <a:rPr lang="en-US" dirty="0"/>
              <a:t> </a:t>
            </a:r>
            <a:r>
              <a:rPr lang="en-US" dirty="0" err="1"/>
              <a:t>Kotlin</a:t>
            </a:r>
            <a:r>
              <a:rPr lang="en-US" dirty="0"/>
              <a:t> is fully interoperable with Java, enabling developer to use developer to adopt </a:t>
            </a:r>
            <a:r>
              <a:rPr lang="en-US" dirty="0" err="1"/>
              <a:t>Kotlin</a:t>
            </a:r>
            <a:r>
              <a:rPr lang="en-US" dirty="0" smtClean="0"/>
              <a:t>.</a:t>
            </a:r>
          </a:p>
          <a:p>
            <a:pPr lvl="0"/>
            <a:endParaRPr lang="fr-FR" dirty="0"/>
          </a:p>
          <a:p>
            <a:pPr lvl="0"/>
            <a:r>
              <a:rPr lang="en-US" b="1" dirty="0"/>
              <a:t>Concise and expressive syntax. </a:t>
            </a:r>
            <a:r>
              <a:rPr lang="en-US" dirty="0" err="1"/>
              <a:t>Kotlin’s</a:t>
            </a:r>
            <a:r>
              <a:rPr lang="en-US" dirty="0"/>
              <a:t> syntax is more expressive than Java and hence increasing developer productivity sine the codes are not complex as compare to Java</a:t>
            </a:r>
            <a:r>
              <a:rPr lang="en-US" dirty="0" smtClean="0"/>
              <a:t>.</a:t>
            </a:r>
          </a:p>
          <a:p>
            <a:pPr lvl="0"/>
            <a:endParaRPr lang="fr-FR" dirty="0"/>
          </a:p>
          <a:p>
            <a:pPr lvl="0"/>
            <a:r>
              <a:rPr lang="en-US" b="1" dirty="0"/>
              <a:t>Null Safety:</a:t>
            </a:r>
            <a:r>
              <a:rPr lang="en-US" dirty="0"/>
              <a:t> </a:t>
            </a:r>
            <a:r>
              <a:rPr lang="en-US" dirty="0" err="1"/>
              <a:t>Kotlin</a:t>
            </a:r>
            <a:r>
              <a:rPr lang="en-US" dirty="0"/>
              <a:t> includes null safety features that help eliminate null pointer exceptions, a common source of bugs in Java. </a:t>
            </a:r>
            <a:endParaRPr lang="fr-FR" dirty="0"/>
          </a:p>
          <a:p>
            <a:endParaRPr lang="en-CA" dirty="0"/>
          </a:p>
        </p:txBody>
      </p:sp>
    </p:spTree>
    <p:extLst>
      <p:ext uri="{BB962C8B-B14F-4D97-AF65-F5344CB8AC3E}">
        <p14:creationId xmlns:p14="http://schemas.microsoft.com/office/powerpoint/2010/main" val="195984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b="1" dirty="0" err="1" smtClean="0"/>
              <a:t>kotlin</a:t>
            </a:r>
            <a:endParaRPr lang="en-CA" b="1" dirty="0"/>
          </a:p>
        </p:txBody>
      </p:sp>
      <p:sp>
        <p:nvSpPr>
          <p:cNvPr id="3" name="Espace réservé du contenu 2"/>
          <p:cNvSpPr>
            <a:spLocks noGrp="1"/>
          </p:cNvSpPr>
          <p:nvPr>
            <p:ph idx="1"/>
          </p:nvPr>
        </p:nvSpPr>
        <p:spPr/>
        <p:txBody>
          <a:bodyPr/>
          <a:lstStyle/>
          <a:p>
            <a:r>
              <a:rPr lang="fr-FR" sz="2800" b="1" dirty="0" err="1"/>
              <a:t>Disadvantages</a:t>
            </a:r>
            <a:endParaRPr lang="fr-FR" sz="2800" b="1" dirty="0"/>
          </a:p>
          <a:p>
            <a:pPr lvl="0"/>
            <a:r>
              <a:rPr lang="en-US" b="1" dirty="0"/>
              <a:t>Smaller Community than Java:</a:t>
            </a:r>
            <a:r>
              <a:rPr lang="en-US" dirty="0"/>
              <a:t> Although </a:t>
            </a:r>
            <a:r>
              <a:rPr lang="en-US" dirty="0" err="1"/>
              <a:t>Kotlin’s</a:t>
            </a:r>
            <a:r>
              <a:rPr lang="en-US" dirty="0"/>
              <a:t> community is rapidly growing it’s still smaller compare to Java.</a:t>
            </a:r>
            <a:endParaRPr lang="fr-FR" dirty="0"/>
          </a:p>
          <a:p>
            <a:endParaRPr lang="en-CA" dirty="0"/>
          </a:p>
        </p:txBody>
      </p:sp>
    </p:spTree>
    <p:extLst>
      <p:ext uri="{BB962C8B-B14F-4D97-AF65-F5344CB8AC3E}">
        <p14:creationId xmlns:p14="http://schemas.microsoft.com/office/powerpoint/2010/main" val="2456606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a:t>Comparing</a:t>
            </a:r>
            <a:r>
              <a:rPr lang="fr-FR" b="1" dirty="0"/>
              <a:t> Java and </a:t>
            </a:r>
            <a:r>
              <a:rPr lang="fr-FR" b="1" dirty="0" err="1"/>
              <a:t>Kotlin</a:t>
            </a:r>
            <a:r>
              <a:rPr lang="fr-FR" dirty="0"/>
              <a:t/>
            </a:r>
            <a:br>
              <a:rPr lang="fr-FR" dirty="0"/>
            </a:br>
            <a:endParaRPr lang="en-CA" dirty="0"/>
          </a:p>
        </p:txBody>
      </p:sp>
      <p:sp>
        <p:nvSpPr>
          <p:cNvPr id="3" name="Espace réservé du contenu 2"/>
          <p:cNvSpPr>
            <a:spLocks noGrp="1"/>
          </p:cNvSpPr>
          <p:nvPr>
            <p:ph idx="1"/>
          </p:nvPr>
        </p:nvSpPr>
        <p:spPr/>
        <p:txBody>
          <a:bodyPr/>
          <a:lstStyle/>
          <a:p>
            <a:pPr lvl="0"/>
            <a:r>
              <a:rPr lang="en-US" b="1" dirty="0"/>
              <a:t>Null Safety: </a:t>
            </a:r>
            <a:r>
              <a:rPr lang="en-US" dirty="0" err="1"/>
              <a:t>Kotlin</a:t>
            </a:r>
            <a:r>
              <a:rPr lang="en-US" dirty="0"/>
              <a:t> includes built-in null safety features, whereas Java does not. </a:t>
            </a:r>
            <a:r>
              <a:rPr lang="fr-FR" dirty="0"/>
              <a:t>This </a:t>
            </a:r>
            <a:r>
              <a:rPr lang="fr-FR" dirty="0" err="1"/>
              <a:t>makes</a:t>
            </a:r>
            <a:r>
              <a:rPr lang="fr-FR" dirty="0"/>
              <a:t> </a:t>
            </a:r>
            <a:r>
              <a:rPr lang="fr-FR" dirty="0" err="1"/>
              <a:t>Kotlin</a:t>
            </a:r>
            <a:r>
              <a:rPr lang="fr-FR" dirty="0"/>
              <a:t> </a:t>
            </a:r>
            <a:r>
              <a:rPr lang="fr-FR" dirty="0" err="1"/>
              <a:t>less</a:t>
            </a:r>
            <a:r>
              <a:rPr lang="fr-FR" dirty="0"/>
              <a:t> </a:t>
            </a:r>
            <a:r>
              <a:rPr lang="fr-FR" dirty="0" err="1"/>
              <a:t>prone</a:t>
            </a:r>
            <a:r>
              <a:rPr lang="fr-FR" dirty="0"/>
              <a:t> to </a:t>
            </a:r>
            <a:r>
              <a:rPr lang="fr-FR" dirty="0" err="1"/>
              <a:t>null</a:t>
            </a:r>
            <a:r>
              <a:rPr lang="fr-FR" dirty="0"/>
              <a:t> pointer exceptions</a:t>
            </a:r>
            <a:r>
              <a:rPr lang="fr-FR" dirty="0" smtClean="0"/>
              <a:t>.</a:t>
            </a:r>
          </a:p>
          <a:p>
            <a:pPr lvl="0"/>
            <a:endParaRPr lang="fr-FR" dirty="0"/>
          </a:p>
          <a:p>
            <a:pPr lvl="0"/>
            <a:r>
              <a:rPr lang="en-US" b="1" dirty="0"/>
              <a:t>Extension Function: </a:t>
            </a:r>
            <a:r>
              <a:rPr lang="en-US" dirty="0" err="1"/>
              <a:t>Kotlin</a:t>
            </a:r>
            <a:r>
              <a:rPr lang="en-US" dirty="0"/>
              <a:t> supports extension functions, allowing developers to add new function to existing classes. </a:t>
            </a:r>
            <a:r>
              <a:rPr lang="fr-FR" dirty="0"/>
              <a:t>Java </a:t>
            </a:r>
            <a:r>
              <a:rPr lang="fr-FR" dirty="0" err="1"/>
              <a:t>lack</a:t>
            </a:r>
            <a:r>
              <a:rPr lang="fr-FR" dirty="0"/>
              <a:t> </a:t>
            </a:r>
            <a:r>
              <a:rPr lang="fr-FR" dirty="0" err="1"/>
              <a:t>this</a:t>
            </a:r>
            <a:r>
              <a:rPr lang="fr-FR" dirty="0"/>
              <a:t> </a:t>
            </a:r>
            <a:r>
              <a:rPr lang="fr-FR" dirty="0" err="1"/>
              <a:t>features</a:t>
            </a:r>
            <a:r>
              <a:rPr lang="fr-FR" dirty="0" smtClean="0"/>
              <a:t>.</a:t>
            </a:r>
          </a:p>
          <a:p>
            <a:pPr lvl="0"/>
            <a:endParaRPr lang="fr-FR" dirty="0"/>
          </a:p>
          <a:p>
            <a:pPr lvl="0"/>
            <a:r>
              <a:rPr lang="en-US" b="1" dirty="0"/>
              <a:t>Syntax:</a:t>
            </a:r>
            <a:r>
              <a:rPr lang="en-US" dirty="0"/>
              <a:t> </a:t>
            </a:r>
            <a:r>
              <a:rPr lang="en-US" dirty="0" err="1"/>
              <a:t>Kotlin</a:t>
            </a:r>
            <a:r>
              <a:rPr lang="en-US" dirty="0"/>
              <a:t> has a more concise and expressive syntax compared to java. It reduces boilerplate code and provides a more readable and modern language structure.</a:t>
            </a:r>
            <a:endParaRPr lang="fr-FR" dirty="0"/>
          </a:p>
          <a:p>
            <a:endParaRPr lang="en-CA" dirty="0"/>
          </a:p>
        </p:txBody>
      </p:sp>
    </p:spTree>
    <p:extLst>
      <p:ext uri="{BB962C8B-B14F-4D97-AF65-F5344CB8AC3E}">
        <p14:creationId xmlns:p14="http://schemas.microsoft.com/office/powerpoint/2010/main" val="4022875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8981" y="263501"/>
            <a:ext cx="8911687" cy="1280890"/>
          </a:xfrm>
        </p:spPr>
        <p:txBody>
          <a:bodyPr>
            <a:normAutofit fontScale="90000"/>
          </a:bodyPr>
          <a:lstStyle/>
          <a:p>
            <a:pPr algn="ctr"/>
            <a:r>
              <a:rPr lang="en-US" b="1" dirty="0"/>
              <a:t> </a:t>
            </a:r>
            <a:r>
              <a:rPr lang="fr-FR" dirty="0"/>
              <a:t/>
            </a:r>
            <a:br>
              <a:rPr lang="fr-FR" dirty="0"/>
            </a:br>
            <a:r>
              <a:rPr lang="en-US" b="1" dirty="0"/>
              <a:t>Best Cross-platform mobile programming Language</a:t>
            </a:r>
            <a:r>
              <a:rPr lang="fr-FR" dirty="0"/>
              <a:t/>
            </a:r>
            <a:br>
              <a:rPr lang="fr-FR" dirty="0"/>
            </a:br>
            <a:endParaRPr lang="en-CA" dirty="0"/>
          </a:p>
        </p:txBody>
      </p:sp>
      <p:sp>
        <p:nvSpPr>
          <p:cNvPr id="3" name="Espace réservé du contenu 2"/>
          <p:cNvSpPr>
            <a:spLocks noGrp="1"/>
          </p:cNvSpPr>
          <p:nvPr>
            <p:ph idx="1"/>
          </p:nvPr>
        </p:nvSpPr>
        <p:spPr/>
        <p:txBody>
          <a:bodyPr/>
          <a:lstStyle/>
          <a:p>
            <a:pPr marL="0" lvl="0" indent="0">
              <a:buNone/>
            </a:pPr>
            <a:r>
              <a:rPr lang="en-US" sz="2800" b="1" dirty="0" err="1"/>
              <a:t>Javascript</a:t>
            </a:r>
            <a:r>
              <a:rPr lang="en-US" sz="2800" b="1" dirty="0"/>
              <a:t> (React Native).</a:t>
            </a:r>
            <a:endParaRPr lang="fr-FR" sz="2800" b="1" dirty="0"/>
          </a:p>
          <a:p>
            <a:r>
              <a:rPr lang="en-US" dirty="0"/>
              <a:t> React Native is a popular </a:t>
            </a:r>
            <a:r>
              <a:rPr lang="en-US" dirty="0" err="1"/>
              <a:t>Javascript</a:t>
            </a:r>
            <a:r>
              <a:rPr lang="en-US" dirty="0"/>
              <a:t> framework that allows developer to build Native mobile app for </a:t>
            </a:r>
            <a:r>
              <a:rPr lang="en-US" dirty="0" err="1"/>
              <a:t>iOS</a:t>
            </a:r>
            <a:r>
              <a:rPr lang="en-US" dirty="0"/>
              <a:t> and Android using a single codebase. </a:t>
            </a:r>
            <a:endParaRPr lang="en-US" dirty="0" smtClean="0"/>
          </a:p>
          <a:p>
            <a:endParaRPr lang="en-US" dirty="0"/>
          </a:p>
          <a:p>
            <a:r>
              <a:rPr lang="en-US" dirty="0" smtClean="0"/>
              <a:t>It </a:t>
            </a:r>
            <a:r>
              <a:rPr lang="en-US" dirty="0"/>
              <a:t>utilizes </a:t>
            </a:r>
            <a:r>
              <a:rPr lang="en-US" dirty="0" err="1"/>
              <a:t>Javascript</a:t>
            </a:r>
            <a:r>
              <a:rPr lang="en-US" dirty="0"/>
              <a:t> to creates reusable UI component that are translated to native code at runtime.</a:t>
            </a:r>
            <a:endParaRPr lang="fr-FR" dirty="0"/>
          </a:p>
          <a:p>
            <a:pPr marL="0" indent="0">
              <a:buNone/>
            </a:pPr>
            <a:r>
              <a:rPr lang="en-US" b="1" dirty="0"/>
              <a:t> </a:t>
            </a:r>
            <a:endParaRPr lang="fr-FR" dirty="0"/>
          </a:p>
          <a:p>
            <a:endParaRPr lang="en-CA" dirty="0"/>
          </a:p>
        </p:txBody>
      </p:sp>
    </p:spTree>
    <p:extLst>
      <p:ext uri="{BB962C8B-B14F-4D97-AF65-F5344CB8AC3E}">
        <p14:creationId xmlns:p14="http://schemas.microsoft.com/office/powerpoint/2010/main" val="3878812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b="1" dirty="0" err="1"/>
              <a:t>J</a:t>
            </a:r>
            <a:r>
              <a:rPr lang="en-CA" b="1" dirty="0" err="1" smtClean="0"/>
              <a:t>avascript</a:t>
            </a:r>
            <a:endParaRPr lang="en-CA" b="1" dirty="0"/>
          </a:p>
        </p:txBody>
      </p:sp>
      <p:sp>
        <p:nvSpPr>
          <p:cNvPr id="3" name="Espace réservé du contenu 2"/>
          <p:cNvSpPr>
            <a:spLocks noGrp="1"/>
          </p:cNvSpPr>
          <p:nvPr>
            <p:ph idx="1"/>
          </p:nvPr>
        </p:nvSpPr>
        <p:spPr/>
        <p:txBody>
          <a:bodyPr>
            <a:normAutofit fontScale="92500" lnSpcReduction="20000"/>
          </a:bodyPr>
          <a:lstStyle/>
          <a:p>
            <a:pPr marL="0" indent="0">
              <a:buNone/>
            </a:pPr>
            <a:r>
              <a:rPr lang="fr-FR" sz="2800" b="1" dirty="0"/>
              <a:t>Advantages</a:t>
            </a:r>
            <a:endParaRPr lang="fr-FR" sz="2800" dirty="0"/>
          </a:p>
          <a:p>
            <a:pPr lvl="0"/>
            <a:r>
              <a:rPr lang="en-US" b="1" dirty="0"/>
              <a:t>Cross-platform development: </a:t>
            </a:r>
            <a:r>
              <a:rPr lang="en-US" dirty="0"/>
              <a:t>React Native enable developers to write code once and </a:t>
            </a:r>
            <a:r>
              <a:rPr lang="en-US" dirty="0" err="1"/>
              <a:t>deloys</a:t>
            </a:r>
            <a:r>
              <a:rPr lang="en-US" dirty="0"/>
              <a:t> it on both </a:t>
            </a:r>
            <a:r>
              <a:rPr lang="en-US" dirty="0" err="1"/>
              <a:t>iOS</a:t>
            </a:r>
            <a:r>
              <a:rPr lang="en-US" dirty="0"/>
              <a:t> and Android platform, saving time and resources</a:t>
            </a:r>
            <a:r>
              <a:rPr lang="en-US" dirty="0" smtClean="0"/>
              <a:t>.</a:t>
            </a:r>
          </a:p>
          <a:p>
            <a:pPr lvl="0"/>
            <a:endParaRPr lang="fr-FR" dirty="0"/>
          </a:p>
          <a:p>
            <a:pPr lvl="0"/>
            <a:r>
              <a:rPr lang="en-US" b="1" dirty="0"/>
              <a:t>Reusability: </a:t>
            </a:r>
            <a:r>
              <a:rPr lang="en-US" dirty="0"/>
              <a:t>React Native promotes code reusability, allowing developers to share a significant portion of their codebase between platforms. This streamlines development and maintenance efforts, as changes made to shared code automatically reflect on both platforms</a:t>
            </a:r>
            <a:r>
              <a:rPr lang="en-US" dirty="0" smtClean="0"/>
              <a:t>.</a:t>
            </a:r>
          </a:p>
          <a:p>
            <a:pPr lvl="0"/>
            <a:endParaRPr lang="fr-FR" dirty="0"/>
          </a:p>
          <a:p>
            <a:pPr lvl="0"/>
            <a:r>
              <a:rPr lang="en-US" b="1" dirty="0"/>
              <a:t>Large developer community and ecosystem: </a:t>
            </a:r>
            <a:r>
              <a:rPr lang="en-US" dirty="0"/>
              <a:t>JavaScript has a vast and active developer community, providing access to many resources, libraries, and frameworks. React Native benefits from this ecosystem, ensuring continuous support, updates, and contributions.</a:t>
            </a:r>
            <a:endParaRPr lang="fr-FR" dirty="0"/>
          </a:p>
          <a:p>
            <a:endParaRPr lang="en-CA" dirty="0"/>
          </a:p>
        </p:txBody>
      </p:sp>
    </p:spTree>
    <p:extLst>
      <p:ext uri="{BB962C8B-B14F-4D97-AF65-F5344CB8AC3E}">
        <p14:creationId xmlns:p14="http://schemas.microsoft.com/office/powerpoint/2010/main" val="2879510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b="1" dirty="0" err="1" smtClean="0"/>
              <a:t>Javascript</a:t>
            </a:r>
            <a:endParaRPr lang="en-CA" b="1" dirty="0"/>
          </a:p>
        </p:txBody>
      </p:sp>
      <p:sp>
        <p:nvSpPr>
          <p:cNvPr id="3" name="Espace réservé du contenu 2"/>
          <p:cNvSpPr>
            <a:spLocks noGrp="1"/>
          </p:cNvSpPr>
          <p:nvPr>
            <p:ph idx="1"/>
          </p:nvPr>
        </p:nvSpPr>
        <p:spPr/>
        <p:txBody>
          <a:bodyPr/>
          <a:lstStyle/>
          <a:p>
            <a:pPr marL="0" indent="0">
              <a:buNone/>
            </a:pPr>
            <a:r>
              <a:rPr lang="fr-FR" sz="2400" b="1" dirty="0" smtClean="0"/>
              <a:t> Disadvantage</a:t>
            </a:r>
            <a:endParaRPr lang="fr-FR" sz="2400" dirty="0"/>
          </a:p>
          <a:p>
            <a:pPr lvl="0"/>
            <a:r>
              <a:rPr lang="en-US" b="1" dirty="0"/>
              <a:t>Platform limitations: </a:t>
            </a:r>
            <a:r>
              <a:rPr lang="en-US" dirty="0"/>
              <a:t>Although React Native aims for cross-platform compatibility, certain platform-specific functionalities may require additional native coding or third-party libraries, adding complexity to the development process.</a:t>
            </a:r>
            <a:endParaRPr lang="fr-FR" dirty="0"/>
          </a:p>
          <a:p>
            <a:endParaRPr lang="en-CA" dirty="0"/>
          </a:p>
        </p:txBody>
      </p:sp>
    </p:spTree>
    <p:extLst>
      <p:ext uri="{BB962C8B-B14F-4D97-AF65-F5344CB8AC3E}">
        <p14:creationId xmlns:p14="http://schemas.microsoft.com/office/powerpoint/2010/main" val="3283299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t> 2.Flutter(Dart).</a:t>
            </a:r>
            <a:endParaRPr lang="en-CA" b="1" dirty="0"/>
          </a:p>
        </p:txBody>
      </p:sp>
      <p:sp>
        <p:nvSpPr>
          <p:cNvPr id="3" name="Espace réservé du contenu 2"/>
          <p:cNvSpPr>
            <a:spLocks noGrp="1"/>
          </p:cNvSpPr>
          <p:nvPr>
            <p:ph idx="1"/>
          </p:nvPr>
        </p:nvSpPr>
        <p:spPr/>
        <p:txBody>
          <a:bodyPr/>
          <a:lstStyle/>
          <a:p>
            <a:r>
              <a:rPr lang="en-US" dirty="0"/>
              <a:t> Flutter is an open-source UI to build natively compiled mobile, web and desktop      application from a single codebase. </a:t>
            </a:r>
            <a:endParaRPr lang="en-US" dirty="0" smtClean="0"/>
          </a:p>
          <a:p>
            <a:endParaRPr lang="en-US" dirty="0" smtClean="0"/>
          </a:p>
          <a:p>
            <a:r>
              <a:rPr lang="en-US" dirty="0" smtClean="0"/>
              <a:t>Flutter </a:t>
            </a:r>
            <a:r>
              <a:rPr lang="en-US" dirty="0"/>
              <a:t>utilizes the Dart programming language, also developed by Google, as its primary language.</a:t>
            </a:r>
            <a:endParaRPr lang="fr-FR" dirty="0"/>
          </a:p>
          <a:p>
            <a:endParaRPr lang="en-CA" dirty="0"/>
          </a:p>
        </p:txBody>
      </p:sp>
    </p:spTree>
    <p:extLst>
      <p:ext uri="{BB962C8B-B14F-4D97-AF65-F5344CB8AC3E}">
        <p14:creationId xmlns:p14="http://schemas.microsoft.com/office/powerpoint/2010/main" val="2023395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b="1" dirty="0" smtClean="0"/>
              <a:t>Flutter</a:t>
            </a:r>
            <a:endParaRPr lang="en-CA" b="1" dirty="0"/>
          </a:p>
        </p:txBody>
      </p:sp>
      <p:sp>
        <p:nvSpPr>
          <p:cNvPr id="3" name="Espace réservé du contenu 2"/>
          <p:cNvSpPr>
            <a:spLocks noGrp="1"/>
          </p:cNvSpPr>
          <p:nvPr>
            <p:ph idx="1"/>
          </p:nvPr>
        </p:nvSpPr>
        <p:spPr/>
        <p:txBody>
          <a:bodyPr>
            <a:normAutofit lnSpcReduction="10000"/>
          </a:bodyPr>
          <a:lstStyle/>
          <a:p>
            <a:pPr marL="0" indent="0">
              <a:buNone/>
            </a:pPr>
            <a:r>
              <a:rPr lang="en-US" sz="2400" b="1" dirty="0"/>
              <a:t> </a:t>
            </a:r>
            <a:r>
              <a:rPr lang="fr-FR" sz="2400" b="1" dirty="0"/>
              <a:t>Advantages</a:t>
            </a:r>
            <a:endParaRPr lang="fr-FR" sz="2400" dirty="0"/>
          </a:p>
          <a:p>
            <a:pPr lvl="0"/>
            <a:r>
              <a:rPr lang="en-US" b="1" dirty="0"/>
              <a:t>Cross-platform development</a:t>
            </a:r>
            <a:r>
              <a:rPr lang="en-US" dirty="0"/>
              <a:t>: Flutter allows developers to write code once and deploy it on multiple platforms, including </a:t>
            </a:r>
            <a:r>
              <a:rPr lang="en-US" dirty="0" err="1"/>
              <a:t>iOS</a:t>
            </a:r>
            <a:r>
              <a:rPr lang="en-US" dirty="0"/>
              <a:t>, Android, web, and desktop. </a:t>
            </a:r>
            <a:r>
              <a:rPr lang="fr-FR" dirty="0"/>
              <a:t>This </a:t>
            </a:r>
            <a:r>
              <a:rPr lang="fr-FR" dirty="0" err="1"/>
              <a:t>reduces</a:t>
            </a:r>
            <a:r>
              <a:rPr lang="fr-FR" dirty="0"/>
              <a:t> </a:t>
            </a:r>
            <a:r>
              <a:rPr lang="fr-FR" dirty="0" err="1"/>
              <a:t>development</a:t>
            </a:r>
            <a:r>
              <a:rPr lang="fr-FR" dirty="0"/>
              <a:t> time , efforts and ressources</a:t>
            </a:r>
            <a:r>
              <a:rPr lang="fr-FR" dirty="0" smtClean="0"/>
              <a:t>.</a:t>
            </a:r>
          </a:p>
          <a:p>
            <a:pPr lvl="0"/>
            <a:endParaRPr lang="fr-FR" dirty="0"/>
          </a:p>
          <a:p>
            <a:pPr lvl="0"/>
            <a:r>
              <a:rPr lang="en-US" b="1" dirty="0"/>
              <a:t>Strong community and support</a:t>
            </a:r>
            <a:r>
              <a:rPr lang="en-US" dirty="0"/>
              <a:t>: Flutter has a growing and enthusiastic community, providing ample resources, packages, and third-party libraries</a:t>
            </a:r>
            <a:r>
              <a:rPr lang="en-US" dirty="0" smtClean="0"/>
              <a:t>.</a:t>
            </a:r>
          </a:p>
          <a:p>
            <a:pPr lvl="0"/>
            <a:endParaRPr lang="fr-FR" dirty="0"/>
          </a:p>
          <a:p>
            <a:pPr lvl="0"/>
            <a:r>
              <a:rPr lang="en-US" b="1" dirty="0"/>
              <a:t>Fast and customizable UI</a:t>
            </a:r>
            <a:r>
              <a:rPr lang="en-US" dirty="0"/>
              <a:t>: Flutter offers a rich set of pre-built UI components called widgets, enabling developers to create visually appealing and highly customizable user interfaces.</a:t>
            </a:r>
            <a:endParaRPr lang="en-CA" dirty="0"/>
          </a:p>
        </p:txBody>
      </p:sp>
    </p:spTree>
    <p:extLst>
      <p:ext uri="{BB962C8B-B14F-4D97-AF65-F5344CB8AC3E}">
        <p14:creationId xmlns:p14="http://schemas.microsoft.com/office/powerpoint/2010/main" val="4201990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b="1" dirty="0" smtClean="0"/>
              <a:t>Flutter</a:t>
            </a:r>
            <a:endParaRPr lang="en-CA" b="1" dirty="0"/>
          </a:p>
        </p:txBody>
      </p:sp>
      <p:sp>
        <p:nvSpPr>
          <p:cNvPr id="3" name="Espace réservé du contenu 2"/>
          <p:cNvSpPr>
            <a:spLocks noGrp="1"/>
          </p:cNvSpPr>
          <p:nvPr>
            <p:ph idx="1"/>
          </p:nvPr>
        </p:nvSpPr>
        <p:spPr/>
        <p:txBody>
          <a:bodyPr/>
          <a:lstStyle/>
          <a:p>
            <a:pPr marL="0" indent="0">
              <a:buNone/>
            </a:pPr>
            <a:r>
              <a:rPr lang="fr-FR" sz="2400" b="1" dirty="0"/>
              <a:t>Disadvantage</a:t>
            </a:r>
            <a:endParaRPr lang="fr-FR" sz="2400" dirty="0"/>
          </a:p>
          <a:p>
            <a:pPr lvl="0"/>
            <a:r>
              <a:rPr lang="en-US" b="1" dirty="0"/>
              <a:t>Limited libraries and integrations:</a:t>
            </a:r>
            <a:r>
              <a:rPr lang="en-US" dirty="0"/>
              <a:t> Compared to more established languages like Java or Swift, the Flutter ecosystem may have fewer libraries and integrations available.</a:t>
            </a:r>
            <a:endParaRPr lang="fr-FR" dirty="0"/>
          </a:p>
          <a:p>
            <a:endParaRPr lang="en-CA" dirty="0"/>
          </a:p>
        </p:txBody>
      </p:sp>
    </p:spTree>
    <p:extLst>
      <p:ext uri="{BB962C8B-B14F-4D97-AF65-F5344CB8AC3E}">
        <p14:creationId xmlns:p14="http://schemas.microsoft.com/office/powerpoint/2010/main" val="1586544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a:t>Comparing</a:t>
            </a:r>
            <a:r>
              <a:rPr lang="fr-FR" b="1" dirty="0"/>
              <a:t> </a:t>
            </a:r>
            <a:r>
              <a:rPr lang="fr-FR" b="1" dirty="0" err="1"/>
              <a:t>Javascript</a:t>
            </a:r>
            <a:r>
              <a:rPr lang="fr-FR" b="1" dirty="0"/>
              <a:t> and Flutter</a:t>
            </a:r>
            <a:r>
              <a:rPr lang="fr-FR" dirty="0"/>
              <a:t/>
            </a:r>
            <a:br>
              <a:rPr lang="fr-FR" dirty="0"/>
            </a:br>
            <a:endParaRPr lang="en-CA" dirty="0"/>
          </a:p>
        </p:txBody>
      </p:sp>
      <p:sp>
        <p:nvSpPr>
          <p:cNvPr id="3" name="Espace réservé du contenu 2"/>
          <p:cNvSpPr>
            <a:spLocks noGrp="1"/>
          </p:cNvSpPr>
          <p:nvPr>
            <p:ph idx="1"/>
          </p:nvPr>
        </p:nvSpPr>
        <p:spPr/>
        <p:txBody>
          <a:bodyPr/>
          <a:lstStyle/>
          <a:p>
            <a:pPr lvl="0"/>
            <a:r>
              <a:rPr lang="en-US" b="1" dirty="0"/>
              <a:t>Speed:</a:t>
            </a:r>
            <a:r>
              <a:rPr lang="en-US" dirty="0"/>
              <a:t> </a:t>
            </a:r>
            <a:r>
              <a:rPr lang="en-US" dirty="0" err="1"/>
              <a:t>Javascript</a:t>
            </a:r>
            <a:r>
              <a:rPr lang="en-US" dirty="0"/>
              <a:t> is an interpreted language so it is lighter and </a:t>
            </a:r>
            <a:r>
              <a:rPr lang="en-US" dirty="0" err="1"/>
              <a:t>faster.However</a:t>
            </a:r>
            <a:r>
              <a:rPr lang="en-US" dirty="0"/>
              <a:t> ,Dart is much more faster compared to </a:t>
            </a:r>
            <a:r>
              <a:rPr lang="en-US" dirty="0" err="1"/>
              <a:t>Javascript</a:t>
            </a:r>
            <a:r>
              <a:rPr lang="en-US" dirty="0" smtClean="0"/>
              <a:t>.</a:t>
            </a:r>
          </a:p>
          <a:p>
            <a:pPr lvl="0"/>
            <a:endParaRPr lang="fr-FR" dirty="0"/>
          </a:p>
          <a:p>
            <a:pPr lvl="0"/>
            <a:r>
              <a:rPr lang="en-US" b="1" dirty="0"/>
              <a:t>Ease to Use:</a:t>
            </a:r>
            <a:r>
              <a:rPr lang="en-US" dirty="0"/>
              <a:t> </a:t>
            </a:r>
            <a:r>
              <a:rPr lang="en-US" dirty="0" err="1"/>
              <a:t>Javascript</a:t>
            </a:r>
            <a:r>
              <a:rPr lang="en-US" dirty="0"/>
              <a:t> has been longer in the industry so it is mature and stable language .Dart is hard for </a:t>
            </a:r>
            <a:r>
              <a:rPr lang="en-US" dirty="0" err="1"/>
              <a:t>developpers</a:t>
            </a:r>
            <a:r>
              <a:rPr lang="en-US" dirty="0"/>
              <a:t> to find solution for specific problems .In terms of coding style and syntax it looks like java so </a:t>
            </a:r>
            <a:r>
              <a:rPr lang="en-US" dirty="0" err="1"/>
              <a:t>Javascript</a:t>
            </a:r>
            <a:r>
              <a:rPr lang="en-US" dirty="0"/>
              <a:t> is easier to use compare to Dart</a:t>
            </a:r>
            <a:r>
              <a:rPr lang="en-US" dirty="0" smtClean="0"/>
              <a:t>.</a:t>
            </a:r>
          </a:p>
          <a:p>
            <a:pPr lvl="0"/>
            <a:endParaRPr lang="fr-FR" dirty="0"/>
          </a:p>
          <a:p>
            <a:pPr lvl="0"/>
            <a:r>
              <a:rPr lang="en-US" b="1" dirty="0"/>
              <a:t>Support Typing:</a:t>
            </a:r>
            <a:r>
              <a:rPr lang="en-US" dirty="0"/>
              <a:t> </a:t>
            </a:r>
            <a:r>
              <a:rPr lang="en-US" dirty="0" err="1"/>
              <a:t>Javascript</a:t>
            </a:r>
            <a:r>
              <a:rPr lang="en-US" dirty="0"/>
              <a:t> gives best support for dynamic and duck </a:t>
            </a:r>
            <a:r>
              <a:rPr lang="en-US" dirty="0" err="1"/>
              <a:t>typing.Compare</a:t>
            </a:r>
            <a:r>
              <a:rPr lang="en-US" dirty="0"/>
              <a:t> to </a:t>
            </a:r>
            <a:r>
              <a:rPr lang="en-US" dirty="0" err="1"/>
              <a:t>Javascript</a:t>
            </a:r>
            <a:r>
              <a:rPr lang="en-US" dirty="0"/>
              <a:t> ,Dart is a more </a:t>
            </a:r>
            <a:r>
              <a:rPr lang="en-US" dirty="0" err="1"/>
              <a:t>typer</a:t>
            </a:r>
            <a:r>
              <a:rPr lang="en-US" dirty="0"/>
              <a:t> safer and it support both open and robust prototyping.</a:t>
            </a:r>
            <a:endParaRPr lang="fr-FR" dirty="0"/>
          </a:p>
          <a:p>
            <a:endParaRPr lang="en-CA" dirty="0"/>
          </a:p>
        </p:txBody>
      </p:sp>
    </p:spTree>
    <p:extLst>
      <p:ext uri="{BB962C8B-B14F-4D97-AF65-F5344CB8AC3E}">
        <p14:creationId xmlns:p14="http://schemas.microsoft.com/office/powerpoint/2010/main" val="825095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Advantages of native apps</a:t>
            </a:r>
            <a:r>
              <a:rPr lang="fr-FR" dirty="0"/>
              <a:t/>
            </a:r>
            <a:br>
              <a:rPr lang="fr-FR" dirty="0"/>
            </a:br>
            <a:endParaRPr lang="en-CA" dirty="0"/>
          </a:p>
        </p:txBody>
      </p:sp>
      <p:sp>
        <p:nvSpPr>
          <p:cNvPr id="3" name="Espace réservé du contenu 2"/>
          <p:cNvSpPr>
            <a:spLocks noGrp="1"/>
          </p:cNvSpPr>
          <p:nvPr>
            <p:ph idx="1"/>
          </p:nvPr>
        </p:nvSpPr>
        <p:spPr/>
        <p:txBody>
          <a:bodyPr/>
          <a:lstStyle/>
          <a:p>
            <a:r>
              <a:rPr lang="en-US" dirty="0"/>
              <a:t>Superior </a:t>
            </a:r>
            <a:r>
              <a:rPr lang="en-US" dirty="0" smtClean="0"/>
              <a:t>performance</a:t>
            </a:r>
          </a:p>
          <a:p>
            <a:endParaRPr lang="en-US" dirty="0"/>
          </a:p>
          <a:p>
            <a:r>
              <a:rPr lang="en-US" dirty="0"/>
              <a:t>Platform-specific </a:t>
            </a:r>
            <a:r>
              <a:rPr lang="en-US" dirty="0" smtClean="0"/>
              <a:t>features</a:t>
            </a:r>
          </a:p>
          <a:p>
            <a:endParaRPr lang="en-US" dirty="0"/>
          </a:p>
          <a:p>
            <a:r>
              <a:rPr lang="en-US" dirty="0"/>
              <a:t>Superior user </a:t>
            </a:r>
            <a:r>
              <a:rPr lang="en-US" dirty="0" smtClean="0"/>
              <a:t>interface</a:t>
            </a:r>
          </a:p>
          <a:p>
            <a:endParaRPr lang="en-US" dirty="0"/>
          </a:p>
          <a:p>
            <a:r>
              <a:rPr lang="en-US" dirty="0"/>
              <a:t>App store visibility</a:t>
            </a:r>
            <a:endParaRPr lang="en-CA" dirty="0"/>
          </a:p>
        </p:txBody>
      </p:sp>
    </p:spTree>
    <p:extLst>
      <p:ext uri="{BB962C8B-B14F-4D97-AF65-F5344CB8AC3E}">
        <p14:creationId xmlns:p14="http://schemas.microsoft.com/office/powerpoint/2010/main" val="29205218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Question 3 Here</a:t>
            </a:r>
            <a:br>
              <a:rPr lang="en-CA" dirty="0" smtClean="0"/>
            </a:br>
            <a:endParaRPr lang="en-CA" dirty="0"/>
          </a:p>
        </p:txBody>
      </p:sp>
      <p:sp>
        <p:nvSpPr>
          <p:cNvPr id="3" name="Espace réservé du contenu 2"/>
          <p:cNvSpPr>
            <a:spLocks noGrp="1"/>
          </p:cNvSpPr>
          <p:nvPr>
            <p:ph idx="1"/>
          </p:nvPr>
        </p:nvSpPr>
        <p:spPr/>
        <p:txBody>
          <a:bodyPr/>
          <a:lstStyle/>
          <a:p>
            <a:endParaRPr lang="en-CA"/>
          </a:p>
        </p:txBody>
      </p:sp>
    </p:spTree>
    <p:extLst>
      <p:ext uri="{BB962C8B-B14F-4D97-AF65-F5344CB8AC3E}">
        <p14:creationId xmlns:p14="http://schemas.microsoft.com/office/powerpoint/2010/main" val="2235458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26986" y="211987"/>
            <a:ext cx="8911687" cy="1280890"/>
          </a:xfrm>
        </p:spPr>
        <p:txBody>
          <a:bodyPr>
            <a:normAutofit fontScale="90000"/>
          </a:bodyPr>
          <a:lstStyle/>
          <a:p>
            <a:pPr algn="ctr"/>
            <a:r>
              <a:rPr lang="en-US" b="1" dirty="0"/>
              <a:t> </a:t>
            </a:r>
            <a:r>
              <a:rPr lang="fr-FR" dirty="0"/>
              <a:t/>
            </a:r>
            <a:br>
              <a:rPr lang="fr-FR" dirty="0"/>
            </a:br>
            <a:r>
              <a:rPr lang="en-US" b="1" u="sng" dirty="0"/>
              <a:t>4.Mobile Applications Architecture and design patterns.</a:t>
            </a:r>
            <a:r>
              <a:rPr lang="fr-FR" dirty="0"/>
              <a:t/>
            </a:r>
            <a:br>
              <a:rPr lang="fr-FR" dirty="0"/>
            </a:br>
            <a:endParaRPr lang="en-CA" dirty="0"/>
          </a:p>
        </p:txBody>
      </p:sp>
      <p:sp>
        <p:nvSpPr>
          <p:cNvPr id="3" name="Espace réservé du contenu 2"/>
          <p:cNvSpPr>
            <a:spLocks noGrp="1"/>
          </p:cNvSpPr>
          <p:nvPr>
            <p:ph idx="1"/>
          </p:nvPr>
        </p:nvSpPr>
        <p:spPr/>
        <p:txBody>
          <a:bodyPr>
            <a:normAutofit lnSpcReduction="10000"/>
          </a:bodyPr>
          <a:lstStyle/>
          <a:p>
            <a:r>
              <a:rPr lang="en-US" b="1" dirty="0"/>
              <a:t> </a:t>
            </a:r>
            <a:r>
              <a:rPr lang="en-US" sz="2400" b="1" dirty="0"/>
              <a:t>Introduction</a:t>
            </a:r>
            <a:endParaRPr lang="fr-FR" sz="2400" dirty="0"/>
          </a:p>
          <a:p>
            <a:pPr fontAlgn="base"/>
            <a:r>
              <a:rPr lang="en-US" dirty="0" smtClean="0"/>
              <a:t>They </a:t>
            </a:r>
            <a:r>
              <a:rPr lang="en-US" dirty="0"/>
              <a:t>have had a significant impact on software development, including mobile app development. </a:t>
            </a:r>
            <a:endParaRPr lang="en-US" dirty="0" smtClean="0"/>
          </a:p>
          <a:p>
            <a:pPr fontAlgn="base"/>
            <a:endParaRPr lang="en-US" dirty="0" smtClean="0"/>
          </a:p>
          <a:p>
            <a:pPr fontAlgn="base"/>
            <a:r>
              <a:rPr lang="en-US" dirty="0" smtClean="0"/>
              <a:t>The </a:t>
            </a:r>
            <a:r>
              <a:rPr lang="en-US" dirty="0"/>
              <a:t>implementation of mobile apps has established some proven models and standards to overcome the challenges and limitations of mobile app development</a:t>
            </a:r>
            <a:r>
              <a:rPr lang="en-US" dirty="0" smtClean="0"/>
              <a:t>.</a:t>
            </a:r>
          </a:p>
          <a:p>
            <a:pPr fontAlgn="base"/>
            <a:endParaRPr lang="fr-FR" dirty="0"/>
          </a:p>
          <a:p>
            <a:pPr fontAlgn="base"/>
            <a:r>
              <a:rPr lang="en-US" dirty="0"/>
              <a:t>Most mobile applications were built with low code and were not based on architecture. Mobile app development with the right design patterns can effectively integrate user interfaces with data models and business logic. This will affect the quality of your source code.</a:t>
            </a:r>
            <a:endParaRPr lang="en-CA" dirty="0"/>
          </a:p>
        </p:txBody>
      </p:sp>
    </p:spTree>
    <p:extLst>
      <p:ext uri="{BB962C8B-B14F-4D97-AF65-F5344CB8AC3E}">
        <p14:creationId xmlns:p14="http://schemas.microsoft.com/office/powerpoint/2010/main" val="33245489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Singleton </a:t>
            </a:r>
            <a:r>
              <a:rPr lang="fr-FR" b="1" dirty="0" err="1"/>
              <a:t>Method</a:t>
            </a:r>
            <a:r>
              <a:rPr lang="fr-FR" b="1" dirty="0"/>
              <a:t> Design Pattern</a:t>
            </a:r>
            <a:br>
              <a:rPr lang="fr-FR" b="1" dirty="0"/>
            </a:br>
            <a:endParaRPr lang="en-CA" dirty="0"/>
          </a:p>
        </p:txBody>
      </p:sp>
      <p:sp>
        <p:nvSpPr>
          <p:cNvPr id="3" name="Espace réservé du contenu 2"/>
          <p:cNvSpPr>
            <a:spLocks noGrp="1"/>
          </p:cNvSpPr>
          <p:nvPr>
            <p:ph idx="1"/>
          </p:nvPr>
        </p:nvSpPr>
        <p:spPr/>
        <p:txBody>
          <a:bodyPr/>
          <a:lstStyle/>
          <a:p>
            <a:r>
              <a:rPr lang="en-US" dirty="0"/>
              <a:t>The singleton policy ensures that there is only one instance of a class and provides global access. </a:t>
            </a:r>
            <a:endParaRPr lang="en-US" dirty="0" smtClean="0"/>
          </a:p>
          <a:p>
            <a:endParaRPr lang="en-US" dirty="0"/>
          </a:p>
          <a:p>
            <a:r>
              <a:rPr lang="en-US" dirty="0" smtClean="0"/>
              <a:t>This </a:t>
            </a:r>
            <a:r>
              <a:rPr lang="en-US" dirty="0"/>
              <a:t>is especially useful when you want to manage a single instance of an object or control access to a delayed object.</a:t>
            </a:r>
            <a:endParaRPr lang="fr-FR" dirty="0"/>
          </a:p>
          <a:p>
            <a:endParaRPr lang="en-CA" dirty="0"/>
          </a:p>
        </p:txBody>
      </p:sp>
    </p:spTree>
    <p:extLst>
      <p:ext uri="{BB962C8B-B14F-4D97-AF65-F5344CB8AC3E}">
        <p14:creationId xmlns:p14="http://schemas.microsoft.com/office/powerpoint/2010/main" val="11025459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err="1"/>
              <a:t>Factory</a:t>
            </a:r>
            <a:r>
              <a:rPr lang="fr-FR" b="1" dirty="0"/>
              <a:t> </a:t>
            </a:r>
            <a:r>
              <a:rPr lang="fr-FR" b="1" dirty="0" err="1"/>
              <a:t>Method</a:t>
            </a:r>
            <a:r>
              <a:rPr lang="fr-FR" b="1" dirty="0"/>
              <a:t> Design Pattern</a:t>
            </a:r>
            <a:br>
              <a:rPr lang="fr-FR" b="1" dirty="0"/>
            </a:br>
            <a:endParaRPr lang="en-CA" dirty="0"/>
          </a:p>
        </p:txBody>
      </p:sp>
      <p:sp>
        <p:nvSpPr>
          <p:cNvPr id="3" name="Espace réservé du contenu 2"/>
          <p:cNvSpPr>
            <a:spLocks noGrp="1"/>
          </p:cNvSpPr>
          <p:nvPr>
            <p:ph idx="1"/>
          </p:nvPr>
        </p:nvSpPr>
        <p:spPr/>
        <p:txBody>
          <a:bodyPr/>
          <a:lstStyle/>
          <a:p>
            <a:r>
              <a:rPr lang="en-US" dirty="0"/>
              <a:t>The Factory Method model defines an interface for creating an object but allows subclasses to modify the type of the created object. </a:t>
            </a:r>
            <a:endParaRPr lang="en-US" dirty="0" smtClean="0"/>
          </a:p>
          <a:p>
            <a:endParaRPr lang="en-US" dirty="0"/>
          </a:p>
          <a:p>
            <a:r>
              <a:rPr lang="en-US" dirty="0" smtClean="0"/>
              <a:t>Especially </a:t>
            </a:r>
            <a:r>
              <a:rPr lang="en-US" dirty="0"/>
              <a:t>useful when you need to create objects with a common interface but different functionality</a:t>
            </a:r>
            <a:endParaRPr lang="en-CA" dirty="0"/>
          </a:p>
        </p:txBody>
      </p:sp>
    </p:spTree>
    <p:extLst>
      <p:ext uri="{BB962C8B-B14F-4D97-AF65-F5344CB8AC3E}">
        <p14:creationId xmlns:p14="http://schemas.microsoft.com/office/powerpoint/2010/main" val="3116499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Observer </a:t>
            </a:r>
            <a:r>
              <a:rPr lang="fr-FR" b="1" dirty="0" err="1"/>
              <a:t>Method</a:t>
            </a:r>
            <a:r>
              <a:rPr lang="fr-FR" b="1" dirty="0"/>
              <a:t> Design Pattern</a:t>
            </a:r>
            <a:br>
              <a:rPr lang="fr-FR" b="1" dirty="0"/>
            </a:br>
            <a:endParaRPr lang="en-CA" dirty="0"/>
          </a:p>
        </p:txBody>
      </p:sp>
      <p:sp>
        <p:nvSpPr>
          <p:cNvPr id="3" name="Espace réservé du contenu 2"/>
          <p:cNvSpPr>
            <a:spLocks noGrp="1"/>
          </p:cNvSpPr>
          <p:nvPr>
            <p:ph idx="1"/>
          </p:nvPr>
        </p:nvSpPr>
        <p:spPr/>
        <p:txBody>
          <a:bodyPr/>
          <a:lstStyle/>
          <a:p>
            <a:r>
              <a:rPr lang="en-US" dirty="0"/>
              <a:t>The observer structure defines one to many dependencies between objects, so when one object changes its state, all its dependents are automatically notified and updated</a:t>
            </a:r>
            <a:r>
              <a:rPr lang="en-US" dirty="0" smtClean="0"/>
              <a:t>.</a:t>
            </a:r>
          </a:p>
          <a:p>
            <a:endParaRPr lang="en-US" dirty="0"/>
          </a:p>
          <a:p>
            <a:r>
              <a:rPr lang="en-US" dirty="0" smtClean="0"/>
              <a:t> </a:t>
            </a:r>
            <a:r>
              <a:rPr lang="fr-FR" dirty="0"/>
              <a:t>This </a:t>
            </a:r>
            <a:r>
              <a:rPr lang="fr-FR" dirty="0" err="1"/>
              <a:t>is</a:t>
            </a:r>
            <a:r>
              <a:rPr lang="fr-FR" dirty="0"/>
              <a:t> </a:t>
            </a:r>
            <a:r>
              <a:rPr lang="fr-FR" dirty="0" err="1"/>
              <a:t>useful</a:t>
            </a:r>
            <a:r>
              <a:rPr lang="fr-FR" dirty="0"/>
              <a:t> for </a:t>
            </a:r>
            <a:r>
              <a:rPr lang="fr-FR" dirty="0" err="1"/>
              <a:t>scheduling</a:t>
            </a:r>
            <a:r>
              <a:rPr lang="fr-FR" dirty="0"/>
              <a:t> </a:t>
            </a:r>
            <a:r>
              <a:rPr lang="fr-FR" dirty="0" err="1"/>
              <a:t>distributed</a:t>
            </a:r>
            <a:r>
              <a:rPr lang="fr-FR" dirty="0"/>
              <a:t> </a:t>
            </a:r>
            <a:r>
              <a:rPr lang="fr-FR" dirty="0" err="1"/>
              <a:t>events</a:t>
            </a:r>
            <a:r>
              <a:rPr lang="fr-FR" dirty="0"/>
              <a:t>.</a:t>
            </a:r>
          </a:p>
          <a:p>
            <a:endParaRPr lang="en-CA" dirty="0"/>
          </a:p>
        </p:txBody>
      </p:sp>
    </p:spTree>
    <p:extLst>
      <p:ext uri="{BB962C8B-B14F-4D97-AF65-F5344CB8AC3E}">
        <p14:creationId xmlns:p14="http://schemas.microsoft.com/office/powerpoint/2010/main" val="9380448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lvl="0"/>
            <a:r>
              <a:rPr lang="en-US" b="1" dirty="0"/>
              <a:t>Dependency Injection (DI) Method Design Pattern</a:t>
            </a:r>
            <a:r>
              <a:rPr lang="fr-FR" b="1" dirty="0"/>
              <a:t/>
            </a:r>
            <a:br>
              <a:rPr lang="fr-FR" b="1" dirty="0"/>
            </a:br>
            <a:endParaRPr lang="en-CA" dirty="0"/>
          </a:p>
        </p:txBody>
      </p:sp>
      <p:sp>
        <p:nvSpPr>
          <p:cNvPr id="3" name="Espace réservé du contenu 2"/>
          <p:cNvSpPr>
            <a:spLocks noGrp="1"/>
          </p:cNvSpPr>
          <p:nvPr>
            <p:ph idx="1"/>
          </p:nvPr>
        </p:nvSpPr>
        <p:spPr/>
        <p:txBody>
          <a:bodyPr/>
          <a:lstStyle/>
          <a:p>
            <a:r>
              <a:rPr lang="en-US" dirty="0"/>
              <a:t>Dependency Injection is a method of providing class dependencies from the outside, rather than creating them in the class. </a:t>
            </a:r>
            <a:endParaRPr lang="en-US" dirty="0" smtClean="0"/>
          </a:p>
          <a:p>
            <a:endParaRPr lang="en-US" dirty="0"/>
          </a:p>
          <a:p>
            <a:r>
              <a:rPr lang="en-US" dirty="0" smtClean="0"/>
              <a:t>It </a:t>
            </a:r>
            <a:r>
              <a:rPr lang="en-US" dirty="0"/>
              <a:t>improves code modularity and testability by making classes independent of their dependencies</a:t>
            </a:r>
            <a:endParaRPr lang="en-CA" dirty="0"/>
          </a:p>
        </p:txBody>
      </p:sp>
    </p:spTree>
    <p:extLst>
      <p:ext uri="{BB962C8B-B14F-4D97-AF65-F5344CB8AC3E}">
        <p14:creationId xmlns:p14="http://schemas.microsoft.com/office/powerpoint/2010/main" val="33519623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Adapter </a:t>
            </a:r>
            <a:r>
              <a:rPr lang="fr-FR" b="1" dirty="0" err="1"/>
              <a:t>Method</a:t>
            </a:r>
            <a:r>
              <a:rPr lang="fr-FR" b="1" dirty="0"/>
              <a:t> Design Pattern</a:t>
            </a:r>
            <a:br>
              <a:rPr lang="fr-FR" b="1" dirty="0"/>
            </a:br>
            <a:endParaRPr lang="en-CA" dirty="0"/>
          </a:p>
        </p:txBody>
      </p:sp>
      <p:sp>
        <p:nvSpPr>
          <p:cNvPr id="3" name="Espace réservé du contenu 2"/>
          <p:cNvSpPr>
            <a:spLocks noGrp="1"/>
          </p:cNvSpPr>
          <p:nvPr>
            <p:ph idx="1"/>
          </p:nvPr>
        </p:nvSpPr>
        <p:spPr/>
        <p:txBody>
          <a:bodyPr/>
          <a:lstStyle/>
          <a:p>
            <a:pPr fontAlgn="base"/>
            <a:r>
              <a:rPr lang="en-US" dirty="0"/>
              <a:t>The adapter configuration allows you to use the interface of an existing class as a link to a new one. </a:t>
            </a:r>
            <a:endParaRPr lang="en-US" dirty="0" smtClean="0"/>
          </a:p>
          <a:p>
            <a:pPr marL="0" indent="0" fontAlgn="base">
              <a:buNone/>
            </a:pPr>
            <a:endParaRPr lang="en-US" dirty="0" smtClean="0"/>
          </a:p>
          <a:p>
            <a:pPr fontAlgn="base"/>
            <a:r>
              <a:rPr lang="en-US" dirty="0" smtClean="0"/>
              <a:t>It </a:t>
            </a:r>
            <a:r>
              <a:rPr lang="en-US" dirty="0"/>
              <a:t>is often used to work with others without modifying the source code of existing classes.</a:t>
            </a:r>
            <a:endParaRPr lang="fr-FR" dirty="0"/>
          </a:p>
          <a:p>
            <a:pPr marL="0" indent="0" fontAlgn="base">
              <a:buNone/>
            </a:pPr>
            <a:r>
              <a:rPr lang="en-US" dirty="0"/>
              <a:t> </a:t>
            </a:r>
            <a:endParaRPr lang="fr-FR" dirty="0"/>
          </a:p>
          <a:p>
            <a:endParaRPr lang="en-CA" dirty="0"/>
          </a:p>
        </p:txBody>
      </p:sp>
    </p:spTree>
    <p:extLst>
      <p:ext uri="{BB962C8B-B14F-4D97-AF65-F5344CB8AC3E}">
        <p14:creationId xmlns:p14="http://schemas.microsoft.com/office/powerpoint/2010/main" val="26651418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err="1"/>
              <a:t>Strategy</a:t>
            </a:r>
            <a:r>
              <a:rPr lang="fr-FR" b="1" dirty="0"/>
              <a:t> </a:t>
            </a:r>
            <a:r>
              <a:rPr lang="fr-FR" b="1" dirty="0" err="1"/>
              <a:t>Method</a:t>
            </a:r>
            <a:r>
              <a:rPr lang="fr-FR" b="1" dirty="0"/>
              <a:t> Design Pattern</a:t>
            </a:r>
            <a:br>
              <a:rPr lang="fr-FR" b="1" dirty="0"/>
            </a:br>
            <a:endParaRPr lang="en-CA" dirty="0"/>
          </a:p>
        </p:txBody>
      </p:sp>
      <p:sp>
        <p:nvSpPr>
          <p:cNvPr id="3" name="Espace réservé du contenu 2"/>
          <p:cNvSpPr>
            <a:spLocks noGrp="1"/>
          </p:cNvSpPr>
          <p:nvPr>
            <p:ph idx="1"/>
          </p:nvPr>
        </p:nvSpPr>
        <p:spPr/>
        <p:txBody>
          <a:bodyPr/>
          <a:lstStyle/>
          <a:p>
            <a:r>
              <a:rPr lang="en-US" dirty="0"/>
              <a:t>The strategy model defines a family of algorithms, contains each of them, and provides them with flexibility. </a:t>
            </a:r>
            <a:endParaRPr lang="en-US" dirty="0" smtClean="0"/>
          </a:p>
          <a:p>
            <a:endParaRPr lang="en-US" dirty="0"/>
          </a:p>
          <a:p>
            <a:r>
              <a:rPr lang="en-US" dirty="0" smtClean="0"/>
              <a:t>It </a:t>
            </a:r>
            <a:r>
              <a:rPr lang="en-US" dirty="0"/>
              <a:t>allows you to select the appropriate algorithm at runtime. This example is useful when you want to provide different options for a task.</a:t>
            </a:r>
            <a:endParaRPr lang="fr-FR" dirty="0"/>
          </a:p>
          <a:p>
            <a:endParaRPr lang="en-CA" dirty="0"/>
          </a:p>
        </p:txBody>
      </p:sp>
    </p:spTree>
    <p:extLst>
      <p:ext uri="{BB962C8B-B14F-4D97-AF65-F5344CB8AC3E}">
        <p14:creationId xmlns:p14="http://schemas.microsoft.com/office/powerpoint/2010/main" val="3863817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Composite </a:t>
            </a:r>
            <a:r>
              <a:rPr lang="fr-FR" b="1" dirty="0" err="1"/>
              <a:t>Method</a:t>
            </a:r>
            <a:r>
              <a:rPr lang="fr-FR" b="1" dirty="0"/>
              <a:t> Design Pattern</a:t>
            </a:r>
            <a:br>
              <a:rPr lang="fr-FR" b="1" dirty="0"/>
            </a:br>
            <a:endParaRPr lang="en-CA" dirty="0"/>
          </a:p>
        </p:txBody>
      </p:sp>
      <p:sp>
        <p:nvSpPr>
          <p:cNvPr id="3" name="Espace réservé du contenu 2"/>
          <p:cNvSpPr>
            <a:spLocks noGrp="1"/>
          </p:cNvSpPr>
          <p:nvPr>
            <p:ph idx="1"/>
          </p:nvPr>
        </p:nvSpPr>
        <p:spPr/>
        <p:txBody>
          <a:bodyPr/>
          <a:lstStyle/>
          <a:p>
            <a:pPr fontAlgn="base"/>
            <a:r>
              <a:rPr lang="en-US" dirty="0"/>
              <a:t>A composite pattern allows you to arrange objects in a tree structure to represent a part-of-the-whole structure. </a:t>
            </a:r>
            <a:endParaRPr lang="en-US" dirty="0" smtClean="0"/>
          </a:p>
          <a:p>
            <a:pPr fontAlgn="base"/>
            <a:endParaRPr lang="en-US" dirty="0"/>
          </a:p>
          <a:p>
            <a:pPr fontAlgn="base"/>
            <a:r>
              <a:rPr lang="en-US" dirty="0" smtClean="0"/>
              <a:t>This </a:t>
            </a:r>
            <a:r>
              <a:rPr lang="en-US" dirty="0"/>
              <a:t>is helpful when you have to deal with individual objects and sets of objects </a:t>
            </a:r>
            <a:r>
              <a:rPr lang="en-US" dirty="0" smtClean="0"/>
              <a:t>accurately</a:t>
            </a:r>
          </a:p>
          <a:p>
            <a:pPr fontAlgn="base"/>
            <a:endParaRPr lang="fr-FR" dirty="0"/>
          </a:p>
          <a:p>
            <a:pPr fontAlgn="base"/>
            <a:r>
              <a:rPr lang="en-US" dirty="0"/>
              <a:t>Unlike the design pattern that focuses on the implementation of the idea, the architecture pattern focuses on the abstract view of the idea. </a:t>
            </a:r>
            <a:endParaRPr lang="en-US" dirty="0" smtClean="0"/>
          </a:p>
          <a:p>
            <a:pPr fontAlgn="base"/>
            <a:endParaRPr lang="en-US" dirty="0"/>
          </a:p>
          <a:p>
            <a:pPr fontAlgn="base"/>
            <a:r>
              <a:rPr lang="en-US" dirty="0" smtClean="0"/>
              <a:t>Below </a:t>
            </a:r>
            <a:r>
              <a:rPr lang="en-US" dirty="0"/>
              <a:t>are the different mobile application architecture patterns.</a:t>
            </a:r>
            <a:endParaRPr lang="fr-FR" dirty="0"/>
          </a:p>
          <a:p>
            <a:endParaRPr lang="en-CA" dirty="0"/>
          </a:p>
        </p:txBody>
      </p:sp>
    </p:spTree>
    <p:extLst>
      <p:ext uri="{BB962C8B-B14F-4D97-AF65-F5344CB8AC3E}">
        <p14:creationId xmlns:p14="http://schemas.microsoft.com/office/powerpoint/2010/main" val="32419342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lvl="0"/>
            <a:r>
              <a:rPr lang="fr-FR" b="1" dirty="0"/>
              <a:t>Model </a:t>
            </a:r>
            <a:r>
              <a:rPr lang="fr-FR" b="1" dirty="0" err="1"/>
              <a:t>View</a:t>
            </a:r>
            <a:r>
              <a:rPr lang="fr-FR" b="1" dirty="0"/>
              <a:t> Controller (MVC) Architecture</a:t>
            </a:r>
            <a:r>
              <a:rPr lang="fr-FR" dirty="0"/>
              <a:t/>
            </a:r>
            <a:br>
              <a:rPr lang="fr-FR" dirty="0"/>
            </a:br>
            <a:endParaRPr lang="en-CA" dirty="0"/>
          </a:p>
        </p:txBody>
      </p:sp>
      <p:sp>
        <p:nvSpPr>
          <p:cNvPr id="3" name="Espace réservé du contenu 2"/>
          <p:cNvSpPr>
            <a:spLocks noGrp="1"/>
          </p:cNvSpPr>
          <p:nvPr>
            <p:ph idx="1"/>
          </p:nvPr>
        </p:nvSpPr>
        <p:spPr>
          <a:xfrm>
            <a:off x="2844912" y="1914659"/>
            <a:ext cx="8915400" cy="3777622"/>
          </a:xfrm>
        </p:spPr>
        <p:txBody>
          <a:bodyPr/>
          <a:lstStyle/>
          <a:p>
            <a:r>
              <a:rPr lang="en-US" dirty="0"/>
              <a:t>MVC is a design model that separates an application into three interacting parts: Model, View, and Controller. </a:t>
            </a:r>
            <a:endParaRPr lang="en-US" dirty="0" smtClean="0"/>
          </a:p>
          <a:p>
            <a:endParaRPr lang="en-US" dirty="0"/>
          </a:p>
          <a:p>
            <a:r>
              <a:rPr lang="en-US" dirty="0" smtClean="0"/>
              <a:t>This </a:t>
            </a:r>
            <a:r>
              <a:rPr lang="en-US" dirty="0"/>
              <a:t>separation allows for better code design and modularization.</a:t>
            </a:r>
            <a:endParaRPr lang="fr-FR" dirty="0"/>
          </a:p>
          <a:p>
            <a:endParaRPr lang="en-CA" dirty="0"/>
          </a:p>
        </p:txBody>
      </p:sp>
      <p:sp>
        <p:nvSpPr>
          <p:cNvPr id="4" name="Rectangle 2"/>
          <p:cNvSpPr>
            <a:spLocks noChangeArrowheads="1"/>
          </p:cNvSpPr>
          <p:nvPr/>
        </p:nvSpPr>
        <p:spPr bwMode="auto">
          <a:xfrm>
            <a:off x="255700" y="-21894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151" y="3581399"/>
            <a:ext cx="4921607" cy="311927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55700" y="238259"/>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Tree>
    <p:extLst>
      <p:ext uri="{BB962C8B-B14F-4D97-AF65-F5344CB8AC3E}">
        <p14:creationId xmlns:p14="http://schemas.microsoft.com/office/powerpoint/2010/main" val="2237066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Disadvantages of native apps</a:t>
            </a:r>
            <a:r>
              <a:rPr lang="fr-FR" dirty="0"/>
              <a:t/>
            </a:r>
            <a:br>
              <a:rPr lang="fr-FR" dirty="0"/>
            </a:br>
            <a:endParaRPr lang="en-CA" dirty="0"/>
          </a:p>
        </p:txBody>
      </p:sp>
      <p:sp>
        <p:nvSpPr>
          <p:cNvPr id="3" name="Espace réservé du contenu 2"/>
          <p:cNvSpPr>
            <a:spLocks noGrp="1"/>
          </p:cNvSpPr>
          <p:nvPr>
            <p:ph idx="1"/>
          </p:nvPr>
        </p:nvSpPr>
        <p:spPr/>
        <p:txBody>
          <a:bodyPr/>
          <a:lstStyle/>
          <a:p>
            <a:r>
              <a:rPr lang="en-US" dirty="0"/>
              <a:t>Greater upfront </a:t>
            </a:r>
            <a:r>
              <a:rPr lang="en-US" dirty="0" smtClean="0"/>
              <a:t>costs</a:t>
            </a:r>
          </a:p>
          <a:p>
            <a:endParaRPr lang="en-US" dirty="0"/>
          </a:p>
          <a:p>
            <a:r>
              <a:rPr lang="en-US" dirty="0"/>
              <a:t>Requires experienced app </a:t>
            </a:r>
            <a:r>
              <a:rPr lang="en-US" dirty="0" smtClean="0"/>
              <a:t>developers</a:t>
            </a:r>
          </a:p>
          <a:p>
            <a:endParaRPr lang="en-US" dirty="0"/>
          </a:p>
          <a:p>
            <a:r>
              <a:rPr lang="en-US" dirty="0"/>
              <a:t>Start over with different platforms</a:t>
            </a:r>
            <a:endParaRPr lang="en-CA" dirty="0"/>
          </a:p>
        </p:txBody>
      </p:sp>
    </p:spTree>
    <p:extLst>
      <p:ext uri="{BB962C8B-B14F-4D97-AF65-F5344CB8AC3E}">
        <p14:creationId xmlns:p14="http://schemas.microsoft.com/office/powerpoint/2010/main" val="37340784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CA"/>
          </a:p>
        </p:txBody>
      </p:sp>
      <p:sp>
        <p:nvSpPr>
          <p:cNvPr id="3" name="Espace réservé du contenu 2"/>
          <p:cNvSpPr>
            <a:spLocks noGrp="1"/>
          </p:cNvSpPr>
          <p:nvPr>
            <p:ph idx="1"/>
          </p:nvPr>
        </p:nvSpPr>
        <p:spPr/>
        <p:txBody>
          <a:bodyPr/>
          <a:lstStyle/>
          <a:p>
            <a:pPr lvl="0" fontAlgn="base"/>
            <a:r>
              <a:rPr lang="en-US" b="1" dirty="0"/>
              <a:t>Model:</a:t>
            </a:r>
            <a:r>
              <a:rPr lang="en-US" dirty="0"/>
              <a:t> Represents application data and business logic</a:t>
            </a:r>
            <a:r>
              <a:rPr lang="en-US" dirty="0" smtClean="0"/>
              <a:t>.</a:t>
            </a:r>
          </a:p>
          <a:p>
            <a:pPr lvl="0" fontAlgn="base"/>
            <a:endParaRPr lang="fr-FR" dirty="0"/>
          </a:p>
          <a:p>
            <a:pPr lvl="0" fontAlgn="base"/>
            <a:r>
              <a:rPr lang="en-US" b="1" dirty="0"/>
              <a:t>View:</a:t>
            </a:r>
            <a:r>
              <a:rPr lang="en-US" dirty="0"/>
              <a:t> Displays data to the user</a:t>
            </a:r>
            <a:r>
              <a:rPr lang="en-US" dirty="0" smtClean="0"/>
              <a:t>.</a:t>
            </a:r>
          </a:p>
          <a:p>
            <a:pPr lvl="0" fontAlgn="base"/>
            <a:endParaRPr lang="fr-FR" dirty="0"/>
          </a:p>
          <a:p>
            <a:pPr lvl="0" fontAlgn="base"/>
            <a:r>
              <a:rPr lang="en-US" b="1" dirty="0"/>
              <a:t>Controller:</a:t>
            </a:r>
            <a:r>
              <a:rPr lang="en-US" dirty="0"/>
              <a:t> Processes user input and controls data flow between Model and View.</a:t>
            </a:r>
            <a:endParaRPr lang="fr-FR" dirty="0"/>
          </a:p>
          <a:p>
            <a:endParaRPr lang="en-CA" dirty="0"/>
          </a:p>
        </p:txBody>
      </p:sp>
    </p:spTree>
    <p:extLst>
      <p:ext uri="{BB962C8B-B14F-4D97-AF65-F5344CB8AC3E}">
        <p14:creationId xmlns:p14="http://schemas.microsoft.com/office/powerpoint/2010/main" val="1318789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37893" y="624110"/>
            <a:ext cx="9366719" cy="1280890"/>
          </a:xfrm>
        </p:spPr>
        <p:txBody>
          <a:bodyPr>
            <a:normAutofit fontScale="90000"/>
          </a:bodyPr>
          <a:lstStyle/>
          <a:p>
            <a:pPr lvl="0"/>
            <a:r>
              <a:rPr lang="fr-FR" b="1" dirty="0"/>
              <a:t>Model </a:t>
            </a:r>
            <a:r>
              <a:rPr lang="fr-FR" b="1" dirty="0" err="1"/>
              <a:t>View</a:t>
            </a:r>
            <a:r>
              <a:rPr lang="fr-FR" b="1" dirty="0"/>
              <a:t> </a:t>
            </a:r>
            <a:r>
              <a:rPr lang="fr-FR" b="1" dirty="0" err="1"/>
              <a:t>Presenter</a:t>
            </a:r>
            <a:r>
              <a:rPr lang="fr-FR" b="1" dirty="0"/>
              <a:t> (MVP) </a:t>
            </a:r>
            <a:r>
              <a:rPr lang="fr-FR" b="1" dirty="0" smtClean="0"/>
              <a:t>Architecture 1/2</a:t>
            </a:r>
            <a:r>
              <a:rPr lang="fr-FR" b="1" dirty="0"/>
              <a:t/>
            </a:r>
            <a:br>
              <a:rPr lang="fr-FR" b="1" dirty="0"/>
            </a:br>
            <a:endParaRPr lang="en-CA" dirty="0"/>
          </a:p>
        </p:txBody>
      </p:sp>
      <p:sp>
        <p:nvSpPr>
          <p:cNvPr id="3" name="Espace réservé du contenu 2"/>
          <p:cNvSpPr>
            <a:spLocks noGrp="1"/>
          </p:cNvSpPr>
          <p:nvPr>
            <p:ph idx="1"/>
          </p:nvPr>
        </p:nvSpPr>
        <p:spPr/>
        <p:txBody>
          <a:bodyPr/>
          <a:lstStyle/>
          <a:p>
            <a:r>
              <a:rPr lang="en-US" dirty="0"/>
              <a:t>MVP is a new architecture that separates an application into three parts: Model, View, and </a:t>
            </a:r>
            <a:r>
              <a:rPr lang="en-US" dirty="0" smtClean="0"/>
              <a:t>Presenter.</a:t>
            </a:r>
          </a:p>
          <a:p>
            <a:r>
              <a:rPr lang="en-US" dirty="0" smtClean="0"/>
              <a:t>This </a:t>
            </a:r>
            <a:r>
              <a:rPr lang="en-US" dirty="0"/>
              <a:t>is similar to MVC but puts more responsibility on the Teacher to manage the interaction between Model and View.</a:t>
            </a:r>
            <a:endParaRPr lang="fr-FR" dirty="0"/>
          </a:p>
          <a:p>
            <a:endParaRPr lang="en-CA" dirty="0"/>
          </a:p>
        </p:txBody>
      </p:sp>
      <p:pic>
        <p:nvPicPr>
          <p:cNvPr id="4" name="Picture 1"/>
          <p:cNvPicPr/>
          <p:nvPr/>
        </p:nvPicPr>
        <p:blipFill>
          <a:blip r:embed="rId2" cstate="print">
            <a:extLst>
              <a:ext uri="{28A0092B-C50C-407E-A947-70E740481C1C}">
                <a14:useLocalDpi xmlns:a14="http://schemas.microsoft.com/office/drawing/2010/main" val="0"/>
              </a:ext>
            </a:extLst>
          </a:blip>
          <a:stretch>
            <a:fillRect/>
          </a:stretch>
        </p:blipFill>
        <p:spPr>
          <a:xfrm>
            <a:off x="4565828" y="3744486"/>
            <a:ext cx="4925902" cy="3113513"/>
          </a:xfrm>
          <a:prstGeom prst="rect">
            <a:avLst/>
          </a:prstGeom>
        </p:spPr>
      </p:pic>
    </p:spTree>
    <p:extLst>
      <p:ext uri="{BB962C8B-B14F-4D97-AF65-F5344CB8AC3E}">
        <p14:creationId xmlns:p14="http://schemas.microsoft.com/office/powerpoint/2010/main" val="21034643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51526" y="533958"/>
            <a:ext cx="10216725" cy="1280890"/>
          </a:xfrm>
        </p:spPr>
        <p:txBody>
          <a:bodyPr/>
          <a:lstStyle/>
          <a:p>
            <a:r>
              <a:rPr lang="fr-FR" b="1" dirty="0"/>
              <a:t>Model </a:t>
            </a:r>
            <a:r>
              <a:rPr lang="fr-FR" b="1" dirty="0" err="1"/>
              <a:t>View</a:t>
            </a:r>
            <a:r>
              <a:rPr lang="fr-FR" b="1" dirty="0"/>
              <a:t> </a:t>
            </a:r>
            <a:r>
              <a:rPr lang="fr-FR" b="1" dirty="0" err="1"/>
              <a:t>Presenter</a:t>
            </a:r>
            <a:r>
              <a:rPr lang="fr-FR" b="1" dirty="0"/>
              <a:t> (MVP) Architecture </a:t>
            </a:r>
            <a:r>
              <a:rPr lang="fr-FR" b="1" dirty="0" smtClean="0"/>
              <a:t>2/2</a:t>
            </a:r>
            <a:endParaRPr lang="en-CA" dirty="0"/>
          </a:p>
        </p:txBody>
      </p:sp>
      <p:sp>
        <p:nvSpPr>
          <p:cNvPr id="3" name="Espace réservé du contenu 2"/>
          <p:cNvSpPr>
            <a:spLocks noGrp="1"/>
          </p:cNvSpPr>
          <p:nvPr>
            <p:ph idx="1"/>
          </p:nvPr>
        </p:nvSpPr>
        <p:spPr/>
        <p:txBody>
          <a:bodyPr/>
          <a:lstStyle/>
          <a:p>
            <a:pPr lvl="0" fontAlgn="base"/>
            <a:r>
              <a:rPr lang="en-US" b="1" dirty="0"/>
              <a:t>Model:</a:t>
            </a:r>
            <a:r>
              <a:rPr lang="en-US" dirty="0"/>
              <a:t> Manages data and business logic</a:t>
            </a:r>
            <a:r>
              <a:rPr lang="en-US" dirty="0" smtClean="0"/>
              <a:t>.</a:t>
            </a:r>
          </a:p>
          <a:p>
            <a:pPr lvl="0" fontAlgn="base"/>
            <a:endParaRPr lang="fr-FR" dirty="0"/>
          </a:p>
          <a:p>
            <a:pPr lvl="0" fontAlgn="base"/>
            <a:r>
              <a:rPr lang="en-US" b="1" dirty="0"/>
              <a:t>View</a:t>
            </a:r>
            <a:r>
              <a:rPr lang="en-US" dirty="0"/>
              <a:t>: Represents the user interface</a:t>
            </a:r>
            <a:r>
              <a:rPr lang="en-US" dirty="0" smtClean="0"/>
              <a:t>.</a:t>
            </a:r>
          </a:p>
          <a:p>
            <a:pPr lvl="0" fontAlgn="base"/>
            <a:endParaRPr lang="fr-FR" dirty="0"/>
          </a:p>
          <a:p>
            <a:pPr lvl="0" fontAlgn="base"/>
            <a:r>
              <a:rPr lang="en-US" b="1" dirty="0"/>
              <a:t>Designer:</a:t>
            </a:r>
            <a:r>
              <a:rPr lang="en-US" dirty="0"/>
              <a:t> Acts as an intermediary processing user input and updating the View and Model.</a:t>
            </a:r>
            <a:endParaRPr lang="fr-FR" dirty="0"/>
          </a:p>
          <a:p>
            <a:pPr fontAlgn="base"/>
            <a:r>
              <a:rPr lang="en-US" dirty="0"/>
              <a:t> </a:t>
            </a:r>
            <a:endParaRPr lang="fr-FR" dirty="0"/>
          </a:p>
          <a:p>
            <a:endParaRPr lang="en-CA" dirty="0"/>
          </a:p>
        </p:txBody>
      </p:sp>
    </p:spTree>
    <p:extLst>
      <p:ext uri="{BB962C8B-B14F-4D97-AF65-F5344CB8AC3E}">
        <p14:creationId xmlns:p14="http://schemas.microsoft.com/office/powerpoint/2010/main" val="42858255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67437" y="624110"/>
            <a:ext cx="10109915" cy="1280890"/>
          </a:xfrm>
        </p:spPr>
        <p:txBody>
          <a:bodyPr>
            <a:normAutofit fontScale="90000"/>
          </a:bodyPr>
          <a:lstStyle/>
          <a:p>
            <a:pPr lvl="0"/>
            <a:r>
              <a:rPr lang="en-US" b="1" dirty="0"/>
              <a:t>Model View </a:t>
            </a:r>
            <a:r>
              <a:rPr lang="en-US" b="1" dirty="0" err="1"/>
              <a:t>View</a:t>
            </a:r>
            <a:r>
              <a:rPr lang="en-US" b="1" dirty="0"/>
              <a:t> Model (MVVM) </a:t>
            </a:r>
            <a:r>
              <a:rPr lang="en-US" b="1" dirty="0" smtClean="0"/>
              <a:t>Architecture 1/2</a:t>
            </a:r>
            <a:r>
              <a:rPr lang="fr-FR" b="1" dirty="0"/>
              <a:t/>
            </a:r>
            <a:br>
              <a:rPr lang="fr-FR" b="1" dirty="0"/>
            </a:br>
            <a:endParaRPr lang="en-CA" dirty="0"/>
          </a:p>
        </p:txBody>
      </p:sp>
      <p:sp>
        <p:nvSpPr>
          <p:cNvPr id="3" name="Espace réservé du contenu 2"/>
          <p:cNvSpPr>
            <a:spLocks noGrp="1"/>
          </p:cNvSpPr>
          <p:nvPr>
            <p:ph idx="1"/>
          </p:nvPr>
        </p:nvSpPr>
        <p:spPr/>
        <p:txBody>
          <a:bodyPr/>
          <a:lstStyle/>
          <a:p>
            <a:r>
              <a:rPr lang="en-US" dirty="0"/>
              <a:t>MVVM is a design model widely used in mobile development, especially in frameworks like Android’s Jetpack. </a:t>
            </a:r>
            <a:endParaRPr lang="en-US" dirty="0" smtClean="0"/>
          </a:p>
          <a:p>
            <a:r>
              <a:rPr lang="en-US" dirty="0" smtClean="0"/>
              <a:t>Its </a:t>
            </a:r>
            <a:r>
              <a:rPr lang="en-US" dirty="0"/>
              <a:t>purpose is to separate the application into three parts: Model, View, and </a:t>
            </a:r>
            <a:r>
              <a:rPr lang="en-US" dirty="0" err="1"/>
              <a:t>ViewModel</a:t>
            </a:r>
            <a:r>
              <a:rPr lang="en-US" dirty="0"/>
              <a:t>.</a:t>
            </a:r>
            <a:endParaRPr lang="fr-FR" dirty="0"/>
          </a:p>
          <a:p>
            <a:endParaRPr lang="en-CA" dirty="0"/>
          </a:p>
        </p:txBody>
      </p:sp>
      <p:pic>
        <p:nvPicPr>
          <p:cNvPr id="4" name="Picture 1"/>
          <p:cNvPicPr/>
          <p:nvPr/>
        </p:nvPicPr>
        <p:blipFill>
          <a:blip r:embed="rId2">
            <a:extLst>
              <a:ext uri="{28A0092B-C50C-407E-A947-70E740481C1C}">
                <a14:useLocalDpi xmlns:a14="http://schemas.microsoft.com/office/drawing/2010/main" val="0"/>
              </a:ext>
            </a:extLst>
          </a:blip>
          <a:stretch>
            <a:fillRect/>
          </a:stretch>
        </p:blipFill>
        <p:spPr>
          <a:xfrm>
            <a:off x="3880743" y="3853027"/>
            <a:ext cx="6048868" cy="2715198"/>
          </a:xfrm>
          <a:prstGeom prst="rect">
            <a:avLst/>
          </a:prstGeom>
        </p:spPr>
      </p:pic>
    </p:spTree>
    <p:extLst>
      <p:ext uri="{BB962C8B-B14F-4D97-AF65-F5344CB8AC3E}">
        <p14:creationId xmlns:p14="http://schemas.microsoft.com/office/powerpoint/2010/main" val="1104797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9083" y="714262"/>
            <a:ext cx="10182917" cy="1280890"/>
          </a:xfrm>
        </p:spPr>
        <p:txBody>
          <a:bodyPr>
            <a:normAutofit fontScale="90000"/>
          </a:bodyPr>
          <a:lstStyle/>
          <a:p>
            <a:r>
              <a:rPr lang="en-US" b="1" dirty="0"/>
              <a:t>Model View </a:t>
            </a:r>
            <a:r>
              <a:rPr lang="en-US" b="1" dirty="0" err="1"/>
              <a:t>View</a:t>
            </a:r>
            <a:r>
              <a:rPr lang="en-US" b="1" dirty="0"/>
              <a:t> Model (MVVM) Architecture </a:t>
            </a:r>
            <a:r>
              <a:rPr lang="en-US" b="1" dirty="0" smtClean="0"/>
              <a:t>2/2</a:t>
            </a:r>
            <a:r>
              <a:rPr lang="fr-FR" b="1" dirty="0"/>
              <a:t/>
            </a:r>
            <a:br>
              <a:rPr lang="fr-FR" b="1" dirty="0"/>
            </a:br>
            <a:endParaRPr lang="en-CA" dirty="0"/>
          </a:p>
        </p:txBody>
      </p:sp>
      <p:sp>
        <p:nvSpPr>
          <p:cNvPr id="3" name="Espace réservé du contenu 2"/>
          <p:cNvSpPr>
            <a:spLocks noGrp="1"/>
          </p:cNvSpPr>
          <p:nvPr>
            <p:ph idx="1"/>
          </p:nvPr>
        </p:nvSpPr>
        <p:spPr/>
        <p:txBody>
          <a:bodyPr/>
          <a:lstStyle/>
          <a:p>
            <a:pPr lvl="0" fontAlgn="base"/>
            <a:r>
              <a:rPr lang="en-US" b="1" dirty="0"/>
              <a:t>Model:</a:t>
            </a:r>
            <a:r>
              <a:rPr lang="en-US" dirty="0"/>
              <a:t> Represents data and business logic</a:t>
            </a:r>
            <a:r>
              <a:rPr lang="en-US" dirty="0" smtClean="0"/>
              <a:t>.</a:t>
            </a:r>
          </a:p>
          <a:p>
            <a:pPr lvl="0" fontAlgn="base"/>
            <a:endParaRPr lang="fr-FR" dirty="0"/>
          </a:p>
          <a:p>
            <a:pPr lvl="0" fontAlgn="base"/>
            <a:r>
              <a:rPr lang="en-US" b="1" dirty="0"/>
              <a:t>View:</a:t>
            </a:r>
            <a:r>
              <a:rPr lang="en-US" dirty="0"/>
              <a:t> Represents the user interface</a:t>
            </a:r>
            <a:r>
              <a:rPr lang="en-US" dirty="0" smtClean="0"/>
              <a:t>.</a:t>
            </a:r>
          </a:p>
          <a:p>
            <a:pPr lvl="0" fontAlgn="base"/>
            <a:endParaRPr lang="fr-FR" dirty="0"/>
          </a:p>
          <a:p>
            <a:pPr lvl="0" fontAlgn="base"/>
            <a:r>
              <a:rPr lang="en-US" b="1" dirty="0" err="1"/>
              <a:t>ViewModel</a:t>
            </a:r>
            <a:r>
              <a:rPr lang="en-US" b="1" dirty="0"/>
              <a:t>:</a:t>
            </a:r>
            <a:r>
              <a:rPr lang="en-US" dirty="0"/>
              <a:t> Acts as an interface between the Model and the View, which contains the reference logic.</a:t>
            </a:r>
            <a:endParaRPr lang="fr-FR" dirty="0"/>
          </a:p>
          <a:p>
            <a:endParaRPr lang="en-CA" dirty="0"/>
          </a:p>
        </p:txBody>
      </p:sp>
    </p:spTree>
    <p:extLst>
      <p:ext uri="{BB962C8B-B14F-4D97-AF65-F5344CB8AC3E}">
        <p14:creationId xmlns:p14="http://schemas.microsoft.com/office/powerpoint/2010/main" val="22536857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VIPER Architecture</a:t>
            </a:r>
            <a:br>
              <a:rPr lang="fr-FR" b="1" dirty="0"/>
            </a:br>
            <a:endParaRPr lang="en-CA" dirty="0"/>
          </a:p>
        </p:txBody>
      </p:sp>
      <p:sp>
        <p:nvSpPr>
          <p:cNvPr id="3" name="Espace réservé du contenu 2"/>
          <p:cNvSpPr>
            <a:spLocks noGrp="1"/>
          </p:cNvSpPr>
          <p:nvPr>
            <p:ph idx="1"/>
          </p:nvPr>
        </p:nvSpPr>
        <p:spPr/>
        <p:txBody>
          <a:bodyPr/>
          <a:lstStyle/>
          <a:p>
            <a:r>
              <a:rPr lang="en-US" dirty="0"/>
              <a:t>VIPER stands for View, </a:t>
            </a:r>
            <a:r>
              <a:rPr lang="en-US" dirty="0" err="1"/>
              <a:t>Interactor</a:t>
            </a:r>
            <a:r>
              <a:rPr lang="en-US" dirty="0"/>
              <a:t>, Presenter, Entity, and Router. </a:t>
            </a:r>
            <a:endParaRPr lang="en-US" dirty="0" smtClean="0"/>
          </a:p>
          <a:p>
            <a:r>
              <a:rPr lang="en-US" dirty="0" smtClean="0"/>
              <a:t>VIPER </a:t>
            </a:r>
            <a:r>
              <a:rPr lang="en-US" dirty="0"/>
              <a:t>is primarily based at the clean architecture ideas, which purpose to separate the concerns of different layers of the utility. </a:t>
            </a:r>
            <a:endParaRPr lang="en-US" dirty="0" smtClean="0"/>
          </a:p>
          <a:p>
            <a:r>
              <a:rPr lang="en-US" dirty="0" smtClean="0"/>
              <a:t>Each </a:t>
            </a:r>
            <a:r>
              <a:rPr lang="en-US" dirty="0"/>
              <a:t>layer has a single duty and communicates with different layers through properly-defined interfaces.</a:t>
            </a:r>
            <a:endParaRPr lang="fr-FR" b="1" dirty="0"/>
          </a:p>
          <a:p>
            <a:endParaRPr lang="en-CA" dirty="0"/>
          </a:p>
        </p:txBody>
      </p:sp>
      <p:pic>
        <p:nvPicPr>
          <p:cNvPr id="4" name="Picture 1"/>
          <p:cNvPicPr/>
          <p:nvPr/>
        </p:nvPicPr>
        <p:blipFill>
          <a:blip r:embed="rId2">
            <a:extLst>
              <a:ext uri="{28A0092B-C50C-407E-A947-70E740481C1C}">
                <a14:useLocalDpi xmlns:a14="http://schemas.microsoft.com/office/drawing/2010/main" val="0"/>
              </a:ext>
            </a:extLst>
          </a:blip>
          <a:stretch>
            <a:fillRect/>
          </a:stretch>
        </p:blipFill>
        <p:spPr>
          <a:xfrm>
            <a:off x="2589212" y="4286742"/>
            <a:ext cx="6915954" cy="2403833"/>
          </a:xfrm>
          <a:prstGeom prst="rect">
            <a:avLst/>
          </a:prstGeom>
        </p:spPr>
      </p:pic>
    </p:spTree>
    <p:extLst>
      <p:ext uri="{BB962C8B-B14F-4D97-AF65-F5344CB8AC3E}">
        <p14:creationId xmlns:p14="http://schemas.microsoft.com/office/powerpoint/2010/main" val="7814813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93680" y="-225895"/>
            <a:ext cx="8911687" cy="1280890"/>
          </a:xfrm>
        </p:spPr>
        <p:txBody>
          <a:bodyPr>
            <a:normAutofit fontScale="90000"/>
          </a:bodyPr>
          <a:lstStyle/>
          <a:p>
            <a:r>
              <a:rPr lang="en-US" b="1" dirty="0"/>
              <a:t> </a:t>
            </a:r>
            <a:r>
              <a:rPr lang="fr-FR" dirty="0"/>
              <a:t/>
            </a:r>
            <a:br>
              <a:rPr lang="fr-FR" dirty="0"/>
            </a:br>
            <a:r>
              <a:rPr lang="en-US" b="1" dirty="0"/>
              <a:t> </a:t>
            </a:r>
            <a:r>
              <a:rPr lang="fr-FR" dirty="0"/>
              <a:t/>
            </a:r>
            <a:br>
              <a:rPr lang="fr-FR" dirty="0"/>
            </a:br>
            <a:r>
              <a:rPr lang="fr-FR" b="1" dirty="0"/>
              <a:t>VIPER Architecture</a:t>
            </a:r>
            <a:r>
              <a:rPr lang="fr-FR" dirty="0"/>
              <a:t/>
            </a:r>
            <a:br>
              <a:rPr lang="fr-FR" dirty="0"/>
            </a:br>
            <a:endParaRPr lang="en-CA" dirty="0"/>
          </a:p>
        </p:txBody>
      </p:sp>
      <p:sp>
        <p:nvSpPr>
          <p:cNvPr id="3" name="Espace réservé du contenu 2"/>
          <p:cNvSpPr>
            <a:spLocks noGrp="1"/>
          </p:cNvSpPr>
          <p:nvPr>
            <p:ph idx="1"/>
          </p:nvPr>
        </p:nvSpPr>
        <p:spPr>
          <a:xfrm>
            <a:off x="592428" y="1747234"/>
            <a:ext cx="10873547" cy="5110766"/>
          </a:xfrm>
        </p:spPr>
        <p:txBody>
          <a:bodyPr>
            <a:normAutofit lnSpcReduction="10000"/>
          </a:bodyPr>
          <a:lstStyle/>
          <a:p>
            <a:pPr marL="0" indent="0">
              <a:buNone/>
            </a:pPr>
            <a:endParaRPr lang="fr-FR" dirty="0"/>
          </a:p>
          <a:p>
            <a:pPr lvl="0" fontAlgn="base"/>
            <a:r>
              <a:rPr lang="en-US" b="1" dirty="0"/>
              <a:t>View:</a:t>
            </a:r>
            <a:r>
              <a:rPr lang="en-US" dirty="0"/>
              <a:t> This is the consumer interface layer, wherein the perspectives and look at controllers are defined. The view is chargeable for showing the information provided by way of the presenter and forwarding the person moves to the presenter</a:t>
            </a:r>
            <a:r>
              <a:rPr lang="en-US" dirty="0" smtClean="0"/>
              <a:t>.</a:t>
            </a:r>
          </a:p>
          <a:p>
            <a:pPr lvl="0" fontAlgn="base"/>
            <a:endParaRPr lang="fr-FR" dirty="0"/>
          </a:p>
          <a:p>
            <a:pPr lvl="0" fontAlgn="base"/>
            <a:r>
              <a:rPr lang="en-US" b="1" dirty="0"/>
              <a:t>Presenter:</a:t>
            </a:r>
            <a:r>
              <a:rPr lang="en-US" dirty="0"/>
              <a:t> This is the presentation layer, where the good judgment for formatting and imparting the records is defined. The presenter is liable for fetching the records from the </a:t>
            </a:r>
            <a:r>
              <a:rPr lang="en-US" dirty="0" err="1"/>
              <a:t>interactor</a:t>
            </a:r>
            <a:r>
              <a:rPr lang="en-US" dirty="0"/>
              <a:t>, reworking it right into a suitable layout for the view, and updating the view hence. The presenter additionally handles the consumer movements acquired from the view and calls the router to navigate to other screens</a:t>
            </a:r>
            <a:r>
              <a:rPr lang="en-US" dirty="0" smtClean="0"/>
              <a:t>.</a:t>
            </a:r>
          </a:p>
          <a:p>
            <a:pPr lvl="0" fontAlgn="base"/>
            <a:endParaRPr lang="fr-FR" dirty="0"/>
          </a:p>
          <a:p>
            <a:r>
              <a:rPr lang="en-US" b="1" dirty="0" err="1"/>
              <a:t>Interactor</a:t>
            </a:r>
            <a:r>
              <a:rPr lang="en-US" b="1" dirty="0"/>
              <a:t>:</a:t>
            </a:r>
            <a:r>
              <a:rPr lang="en-US" dirty="0"/>
              <a:t> This is the enterprise good judgment layer, where the common sense for manipulating the data and interacting with external services is described. The </a:t>
            </a:r>
            <a:r>
              <a:rPr lang="en-US" dirty="0" err="1"/>
              <a:t>interactor</a:t>
            </a:r>
            <a:r>
              <a:rPr lang="en-US" dirty="0"/>
              <a:t> is accountable for gaining access to the facts from the service layer, acting any vital operations on it, and returning it to the presenter. The </a:t>
            </a:r>
            <a:r>
              <a:rPr lang="en-US" dirty="0" err="1" smtClean="0"/>
              <a:t>interactor</a:t>
            </a:r>
            <a:r>
              <a:rPr lang="en-US" dirty="0"/>
              <a:t> additionally communicates with the entity layer to store and retrieve the information fashions.</a:t>
            </a:r>
            <a:r>
              <a:rPr lang="en-US" dirty="0" smtClean="0"/>
              <a:t> </a:t>
            </a:r>
            <a:endParaRPr lang="en-CA" dirty="0"/>
          </a:p>
        </p:txBody>
      </p:sp>
    </p:spTree>
    <p:extLst>
      <p:ext uri="{BB962C8B-B14F-4D97-AF65-F5344CB8AC3E}">
        <p14:creationId xmlns:p14="http://schemas.microsoft.com/office/powerpoint/2010/main" val="14271611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VIPER Architecture</a:t>
            </a:r>
            <a:endParaRPr lang="en-CA" dirty="0"/>
          </a:p>
        </p:txBody>
      </p:sp>
      <p:sp>
        <p:nvSpPr>
          <p:cNvPr id="3" name="Espace réservé du contenu 2"/>
          <p:cNvSpPr>
            <a:spLocks noGrp="1"/>
          </p:cNvSpPr>
          <p:nvPr>
            <p:ph idx="1"/>
          </p:nvPr>
        </p:nvSpPr>
        <p:spPr>
          <a:xfrm>
            <a:off x="502276" y="2133600"/>
            <a:ext cx="11689724" cy="4724400"/>
          </a:xfrm>
        </p:spPr>
        <p:txBody>
          <a:bodyPr/>
          <a:lstStyle/>
          <a:p>
            <a:pPr lvl="0" fontAlgn="base"/>
            <a:r>
              <a:rPr lang="en-US" b="1" dirty="0"/>
              <a:t>Entity:</a:t>
            </a:r>
            <a:r>
              <a:rPr lang="en-US" dirty="0"/>
              <a:t> This is the information layer, wherein the data models and systems are described. The entity is responsible for representing the data in a constant and coherent manner throughout the software. The entity layer also can encompass records get entry to gadgets (DAOs) or repositories that summary the information of records patience and retrieval</a:t>
            </a:r>
            <a:r>
              <a:rPr lang="en-US" dirty="0" smtClean="0"/>
              <a:t>.</a:t>
            </a:r>
          </a:p>
          <a:p>
            <a:pPr lvl="0" fontAlgn="base"/>
            <a:endParaRPr lang="fr-FR" dirty="0"/>
          </a:p>
          <a:p>
            <a:pPr lvl="0" fontAlgn="base"/>
            <a:r>
              <a:rPr lang="en-US" b="1" dirty="0"/>
              <a:t>Router:</a:t>
            </a:r>
            <a:r>
              <a:rPr lang="en-US" dirty="0"/>
              <a:t> This is the navigation layer, where the logic for routing and transitioning among different monitors is defined. The router is chargeable for developing and providing the view controllers, passing any vital facts to them, and coping with any dependencies or configurations. The router also communicates with the presenter to get hold of the navigation requests and execute them.</a:t>
            </a:r>
            <a:endParaRPr lang="fr-FR" dirty="0"/>
          </a:p>
          <a:p>
            <a:endParaRPr lang="en-CA" dirty="0"/>
          </a:p>
        </p:txBody>
      </p:sp>
    </p:spTree>
    <p:extLst>
      <p:ext uri="{BB962C8B-B14F-4D97-AF65-F5344CB8AC3E}">
        <p14:creationId xmlns:p14="http://schemas.microsoft.com/office/powerpoint/2010/main" val="35829998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9212" y="405169"/>
            <a:ext cx="8911687" cy="1280890"/>
          </a:xfrm>
        </p:spPr>
        <p:txBody>
          <a:bodyPr>
            <a:normAutofit fontScale="90000"/>
          </a:bodyPr>
          <a:lstStyle/>
          <a:p>
            <a:pPr algn="ctr"/>
            <a:r>
              <a:rPr lang="en-US" b="1" u="sng" dirty="0"/>
              <a:t>5-HOW TO COLLECT AND ANALYSE USER REQUIREMENTS FOR MOBILE APP DEVELOPMENT</a:t>
            </a:r>
            <a:r>
              <a:rPr lang="fr-FR" dirty="0"/>
              <a:t/>
            </a:r>
            <a:br>
              <a:rPr lang="fr-FR" dirty="0"/>
            </a:br>
            <a:endParaRPr lang="en-CA" dirty="0"/>
          </a:p>
        </p:txBody>
      </p:sp>
      <p:sp>
        <p:nvSpPr>
          <p:cNvPr id="3" name="Espace réservé du contenu 2"/>
          <p:cNvSpPr>
            <a:spLocks noGrp="1"/>
          </p:cNvSpPr>
          <p:nvPr>
            <p:ph idx="1"/>
          </p:nvPr>
        </p:nvSpPr>
        <p:spPr/>
        <p:txBody>
          <a:bodyPr/>
          <a:lstStyle/>
          <a:p>
            <a:r>
              <a:rPr lang="en-US" b="1" dirty="0"/>
              <a:t>Introduction</a:t>
            </a:r>
            <a:endParaRPr lang="fr-FR" dirty="0"/>
          </a:p>
          <a:p>
            <a:r>
              <a:rPr lang="en-US" dirty="0"/>
              <a:t>According to the software development life cycle the first phase of this process is the requirement gathering phase followed by requirement analysis phase. These phases are very essential for the overall efficiency of a software and acts as a blue print for quality assurance.</a:t>
            </a:r>
            <a:endParaRPr lang="fr-FR" dirty="0"/>
          </a:p>
          <a:p>
            <a:r>
              <a:rPr lang="en-US" dirty="0"/>
              <a:t>Requirement gathering can be done using different methods such as </a:t>
            </a:r>
            <a:endParaRPr lang="fr-FR" dirty="0"/>
          </a:p>
          <a:p>
            <a:pPr lvl="0"/>
            <a:r>
              <a:rPr lang="fr-FR" dirty="0"/>
              <a:t>Focus group meetings </a:t>
            </a:r>
          </a:p>
          <a:p>
            <a:pPr lvl="0"/>
            <a:r>
              <a:rPr lang="fr-FR" dirty="0" err="1"/>
              <a:t>Surveys</a:t>
            </a:r>
            <a:r>
              <a:rPr lang="fr-FR" dirty="0"/>
              <a:t> </a:t>
            </a:r>
          </a:p>
          <a:p>
            <a:pPr lvl="0"/>
            <a:r>
              <a:rPr lang="en-US" dirty="0"/>
              <a:t>By examining pre-requisite data to bring about statistical facts </a:t>
            </a:r>
            <a:endParaRPr lang="fr-FR" dirty="0"/>
          </a:p>
          <a:p>
            <a:pPr lvl="0"/>
            <a:r>
              <a:rPr lang="fr-FR" dirty="0"/>
              <a:t>Questionnaires</a:t>
            </a:r>
          </a:p>
          <a:p>
            <a:endParaRPr lang="en-CA" dirty="0"/>
          </a:p>
        </p:txBody>
      </p:sp>
    </p:spTree>
    <p:extLst>
      <p:ext uri="{BB962C8B-B14F-4D97-AF65-F5344CB8AC3E}">
        <p14:creationId xmlns:p14="http://schemas.microsoft.com/office/powerpoint/2010/main" val="764912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CA" dirty="0"/>
          </a:p>
        </p:txBody>
      </p:sp>
      <p:sp>
        <p:nvSpPr>
          <p:cNvPr id="3" name="Espace réservé du contenu 2"/>
          <p:cNvSpPr>
            <a:spLocks noGrp="1"/>
          </p:cNvSpPr>
          <p:nvPr>
            <p:ph idx="1"/>
          </p:nvPr>
        </p:nvSpPr>
        <p:spPr/>
        <p:txBody>
          <a:bodyPr>
            <a:normAutofit/>
          </a:bodyPr>
          <a:lstStyle/>
          <a:p>
            <a:r>
              <a:rPr lang="en-US" dirty="0"/>
              <a:t>User requirements focuses on</a:t>
            </a:r>
            <a:r>
              <a:rPr lang="en-US" b="1" dirty="0"/>
              <a:t> </a:t>
            </a:r>
            <a:r>
              <a:rPr lang="en-US" dirty="0"/>
              <a:t>who you are targeting with your </a:t>
            </a:r>
            <a:r>
              <a:rPr lang="en-US" dirty="0" smtClean="0"/>
              <a:t>application.</a:t>
            </a:r>
            <a:endParaRPr lang="fr-FR" dirty="0"/>
          </a:p>
          <a:p>
            <a:r>
              <a:rPr lang="en-US" dirty="0" smtClean="0"/>
              <a:t>What </a:t>
            </a:r>
            <a:r>
              <a:rPr lang="en-US" dirty="0"/>
              <a:t>are your target audience’s age group, lifestyle, and social background?</a:t>
            </a:r>
            <a:endParaRPr lang="fr-FR" dirty="0"/>
          </a:p>
          <a:p>
            <a:pPr lvl="0"/>
            <a:r>
              <a:rPr lang="en-US" dirty="0"/>
              <a:t>Which geographical regions and languages are you targeting?</a:t>
            </a:r>
            <a:endParaRPr lang="fr-FR" dirty="0"/>
          </a:p>
          <a:p>
            <a:pPr lvl="0"/>
            <a:r>
              <a:rPr lang="en-US" dirty="0"/>
              <a:t>What issues are your potential users facing that your app can solve?</a:t>
            </a:r>
            <a:endParaRPr lang="fr-FR" dirty="0"/>
          </a:p>
          <a:p>
            <a:pPr lvl="0"/>
            <a:r>
              <a:rPr lang="en-US" dirty="0"/>
              <a:t>With which requests are they turning to your app?</a:t>
            </a:r>
            <a:endParaRPr lang="fr-FR" dirty="0"/>
          </a:p>
          <a:p>
            <a:pPr lvl="0"/>
            <a:r>
              <a:rPr lang="en-US" dirty="0"/>
              <a:t>Which device types (smartphone, tablet, etc.) and OS (Android, </a:t>
            </a:r>
            <a:r>
              <a:rPr lang="en-US" dirty="0" err="1"/>
              <a:t>iOS</a:t>
            </a:r>
            <a:r>
              <a:rPr lang="en-US" dirty="0"/>
              <a:t>) do your potential users prefer?</a:t>
            </a:r>
            <a:endParaRPr lang="fr-FR" dirty="0"/>
          </a:p>
          <a:p>
            <a:pPr lvl="0"/>
            <a:r>
              <a:rPr lang="en-US" dirty="0"/>
              <a:t>What are the parameters they value a lot in a digital product (e.g., simplicity, unusual design, </a:t>
            </a:r>
            <a:r>
              <a:rPr lang="en-US" dirty="0" err="1"/>
              <a:t>wearables</a:t>
            </a:r>
            <a:r>
              <a:rPr lang="en-US" dirty="0"/>
              <a:t> integration)</a:t>
            </a:r>
            <a:endParaRPr lang="fr-FR" dirty="0"/>
          </a:p>
          <a:p>
            <a:endParaRPr lang="en-CA" dirty="0"/>
          </a:p>
        </p:txBody>
      </p:sp>
    </p:spTree>
    <p:extLst>
      <p:ext uri="{BB962C8B-B14F-4D97-AF65-F5344CB8AC3E}">
        <p14:creationId xmlns:p14="http://schemas.microsoft.com/office/powerpoint/2010/main" val="1881109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What are web applications?</a:t>
            </a:r>
            <a:r>
              <a:rPr lang="fr-FR" dirty="0"/>
              <a:t/>
            </a:r>
            <a:br>
              <a:rPr lang="fr-FR" dirty="0"/>
            </a:br>
            <a:endParaRPr lang="en-CA" dirty="0"/>
          </a:p>
        </p:txBody>
      </p:sp>
      <p:sp>
        <p:nvSpPr>
          <p:cNvPr id="3" name="Espace réservé du contenu 2"/>
          <p:cNvSpPr>
            <a:spLocks noGrp="1"/>
          </p:cNvSpPr>
          <p:nvPr>
            <p:ph idx="1"/>
          </p:nvPr>
        </p:nvSpPr>
        <p:spPr>
          <a:xfrm>
            <a:off x="2047741" y="2133599"/>
            <a:ext cx="9456871" cy="4395989"/>
          </a:xfrm>
        </p:spPr>
        <p:txBody>
          <a:bodyPr>
            <a:normAutofit lnSpcReduction="10000"/>
          </a:bodyPr>
          <a:lstStyle/>
          <a:p>
            <a:r>
              <a:rPr lang="en-US" dirty="0"/>
              <a:t>A </a:t>
            </a:r>
            <a:r>
              <a:rPr lang="en-US" dirty="0">
                <a:solidFill>
                  <a:schemeClr val="tx1"/>
                </a:solidFill>
              </a:rPr>
              <a:t>web </a:t>
            </a:r>
            <a:r>
              <a:rPr lang="en-US" dirty="0" smtClean="0">
                <a:solidFill>
                  <a:schemeClr val="tx1"/>
                </a:solidFill>
              </a:rPr>
              <a:t>application</a:t>
            </a:r>
            <a:r>
              <a:rPr lang="en-US" dirty="0"/>
              <a:t> is more or less a </a:t>
            </a:r>
            <a:r>
              <a:rPr lang="en-US" b="1" dirty="0"/>
              <a:t>website</a:t>
            </a:r>
            <a:r>
              <a:rPr lang="en-US" dirty="0"/>
              <a:t> that looks and feels more like a mobile application. </a:t>
            </a:r>
            <a:endParaRPr lang="en-US" dirty="0" smtClean="0"/>
          </a:p>
          <a:p>
            <a:endParaRPr lang="en-US" dirty="0"/>
          </a:p>
          <a:p>
            <a:r>
              <a:rPr lang="en-US" dirty="0" smtClean="0"/>
              <a:t>Web apps are written </a:t>
            </a:r>
            <a:r>
              <a:rPr lang="en-US" dirty="0"/>
              <a:t>using </a:t>
            </a:r>
            <a:r>
              <a:rPr lang="en-US" b="1" dirty="0"/>
              <a:t>JavaScript or </a:t>
            </a:r>
            <a:r>
              <a:rPr lang="en-US" b="1" dirty="0" smtClean="0"/>
              <a:t>HTML/CSS</a:t>
            </a:r>
          </a:p>
          <a:p>
            <a:pPr marL="0" indent="0">
              <a:buNone/>
            </a:pPr>
            <a:endParaRPr lang="en-US" dirty="0" smtClean="0"/>
          </a:p>
          <a:p>
            <a:r>
              <a:rPr lang="en-US" dirty="0" smtClean="0"/>
              <a:t>There  </a:t>
            </a:r>
            <a:r>
              <a:rPr lang="en-US" dirty="0"/>
              <a:t>tend to be </a:t>
            </a:r>
            <a:r>
              <a:rPr lang="en-US" b="1" dirty="0"/>
              <a:t>cheaper </a:t>
            </a:r>
            <a:r>
              <a:rPr lang="en-US" dirty="0"/>
              <a:t>and </a:t>
            </a:r>
            <a:r>
              <a:rPr lang="en-US" b="1" dirty="0"/>
              <a:t>easier</a:t>
            </a:r>
            <a:r>
              <a:rPr lang="en-US" dirty="0"/>
              <a:t> to develop</a:t>
            </a:r>
          </a:p>
          <a:p>
            <a:endParaRPr lang="en-CA" b="1" dirty="0" smtClean="0"/>
          </a:p>
          <a:p>
            <a:r>
              <a:rPr lang="en-US" dirty="0"/>
              <a:t>The tradeoff is that web apps also tend to be </a:t>
            </a:r>
            <a:r>
              <a:rPr lang="en-US" b="1" dirty="0"/>
              <a:t>slower</a:t>
            </a:r>
            <a:r>
              <a:rPr lang="en-US" dirty="0"/>
              <a:t> and have </a:t>
            </a:r>
            <a:r>
              <a:rPr lang="en-US" b="1" dirty="0"/>
              <a:t>less intuitive </a:t>
            </a:r>
            <a:r>
              <a:rPr lang="en-US" dirty="0" smtClean="0"/>
              <a:t>designs </a:t>
            </a:r>
            <a:r>
              <a:rPr lang="en-US" dirty="0"/>
              <a:t>for their user interface (UI</a:t>
            </a:r>
            <a:r>
              <a:rPr lang="en-US" dirty="0" smtClean="0"/>
              <a:t>).</a:t>
            </a:r>
          </a:p>
          <a:p>
            <a:endParaRPr lang="en-US" b="1" dirty="0"/>
          </a:p>
          <a:p>
            <a:r>
              <a:rPr lang="en-US" dirty="0"/>
              <a:t>Apple and Android app stores can’t feature web </a:t>
            </a:r>
            <a:r>
              <a:rPr lang="en-US" dirty="0" smtClean="0"/>
              <a:t>apps , there by reducing their visibility</a:t>
            </a:r>
            <a:endParaRPr lang="en-CA" b="1" dirty="0"/>
          </a:p>
        </p:txBody>
      </p:sp>
    </p:spTree>
    <p:extLst>
      <p:ext uri="{BB962C8B-B14F-4D97-AF65-F5344CB8AC3E}">
        <p14:creationId xmlns:p14="http://schemas.microsoft.com/office/powerpoint/2010/main" val="35303600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CA"/>
          </a:p>
        </p:txBody>
      </p:sp>
      <p:sp>
        <p:nvSpPr>
          <p:cNvPr id="3" name="Espace réservé du contenu 2"/>
          <p:cNvSpPr>
            <a:spLocks noGrp="1"/>
          </p:cNvSpPr>
          <p:nvPr>
            <p:ph idx="1"/>
          </p:nvPr>
        </p:nvSpPr>
        <p:spPr/>
        <p:txBody>
          <a:bodyPr/>
          <a:lstStyle/>
          <a:p>
            <a:r>
              <a:rPr lang="en-US" dirty="0"/>
              <a:t>After the requirement gathering phase these requirements have to be analyzed. This analysis is done by the business analyst although some institutes have a requirement analyst</a:t>
            </a:r>
            <a:r>
              <a:rPr lang="en-US" b="1" dirty="0"/>
              <a:t>. </a:t>
            </a:r>
            <a:r>
              <a:rPr lang="fr-FR" b="1" dirty="0" err="1"/>
              <a:t>Analysis</a:t>
            </a:r>
            <a:r>
              <a:rPr lang="fr-FR" b="1" dirty="0"/>
              <a:t> </a:t>
            </a:r>
            <a:r>
              <a:rPr lang="fr-FR" b="1" dirty="0" err="1"/>
              <a:t>is</a:t>
            </a:r>
            <a:r>
              <a:rPr lang="fr-FR" b="1" dirty="0"/>
              <a:t> </a:t>
            </a:r>
            <a:r>
              <a:rPr lang="fr-FR" b="1" dirty="0" err="1"/>
              <a:t>very</a:t>
            </a:r>
            <a:r>
              <a:rPr lang="fr-FR" b="1" dirty="0"/>
              <a:t> important as </a:t>
            </a:r>
            <a:r>
              <a:rPr lang="fr-FR" b="1" dirty="0" err="1"/>
              <a:t>it</a:t>
            </a:r>
            <a:r>
              <a:rPr lang="fr-FR" b="1" dirty="0"/>
              <a:t> </a:t>
            </a:r>
            <a:r>
              <a:rPr lang="fr-FR" b="1" dirty="0" err="1"/>
              <a:t>helps</a:t>
            </a:r>
            <a:r>
              <a:rPr lang="fr-FR" dirty="0"/>
              <a:t>: </a:t>
            </a:r>
          </a:p>
          <a:p>
            <a:pPr lvl="0"/>
            <a:r>
              <a:rPr lang="en-US" dirty="0"/>
              <a:t>Capturing user stories or use cases </a:t>
            </a:r>
            <a:endParaRPr lang="fr-FR" dirty="0"/>
          </a:p>
          <a:p>
            <a:pPr lvl="0"/>
            <a:r>
              <a:rPr lang="fr-FR" dirty="0" err="1"/>
              <a:t>Defining</a:t>
            </a:r>
            <a:r>
              <a:rPr lang="fr-FR" dirty="0"/>
              <a:t> system </a:t>
            </a:r>
            <a:r>
              <a:rPr lang="fr-FR" dirty="0" err="1"/>
              <a:t>constrains</a:t>
            </a:r>
            <a:r>
              <a:rPr lang="fr-FR" dirty="0"/>
              <a:t> and interfaces </a:t>
            </a:r>
          </a:p>
          <a:p>
            <a:pPr lvl="0"/>
            <a:r>
              <a:rPr lang="en-US" dirty="0"/>
              <a:t>Prioritized requirements based on their importance and feasibility </a:t>
            </a:r>
            <a:endParaRPr lang="fr-FR" dirty="0"/>
          </a:p>
          <a:p>
            <a:pPr lvl="0"/>
            <a:r>
              <a:rPr lang="en-US" dirty="0"/>
              <a:t>Indicate a measurement of the total budget </a:t>
            </a:r>
            <a:endParaRPr lang="fr-FR" dirty="0"/>
          </a:p>
          <a:p>
            <a:pPr lvl="0"/>
            <a:r>
              <a:rPr lang="en-US" dirty="0"/>
              <a:t>Outline functional and non-functional requirements </a:t>
            </a:r>
            <a:endParaRPr lang="fr-FR" dirty="0"/>
          </a:p>
          <a:p>
            <a:pPr marL="0" indent="0">
              <a:buNone/>
            </a:pPr>
            <a:r>
              <a:rPr lang="en-US" dirty="0"/>
              <a:t> </a:t>
            </a:r>
            <a:endParaRPr lang="fr-FR" dirty="0"/>
          </a:p>
          <a:p>
            <a:endParaRPr lang="en-CA" dirty="0"/>
          </a:p>
        </p:txBody>
      </p:sp>
    </p:spTree>
    <p:extLst>
      <p:ext uri="{BB962C8B-B14F-4D97-AF65-F5344CB8AC3E}">
        <p14:creationId xmlns:p14="http://schemas.microsoft.com/office/powerpoint/2010/main" val="23920089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err="1"/>
              <a:t>Functional</a:t>
            </a:r>
            <a:r>
              <a:rPr lang="fr-FR" b="1" dirty="0"/>
              <a:t> </a:t>
            </a:r>
            <a:r>
              <a:rPr lang="fr-FR" b="1" dirty="0" err="1"/>
              <a:t>requirements</a:t>
            </a:r>
            <a:r>
              <a:rPr lang="fr-FR" b="1" dirty="0"/>
              <a:t>:</a:t>
            </a:r>
            <a:r>
              <a:rPr lang="fr-FR" dirty="0"/>
              <a:t/>
            </a:r>
            <a:br>
              <a:rPr lang="fr-FR" dirty="0"/>
            </a:br>
            <a:endParaRPr lang="en-CA" dirty="0"/>
          </a:p>
        </p:txBody>
      </p:sp>
      <p:sp>
        <p:nvSpPr>
          <p:cNvPr id="3" name="Espace réservé du contenu 2"/>
          <p:cNvSpPr>
            <a:spLocks noGrp="1"/>
          </p:cNvSpPr>
          <p:nvPr>
            <p:ph idx="1"/>
          </p:nvPr>
        </p:nvSpPr>
        <p:spPr/>
        <p:txBody>
          <a:bodyPr/>
          <a:lstStyle/>
          <a:p>
            <a:r>
              <a:rPr lang="en-US" dirty="0"/>
              <a:t>Functional requirements describe the specific functionalities, features and behaviors that a software system must exhibit in other to fulfil the needs of the user.</a:t>
            </a:r>
            <a:endParaRPr lang="fr-FR" dirty="0"/>
          </a:p>
          <a:p>
            <a:r>
              <a:rPr lang="en-US" dirty="0"/>
              <a:t>It typically answers questions like what should the system do?</a:t>
            </a:r>
            <a:endParaRPr lang="fr-FR" dirty="0"/>
          </a:p>
          <a:p>
            <a:r>
              <a:rPr lang="fr-FR" dirty="0" err="1"/>
              <a:t>Examples</a:t>
            </a:r>
            <a:r>
              <a:rPr lang="fr-FR" dirty="0"/>
              <a:t> of </a:t>
            </a:r>
            <a:r>
              <a:rPr lang="fr-FR" dirty="0" err="1"/>
              <a:t>this</a:t>
            </a:r>
            <a:r>
              <a:rPr lang="fr-FR" dirty="0"/>
              <a:t> </a:t>
            </a:r>
            <a:r>
              <a:rPr lang="fr-FR" dirty="0" err="1"/>
              <a:t>requirements</a:t>
            </a:r>
            <a:r>
              <a:rPr lang="fr-FR" dirty="0"/>
              <a:t> </a:t>
            </a:r>
            <a:r>
              <a:rPr lang="fr-FR" dirty="0" err="1"/>
              <a:t>include</a:t>
            </a:r>
            <a:r>
              <a:rPr lang="fr-FR" dirty="0"/>
              <a:t> </a:t>
            </a:r>
          </a:p>
          <a:p>
            <a:pPr lvl="0"/>
            <a:r>
              <a:rPr lang="en-US" dirty="0"/>
              <a:t>The system should allow users to create accounts and login </a:t>
            </a:r>
            <a:endParaRPr lang="fr-FR" dirty="0"/>
          </a:p>
          <a:p>
            <a:pPr lvl="0"/>
            <a:r>
              <a:rPr lang="en-US" dirty="0"/>
              <a:t>The system should allow the prices of each item in a shopping cart </a:t>
            </a:r>
            <a:endParaRPr lang="fr-FR" dirty="0"/>
          </a:p>
          <a:p>
            <a:r>
              <a:rPr lang="en-US" dirty="0"/>
              <a:t> </a:t>
            </a:r>
            <a:endParaRPr lang="fr-FR" dirty="0"/>
          </a:p>
          <a:p>
            <a:endParaRPr lang="en-CA" dirty="0"/>
          </a:p>
        </p:txBody>
      </p:sp>
    </p:spTree>
    <p:extLst>
      <p:ext uri="{BB962C8B-B14F-4D97-AF65-F5344CB8AC3E}">
        <p14:creationId xmlns:p14="http://schemas.microsoft.com/office/powerpoint/2010/main" val="27479348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b="1" dirty="0"/>
              <a:t>Non-</a:t>
            </a:r>
            <a:r>
              <a:rPr lang="fr-FR" b="1" dirty="0" err="1"/>
              <a:t>functional</a:t>
            </a:r>
            <a:r>
              <a:rPr lang="fr-FR" b="1" dirty="0"/>
              <a:t> </a:t>
            </a:r>
            <a:r>
              <a:rPr lang="fr-FR" b="1" dirty="0" err="1" smtClean="0"/>
              <a:t>requirements</a:t>
            </a:r>
            <a:r>
              <a:rPr lang="fr-FR" dirty="0"/>
              <a:t/>
            </a:r>
            <a:br>
              <a:rPr lang="fr-FR" dirty="0"/>
            </a:br>
            <a:endParaRPr lang="en-CA" dirty="0"/>
          </a:p>
        </p:txBody>
      </p:sp>
      <p:sp>
        <p:nvSpPr>
          <p:cNvPr id="3" name="Espace réservé du contenu 2"/>
          <p:cNvSpPr>
            <a:spLocks noGrp="1"/>
          </p:cNvSpPr>
          <p:nvPr>
            <p:ph idx="1"/>
          </p:nvPr>
        </p:nvSpPr>
        <p:spPr/>
        <p:txBody>
          <a:bodyPr/>
          <a:lstStyle/>
          <a:p>
            <a:r>
              <a:rPr lang="en-US" dirty="0"/>
              <a:t>Also known as quality attributes or constraints, define the characteristics and qualities that the software system should possess. They are not directly related to specific functionalities but rather focus on aspects of the system’s performance, usability, security, scalability and other qualities that impacts its overall effectiveness. </a:t>
            </a:r>
            <a:r>
              <a:rPr lang="fr-FR" dirty="0" err="1"/>
              <a:t>Examples</a:t>
            </a:r>
            <a:r>
              <a:rPr lang="fr-FR" dirty="0"/>
              <a:t> </a:t>
            </a:r>
            <a:r>
              <a:rPr lang="fr-FR" dirty="0" err="1"/>
              <a:t>include</a:t>
            </a:r>
            <a:r>
              <a:rPr lang="fr-FR" dirty="0"/>
              <a:t>: </a:t>
            </a:r>
          </a:p>
          <a:p>
            <a:pPr lvl="0"/>
            <a:r>
              <a:rPr lang="fr-FR" dirty="0"/>
              <a:t>Security </a:t>
            </a:r>
          </a:p>
          <a:p>
            <a:pPr lvl="0"/>
            <a:r>
              <a:rPr lang="fr-FR" dirty="0" err="1"/>
              <a:t>Reliability</a:t>
            </a:r>
            <a:r>
              <a:rPr lang="fr-FR" dirty="0"/>
              <a:t> </a:t>
            </a:r>
          </a:p>
          <a:p>
            <a:pPr lvl="0"/>
            <a:r>
              <a:rPr lang="fr-FR" dirty="0" err="1"/>
              <a:t>Usability</a:t>
            </a:r>
            <a:endParaRPr lang="fr-FR" dirty="0"/>
          </a:p>
          <a:p>
            <a:pPr marL="0" indent="0">
              <a:buNone/>
            </a:pPr>
            <a:r>
              <a:rPr lang="en-US" dirty="0"/>
              <a:t> </a:t>
            </a:r>
            <a:endParaRPr lang="fr-FR" dirty="0"/>
          </a:p>
          <a:p>
            <a:endParaRPr lang="en-CA" dirty="0"/>
          </a:p>
        </p:txBody>
      </p:sp>
    </p:spTree>
    <p:extLst>
      <p:ext uri="{BB962C8B-B14F-4D97-AF65-F5344CB8AC3E}">
        <p14:creationId xmlns:p14="http://schemas.microsoft.com/office/powerpoint/2010/main" val="13171231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64137" y="96076"/>
            <a:ext cx="8911687" cy="1280890"/>
          </a:xfrm>
        </p:spPr>
        <p:txBody>
          <a:bodyPr>
            <a:normAutofit fontScale="90000"/>
          </a:bodyPr>
          <a:lstStyle/>
          <a:p>
            <a:pPr algn="ctr"/>
            <a:r>
              <a:rPr lang="en-US" dirty="0"/>
              <a:t> </a:t>
            </a:r>
            <a:r>
              <a:rPr lang="fr-FR" dirty="0"/>
              <a:t/>
            </a:r>
            <a:br>
              <a:rPr lang="fr-FR" dirty="0"/>
            </a:br>
            <a:r>
              <a:rPr lang="en-US" sz="4000" b="1" u="sng" dirty="0"/>
              <a:t>6. </a:t>
            </a:r>
            <a:r>
              <a:rPr lang="en-US" sz="4000" b="1" u="sng" dirty="0" smtClean="0"/>
              <a:t>Study </a:t>
            </a:r>
            <a:r>
              <a:rPr lang="en-US" sz="4000" b="1" u="sng" dirty="0"/>
              <a:t>how to estimate mobile app development cost</a:t>
            </a:r>
            <a:r>
              <a:rPr lang="fr-FR" dirty="0"/>
              <a:t/>
            </a:r>
            <a:br>
              <a:rPr lang="fr-FR" dirty="0"/>
            </a:br>
            <a:endParaRPr lang="en-CA" dirty="0"/>
          </a:p>
        </p:txBody>
      </p:sp>
      <p:sp>
        <p:nvSpPr>
          <p:cNvPr id="3" name="Espace réservé du contenu 2"/>
          <p:cNvSpPr>
            <a:spLocks noGrp="1"/>
          </p:cNvSpPr>
          <p:nvPr>
            <p:ph idx="1"/>
          </p:nvPr>
        </p:nvSpPr>
        <p:spPr>
          <a:xfrm>
            <a:off x="1352282" y="3696237"/>
            <a:ext cx="10839718" cy="2639988"/>
          </a:xfrm>
        </p:spPr>
        <p:txBody>
          <a:bodyPr/>
          <a:lstStyle/>
          <a:p>
            <a:pPr marL="0" indent="0">
              <a:buNone/>
            </a:pPr>
            <a:r>
              <a:rPr lang="en-US" sz="2400" b="1" u="sng" dirty="0"/>
              <a:t>Fixed Price Model</a:t>
            </a:r>
            <a:r>
              <a:rPr lang="en-US" sz="2400" dirty="0"/>
              <a:t>: </a:t>
            </a:r>
            <a:endParaRPr lang="en-US" sz="2400" dirty="0" smtClean="0"/>
          </a:p>
          <a:p>
            <a:r>
              <a:rPr lang="en-US" dirty="0" smtClean="0"/>
              <a:t>Under </a:t>
            </a:r>
            <a:r>
              <a:rPr lang="en-US" dirty="0"/>
              <a:t>this model, </a:t>
            </a:r>
            <a:r>
              <a:rPr lang="en-US" dirty="0" err="1" smtClean="0"/>
              <a:t>itCrafts</a:t>
            </a:r>
            <a:r>
              <a:rPr lang="en-US" dirty="0"/>
              <a:t> estimates the total cost of the project based on the defined requirements and specifications before the development starts</a:t>
            </a:r>
            <a:r>
              <a:rPr lang="en-US" dirty="0" smtClean="0"/>
              <a:t>.</a:t>
            </a:r>
          </a:p>
          <a:p>
            <a:pPr marL="0" indent="0">
              <a:buNone/>
            </a:pPr>
            <a:endParaRPr lang="en-US" dirty="0" smtClean="0"/>
          </a:p>
          <a:p>
            <a:r>
              <a:rPr lang="en-US" dirty="0" smtClean="0"/>
              <a:t> </a:t>
            </a:r>
            <a:r>
              <a:rPr lang="en-US" dirty="0"/>
              <a:t>This method is most suitable for small projects with clear, unchanging requirements. </a:t>
            </a:r>
            <a:r>
              <a:rPr lang="en-US" dirty="0" smtClean="0"/>
              <a:t>The    main advantage is </a:t>
            </a:r>
            <a:r>
              <a:rPr lang="en-US" dirty="0"/>
              <a:t>that the client knows the exact cost upfront, helping with budget planning. However, it lacks flexibility for changes or additions once the project is underway.</a:t>
            </a:r>
            <a:endParaRPr lang="en-CA" dirty="0"/>
          </a:p>
        </p:txBody>
      </p:sp>
      <p:sp>
        <p:nvSpPr>
          <p:cNvPr id="4" name="ZoneTexte 3"/>
          <p:cNvSpPr txBox="1"/>
          <p:nvPr/>
        </p:nvSpPr>
        <p:spPr>
          <a:xfrm>
            <a:off x="1455313" y="2283510"/>
            <a:ext cx="9717725" cy="1077218"/>
          </a:xfrm>
          <a:prstGeom prst="rect">
            <a:avLst/>
          </a:prstGeom>
          <a:noFill/>
        </p:spPr>
        <p:txBody>
          <a:bodyPr wrap="none" rtlCol="0">
            <a:spAutoFit/>
          </a:bodyPr>
          <a:lstStyle/>
          <a:p>
            <a:r>
              <a:rPr lang="en-US" dirty="0"/>
              <a:t> </a:t>
            </a:r>
            <a:endParaRPr lang="fr-FR" dirty="0"/>
          </a:p>
          <a:p>
            <a:r>
              <a:rPr lang="en-US" sz="2800" b="1" dirty="0"/>
              <a:t>Methods for Estimating Mobile App Development Costs</a:t>
            </a:r>
            <a:endParaRPr lang="fr-FR" sz="2800" dirty="0"/>
          </a:p>
          <a:p>
            <a:endParaRPr lang="en-CA" dirty="0"/>
          </a:p>
        </p:txBody>
      </p:sp>
    </p:spTree>
    <p:extLst>
      <p:ext uri="{BB962C8B-B14F-4D97-AF65-F5344CB8AC3E}">
        <p14:creationId xmlns:p14="http://schemas.microsoft.com/office/powerpoint/2010/main" val="38605468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4711" y="636989"/>
            <a:ext cx="10113694" cy="1280890"/>
          </a:xfrm>
        </p:spPr>
        <p:txBody>
          <a:bodyPr>
            <a:normAutofit fontScale="90000"/>
          </a:bodyPr>
          <a:lstStyle/>
          <a:p>
            <a:pPr algn="ctr"/>
            <a:r>
              <a:rPr lang="en-US" b="1" dirty="0"/>
              <a:t>Methods for Estimating Mobile App Development Costs</a:t>
            </a:r>
            <a:r>
              <a:rPr lang="fr-FR" dirty="0"/>
              <a:t/>
            </a:r>
            <a:br>
              <a:rPr lang="fr-FR" dirty="0"/>
            </a:br>
            <a:endParaRPr lang="en-CA" dirty="0"/>
          </a:p>
        </p:txBody>
      </p:sp>
      <p:sp>
        <p:nvSpPr>
          <p:cNvPr id="3" name="Espace réservé du contenu 2"/>
          <p:cNvSpPr>
            <a:spLocks noGrp="1"/>
          </p:cNvSpPr>
          <p:nvPr>
            <p:ph idx="1"/>
          </p:nvPr>
        </p:nvSpPr>
        <p:spPr>
          <a:xfrm>
            <a:off x="1700011" y="2133600"/>
            <a:ext cx="9804601" cy="3777622"/>
          </a:xfrm>
        </p:spPr>
        <p:txBody>
          <a:bodyPr/>
          <a:lstStyle/>
          <a:p>
            <a:pPr marL="0" indent="0">
              <a:buNone/>
            </a:pPr>
            <a:r>
              <a:rPr lang="en-US" sz="2400" b="1" u="sng" dirty="0" smtClean="0"/>
              <a:t>Time </a:t>
            </a:r>
            <a:r>
              <a:rPr lang="en-US" sz="2400" b="1" u="sng" dirty="0"/>
              <a:t>and Material Model</a:t>
            </a:r>
            <a:r>
              <a:rPr lang="en-US" sz="2400" dirty="0"/>
              <a:t>:</a:t>
            </a:r>
            <a:r>
              <a:rPr lang="en-US" dirty="0"/>
              <a:t> </a:t>
            </a:r>
            <a:endParaRPr lang="en-US" dirty="0" smtClean="0"/>
          </a:p>
          <a:p>
            <a:r>
              <a:rPr lang="en-US" dirty="0" smtClean="0"/>
              <a:t>This </a:t>
            </a:r>
            <a:r>
              <a:rPr lang="en-US" dirty="0"/>
              <a:t>model is based on the actual time and resources utilized on the project. </a:t>
            </a:r>
            <a:endParaRPr lang="en-US" dirty="0" smtClean="0"/>
          </a:p>
          <a:p>
            <a:r>
              <a:rPr lang="en-US" dirty="0" smtClean="0"/>
              <a:t>Clients </a:t>
            </a:r>
            <a:r>
              <a:rPr lang="en-US" dirty="0"/>
              <a:t>are billed according to the hours worked by the development team. </a:t>
            </a:r>
            <a:endParaRPr lang="en-US" dirty="0" smtClean="0"/>
          </a:p>
          <a:p>
            <a:r>
              <a:rPr lang="en-US" dirty="0" smtClean="0"/>
              <a:t>This </a:t>
            </a:r>
            <a:r>
              <a:rPr lang="en-US" dirty="0"/>
              <a:t>approach is suitable for projects where requirements are expected to evolve or are not fully defined at the beginning</a:t>
            </a:r>
            <a:r>
              <a:rPr lang="en-US" dirty="0" smtClean="0"/>
              <a:t>.</a:t>
            </a:r>
          </a:p>
          <a:p>
            <a:r>
              <a:rPr lang="en-US" dirty="0" smtClean="0"/>
              <a:t> </a:t>
            </a:r>
            <a:r>
              <a:rPr lang="en-US" dirty="0"/>
              <a:t>It offers high flexibility as changes can be made during the development process, but the final cost might exceed the initial estimates if the project scope expands or unexpected challenges occur.</a:t>
            </a:r>
            <a:endParaRPr lang="fr-FR" dirty="0"/>
          </a:p>
          <a:p>
            <a:endParaRPr lang="en-CA" dirty="0"/>
          </a:p>
        </p:txBody>
      </p:sp>
    </p:spTree>
    <p:extLst>
      <p:ext uri="{BB962C8B-B14F-4D97-AF65-F5344CB8AC3E}">
        <p14:creationId xmlns:p14="http://schemas.microsoft.com/office/powerpoint/2010/main" val="42183285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CA" dirty="0"/>
          </a:p>
        </p:txBody>
      </p:sp>
      <p:sp>
        <p:nvSpPr>
          <p:cNvPr id="3" name="Espace réservé du contenu 2"/>
          <p:cNvSpPr>
            <a:spLocks noGrp="1"/>
          </p:cNvSpPr>
          <p:nvPr>
            <p:ph idx="1"/>
          </p:nvPr>
        </p:nvSpPr>
        <p:spPr/>
        <p:txBody>
          <a:bodyPr/>
          <a:lstStyle/>
          <a:p>
            <a:r>
              <a:rPr lang="en-US" sz="2400" b="1" u="sng" dirty="0"/>
              <a:t>Dedicated Team Model</a:t>
            </a:r>
            <a:r>
              <a:rPr lang="en-US" sz="2400" dirty="0"/>
              <a:t>:</a:t>
            </a:r>
            <a:r>
              <a:rPr lang="en-US" dirty="0"/>
              <a:t> </a:t>
            </a:r>
            <a:endParaRPr lang="en-US" dirty="0" smtClean="0"/>
          </a:p>
          <a:p>
            <a:r>
              <a:rPr lang="en-US" dirty="0" smtClean="0"/>
              <a:t>In </a:t>
            </a:r>
            <a:r>
              <a:rPr lang="en-US" dirty="0"/>
              <a:t>this model, </a:t>
            </a:r>
            <a:r>
              <a:rPr lang="en-US" dirty="0" err="1"/>
              <a:t>itCraft</a:t>
            </a:r>
            <a:r>
              <a:rPr lang="en-US" dirty="0"/>
              <a:t> provides a dedicated team of professionals who work exclusively on your project. </a:t>
            </a:r>
            <a:endParaRPr lang="en-US" dirty="0" smtClean="0"/>
          </a:p>
          <a:p>
            <a:r>
              <a:rPr lang="en-US" dirty="0" smtClean="0"/>
              <a:t>The </a:t>
            </a:r>
            <a:r>
              <a:rPr lang="en-US" dirty="0"/>
              <a:t>cost is based on the team size and composition, and the time they spend on the project. </a:t>
            </a:r>
            <a:endParaRPr lang="en-US" dirty="0" smtClean="0"/>
          </a:p>
          <a:p>
            <a:r>
              <a:rPr lang="en-US" dirty="0" smtClean="0"/>
              <a:t>This </a:t>
            </a:r>
            <a:r>
              <a:rPr lang="en-US" dirty="0"/>
              <a:t>model is ideal for long-term projects where requirements might change over time</a:t>
            </a:r>
            <a:r>
              <a:rPr lang="en-US" dirty="0" smtClean="0"/>
              <a:t>.</a:t>
            </a:r>
          </a:p>
          <a:p>
            <a:r>
              <a:rPr lang="en-US" dirty="0" smtClean="0"/>
              <a:t> </a:t>
            </a:r>
            <a:r>
              <a:rPr lang="en-US" dirty="0"/>
              <a:t>It gives you greater control over the development process and ensures that the team is fully invested in your project.</a:t>
            </a:r>
            <a:endParaRPr lang="fr-FR" dirty="0"/>
          </a:p>
          <a:p>
            <a:endParaRPr lang="en-CA" dirty="0"/>
          </a:p>
        </p:txBody>
      </p:sp>
    </p:spTree>
    <p:extLst>
      <p:ext uri="{BB962C8B-B14F-4D97-AF65-F5344CB8AC3E}">
        <p14:creationId xmlns:p14="http://schemas.microsoft.com/office/powerpoint/2010/main" val="35183278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 </a:t>
            </a:r>
            <a:r>
              <a:rPr lang="en-US" b="1" dirty="0"/>
              <a:t>Tips for Accurate Cost Estimation</a:t>
            </a:r>
            <a:endParaRPr lang="en-CA" b="1" dirty="0"/>
          </a:p>
        </p:txBody>
      </p:sp>
      <p:sp>
        <p:nvSpPr>
          <p:cNvPr id="3" name="Espace réservé du contenu 2"/>
          <p:cNvSpPr>
            <a:spLocks noGrp="1"/>
          </p:cNvSpPr>
          <p:nvPr>
            <p:ph idx="1"/>
          </p:nvPr>
        </p:nvSpPr>
        <p:spPr/>
        <p:txBody>
          <a:bodyPr/>
          <a:lstStyle/>
          <a:p>
            <a:pPr marL="0" indent="0">
              <a:buNone/>
            </a:pPr>
            <a:r>
              <a:rPr lang="en-US" sz="2400" b="1" dirty="0"/>
              <a:t>Ensuring Clear Communication with the Development Team</a:t>
            </a:r>
            <a:endParaRPr lang="fr-FR" sz="2400" b="1" dirty="0"/>
          </a:p>
          <a:p>
            <a:r>
              <a:rPr lang="en-US" dirty="0"/>
              <a:t>Open and continuous communication with your </a:t>
            </a:r>
            <a:r>
              <a:rPr lang="en-US" b="1" dirty="0"/>
              <a:t>development team is critical for accurate cost estimation.</a:t>
            </a:r>
            <a:r>
              <a:rPr lang="en-US" dirty="0"/>
              <a:t> As a client, you should be clear and precise about your requirements, expectations, and budget. </a:t>
            </a:r>
            <a:endParaRPr lang="en-US" dirty="0" smtClean="0"/>
          </a:p>
          <a:p>
            <a:r>
              <a:rPr lang="en-US" dirty="0" smtClean="0"/>
              <a:t>At </a:t>
            </a:r>
            <a:r>
              <a:rPr lang="en-US" dirty="0" err="1"/>
              <a:t>itCraft</a:t>
            </a:r>
            <a:r>
              <a:rPr lang="en-US" dirty="0"/>
              <a:t>, we value transparency and encourage clients to discuss their project thoroughly with us</a:t>
            </a:r>
            <a:r>
              <a:rPr lang="en-US" dirty="0" smtClean="0"/>
              <a:t>.</a:t>
            </a:r>
          </a:p>
          <a:p>
            <a:r>
              <a:rPr lang="en-US" dirty="0" smtClean="0"/>
              <a:t> </a:t>
            </a:r>
            <a:r>
              <a:rPr lang="en-US" dirty="0"/>
              <a:t>This helps in understanding the project scope better, eliminating misunderstandings, and providing an accurate estimate.</a:t>
            </a:r>
            <a:endParaRPr lang="fr-FR" dirty="0"/>
          </a:p>
          <a:p>
            <a:endParaRPr lang="en-CA" dirty="0"/>
          </a:p>
        </p:txBody>
      </p:sp>
    </p:spTree>
    <p:extLst>
      <p:ext uri="{BB962C8B-B14F-4D97-AF65-F5344CB8AC3E}">
        <p14:creationId xmlns:p14="http://schemas.microsoft.com/office/powerpoint/2010/main" val="18352185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t>Tips for Accurate Cost Estimation</a:t>
            </a:r>
            <a:endParaRPr lang="en-CA" dirty="0"/>
          </a:p>
        </p:txBody>
      </p:sp>
      <p:sp>
        <p:nvSpPr>
          <p:cNvPr id="3" name="Espace réservé du contenu 2"/>
          <p:cNvSpPr>
            <a:spLocks noGrp="1"/>
          </p:cNvSpPr>
          <p:nvPr>
            <p:ph idx="1"/>
          </p:nvPr>
        </p:nvSpPr>
        <p:spPr>
          <a:xfrm>
            <a:off x="1880315" y="2133599"/>
            <a:ext cx="9624297" cy="4434625"/>
          </a:xfrm>
        </p:spPr>
        <p:txBody>
          <a:bodyPr>
            <a:normAutofit/>
          </a:bodyPr>
          <a:lstStyle/>
          <a:p>
            <a:r>
              <a:rPr lang="en-US" sz="2400" b="1" dirty="0"/>
              <a:t>Taking into Account Unexpected Costs</a:t>
            </a:r>
            <a:endParaRPr lang="fr-FR" sz="2400" b="1" dirty="0"/>
          </a:p>
          <a:p>
            <a:r>
              <a:rPr lang="en-US" dirty="0"/>
              <a:t>No matter how well you plan, there will always be some unforeseen expenses during the app development process. </a:t>
            </a:r>
            <a:endParaRPr lang="en-US" dirty="0" smtClean="0"/>
          </a:p>
          <a:p>
            <a:endParaRPr lang="en-US" dirty="0" smtClean="0"/>
          </a:p>
          <a:p>
            <a:r>
              <a:rPr lang="en-US" dirty="0" smtClean="0"/>
              <a:t>These </a:t>
            </a:r>
            <a:r>
              <a:rPr lang="en-US" dirty="0"/>
              <a:t>could be due to sudden changes in requirements, extra time spent on bug fixing, or additional features requested by users after launch</a:t>
            </a:r>
            <a:r>
              <a:rPr lang="en-US" dirty="0" smtClean="0"/>
              <a:t>.</a:t>
            </a:r>
          </a:p>
          <a:p>
            <a:endParaRPr lang="en-US" dirty="0" smtClean="0"/>
          </a:p>
          <a:p>
            <a:r>
              <a:rPr lang="en-US" dirty="0" smtClean="0"/>
              <a:t> </a:t>
            </a:r>
            <a:r>
              <a:rPr lang="en-US" dirty="0"/>
              <a:t>Therefore, it’s wise to set aside a contingency fund as part of your budget</a:t>
            </a:r>
            <a:r>
              <a:rPr lang="en-US" dirty="0" smtClean="0"/>
              <a:t>.</a:t>
            </a:r>
          </a:p>
          <a:p>
            <a:endParaRPr lang="en-US" dirty="0" smtClean="0"/>
          </a:p>
          <a:p>
            <a:r>
              <a:rPr lang="en-US" dirty="0" smtClean="0"/>
              <a:t> </a:t>
            </a:r>
            <a:r>
              <a:rPr lang="en-US" dirty="0"/>
              <a:t>This prepares you for unexpected costs and ensures that the development process isn’t hampered due to budget constraints.</a:t>
            </a:r>
            <a:endParaRPr lang="fr-FR" dirty="0"/>
          </a:p>
          <a:p>
            <a:endParaRPr lang="en-CA" dirty="0"/>
          </a:p>
        </p:txBody>
      </p:sp>
    </p:spTree>
    <p:extLst>
      <p:ext uri="{BB962C8B-B14F-4D97-AF65-F5344CB8AC3E}">
        <p14:creationId xmlns:p14="http://schemas.microsoft.com/office/powerpoint/2010/main" val="9955550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t>Tips for Accurate Cost Estimation</a:t>
            </a:r>
            <a:endParaRPr lang="en-CA" dirty="0"/>
          </a:p>
        </p:txBody>
      </p:sp>
      <p:sp>
        <p:nvSpPr>
          <p:cNvPr id="3" name="Espace réservé du contenu 2"/>
          <p:cNvSpPr>
            <a:spLocks noGrp="1"/>
          </p:cNvSpPr>
          <p:nvPr>
            <p:ph idx="1"/>
          </p:nvPr>
        </p:nvSpPr>
        <p:spPr>
          <a:xfrm>
            <a:off x="1275009" y="2133599"/>
            <a:ext cx="10229604" cy="4228563"/>
          </a:xfrm>
        </p:spPr>
        <p:txBody>
          <a:bodyPr>
            <a:normAutofit lnSpcReduction="10000"/>
          </a:bodyPr>
          <a:lstStyle/>
          <a:p>
            <a:pPr marL="0" indent="0">
              <a:buNone/>
            </a:pPr>
            <a:r>
              <a:rPr lang="en-US" sz="2400" b="1" dirty="0"/>
              <a:t>Regularly Revisiting and Revising the Budget</a:t>
            </a:r>
            <a:endParaRPr lang="fr-FR" sz="2400" b="1" dirty="0"/>
          </a:p>
          <a:p>
            <a:r>
              <a:rPr lang="en-US" dirty="0"/>
              <a:t>Mobile app development is a dynamic process, and costs can fluctuate based on a variety of factors</a:t>
            </a:r>
            <a:r>
              <a:rPr lang="en-US" dirty="0" smtClean="0"/>
              <a:t>.</a:t>
            </a:r>
          </a:p>
          <a:p>
            <a:endParaRPr lang="en-US" dirty="0" smtClean="0"/>
          </a:p>
          <a:p>
            <a:r>
              <a:rPr lang="en-US" dirty="0" smtClean="0"/>
              <a:t> </a:t>
            </a:r>
            <a:r>
              <a:rPr lang="en-US" dirty="0"/>
              <a:t>For example, additional features may be needed, or development could take longer than expected. </a:t>
            </a:r>
            <a:endParaRPr lang="en-US" dirty="0" smtClean="0"/>
          </a:p>
          <a:p>
            <a:endParaRPr lang="en-US" dirty="0" smtClean="0"/>
          </a:p>
          <a:p>
            <a:r>
              <a:rPr lang="en-US" dirty="0" smtClean="0"/>
              <a:t>It’s </a:t>
            </a:r>
            <a:r>
              <a:rPr lang="en-US" dirty="0"/>
              <a:t>important to revisit and revise your budget periodically, keeping track of the actual spend against the estimated cost. </a:t>
            </a:r>
            <a:endParaRPr lang="en-US" dirty="0" smtClean="0"/>
          </a:p>
          <a:p>
            <a:endParaRPr lang="en-US" dirty="0" smtClean="0"/>
          </a:p>
          <a:p>
            <a:r>
              <a:rPr lang="en-US" dirty="0" smtClean="0"/>
              <a:t>This </a:t>
            </a:r>
            <a:r>
              <a:rPr lang="en-US" dirty="0"/>
              <a:t>will help identify if the project is on track financially, and if not, corrective actions can be taken early.</a:t>
            </a:r>
            <a:endParaRPr lang="fr-FR" dirty="0"/>
          </a:p>
          <a:p>
            <a:endParaRPr lang="en-CA" dirty="0"/>
          </a:p>
        </p:txBody>
      </p:sp>
    </p:spTree>
    <p:extLst>
      <p:ext uri="{BB962C8B-B14F-4D97-AF65-F5344CB8AC3E}">
        <p14:creationId xmlns:p14="http://schemas.microsoft.com/office/powerpoint/2010/main" val="227540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Advantages of web apps</a:t>
            </a:r>
            <a:r>
              <a:rPr lang="fr-FR" dirty="0"/>
              <a:t/>
            </a:r>
            <a:br>
              <a:rPr lang="fr-FR" dirty="0"/>
            </a:br>
            <a:endParaRPr lang="en-CA" dirty="0"/>
          </a:p>
        </p:txBody>
      </p:sp>
      <p:sp>
        <p:nvSpPr>
          <p:cNvPr id="3" name="Espace réservé du contenu 2"/>
          <p:cNvSpPr>
            <a:spLocks noGrp="1"/>
          </p:cNvSpPr>
          <p:nvPr>
            <p:ph idx="1"/>
          </p:nvPr>
        </p:nvSpPr>
        <p:spPr/>
        <p:txBody>
          <a:bodyPr/>
          <a:lstStyle/>
          <a:p>
            <a:r>
              <a:rPr lang="en-US" dirty="0"/>
              <a:t>Easy </a:t>
            </a:r>
            <a:r>
              <a:rPr lang="en-US" dirty="0" smtClean="0"/>
              <a:t>maintenance</a:t>
            </a:r>
          </a:p>
          <a:p>
            <a:endParaRPr lang="en-US" dirty="0"/>
          </a:p>
          <a:p>
            <a:r>
              <a:rPr lang="en-US" dirty="0"/>
              <a:t>Easy </a:t>
            </a:r>
            <a:r>
              <a:rPr lang="en-US" dirty="0" smtClean="0"/>
              <a:t>accessibility</a:t>
            </a:r>
          </a:p>
          <a:p>
            <a:endParaRPr lang="en-US" dirty="0"/>
          </a:p>
          <a:p>
            <a:r>
              <a:rPr lang="en-US" dirty="0"/>
              <a:t>Less </a:t>
            </a:r>
            <a:r>
              <a:rPr lang="en-US" dirty="0" smtClean="0"/>
              <a:t>expensive</a:t>
            </a:r>
          </a:p>
          <a:p>
            <a:endParaRPr lang="en-US" dirty="0"/>
          </a:p>
          <a:p>
            <a:r>
              <a:rPr lang="en-US" dirty="0"/>
              <a:t>Less user </a:t>
            </a:r>
            <a:r>
              <a:rPr lang="en-US" dirty="0" smtClean="0"/>
              <a:t>maintenance</a:t>
            </a:r>
          </a:p>
          <a:p>
            <a:endParaRPr lang="en-US" dirty="0"/>
          </a:p>
          <a:p>
            <a:endParaRPr lang="en-CA" dirty="0"/>
          </a:p>
        </p:txBody>
      </p:sp>
    </p:spTree>
    <p:extLst>
      <p:ext uri="{BB962C8B-B14F-4D97-AF65-F5344CB8AC3E}">
        <p14:creationId xmlns:p14="http://schemas.microsoft.com/office/powerpoint/2010/main" val="1186967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Disadvantages of web apps</a:t>
            </a:r>
            <a:r>
              <a:rPr lang="fr-FR" dirty="0"/>
              <a:t/>
            </a:r>
            <a:br>
              <a:rPr lang="fr-FR" dirty="0"/>
            </a:br>
            <a:endParaRPr lang="en-CA" dirty="0"/>
          </a:p>
        </p:txBody>
      </p:sp>
      <p:sp>
        <p:nvSpPr>
          <p:cNvPr id="3" name="Espace réservé du contenu 2"/>
          <p:cNvSpPr>
            <a:spLocks noGrp="1"/>
          </p:cNvSpPr>
          <p:nvPr>
            <p:ph idx="1"/>
          </p:nvPr>
        </p:nvSpPr>
        <p:spPr/>
        <p:txBody>
          <a:bodyPr/>
          <a:lstStyle/>
          <a:p>
            <a:r>
              <a:rPr lang="en-US" dirty="0"/>
              <a:t>Smaller </a:t>
            </a:r>
            <a:r>
              <a:rPr lang="en-US" dirty="0" smtClean="0"/>
              <a:t>scope</a:t>
            </a:r>
          </a:p>
          <a:p>
            <a:endParaRPr lang="en-US" dirty="0"/>
          </a:p>
          <a:p>
            <a:r>
              <a:rPr lang="en-US" dirty="0"/>
              <a:t>Less focus on your </a:t>
            </a:r>
            <a:r>
              <a:rPr lang="en-US" dirty="0" smtClean="0"/>
              <a:t>app</a:t>
            </a:r>
          </a:p>
          <a:p>
            <a:endParaRPr lang="en-US" dirty="0"/>
          </a:p>
          <a:p>
            <a:r>
              <a:rPr lang="en-US" dirty="0"/>
              <a:t>Less speed</a:t>
            </a:r>
            <a:endParaRPr lang="en-CA" dirty="0"/>
          </a:p>
        </p:txBody>
      </p:sp>
    </p:spTree>
    <p:extLst>
      <p:ext uri="{BB962C8B-B14F-4D97-AF65-F5344CB8AC3E}">
        <p14:creationId xmlns:p14="http://schemas.microsoft.com/office/powerpoint/2010/main" val="1767124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a:t>What are progressive web applications?</a:t>
            </a:r>
            <a:r>
              <a:rPr lang="fr-FR" dirty="0"/>
              <a:t/>
            </a:r>
            <a:br>
              <a:rPr lang="fr-FR" dirty="0"/>
            </a:br>
            <a:r>
              <a:rPr lang="fr-FR" dirty="0" smtClean="0"/>
              <a:t> </a:t>
            </a:r>
            <a:endParaRPr lang="en-CA" dirty="0"/>
          </a:p>
        </p:txBody>
      </p:sp>
      <p:sp>
        <p:nvSpPr>
          <p:cNvPr id="3" name="Espace réservé du contenu 2"/>
          <p:cNvSpPr>
            <a:spLocks noGrp="1"/>
          </p:cNvSpPr>
          <p:nvPr>
            <p:ph idx="1"/>
          </p:nvPr>
        </p:nvSpPr>
        <p:spPr>
          <a:xfrm>
            <a:off x="1107583" y="2133599"/>
            <a:ext cx="10895527" cy="4473263"/>
          </a:xfrm>
        </p:spPr>
        <p:txBody>
          <a:bodyPr>
            <a:normAutofit fontScale="85000" lnSpcReduction="20000"/>
          </a:bodyPr>
          <a:lstStyle/>
          <a:p>
            <a:r>
              <a:rPr lang="en-US" dirty="0"/>
              <a:t>A Progressive Web App (PWA) is a type of web application </a:t>
            </a:r>
            <a:r>
              <a:rPr lang="en-US" b="1" dirty="0"/>
              <a:t>that uses modern web technologies</a:t>
            </a:r>
            <a:r>
              <a:rPr lang="en-US" dirty="0"/>
              <a:t> to deliver an app-like experience to </a:t>
            </a:r>
            <a:r>
              <a:rPr lang="en-US" dirty="0" smtClean="0"/>
              <a:t>users</a:t>
            </a:r>
          </a:p>
          <a:p>
            <a:endParaRPr lang="en-US" dirty="0"/>
          </a:p>
          <a:p>
            <a:pPr marL="0" indent="0">
              <a:buNone/>
            </a:pPr>
            <a:endParaRPr lang="en-US" dirty="0" smtClean="0"/>
          </a:p>
          <a:p>
            <a:r>
              <a:rPr lang="en-US" dirty="0"/>
              <a:t>It aims to combine the best features </a:t>
            </a:r>
            <a:r>
              <a:rPr lang="en-US" b="1" dirty="0"/>
              <a:t>of both web and native </a:t>
            </a:r>
            <a:r>
              <a:rPr lang="en-US" dirty="0"/>
              <a:t>mobile applications</a:t>
            </a:r>
            <a:r>
              <a:rPr lang="en-US" dirty="0" smtClean="0"/>
              <a:t>.</a:t>
            </a:r>
          </a:p>
          <a:p>
            <a:endParaRPr lang="en-US" dirty="0"/>
          </a:p>
          <a:p>
            <a:pPr marL="0" indent="0">
              <a:buNone/>
            </a:pPr>
            <a:endParaRPr lang="fr-FR" dirty="0"/>
          </a:p>
          <a:p>
            <a:r>
              <a:rPr lang="en-US" dirty="0" smtClean="0"/>
              <a:t> </a:t>
            </a:r>
            <a:r>
              <a:rPr lang="en-US" dirty="0"/>
              <a:t>PWAs are built to be </a:t>
            </a:r>
            <a:r>
              <a:rPr lang="en-US" b="1" dirty="0"/>
              <a:t>responsive and adaptive</a:t>
            </a:r>
            <a:r>
              <a:rPr lang="en-US" dirty="0"/>
              <a:t>, offering a consistent experience across different devices and screen </a:t>
            </a:r>
            <a:r>
              <a:rPr lang="en-US" dirty="0" smtClean="0"/>
              <a:t>size.</a:t>
            </a:r>
          </a:p>
          <a:p>
            <a:endParaRPr lang="en-US" dirty="0"/>
          </a:p>
          <a:p>
            <a:pPr marL="0" indent="0">
              <a:buNone/>
            </a:pPr>
            <a:endParaRPr lang="en-US" dirty="0" smtClean="0"/>
          </a:p>
          <a:p>
            <a:r>
              <a:rPr lang="en-US" dirty="0"/>
              <a:t>PWAs make use of </a:t>
            </a:r>
            <a:r>
              <a:rPr lang="en-US" b="1" dirty="0"/>
              <a:t>an app shell </a:t>
            </a:r>
            <a:r>
              <a:rPr lang="en-US" dirty="0"/>
              <a:t>model, which separates the core application infrastructure from the dynamic content. This allows for faster </a:t>
            </a:r>
            <a:r>
              <a:rPr lang="en-US" dirty="0" smtClean="0"/>
              <a:t>loading</a:t>
            </a:r>
          </a:p>
          <a:p>
            <a:endParaRPr lang="en-US" dirty="0" smtClean="0"/>
          </a:p>
          <a:p>
            <a:r>
              <a:rPr lang="en-US" dirty="0"/>
              <a:t>Service workers are </a:t>
            </a:r>
            <a:r>
              <a:rPr lang="en-US" b="1" dirty="0"/>
              <a:t>JavaScript</a:t>
            </a:r>
            <a:r>
              <a:rPr lang="en-US" dirty="0"/>
              <a:t> files that run in the </a:t>
            </a:r>
            <a:r>
              <a:rPr lang="en-US" dirty="0" smtClean="0"/>
              <a:t>background </a:t>
            </a:r>
            <a:r>
              <a:rPr lang="en-US" dirty="0"/>
              <a:t>and enable PWAs </a:t>
            </a:r>
            <a:r>
              <a:rPr lang="en-US" b="1" dirty="0"/>
              <a:t>to work offline or with a poor network connection</a:t>
            </a:r>
            <a:endParaRPr lang="en-CA" b="1" dirty="0"/>
          </a:p>
        </p:txBody>
      </p:sp>
    </p:spTree>
    <p:extLst>
      <p:ext uri="{BB962C8B-B14F-4D97-AF65-F5344CB8AC3E}">
        <p14:creationId xmlns:p14="http://schemas.microsoft.com/office/powerpoint/2010/main" val="1281041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861</TotalTime>
  <Words>3244</Words>
  <Application>Microsoft Office PowerPoint</Application>
  <PresentationFormat>Grand écran</PresentationFormat>
  <Paragraphs>413</Paragraphs>
  <Slides>68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68</vt:i4>
      </vt:variant>
    </vt:vector>
  </HeadingPairs>
  <TitlesOfParts>
    <vt:vector size="74" baseType="lpstr">
      <vt:lpstr>Arial</vt:lpstr>
      <vt:lpstr>Calibri</vt:lpstr>
      <vt:lpstr>Century Gothic</vt:lpstr>
      <vt:lpstr>Times New Roman</vt:lpstr>
      <vt:lpstr>Wingdings 3</vt:lpstr>
      <vt:lpstr>Brin</vt:lpstr>
      <vt:lpstr>TASK1:BASIC DEFINATION IN INTERNET PROGRAMMING AND MOBILE PROGRAMMING </vt:lpstr>
      <vt:lpstr>What's An APP? </vt:lpstr>
      <vt:lpstr>What are native applications? </vt:lpstr>
      <vt:lpstr>Advantages of native apps </vt:lpstr>
      <vt:lpstr>Disadvantages of native apps </vt:lpstr>
      <vt:lpstr>What are web applications? </vt:lpstr>
      <vt:lpstr>Advantages of web apps </vt:lpstr>
      <vt:lpstr>Disadvantages of web apps </vt:lpstr>
      <vt:lpstr>What are progressive web applications?  </vt:lpstr>
      <vt:lpstr>  Advantages of Progressive Web Apps: </vt:lpstr>
      <vt:lpstr>Disadvantages of Progressive Web Apps: </vt:lpstr>
      <vt:lpstr>What are hybrid mobile apps? </vt:lpstr>
      <vt:lpstr>Advantages of hybrid apps </vt:lpstr>
      <vt:lpstr>Disadvantages of hybrid apps </vt:lpstr>
      <vt:lpstr>Hybrid app vs. web app </vt:lpstr>
      <vt:lpstr>Native app vs. hybrid app </vt:lpstr>
      <vt:lpstr>Summary of Differences: Progressive Web Apps, Hybrid Apps, and Native Apps </vt:lpstr>
      <vt:lpstr>2.Review and Compare Mobile App Programming Languages</vt:lpstr>
      <vt:lpstr>Best Native iOS Mobile Programming Languages </vt:lpstr>
      <vt:lpstr>Advantages of Swift </vt:lpstr>
      <vt:lpstr>Disadvantage of Swift </vt:lpstr>
      <vt:lpstr>2. Objective C or C# </vt:lpstr>
      <vt:lpstr>Advantages of objective C </vt:lpstr>
      <vt:lpstr>Disadvantage of objective C </vt:lpstr>
      <vt:lpstr>Comparing objective C and Swift </vt:lpstr>
      <vt:lpstr>Best Native Andriod Mobile Programming Languages </vt:lpstr>
      <vt:lpstr>Java</vt:lpstr>
      <vt:lpstr>Java</vt:lpstr>
      <vt:lpstr> 2.Kotlin.  </vt:lpstr>
      <vt:lpstr>kotlin</vt:lpstr>
      <vt:lpstr>kotlin</vt:lpstr>
      <vt:lpstr>Comparing Java and Kotlin </vt:lpstr>
      <vt:lpstr>  Best Cross-platform mobile programming Language </vt:lpstr>
      <vt:lpstr>Javascript</vt:lpstr>
      <vt:lpstr>Javascript</vt:lpstr>
      <vt:lpstr> 2.Flutter(Dart).</vt:lpstr>
      <vt:lpstr>Flutter</vt:lpstr>
      <vt:lpstr>Flutter</vt:lpstr>
      <vt:lpstr>Comparing Javascript and Flutter </vt:lpstr>
      <vt:lpstr>Question 3 Here </vt:lpstr>
      <vt:lpstr>  4.Mobile Applications Architecture and design patterns. </vt:lpstr>
      <vt:lpstr>Singleton Method Design Pattern </vt:lpstr>
      <vt:lpstr>Factory Method Design Pattern </vt:lpstr>
      <vt:lpstr>Observer Method Design Pattern </vt:lpstr>
      <vt:lpstr>Dependency Injection (DI) Method Design Pattern </vt:lpstr>
      <vt:lpstr>Adapter Method Design Pattern </vt:lpstr>
      <vt:lpstr>Strategy Method Design Pattern </vt:lpstr>
      <vt:lpstr>Composite Method Design Pattern </vt:lpstr>
      <vt:lpstr>Model View Controller (MVC) Architecture </vt:lpstr>
      <vt:lpstr>Présentation PowerPoint</vt:lpstr>
      <vt:lpstr>Model View Presenter (MVP) Architecture 1/2 </vt:lpstr>
      <vt:lpstr>Model View Presenter (MVP) Architecture 2/2</vt:lpstr>
      <vt:lpstr>Model View View Model (MVVM) Architecture 1/2 </vt:lpstr>
      <vt:lpstr>Model View View Model (MVVM) Architecture 2/2 </vt:lpstr>
      <vt:lpstr>VIPER Architecture </vt:lpstr>
      <vt:lpstr>    VIPER Architecture </vt:lpstr>
      <vt:lpstr>VIPER Architecture</vt:lpstr>
      <vt:lpstr>5-HOW TO COLLECT AND ANALYSE USER REQUIREMENTS FOR MOBILE APP DEVELOPMENT </vt:lpstr>
      <vt:lpstr>Présentation PowerPoint</vt:lpstr>
      <vt:lpstr>Présentation PowerPoint</vt:lpstr>
      <vt:lpstr>Functional requirements: </vt:lpstr>
      <vt:lpstr>Non-functional requirements </vt:lpstr>
      <vt:lpstr>  6. Study how to estimate mobile app development cost </vt:lpstr>
      <vt:lpstr>Methods for Estimating Mobile App Development Costs </vt:lpstr>
      <vt:lpstr>Présentation PowerPoint</vt:lpstr>
      <vt:lpstr> Tips for Accurate Cost Estimation</vt:lpstr>
      <vt:lpstr>Tips for Accurate Cost Estimation</vt:lpstr>
      <vt:lpstr>Tips for Accurate Cost Estimation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TASK1:BASIC DEFINATION IN INTERNET PROGRAMMING AND MOBILE PROGRAMMING</dc:title>
  <dc:creator>Utilisateur Windows</dc:creator>
  <cp:lastModifiedBy>Utilisateur Windows</cp:lastModifiedBy>
  <cp:revision>38</cp:revision>
  <dcterms:created xsi:type="dcterms:W3CDTF">2024-03-29T08:49:42Z</dcterms:created>
  <dcterms:modified xsi:type="dcterms:W3CDTF">2024-04-01T15:45:12Z</dcterms:modified>
</cp:coreProperties>
</file>