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4" r:id="rId2"/>
    <p:sldId id="269" r:id="rId3"/>
    <p:sldId id="256" r:id="rId4"/>
    <p:sldId id="257" r:id="rId5"/>
    <p:sldId id="266" r:id="rId6"/>
    <p:sldId id="258" r:id="rId7"/>
    <p:sldId id="268" r:id="rId8"/>
    <p:sldId id="259" r:id="rId9"/>
    <p:sldId id="260" r:id="rId10"/>
    <p:sldId id="261" r:id="rId11"/>
    <p:sldId id="262" r:id="rId12"/>
    <p:sldId id="263"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1" d="100"/>
          <a:sy n="51" d="100"/>
        </p:scale>
        <p:origin x="8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950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3436218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378523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410279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1"/>
          <p:cNvSpPr/>
          <p:nvPr/>
        </p:nvSpPr>
        <p:spPr>
          <a:xfrm>
            <a:off x="402132" y="723900"/>
            <a:ext cx="13923467" cy="5652968"/>
          </a:xfrm>
          <a:prstGeom prst="rect">
            <a:avLst/>
          </a:prstGeom>
          <a:noFill/>
          <a:ln/>
        </p:spPr>
        <p:txBody>
          <a:bodyPr wrap="square" rtlCol="0" anchor="t"/>
          <a:lstStyle/>
          <a:p>
            <a:pPr>
              <a:lnSpc>
                <a:spcPts val="7101"/>
              </a:lnSpc>
            </a:pPr>
            <a:r>
              <a:rPr lang="en-US" sz="5400" dirty="0">
                <a:solidFill>
                  <a:srgbClr val="FFFFFF"/>
                </a:solidFill>
                <a:latin typeface="Unbounded" pitchFamily="34" charset="0"/>
                <a:ea typeface="Unbounded" pitchFamily="34" charset="-122"/>
              </a:rPr>
              <a:t>Task 6 : Database Design and Implementation</a:t>
            </a:r>
          </a:p>
          <a:p>
            <a:pPr marL="0" indent="0">
              <a:lnSpc>
                <a:spcPts val="7101"/>
              </a:lnSpc>
              <a:buNone/>
            </a:pPr>
            <a:r>
              <a:rPr lang="en-US" sz="5681" dirty="0">
                <a:solidFill>
                  <a:srgbClr val="FFFFFF"/>
                </a:solidFill>
                <a:latin typeface="Unbounded" pitchFamily="34" charset="0"/>
                <a:ea typeface="Unbounded" pitchFamily="34" charset="-122"/>
                <a:cs typeface="Unbounded" pitchFamily="34" charset="-120"/>
              </a:rPr>
              <a:t>                                   of</a:t>
            </a:r>
          </a:p>
          <a:p>
            <a:pPr marL="0" indent="0">
              <a:lnSpc>
                <a:spcPts val="7101"/>
              </a:lnSpc>
              <a:buNone/>
            </a:pPr>
            <a:r>
              <a:rPr lang="en-US" sz="5681" dirty="0">
                <a:solidFill>
                  <a:srgbClr val="FFFFFF"/>
                </a:solidFill>
                <a:latin typeface="Unbounded" pitchFamily="34" charset="0"/>
                <a:ea typeface="Unbounded" pitchFamily="34" charset="-122"/>
                <a:cs typeface="Unbounded" pitchFamily="34" charset="-120"/>
              </a:rPr>
              <a:t>Road State, Road Sign Notification App</a:t>
            </a:r>
          </a:p>
          <a:p>
            <a:r>
              <a:rPr lang="en-US" sz="5681" dirty="0">
                <a:solidFill>
                  <a:srgbClr val="FFFFFF"/>
                </a:solidFill>
                <a:latin typeface="Unbounded" pitchFamily="34" charset="0"/>
                <a:ea typeface="Unbounded" pitchFamily="34" charset="-122"/>
              </a:rPr>
              <a:t>               </a:t>
            </a:r>
            <a:r>
              <a:rPr lang="en-US" sz="5681" dirty="0" err="1">
                <a:solidFill>
                  <a:srgbClr val="FFFFFF"/>
                </a:solidFill>
                <a:latin typeface="Unbounded" pitchFamily="34" charset="0"/>
                <a:ea typeface="Unbounded" pitchFamily="34" charset="-122"/>
              </a:rPr>
              <a:t>safewaka</a:t>
            </a:r>
            <a:r>
              <a:rPr lang="en-US" sz="5681" dirty="0">
                <a:solidFill>
                  <a:srgbClr val="FFFFFF"/>
                </a:solidFill>
                <a:latin typeface="Unbounded" pitchFamily="34" charset="0"/>
                <a:ea typeface="Unbounded" pitchFamily="34" charset="-122"/>
              </a:rPr>
              <a:t>- </a:t>
            </a:r>
            <a:r>
              <a:rPr lang="en-US" sz="2800" i="1" dirty="0">
                <a:solidFill>
                  <a:srgbClr val="FFFFFF"/>
                </a:solidFill>
                <a:latin typeface="Unbounded" pitchFamily="34" charset="0"/>
                <a:ea typeface="Unbounded" pitchFamily="34" charset="-122"/>
              </a:rPr>
              <a:t>Navigate smarter, Driver Safer</a:t>
            </a:r>
            <a:endParaRPr lang="en-US" sz="2800" i="1" dirty="0"/>
          </a:p>
          <a:p>
            <a:pPr marL="0" indent="0">
              <a:buNone/>
            </a:pPr>
            <a:endParaRPr lang="en-US" sz="5681" dirty="0">
              <a:solidFill>
                <a:srgbClr val="FFFFFF"/>
              </a:solidFill>
              <a:latin typeface="Unbounded" pitchFamily="34" charset="0"/>
              <a:ea typeface="Unbounded" pitchFamily="34" charset="-122"/>
            </a:endParaRPr>
          </a:p>
        </p:txBody>
      </p:sp>
      <p:sp>
        <p:nvSpPr>
          <p:cNvPr id="6" name="Text 2"/>
          <p:cNvSpPr/>
          <p:nvPr/>
        </p:nvSpPr>
        <p:spPr>
          <a:xfrm>
            <a:off x="6497299" y="5657022"/>
            <a:ext cx="1809793" cy="615309"/>
          </a:xfrm>
          <a:prstGeom prst="rect">
            <a:avLst/>
          </a:prstGeom>
          <a:noFill/>
          <a:ln/>
        </p:spPr>
        <p:txBody>
          <a:bodyPr wrap="square" rtlCol="0" anchor="t"/>
          <a:lstStyle/>
          <a:p>
            <a:pPr marL="0" indent="0">
              <a:lnSpc>
                <a:spcPts val="2624"/>
              </a:lnSpc>
              <a:buNone/>
            </a:pPr>
            <a:r>
              <a:rPr lang="en-US" sz="3200" dirty="0">
                <a:solidFill>
                  <a:schemeClr val="bg1"/>
                </a:solidFill>
              </a:rPr>
              <a:t>Group 4</a:t>
            </a:r>
          </a:p>
        </p:txBody>
      </p:sp>
      <p:sp>
        <p:nvSpPr>
          <p:cNvPr id="8" name="Text 4"/>
          <p:cNvSpPr/>
          <p:nvPr/>
        </p:nvSpPr>
        <p:spPr>
          <a:xfrm>
            <a:off x="6443543" y="6376868"/>
            <a:ext cx="107513" cy="97512"/>
          </a:xfrm>
          <a:prstGeom prst="rect">
            <a:avLst/>
          </a:prstGeom>
          <a:noFill/>
          <a:ln/>
        </p:spPr>
        <p:txBody>
          <a:bodyPr wrap="none" rtlCol="0" anchor="t"/>
          <a:lstStyle/>
          <a:p>
            <a:pPr marL="0" indent="0" algn="ctr">
              <a:lnSpc>
                <a:spcPts val="768"/>
              </a:lnSpc>
              <a:buNone/>
            </a:pPr>
            <a:r>
              <a:rPr lang="en-US" sz="768" dirty="0">
                <a:solidFill>
                  <a:srgbClr val="3C3838"/>
                </a:solidFill>
                <a:latin typeface="Cabin" pitchFamily="34" charset="0"/>
                <a:ea typeface="Cabin" pitchFamily="34" charset="-122"/>
                <a:cs typeface="Cabin" pitchFamily="34" charset="-120"/>
              </a:rPr>
              <a:t>te</a:t>
            </a:r>
            <a:endParaRPr lang="en-US" sz="768" dirty="0"/>
          </a:p>
        </p:txBody>
      </p:sp>
      <p:pic>
        <p:nvPicPr>
          <p:cNvPr id="3" name="Picture 2">
            <a:extLst>
              <a:ext uri="{FF2B5EF4-FFF2-40B4-BE49-F238E27FC236}">
                <a16:creationId xmlns:a16="http://schemas.microsoft.com/office/drawing/2014/main" id="{6140435C-308C-54BC-47CD-E1FBADAA5F4B}"/>
              </a:ext>
            </a:extLst>
          </p:cNvPr>
          <p:cNvPicPr>
            <a:picLocks noChangeAspect="1"/>
          </p:cNvPicPr>
          <p:nvPr/>
        </p:nvPicPr>
        <p:blipFill>
          <a:blip r:embed="rId4"/>
          <a:stretch>
            <a:fillRect/>
          </a:stretch>
        </p:blipFill>
        <p:spPr>
          <a:xfrm>
            <a:off x="-424637" y="4826000"/>
            <a:ext cx="3083561" cy="3083561"/>
          </a:xfrm>
          <a:prstGeom prst="rect">
            <a:avLst/>
          </a:prstGeom>
        </p:spPr>
      </p:pic>
      <p:pic>
        <p:nvPicPr>
          <p:cNvPr id="7" name="Picture 6">
            <a:extLst>
              <a:ext uri="{FF2B5EF4-FFF2-40B4-BE49-F238E27FC236}">
                <a16:creationId xmlns:a16="http://schemas.microsoft.com/office/drawing/2014/main" id="{85328586-7390-20FF-8506-599E7DD45F33}"/>
              </a:ext>
            </a:extLst>
          </p:cNvPr>
          <p:cNvPicPr>
            <a:picLocks noChangeAspect="1"/>
          </p:cNvPicPr>
          <p:nvPr/>
        </p:nvPicPr>
        <p:blipFill>
          <a:blip r:embed="rId4"/>
          <a:stretch>
            <a:fillRect/>
          </a:stretch>
        </p:blipFill>
        <p:spPr>
          <a:xfrm>
            <a:off x="402132" y="6088915"/>
            <a:ext cx="2296161" cy="2296161"/>
          </a:xfrm>
          <a:prstGeom prst="rect">
            <a:avLst/>
          </a:prstGeom>
        </p:spPr>
      </p:pic>
      <p:pic>
        <p:nvPicPr>
          <p:cNvPr id="9" name="Picture 8">
            <a:extLst>
              <a:ext uri="{FF2B5EF4-FFF2-40B4-BE49-F238E27FC236}">
                <a16:creationId xmlns:a16="http://schemas.microsoft.com/office/drawing/2014/main" id="{35F212BC-D6E4-1F4C-530E-F88A0CBA359B}"/>
              </a:ext>
            </a:extLst>
          </p:cNvPr>
          <p:cNvPicPr>
            <a:picLocks noChangeAspect="1"/>
          </p:cNvPicPr>
          <p:nvPr/>
        </p:nvPicPr>
        <p:blipFill>
          <a:blip r:embed="rId4"/>
          <a:stretch>
            <a:fillRect/>
          </a:stretch>
        </p:blipFill>
        <p:spPr>
          <a:xfrm>
            <a:off x="985083" y="4835087"/>
            <a:ext cx="3083561" cy="3083561"/>
          </a:xfrm>
          <a:prstGeom prst="rect">
            <a:avLst/>
          </a:prstGeom>
        </p:spPr>
      </p:pic>
    </p:spTree>
    <p:extLst>
      <p:ext uri="{BB962C8B-B14F-4D97-AF65-F5344CB8AC3E}">
        <p14:creationId xmlns:p14="http://schemas.microsoft.com/office/powerpoint/2010/main" val="2646983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4490799" y="955238"/>
            <a:ext cx="6259592" cy="653415"/>
          </a:xfrm>
          <a:prstGeom prst="rect">
            <a:avLst/>
          </a:prstGeom>
          <a:noFill/>
          <a:ln/>
        </p:spPr>
        <p:txBody>
          <a:bodyPr wrap="none" rtlCol="0" anchor="t"/>
          <a:lstStyle/>
          <a:p>
            <a:pPr marL="0" indent="0">
              <a:lnSpc>
                <a:spcPts val="5146"/>
              </a:lnSpc>
              <a:buNone/>
            </a:pPr>
            <a:r>
              <a:rPr lang="en-US" sz="4117" dirty="0">
                <a:solidFill>
                  <a:srgbClr val="FFFFFF"/>
                </a:solidFill>
                <a:latin typeface="Unbounded" pitchFamily="34" charset="0"/>
                <a:ea typeface="Unbounded" pitchFamily="34" charset="-122"/>
                <a:cs typeface="Unbounded" pitchFamily="34" charset="-120"/>
              </a:rPr>
              <a:t>Notification System</a:t>
            </a:r>
            <a:endParaRPr lang="en-US" sz="4117" dirty="0"/>
          </a:p>
        </p:txBody>
      </p:sp>
      <p:pic>
        <p:nvPicPr>
          <p:cNvPr id="6" name="Image 2" descr="preencoded.png"/>
          <p:cNvPicPr>
            <a:picLocks noChangeAspect="1"/>
          </p:cNvPicPr>
          <p:nvPr/>
        </p:nvPicPr>
        <p:blipFill>
          <a:blip r:embed="rId4"/>
          <a:stretch>
            <a:fillRect/>
          </a:stretch>
        </p:blipFill>
        <p:spPr>
          <a:xfrm>
            <a:off x="4490799" y="1941909"/>
            <a:ext cx="1110972" cy="1777484"/>
          </a:xfrm>
          <a:prstGeom prst="rect">
            <a:avLst/>
          </a:prstGeom>
        </p:spPr>
      </p:pic>
      <p:sp>
        <p:nvSpPr>
          <p:cNvPr id="7" name="Text 2"/>
          <p:cNvSpPr/>
          <p:nvPr/>
        </p:nvSpPr>
        <p:spPr>
          <a:xfrm>
            <a:off x="5935028" y="2164080"/>
            <a:ext cx="2859405" cy="326827"/>
          </a:xfrm>
          <a:prstGeom prst="rect">
            <a:avLst/>
          </a:prstGeom>
          <a:noFill/>
          <a:ln/>
        </p:spPr>
        <p:txBody>
          <a:bodyPr wrap="none" rtlCol="0" anchor="t"/>
          <a:lstStyle/>
          <a:p>
            <a:pPr marL="0" indent="0" algn="l">
              <a:lnSpc>
                <a:spcPts val="2573"/>
              </a:lnSpc>
              <a:buNone/>
            </a:pPr>
            <a:r>
              <a:rPr lang="en-US" sz="2058" dirty="0">
                <a:solidFill>
                  <a:srgbClr val="FFFFFF"/>
                </a:solidFill>
                <a:latin typeface="Unbounded" pitchFamily="34" charset="0"/>
                <a:ea typeface="Unbounded" pitchFamily="34" charset="-122"/>
                <a:cs typeface="Unbounded" pitchFamily="34" charset="-120"/>
              </a:rPr>
              <a:t>Trigger Conditions</a:t>
            </a:r>
            <a:endParaRPr lang="en-US" sz="2058" dirty="0"/>
          </a:p>
        </p:txBody>
      </p:sp>
      <p:sp>
        <p:nvSpPr>
          <p:cNvPr id="8" name="Text 3"/>
          <p:cNvSpPr/>
          <p:nvPr/>
        </p:nvSpPr>
        <p:spPr>
          <a:xfrm>
            <a:off x="5935028" y="2624137"/>
            <a:ext cx="7862173" cy="666512"/>
          </a:xfrm>
          <a:prstGeom prst="rect">
            <a:avLst/>
          </a:prstGeom>
          <a:noFill/>
          <a:ln/>
        </p:spPr>
        <p:txBody>
          <a:bodyPr wrap="square" rtlCol="0" anchor="t"/>
          <a:lstStyle/>
          <a:p>
            <a:pPr marL="0" indent="0" algn="l">
              <a:lnSpc>
                <a:spcPts val="2624"/>
              </a:lnSpc>
              <a:buNone/>
            </a:pPr>
            <a:r>
              <a:rPr lang="en-US" sz="1750" dirty="0">
                <a:solidFill>
                  <a:srgbClr val="CAD6DE"/>
                </a:solidFill>
                <a:latin typeface="Cabin" pitchFamily="34" charset="0"/>
                <a:ea typeface="Cabin" pitchFamily="34" charset="-122"/>
                <a:cs typeface="Cabin" pitchFamily="34" charset="-120"/>
              </a:rPr>
              <a:t>Notifications are triggered based on specific conditions, such as road closures, accidents, traffic jams, or approaching traffic signs.</a:t>
            </a:r>
            <a:endParaRPr lang="en-US" sz="1750" dirty="0"/>
          </a:p>
        </p:txBody>
      </p:sp>
      <p:pic>
        <p:nvPicPr>
          <p:cNvPr id="9" name="Image 3" descr="preencoded.png"/>
          <p:cNvPicPr>
            <a:picLocks noChangeAspect="1"/>
          </p:cNvPicPr>
          <p:nvPr/>
        </p:nvPicPr>
        <p:blipFill>
          <a:blip r:embed="rId5"/>
          <a:stretch>
            <a:fillRect/>
          </a:stretch>
        </p:blipFill>
        <p:spPr>
          <a:xfrm>
            <a:off x="4490799" y="3719393"/>
            <a:ext cx="1110972" cy="1777484"/>
          </a:xfrm>
          <a:prstGeom prst="rect">
            <a:avLst/>
          </a:prstGeom>
        </p:spPr>
      </p:pic>
      <p:sp>
        <p:nvSpPr>
          <p:cNvPr id="10" name="Text 4"/>
          <p:cNvSpPr/>
          <p:nvPr/>
        </p:nvSpPr>
        <p:spPr>
          <a:xfrm>
            <a:off x="5935028" y="3941564"/>
            <a:ext cx="3181707" cy="326827"/>
          </a:xfrm>
          <a:prstGeom prst="rect">
            <a:avLst/>
          </a:prstGeom>
          <a:noFill/>
          <a:ln/>
        </p:spPr>
        <p:txBody>
          <a:bodyPr wrap="none" rtlCol="0" anchor="t"/>
          <a:lstStyle/>
          <a:p>
            <a:pPr marL="0" indent="0" algn="l">
              <a:lnSpc>
                <a:spcPts val="2573"/>
              </a:lnSpc>
              <a:buNone/>
            </a:pPr>
            <a:r>
              <a:rPr lang="en-US" sz="2058" dirty="0">
                <a:solidFill>
                  <a:srgbClr val="FFFFFF"/>
                </a:solidFill>
                <a:latin typeface="Unbounded" pitchFamily="34" charset="0"/>
                <a:ea typeface="Unbounded" pitchFamily="34" charset="-122"/>
                <a:cs typeface="Unbounded" pitchFamily="34" charset="-120"/>
              </a:rPr>
              <a:t>Notification Delivery</a:t>
            </a:r>
            <a:endParaRPr lang="en-US" sz="2058" dirty="0"/>
          </a:p>
        </p:txBody>
      </p:sp>
      <p:sp>
        <p:nvSpPr>
          <p:cNvPr id="11" name="Text 5"/>
          <p:cNvSpPr/>
          <p:nvPr/>
        </p:nvSpPr>
        <p:spPr>
          <a:xfrm>
            <a:off x="5935028" y="4401622"/>
            <a:ext cx="7862173" cy="666512"/>
          </a:xfrm>
          <a:prstGeom prst="rect">
            <a:avLst/>
          </a:prstGeom>
          <a:noFill/>
          <a:ln/>
        </p:spPr>
        <p:txBody>
          <a:bodyPr wrap="square" rtlCol="0" anchor="t"/>
          <a:lstStyle/>
          <a:p>
            <a:pPr marL="0" indent="0" algn="l">
              <a:lnSpc>
                <a:spcPts val="2624"/>
              </a:lnSpc>
              <a:buNone/>
            </a:pPr>
            <a:r>
              <a:rPr lang="en-US" sz="1750" dirty="0">
                <a:solidFill>
                  <a:srgbClr val="CAD6DE"/>
                </a:solidFill>
                <a:latin typeface="Cabin" pitchFamily="34" charset="0"/>
                <a:ea typeface="Cabin" pitchFamily="34" charset="-122"/>
                <a:cs typeface="Cabin" pitchFamily="34" charset="-120"/>
              </a:rPr>
              <a:t>The system delivers notifications to users via push notifications, SMS messages, or in-app alerts, ensuring timely and effective communication.</a:t>
            </a:r>
            <a:endParaRPr lang="en-US" sz="1750" dirty="0"/>
          </a:p>
        </p:txBody>
      </p:sp>
      <p:pic>
        <p:nvPicPr>
          <p:cNvPr id="12" name="Image 4" descr="preencoded.png"/>
          <p:cNvPicPr>
            <a:picLocks noChangeAspect="1"/>
          </p:cNvPicPr>
          <p:nvPr/>
        </p:nvPicPr>
        <p:blipFill>
          <a:blip r:embed="rId6"/>
          <a:stretch>
            <a:fillRect/>
          </a:stretch>
        </p:blipFill>
        <p:spPr>
          <a:xfrm>
            <a:off x="4490799" y="5496878"/>
            <a:ext cx="1110972" cy="1777484"/>
          </a:xfrm>
          <a:prstGeom prst="rect">
            <a:avLst/>
          </a:prstGeom>
        </p:spPr>
      </p:pic>
      <p:sp>
        <p:nvSpPr>
          <p:cNvPr id="13" name="Text 6"/>
          <p:cNvSpPr/>
          <p:nvPr/>
        </p:nvSpPr>
        <p:spPr>
          <a:xfrm>
            <a:off x="5935028" y="5719048"/>
            <a:ext cx="2677835" cy="326827"/>
          </a:xfrm>
          <a:prstGeom prst="rect">
            <a:avLst/>
          </a:prstGeom>
          <a:noFill/>
          <a:ln/>
        </p:spPr>
        <p:txBody>
          <a:bodyPr wrap="none" rtlCol="0" anchor="t"/>
          <a:lstStyle/>
          <a:p>
            <a:pPr marL="0" indent="0" algn="l">
              <a:lnSpc>
                <a:spcPts val="2573"/>
              </a:lnSpc>
              <a:buNone/>
            </a:pPr>
            <a:r>
              <a:rPr lang="en-US" sz="2058" dirty="0">
                <a:solidFill>
                  <a:srgbClr val="FFFFFF"/>
                </a:solidFill>
                <a:latin typeface="Unbounded" pitchFamily="34" charset="0"/>
                <a:ea typeface="Unbounded" pitchFamily="34" charset="-122"/>
                <a:cs typeface="Unbounded" pitchFamily="34" charset="-120"/>
              </a:rPr>
              <a:t>User Preferences</a:t>
            </a:r>
            <a:endParaRPr lang="en-US" sz="2058" dirty="0"/>
          </a:p>
        </p:txBody>
      </p:sp>
      <p:sp>
        <p:nvSpPr>
          <p:cNvPr id="14" name="Text 7"/>
          <p:cNvSpPr/>
          <p:nvPr/>
        </p:nvSpPr>
        <p:spPr>
          <a:xfrm>
            <a:off x="5935028" y="6179106"/>
            <a:ext cx="7862173" cy="666512"/>
          </a:xfrm>
          <a:prstGeom prst="rect">
            <a:avLst/>
          </a:prstGeom>
          <a:noFill/>
          <a:ln/>
        </p:spPr>
        <p:txBody>
          <a:bodyPr wrap="square" rtlCol="0" anchor="t"/>
          <a:lstStyle/>
          <a:p>
            <a:pPr marL="0" indent="0" algn="l">
              <a:lnSpc>
                <a:spcPts val="2624"/>
              </a:lnSpc>
              <a:buNone/>
            </a:pPr>
            <a:r>
              <a:rPr lang="en-US" sz="1750" dirty="0">
                <a:solidFill>
                  <a:srgbClr val="CAD6DE"/>
                </a:solidFill>
                <a:latin typeface="Cabin" pitchFamily="34" charset="0"/>
                <a:ea typeface="Cabin" pitchFamily="34" charset="-122"/>
                <a:cs typeface="Cabin" pitchFamily="34" charset="-120"/>
              </a:rPr>
              <a:t>Users can customize notification preferences, allowing them to control the frequency, type, and content of notifications they receive.</a:t>
            </a:r>
            <a:endParaRPr lang="en-US" sz="1750" dirty="0"/>
          </a:p>
        </p:txBody>
      </p:sp>
      <p:pic>
        <p:nvPicPr>
          <p:cNvPr id="17" name="Picture 16">
            <a:extLst>
              <a:ext uri="{FF2B5EF4-FFF2-40B4-BE49-F238E27FC236}">
                <a16:creationId xmlns:a16="http://schemas.microsoft.com/office/drawing/2014/main" id="{BC14AA0F-2E98-ACE8-2B73-14C2AE6E3BA9}"/>
              </a:ext>
            </a:extLst>
          </p:cNvPr>
          <p:cNvPicPr>
            <a:picLocks noChangeAspect="1"/>
          </p:cNvPicPr>
          <p:nvPr/>
        </p:nvPicPr>
        <p:blipFill>
          <a:blip r:embed="rId7"/>
          <a:stretch>
            <a:fillRect/>
          </a:stretch>
        </p:blipFill>
        <p:spPr>
          <a:xfrm>
            <a:off x="-1529896" y="-214294"/>
            <a:ext cx="7160619" cy="86581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60" y="0"/>
            <a:ext cx="14630400" cy="8229600"/>
          </a:xfrm>
          <a:prstGeom prst="rect">
            <a:avLst/>
          </a:prstGeom>
          <a:solidFill>
            <a:srgbClr val="112836"/>
          </a:solidFill>
          <a:ln/>
        </p:spPr>
      </p:sp>
      <p:sp>
        <p:nvSpPr>
          <p:cNvPr id="4" name="Text 1"/>
          <p:cNvSpPr/>
          <p:nvPr/>
        </p:nvSpPr>
        <p:spPr>
          <a:xfrm>
            <a:off x="2348389" y="1290518"/>
            <a:ext cx="9933503" cy="1306830"/>
          </a:xfrm>
          <a:prstGeom prst="rect">
            <a:avLst/>
          </a:prstGeom>
          <a:noFill/>
          <a:ln/>
        </p:spPr>
        <p:txBody>
          <a:bodyPr wrap="square" rtlCol="0" anchor="t"/>
          <a:lstStyle/>
          <a:p>
            <a:pPr marL="0" indent="0">
              <a:lnSpc>
                <a:spcPts val="5146"/>
              </a:lnSpc>
              <a:buNone/>
            </a:pPr>
            <a:r>
              <a:rPr lang="en-US" sz="4117" dirty="0">
                <a:solidFill>
                  <a:srgbClr val="FFFFFF"/>
                </a:solidFill>
                <a:latin typeface="Unbounded" pitchFamily="34" charset="0"/>
                <a:ea typeface="Unbounded" pitchFamily="34" charset="-122"/>
                <a:cs typeface="Unbounded" pitchFamily="34" charset="-120"/>
              </a:rPr>
              <a:t>Integration with Real Time data Sources</a:t>
            </a:r>
            <a:endParaRPr lang="en-US" sz="4117" dirty="0"/>
          </a:p>
        </p:txBody>
      </p:sp>
      <p:pic>
        <p:nvPicPr>
          <p:cNvPr id="8" name="Image 2" descr="preencoded.png"/>
          <p:cNvPicPr>
            <a:picLocks noChangeAspect="1"/>
          </p:cNvPicPr>
          <p:nvPr/>
        </p:nvPicPr>
        <p:blipFill>
          <a:blip r:embed="rId4"/>
          <a:stretch>
            <a:fillRect/>
          </a:stretch>
        </p:blipFill>
        <p:spPr>
          <a:xfrm>
            <a:off x="2348389" y="2486263"/>
            <a:ext cx="555427" cy="555427"/>
          </a:xfrm>
          <a:prstGeom prst="rect">
            <a:avLst/>
          </a:prstGeom>
        </p:spPr>
      </p:pic>
      <p:sp>
        <p:nvSpPr>
          <p:cNvPr id="9" name="Text 4"/>
          <p:cNvSpPr/>
          <p:nvPr/>
        </p:nvSpPr>
        <p:spPr>
          <a:xfrm>
            <a:off x="2246975" y="3329047"/>
            <a:ext cx="2233493" cy="653653"/>
          </a:xfrm>
          <a:prstGeom prst="rect">
            <a:avLst/>
          </a:prstGeom>
          <a:noFill/>
          <a:ln/>
        </p:spPr>
        <p:txBody>
          <a:bodyPr wrap="square" rtlCol="0" anchor="t"/>
          <a:lstStyle/>
          <a:p>
            <a:pPr marL="0" indent="0" algn="l">
              <a:lnSpc>
                <a:spcPts val="2573"/>
              </a:lnSpc>
              <a:buNone/>
            </a:pPr>
            <a:r>
              <a:rPr lang="en-US" sz="2058" dirty="0">
                <a:solidFill>
                  <a:srgbClr val="FFFFFF"/>
                </a:solidFill>
                <a:latin typeface="Unbounded" pitchFamily="34" charset="0"/>
                <a:ea typeface="Unbounded" pitchFamily="34" charset="-122"/>
                <a:cs typeface="Unbounded" pitchFamily="34" charset="-120"/>
              </a:rPr>
              <a:t>Road Cameras</a:t>
            </a:r>
            <a:endParaRPr lang="en-US" sz="2058" dirty="0"/>
          </a:p>
        </p:txBody>
      </p:sp>
      <p:sp>
        <p:nvSpPr>
          <p:cNvPr id="10" name="Text 5"/>
          <p:cNvSpPr/>
          <p:nvPr/>
        </p:nvSpPr>
        <p:spPr>
          <a:xfrm>
            <a:off x="2246974" y="3979293"/>
            <a:ext cx="2233493" cy="2332792"/>
          </a:xfrm>
          <a:prstGeom prst="rect">
            <a:avLst/>
          </a:prstGeom>
          <a:noFill/>
          <a:ln/>
        </p:spPr>
        <p:txBody>
          <a:bodyPr wrap="square" rtlCol="0" anchor="t"/>
          <a:lstStyle/>
          <a:p>
            <a:pPr marL="0" indent="0" algn="l">
              <a:lnSpc>
                <a:spcPts val="2624"/>
              </a:lnSpc>
              <a:buNone/>
            </a:pPr>
            <a:r>
              <a:rPr lang="en-US" sz="1750" dirty="0">
                <a:solidFill>
                  <a:srgbClr val="CAD6DE"/>
                </a:solidFill>
                <a:latin typeface="Cabin" pitchFamily="34" charset="0"/>
                <a:ea typeface="Cabin" pitchFamily="34" charset="-122"/>
                <a:cs typeface="Cabin" pitchFamily="34" charset="-120"/>
              </a:rPr>
              <a:t>Live footage from road cameras provides visual context and real-time updates on road conditions, allowing users to make informed decisions.</a:t>
            </a:r>
            <a:endParaRPr lang="en-US" sz="1750" dirty="0"/>
          </a:p>
        </p:txBody>
      </p:sp>
      <p:pic>
        <p:nvPicPr>
          <p:cNvPr id="11" name="Image 3" descr="preencoded.png"/>
          <p:cNvPicPr>
            <a:picLocks noChangeAspect="1"/>
          </p:cNvPicPr>
          <p:nvPr/>
        </p:nvPicPr>
        <p:blipFill>
          <a:blip r:embed="rId5"/>
          <a:stretch>
            <a:fillRect/>
          </a:stretch>
        </p:blipFill>
        <p:spPr>
          <a:xfrm>
            <a:off x="6479686" y="2375177"/>
            <a:ext cx="555427" cy="555427"/>
          </a:xfrm>
          <a:prstGeom prst="rect">
            <a:avLst/>
          </a:prstGeom>
        </p:spPr>
      </p:pic>
      <p:sp>
        <p:nvSpPr>
          <p:cNvPr id="12" name="Text 6"/>
          <p:cNvSpPr/>
          <p:nvPr/>
        </p:nvSpPr>
        <p:spPr>
          <a:xfrm>
            <a:off x="6147746" y="3355830"/>
            <a:ext cx="2233374" cy="326827"/>
          </a:xfrm>
          <a:prstGeom prst="rect">
            <a:avLst/>
          </a:prstGeom>
          <a:noFill/>
          <a:ln/>
        </p:spPr>
        <p:txBody>
          <a:bodyPr wrap="none" rtlCol="0" anchor="t"/>
          <a:lstStyle/>
          <a:p>
            <a:pPr marL="0" indent="0" algn="l">
              <a:lnSpc>
                <a:spcPts val="2573"/>
              </a:lnSpc>
              <a:buNone/>
            </a:pPr>
            <a:r>
              <a:rPr lang="en-US" sz="2058" dirty="0">
                <a:solidFill>
                  <a:srgbClr val="FFFFFF"/>
                </a:solidFill>
                <a:latin typeface="Unbounded" pitchFamily="34" charset="0"/>
                <a:ea typeface="Unbounded" pitchFamily="34" charset="-122"/>
                <a:cs typeface="Unbounded" pitchFamily="34" charset="-120"/>
              </a:rPr>
              <a:t>GPS Devices</a:t>
            </a:r>
            <a:endParaRPr lang="en-US" sz="2058" dirty="0"/>
          </a:p>
        </p:txBody>
      </p:sp>
      <p:sp>
        <p:nvSpPr>
          <p:cNvPr id="13" name="Text 7"/>
          <p:cNvSpPr/>
          <p:nvPr/>
        </p:nvSpPr>
        <p:spPr>
          <a:xfrm>
            <a:off x="6147745" y="3965617"/>
            <a:ext cx="2233374" cy="2332792"/>
          </a:xfrm>
          <a:prstGeom prst="rect">
            <a:avLst/>
          </a:prstGeom>
          <a:noFill/>
          <a:ln/>
        </p:spPr>
        <p:txBody>
          <a:bodyPr wrap="square" rtlCol="0" anchor="t"/>
          <a:lstStyle/>
          <a:p>
            <a:pPr marL="0" indent="0" algn="l">
              <a:lnSpc>
                <a:spcPts val="2624"/>
              </a:lnSpc>
              <a:buNone/>
            </a:pPr>
            <a:r>
              <a:rPr lang="en-US" sz="1750" dirty="0">
                <a:solidFill>
                  <a:srgbClr val="CAD6DE"/>
                </a:solidFill>
                <a:latin typeface="Cabin" pitchFamily="34" charset="0"/>
                <a:ea typeface="Cabin" pitchFamily="34" charset="-122"/>
                <a:cs typeface="Cabin" pitchFamily="34" charset="-120"/>
              </a:rPr>
              <a:t>Integration with GPS devices enables accurate location tracking, ensuring that users receive relevant notifications based on their current position.</a:t>
            </a:r>
            <a:endParaRPr lang="en-US" sz="1750" dirty="0"/>
          </a:p>
        </p:txBody>
      </p:sp>
      <p:pic>
        <p:nvPicPr>
          <p:cNvPr id="14" name="Image 4" descr="preencoded.png"/>
          <p:cNvPicPr>
            <a:picLocks noChangeAspect="1"/>
          </p:cNvPicPr>
          <p:nvPr/>
        </p:nvPicPr>
        <p:blipFill>
          <a:blip r:embed="rId6"/>
          <a:stretch>
            <a:fillRect/>
          </a:stretch>
        </p:blipFill>
        <p:spPr>
          <a:xfrm>
            <a:off x="10496235" y="2420907"/>
            <a:ext cx="555427" cy="555427"/>
          </a:xfrm>
          <a:prstGeom prst="rect">
            <a:avLst/>
          </a:prstGeom>
        </p:spPr>
      </p:pic>
      <p:sp>
        <p:nvSpPr>
          <p:cNvPr id="15" name="Text 8"/>
          <p:cNvSpPr/>
          <p:nvPr/>
        </p:nvSpPr>
        <p:spPr>
          <a:xfrm>
            <a:off x="10048398" y="3248730"/>
            <a:ext cx="2740676" cy="653653"/>
          </a:xfrm>
          <a:prstGeom prst="rect">
            <a:avLst/>
          </a:prstGeom>
          <a:noFill/>
          <a:ln/>
        </p:spPr>
        <p:txBody>
          <a:bodyPr wrap="square" rtlCol="0" anchor="t"/>
          <a:lstStyle/>
          <a:p>
            <a:pPr marL="0" indent="0" algn="l">
              <a:lnSpc>
                <a:spcPts val="2573"/>
              </a:lnSpc>
              <a:buNone/>
            </a:pPr>
            <a:r>
              <a:rPr lang="en-US" sz="2058" dirty="0">
                <a:solidFill>
                  <a:srgbClr val="FFFFFF"/>
                </a:solidFill>
                <a:latin typeface="Unbounded" pitchFamily="34" charset="0"/>
                <a:ea typeface="Unbounded" pitchFamily="34" charset="-122"/>
                <a:cs typeface="Unbounded" pitchFamily="34" charset="-120"/>
              </a:rPr>
              <a:t>Cloud-Based Platform</a:t>
            </a:r>
            <a:endParaRPr lang="en-US" sz="2058" dirty="0"/>
          </a:p>
        </p:txBody>
      </p:sp>
      <p:sp>
        <p:nvSpPr>
          <p:cNvPr id="16" name="Text 9"/>
          <p:cNvSpPr/>
          <p:nvPr/>
        </p:nvSpPr>
        <p:spPr>
          <a:xfrm>
            <a:off x="10149934" y="3902383"/>
            <a:ext cx="2233493" cy="2332792"/>
          </a:xfrm>
          <a:prstGeom prst="rect">
            <a:avLst/>
          </a:prstGeom>
          <a:noFill/>
          <a:ln/>
        </p:spPr>
        <p:txBody>
          <a:bodyPr wrap="square" rtlCol="0" anchor="t"/>
          <a:lstStyle/>
          <a:p>
            <a:pPr marL="0" indent="0" algn="l">
              <a:lnSpc>
                <a:spcPts val="2624"/>
              </a:lnSpc>
              <a:buNone/>
            </a:pPr>
            <a:r>
              <a:rPr lang="en-US" sz="1750" dirty="0">
                <a:solidFill>
                  <a:srgbClr val="CAD6DE"/>
                </a:solidFill>
                <a:latin typeface="Cabin" pitchFamily="34" charset="0"/>
                <a:ea typeface="Cabin" pitchFamily="34" charset="-122"/>
                <a:cs typeface="Cabin" pitchFamily="34" charset="-120"/>
              </a:rPr>
              <a:t>The app leverages a cloud-based platform for data storage, processing, and notification delivery, ensuring scalability and reliability.</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00416" y="0"/>
            <a:ext cx="14630400" cy="8229600"/>
          </a:xfrm>
          <a:prstGeom prst="rect">
            <a:avLst/>
          </a:prstGeom>
          <a:solidFill>
            <a:srgbClr val="112836"/>
          </a:solidFill>
          <a:ln/>
        </p:spPr>
      </p:sp>
      <p:sp>
        <p:nvSpPr>
          <p:cNvPr id="5" name="Text 1"/>
          <p:cNvSpPr/>
          <p:nvPr/>
        </p:nvSpPr>
        <p:spPr>
          <a:xfrm>
            <a:off x="6319599" y="1205166"/>
            <a:ext cx="7477601" cy="1306830"/>
          </a:xfrm>
          <a:prstGeom prst="rect">
            <a:avLst/>
          </a:prstGeom>
          <a:noFill/>
          <a:ln/>
        </p:spPr>
        <p:txBody>
          <a:bodyPr wrap="square" rtlCol="0" anchor="t"/>
          <a:lstStyle/>
          <a:p>
            <a:pPr marL="0" indent="0">
              <a:lnSpc>
                <a:spcPts val="5146"/>
              </a:lnSpc>
              <a:buNone/>
            </a:pPr>
            <a:r>
              <a:rPr lang="en-US" sz="4800" dirty="0">
                <a:solidFill>
                  <a:srgbClr val="FFFFFF"/>
                </a:solidFill>
                <a:latin typeface="Cambria" panose="02040503050406030204" pitchFamily="18" charset="0"/>
                <a:ea typeface="Cambria" panose="02040503050406030204" pitchFamily="18" charset="0"/>
                <a:cs typeface="Unbounded" pitchFamily="34" charset="-120"/>
              </a:rPr>
              <a:t> Conclusion</a:t>
            </a:r>
            <a:endParaRPr lang="en-US" sz="4800" dirty="0">
              <a:latin typeface="Cambria" panose="02040503050406030204" pitchFamily="18" charset="0"/>
              <a:ea typeface="Cambria" panose="02040503050406030204" pitchFamily="18" charset="0"/>
            </a:endParaRPr>
          </a:p>
        </p:txBody>
      </p:sp>
      <p:sp>
        <p:nvSpPr>
          <p:cNvPr id="6" name="Text 2"/>
          <p:cNvSpPr/>
          <p:nvPr/>
        </p:nvSpPr>
        <p:spPr>
          <a:xfrm>
            <a:off x="6520015" y="2034954"/>
            <a:ext cx="7909969" cy="3720229"/>
          </a:xfrm>
          <a:prstGeom prst="rect">
            <a:avLst/>
          </a:prstGeom>
          <a:noFill/>
          <a:ln/>
        </p:spPr>
        <p:txBody>
          <a:bodyPr wrap="square" rtlCol="0" anchor="t"/>
          <a:lstStyle/>
          <a:p>
            <a:pPr marL="0" indent="0">
              <a:lnSpc>
                <a:spcPts val="2624"/>
              </a:lnSpc>
              <a:buNone/>
            </a:pPr>
            <a:r>
              <a:rPr lang="en-US" sz="2800" dirty="0">
                <a:solidFill>
                  <a:srgbClr val="CAD6DE"/>
                </a:solidFill>
                <a:latin typeface="Cambria" panose="02040503050406030204" pitchFamily="18" charset="0"/>
                <a:ea typeface="Cambria" panose="02040503050406030204" pitchFamily="18" charset="0"/>
                <a:cs typeface="Cabin" pitchFamily="34" charset="-120"/>
              </a:rPr>
              <a:t>SafeWaka is a transformative mobile application that addresses the need for real-time road information and promotes road safety. By leveraging advanced technology, the app empowers drivers to navigate roads more safely and efficiently</a:t>
            </a:r>
            <a:r>
              <a:rPr lang="en-US" sz="3200" dirty="0">
                <a:solidFill>
                  <a:srgbClr val="CAD6DE"/>
                </a:solidFill>
                <a:latin typeface="Cambria" panose="02040503050406030204" pitchFamily="18" charset="0"/>
                <a:ea typeface="Cambria" panose="02040503050406030204" pitchFamily="18" charset="0"/>
                <a:cs typeface="Cabin" pitchFamily="34" charset="-120"/>
              </a:rPr>
              <a:t>.</a:t>
            </a:r>
            <a:endParaRPr lang="en-US" sz="3200" dirty="0">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id="{58752502-6C76-1832-15D8-174C88816D10}"/>
              </a:ext>
            </a:extLst>
          </p:cNvPr>
          <p:cNvPicPr>
            <a:picLocks noChangeAspect="1"/>
          </p:cNvPicPr>
          <p:nvPr/>
        </p:nvPicPr>
        <p:blipFill>
          <a:blip r:embed="rId4"/>
          <a:stretch>
            <a:fillRect/>
          </a:stretch>
        </p:blipFill>
        <p:spPr>
          <a:xfrm>
            <a:off x="0" y="0"/>
            <a:ext cx="6319599"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0">
            <a:extLst>
              <a:ext uri="{FF2B5EF4-FFF2-40B4-BE49-F238E27FC236}">
                <a16:creationId xmlns:a16="http://schemas.microsoft.com/office/drawing/2014/main" id="{B691F8F0-4461-4859-1864-34C3864B5932}"/>
              </a:ext>
            </a:extLst>
          </p:cNvPr>
          <p:cNvSpPr/>
          <p:nvPr/>
        </p:nvSpPr>
        <p:spPr>
          <a:xfrm>
            <a:off x="0" y="0"/>
            <a:ext cx="14630400" cy="8229600"/>
          </a:xfrm>
          <a:prstGeom prst="rect">
            <a:avLst/>
          </a:prstGeom>
          <a:solidFill>
            <a:srgbClr val="112836"/>
          </a:solidFill>
          <a:ln/>
        </p:spPr>
      </p:sp>
      <p:sp>
        <p:nvSpPr>
          <p:cNvPr id="5" name="Text 1"/>
          <p:cNvSpPr/>
          <p:nvPr/>
        </p:nvSpPr>
        <p:spPr>
          <a:xfrm>
            <a:off x="275573" y="1609368"/>
            <a:ext cx="13521627" cy="3776824"/>
          </a:xfrm>
          <a:prstGeom prst="rect">
            <a:avLst/>
          </a:prstGeom>
          <a:noFill/>
          <a:ln/>
        </p:spPr>
        <p:txBody>
          <a:bodyPr wrap="square" rtlCol="0" anchor="t"/>
          <a:lstStyle/>
          <a:p>
            <a:pPr marL="0" indent="0">
              <a:buNone/>
            </a:pPr>
            <a:endParaRPr lang="en-US" sz="5681" dirty="0"/>
          </a:p>
        </p:txBody>
      </p:sp>
      <p:sp>
        <p:nvSpPr>
          <p:cNvPr id="8" name="Text 4"/>
          <p:cNvSpPr/>
          <p:nvPr/>
        </p:nvSpPr>
        <p:spPr>
          <a:xfrm>
            <a:off x="6443543" y="6376868"/>
            <a:ext cx="107513" cy="97512"/>
          </a:xfrm>
          <a:prstGeom prst="rect">
            <a:avLst/>
          </a:prstGeom>
          <a:noFill/>
          <a:ln/>
        </p:spPr>
        <p:txBody>
          <a:bodyPr wrap="none" rtlCol="0" anchor="t"/>
          <a:lstStyle/>
          <a:p>
            <a:pPr marL="0" indent="0" algn="ctr">
              <a:lnSpc>
                <a:spcPts val="768"/>
              </a:lnSpc>
              <a:buNone/>
            </a:pPr>
            <a:r>
              <a:rPr lang="en-US" sz="768" dirty="0">
                <a:solidFill>
                  <a:srgbClr val="3C3838"/>
                </a:solidFill>
                <a:latin typeface="Cabin" pitchFamily="34" charset="0"/>
                <a:ea typeface="Cabin" pitchFamily="34" charset="-122"/>
                <a:cs typeface="Cabin" pitchFamily="34" charset="-120"/>
              </a:rPr>
              <a:t>te</a:t>
            </a:r>
            <a:endParaRPr lang="en-US" sz="768" dirty="0"/>
          </a:p>
        </p:txBody>
      </p:sp>
      <p:sp>
        <p:nvSpPr>
          <p:cNvPr id="4" name="Text 1">
            <a:extLst>
              <a:ext uri="{FF2B5EF4-FFF2-40B4-BE49-F238E27FC236}">
                <a16:creationId xmlns:a16="http://schemas.microsoft.com/office/drawing/2014/main" id="{498DFC87-02DF-429C-4389-2690A303BE1F}"/>
              </a:ext>
            </a:extLst>
          </p:cNvPr>
          <p:cNvSpPr/>
          <p:nvPr/>
        </p:nvSpPr>
        <p:spPr>
          <a:xfrm>
            <a:off x="1992789" y="1083042"/>
            <a:ext cx="6449854" cy="653415"/>
          </a:xfrm>
          <a:prstGeom prst="rect">
            <a:avLst/>
          </a:prstGeom>
          <a:noFill/>
          <a:ln/>
        </p:spPr>
        <p:txBody>
          <a:bodyPr wrap="none" rtlCol="0" anchor="t"/>
          <a:lstStyle/>
          <a:p>
            <a:pPr marL="0" indent="0">
              <a:lnSpc>
                <a:spcPts val="5146"/>
              </a:lnSpc>
              <a:buNone/>
            </a:pPr>
            <a:r>
              <a:rPr lang="en-US" sz="4117" dirty="0">
                <a:solidFill>
                  <a:schemeClr val="bg1"/>
                </a:solidFill>
              </a:rPr>
              <a:t>OUTLINE</a:t>
            </a:r>
          </a:p>
        </p:txBody>
      </p:sp>
      <p:sp>
        <p:nvSpPr>
          <p:cNvPr id="9" name="TextBox 8">
            <a:extLst>
              <a:ext uri="{FF2B5EF4-FFF2-40B4-BE49-F238E27FC236}">
                <a16:creationId xmlns:a16="http://schemas.microsoft.com/office/drawing/2014/main" id="{8A128F20-A352-6B51-4F79-10B47B5AB1E3}"/>
              </a:ext>
            </a:extLst>
          </p:cNvPr>
          <p:cNvSpPr txBox="1"/>
          <p:nvPr/>
        </p:nvSpPr>
        <p:spPr>
          <a:xfrm>
            <a:off x="1866900" y="2123003"/>
            <a:ext cx="11645900" cy="3785652"/>
          </a:xfrm>
          <a:prstGeom prst="rect">
            <a:avLst/>
          </a:prstGeom>
          <a:noFill/>
        </p:spPr>
        <p:txBody>
          <a:bodyPr wrap="square" rtlCol="0">
            <a:spAutoFit/>
          </a:bodyPr>
          <a:lstStyle/>
          <a:p>
            <a:pPr marL="285750" indent="-285750">
              <a:buFont typeface="Arial" panose="020B0604020202020204" pitchFamily="34" charset="0"/>
              <a:buChar char="•"/>
            </a:pPr>
            <a:r>
              <a:rPr lang="en-US" sz="4000" dirty="0">
                <a:solidFill>
                  <a:schemeClr val="bg1"/>
                </a:solidFill>
              </a:rPr>
              <a:t>Introduction</a:t>
            </a:r>
          </a:p>
          <a:p>
            <a:pPr marL="285750" indent="-285750">
              <a:buFont typeface="Arial" panose="020B0604020202020204" pitchFamily="34" charset="0"/>
              <a:buChar char="•"/>
            </a:pPr>
            <a:r>
              <a:rPr lang="en-US" sz="4000" dirty="0">
                <a:solidFill>
                  <a:schemeClr val="bg1"/>
                </a:solidFill>
              </a:rPr>
              <a:t>System architecture and technologies used</a:t>
            </a:r>
          </a:p>
          <a:p>
            <a:pPr marL="285750" indent="-285750">
              <a:buFont typeface="Arial" panose="020B0604020202020204" pitchFamily="34" charset="0"/>
              <a:buChar char="•"/>
            </a:pPr>
            <a:r>
              <a:rPr lang="en-US" sz="4000" dirty="0">
                <a:solidFill>
                  <a:schemeClr val="bg1"/>
                </a:solidFill>
              </a:rPr>
              <a:t>Data flow diagram</a:t>
            </a:r>
          </a:p>
          <a:p>
            <a:pPr marL="285750" indent="-285750">
              <a:buFont typeface="Arial" panose="020B0604020202020204" pitchFamily="34" charset="0"/>
              <a:buChar char="•"/>
            </a:pPr>
            <a:r>
              <a:rPr lang="en-US" sz="4000" dirty="0">
                <a:solidFill>
                  <a:schemeClr val="bg1"/>
                </a:solidFill>
              </a:rPr>
              <a:t>ER-Diagram</a:t>
            </a:r>
          </a:p>
          <a:p>
            <a:pPr marL="285750" indent="-285750">
              <a:buFont typeface="Arial" panose="020B0604020202020204" pitchFamily="34" charset="0"/>
              <a:buChar char="•"/>
            </a:pPr>
            <a:r>
              <a:rPr lang="en-US" sz="4000" dirty="0">
                <a:solidFill>
                  <a:schemeClr val="bg1"/>
                </a:solidFill>
              </a:rPr>
              <a:t>Backend implementation</a:t>
            </a:r>
          </a:p>
          <a:p>
            <a:pPr marL="285750" indent="-285750">
              <a:buFont typeface="Arial" panose="020B0604020202020204" pitchFamily="34" charset="0"/>
              <a:buChar char="•"/>
            </a:pPr>
            <a:r>
              <a:rPr lang="en-US" sz="4000" dirty="0">
                <a:solidFill>
                  <a:schemeClr val="bg1"/>
                </a:solidFill>
              </a:rPr>
              <a:t>Conclusion</a:t>
            </a:r>
            <a:endParaRPr lang="en-CM" sz="4000" dirty="0">
              <a:solidFill>
                <a:schemeClr val="bg1"/>
              </a:solidFill>
            </a:endParaRPr>
          </a:p>
        </p:txBody>
      </p:sp>
    </p:spTree>
    <p:extLst>
      <p:ext uri="{BB962C8B-B14F-4D97-AF65-F5344CB8AC3E}">
        <p14:creationId xmlns:p14="http://schemas.microsoft.com/office/powerpoint/2010/main" val="2617085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2699"/>
            <a:ext cx="14630400" cy="8229600"/>
          </a:xfrm>
          <a:prstGeom prst="rect">
            <a:avLst/>
          </a:prstGeom>
        </p:spPr>
      </p:pic>
      <p:sp>
        <p:nvSpPr>
          <p:cNvPr id="5" name="Text 1"/>
          <p:cNvSpPr/>
          <p:nvPr/>
        </p:nvSpPr>
        <p:spPr>
          <a:xfrm>
            <a:off x="6319599" y="1609368"/>
            <a:ext cx="7477601" cy="1110733"/>
          </a:xfrm>
          <a:prstGeom prst="rect">
            <a:avLst/>
          </a:prstGeom>
          <a:noFill/>
          <a:ln/>
        </p:spPr>
        <p:txBody>
          <a:bodyPr wrap="square" rtlCol="0" anchor="t"/>
          <a:lstStyle/>
          <a:p>
            <a:pPr marL="0" indent="0">
              <a:lnSpc>
                <a:spcPts val="7101"/>
              </a:lnSpc>
              <a:buNone/>
            </a:pPr>
            <a:r>
              <a:rPr lang="en-US" sz="5681" dirty="0">
                <a:solidFill>
                  <a:schemeClr val="bg1"/>
                </a:solidFill>
              </a:rPr>
              <a:t>Introduction</a:t>
            </a:r>
          </a:p>
        </p:txBody>
      </p:sp>
      <p:sp>
        <p:nvSpPr>
          <p:cNvPr id="6" name="Text 2"/>
          <p:cNvSpPr/>
          <p:nvPr/>
        </p:nvSpPr>
        <p:spPr>
          <a:xfrm>
            <a:off x="6319599" y="2996445"/>
            <a:ext cx="7477601" cy="3166360"/>
          </a:xfrm>
          <a:prstGeom prst="rect">
            <a:avLst/>
          </a:prstGeom>
          <a:noFill/>
          <a:ln/>
        </p:spPr>
        <p:txBody>
          <a:bodyPr wrap="square" rtlCol="0" anchor="t"/>
          <a:lstStyle/>
          <a:p>
            <a:pPr marL="0" indent="0">
              <a:lnSpc>
                <a:spcPts val="2624"/>
              </a:lnSpc>
              <a:buNone/>
            </a:pPr>
            <a:r>
              <a:rPr lang="en-US" sz="2400" b="1" dirty="0">
                <a:solidFill>
                  <a:srgbClr val="CAD6DE"/>
                </a:solidFill>
                <a:latin typeface="Cabin" pitchFamily="34" charset="0"/>
                <a:ea typeface="Cabin" pitchFamily="34" charset="-122"/>
                <a:cs typeface="Cabin" pitchFamily="34" charset="-120"/>
              </a:rPr>
              <a:t>SafeWaka</a:t>
            </a:r>
            <a:r>
              <a:rPr lang="en-US" sz="2400" dirty="0">
                <a:solidFill>
                  <a:srgbClr val="CAD6DE"/>
                </a:solidFill>
                <a:latin typeface="Cabin" pitchFamily="34" charset="0"/>
                <a:ea typeface="Cabin" pitchFamily="34" charset="-122"/>
                <a:cs typeface="Cabin" pitchFamily="34" charset="-120"/>
              </a:rPr>
              <a:t> is a mobile application designed to enhance road safety and provide drivers with real-time information on road conditions and traffic signs. </a:t>
            </a:r>
          </a:p>
          <a:p>
            <a:pPr marL="0" indent="0">
              <a:lnSpc>
                <a:spcPts val="2624"/>
              </a:lnSpc>
              <a:buNone/>
            </a:pPr>
            <a:r>
              <a:rPr lang="en-US" sz="2400" dirty="0">
                <a:solidFill>
                  <a:srgbClr val="CAD6DE"/>
                </a:solidFill>
                <a:latin typeface="Cabin" pitchFamily="34" charset="0"/>
                <a:ea typeface="Cabin" pitchFamily="34" charset="-122"/>
                <a:cs typeface="Cabin" pitchFamily="34" charset="-120"/>
              </a:rPr>
              <a:t>Designing the database will enable us to</a:t>
            </a:r>
            <a:r>
              <a:rPr lang="en-US" sz="2400" dirty="0">
                <a:solidFill>
                  <a:srgbClr val="CAD6DE"/>
                </a:solidFill>
                <a:latin typeface="Cabin" pitchFamily="34" charset="0"/>
                <a:ea typeface="Cabin" pitchFamily="34" charset="-122"/>
              </a:rPr>
              <a:t> store various types of data including road signs, road states, user information, and notifications and to handle an increasing amount of data as the number of users and the amount of collected data grows. </a:t>
            </a:r>
          </a:p>
        </p:txBody>
      </p:sp>
      <p:sp>
        <p:nvSpPr>
          <p:cNvPr id="8" name="Text 4"/>
          <p:cNvSpPr/>
          <p:nvPr/>
        </p:nvSpPr>
        <p:spPr>
          <a:xfrm>
            <a:off x="6443543" y="6376868"/>
            <a:ext cx="107513" cy="97512"/>
          </a:xfrm>
          <a:prstGeom prst="rect">
            <a:avLst/>
          </a:prstGeom>
          <a:noFill/>
          <a:ln/>
        </p:spPr>
        <p:txBody>
          <a:bodyPr wrap="none" rtlCol="0" anchor="t"/>
          <a:lstStyle/>
          <a:p>
            <a:pPr marL="0" indent="0" algn="ctr">
              <a:lnSpc>
                <a:spcPts val="768"/>
              </a:lnSpc>
              <a:buNone/>
            </a:pPr>
            <a:r>
              <a:rPr lang="en-US" sz="768" dirty="0">
                <a:solidFill>
                  <a:srgbClr val="3C3838"/>
                </a:solidFill>
                <a:latin typeface="Cabin" pitchFamily="34" charset="0"/>
                <a:ea typeface="Cabin" pitchFamily="34" charset="-122"/>
                <a:cs typeface="Cabin" pitchFamily="34" charset="-120"/>
              </a:rPr>
              <a:t>te</a:t>
            </a:r>
            <a:endParaRPr lang="en-US" sz="768" dirty="0"/>
          </a:p>
        </p:txBody>
      </p:sp>
      <p:pic>
        <p:nvPicPr>
          <p:cNvPr id="16" name="Picture 15">
            <a:extLst>
              <a:ext uri="{FF2B5EF4-FFF2-40B4-BE49-F238E27FC236}">
                <a16:creationId xmlns:a16="http://schemas.microsoft.com/office/drawing/2014/main" id="{32C26268-AEDC-B796-A075-9F647993D06D}"/>
              </a:ext>
            </a:extLst>
          </p:cNvPr>
          <p:cNvPicPr>
            <a:picLocks noChangeAspect="1"/>
          </p:cNvPicPr>
          <p:nvPr/>
        </p:nvPicPr>
        <p:blipFill>
          <a:blip r:embed="rId4"/>
          <a:stretch>
            <a:fillRect/>
          </a:stretch>
        </p:blipFill>
        <p:spPr>
          <a:xfrm>
            <a:off x="-424637" y="320038"/>
            <a:ext cx="7589523" cy="758952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2348389" y="1469588"/>
            <a:ext cx="10190164" cy="653415"/>
          </a:xfrm>
          <a:prstGeom prst="rect">
            <a:avLst/>
          </a:prstGeom>
          <a:noFill/>
          <a:ln/>
        </p:spPr>
        <p:txBody>
          <a:bodyPr wrap="none" rtlCol="0" anchor="t"/>
          <a:lstStyle/>
          <a:p>
            <a:pPr marL="0" indent="0">
              <a:lnSpc>
                <a:spcPts val="5146"/>
              </a:lnSpc>
              <a:buNone/>
            </a:pPr>
            <a:r>
              <a:rPr lang="en-US" sz="4117" dirty="0">
                <a:solidFill>
                  <a:srgbClr val="FFFFFF"/>
                </a:solidFill>
                <a:latin typeface="Unbounded" pitchFamily="34" charset="0"/>
                <a:ea typeface="Unbounded" pitchFamily="34" charset="-122"/>
                <a:cs typeface="Unbounded" pitchFamily="34" charset="-120"/>
              </a:rPr>
              <a:t>Technologies used in Designing the Database </a:t>
            </a:r>
            <a:endParaRPr lang="en-US" sz="4117" dirty="0"/>
          </a:p>
        </p:txBody>
      </p:sp>
      <p:sp>
        <p:nvSpPr>
          <p:cNvPr id="7" name="Text 4"/>
          <p:cNvSpPr/>
          <p:nvPr/>
        </p:nvSpPr>
        <p:spPr>
          <a:xfrm>
            <a:off x="2348389" y="2558700"/>
            <a:ext cx="2614017" cy="326827"/>
          </a:xfrm>
          <a:prstGeom prst="rect">
            <a:avLst/>
          </a:prstGeom>
          <a:noFill/>
          <a:ln/>
        </p:spPr>
        <p:txBody>
          <a:bodyPr wrap="none" rtlCol="0" anchor="t"/>
          <a:lstStyle/>
          <a:p>
            <a:pPr marL="0" indent="0">
              <a:lnSpc>
                <a:spcPts val="2573"/>
              </a:lnSpc>
              <a:buNone/>
            </a:pPr>
            <a:endParaRPr lang="en-US" sz="3200" dirty="0"/>
          </a:p>
        </p:txBody>
      </p:sp>
      <p:sp>
        <p:nvSpPr>
          <p:cNvPr id="8" name="Text 5"/>
          <p:cNvSpPr/>
          <p:nvPr/>
        </p:nvSpPr>
        <p:spPr>
          <a:xfrm>
            <a:off x="2348389" y="2724780"/>
            <a:ext cx="10816466" cy="2999303"/>
          </a:xfrm>
          <a:prstGeom prst="rect">
            <a:avLst/>
          </a:prstGeom>
          <a:noFill/>
          <a:ln/>
        </p:spPr>
        <p:txBody>
          <a:bodyPr wrap="square" rtlCol="0" anchor="t"/>
          <a:lstStyle/>
          <a:p>
            <a:pPr marL="0" indent="0">
              <a:lnSpc>
                <a:spcPts val="2624"/>
              </a:lnSpc>
              <a:buNone/>
            </a:pPr>
            <a:r>
              <a:rPr lang="en-US" sz="2400" dirty="0">
                <a:solidFill>
                  <a:srgbClr val="CAD6DE"/>
                </a:solidFill>
                <a:latin typeface="Cambria" panose="02040503050406030204" pitchFamily="18" charset="0"/>
                <a:ea typeface="Cambria" panose="02040503050406030204" pitchFamily="18" charset="0"/>
                <a:cs typeface="Cabin" pitchFamily="34" charset="-120"/>
              </a:rPr>
              <a:t>The backend is responsible for managing data, processing user requests, and interacting with external services. </a:t>
            </a:r>
          </a:p>
          <a:p>
            <a:pPr marL="0" indent="0">
              <a:lnSpc>
                <a:spcPts val="2624"/>
              </a:lnSpc>
              <a:buNone/>
            </a:pPr>
            <a:endParaRPr lang="en-US" sz="2400" dirty="0">
              <a:solidFill>
                <a:srgbClr val="CAD6DE"/>
              </a:solidFill>
              <a:latin typeface="Cambria" panose="02040503050406030204" pitchFamily="18" charset="0"/>
              <a:ea typeface="Cambria" panose="02040503050406030204" pitchFamily="18" charset="0"/>
              <a:cs typeface="Cabin" pitchFamily="34" charset="-120"/>
            </a:endParaRPr>
          </a:p>
          <a:p>
            <a:pPr marL="0" indent="0">
              <a:lnSpc>
                <a:spcPts val="2624"/>
              </a:lnSpc>
              <a:buNone/>
            </a:pPr>
            <a:r>
              <a:rPr lang="en-US" sz="2400" dirty="0">
                <a:solidFill>
                  <a:srgbClr val="CAD6DE"/>
                </a:solidFill>
                <a:latin typeface="Cambria" panose="02040503050406030204" pitchFamily="18" charset="0"/>
                <a:ea typeface="Cambria" panose="02040503050406030204" pitchFamily="18" charset="0"/>
                <a:cs typeface="Cabin" pitchFamily="34" charset="-120"/>
              </a:rPr>
              <a:t>It  utilize technologies like Node.js, Appwrite for authentication, messaging and MYSQL.</a:t>
            </a:r>
          </a:p>
          <a:p>
            <a:pPr marL="0" indent="0">
              <a:lnSpc>
                <a:spcPts val="2624"/>
              </a:lnSpc>
              <a:buNone/>
            </a:pPr>
            <a:endParaRPr lang="en-US" sz="2400" dirty="0">
              <a:latin typeface="Cambria" panose="02040503050406030204" pitchFamily="18" charset="0"/>
              <a:ea typeface="Cambria" panose="02040503050406030204" pitchFamily="18" charset="0"/>
            </a:endParaRPr>
          </a:p>
          <a:p>
            <a:pPr marL="0" indent="0">
              <a:lnSpc>
                <a:spcPts val="2624"/>
              </a:lnSpc>
              <a:buNone/>
            </a:pPr>
            <a:endParaRPr lang="en-US" sz="2400" dirty="0">
              <a:latin typeface="Cambria" panose="02040503050406030204" pitchFamily="18" charset="0"/>
              <a:ea typeface="Cambria" panose="02040503050406030204" pitchFamily="18" charset="0"/>
            </a:endParaRPr>
          </a:p>
          <a:p>
            <a:pPr marL="0" indent="0">
              <a:lnSpc>
                <a:spcPts val="2624"/>
              </a:lnSpc>
              <a:buNone/>
            </a:pPr>
            <a:endParaRPr lang="en-US" sz="2400"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 y="0"/>
            <a:ext cx="14630400" cy="8229600"/>
          </a:xfrm>
          <a:prstGeom prst="rect">
            <a:avLst/>
          </a:prstGeom>
          <a:solidFill>
            <a:srgbClr val="112836"/>
          </a:solidFill>
          <a:ln/>
        </p:spPr>
      </p:sp>
      <p:pic>
        <p:nvPicPr>
          <p:cNvPr id="10" name="Picture 9">
            <a:extLst>
              <a:ext uri="{FF2B5EF4-FFF2-40B4-BE49-F238E27FC236}">
                <a16:creationId xmlns:a16="http://schemas.microsoft.com/office/drawing/2014/main" id="{082FABCD-1CD9-2486-55B3-3B96BEEACF2A}"/>
              </a:ext>
            </a:extLst>
          </p:cNvPr>
          <p:cNvPicPr>
            <a:picLocks noChangeAspect="1"/>
          </p:cNvPicPr>
          <p:nvPr/>
        </p:nvPicPr>
        <p:blipFill>
          <a:blip r:embed="rId4"/>
          <a:stretch>
            <a:fillRect/>
          </a:stretch>
        </p:blipFill>
        <p:spPr>
          <a:xfrm>
            <a:off x="0" y="84701"/>
            <a:ext cx="14630400" cy="8229600"/>
          </a:xfrm>
          <a:prstGeom prst="rect">
            <a:avLst/>
          </a:prstGeom>
        </p:spPr>
      </p:pic>
      <p:sp>
        <p:nvSpPr>
          <p:cNvPr id="11" name="Rectangle 10">
            <a:extLst>
              <a:ext uri="{FF2B5EF4-FFF2-40B4-BE49-F238E27FC236}">
                <a16:creationId xmlns:a16="http://schemas.microsoft.com/office/drawing/2014/main" id="{DCFDC18A-EEE5-95B2-65FD-05E27E0AD467}"/>
              </a:ext>
            </a:extLst>
          </p:cNvPr>
          <p:cNvSpPr/>
          <p:nvPr/>
        </p:nvSpPr>
        <p:spPr>
          <a:xfrm>
            <a:off x="13252534" y="7001589"/>
            <a:ext cx="1377864" cy="13127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M"/>
          </a:p>
        </p:txBody>
      </p:sp>
      <p:sp>
        <p:nvSpPr>
          <p:cNvPr id="4" name="Text 1"/>
          <p:cNvSpPr/>
          <p:nvPr/>
        </p:nvSpPr>
        <p:spPr>
          <a:xfrm>
            <a:off x="715033" y="392350"/>
            <a:ext cx="6449854" cy="653415"/>
          </a:xfrm>
          <a:prstGeom prst="rect">
            <a:avLst/>
          </a:prstGeom>
          <a:noFill/>
          <a:ln/>
        </p:spPr>
        <p:txBody>
          <a:bodyPr wrap="none" rtlCol="0" anchor="t"/>
          <a:lstStyle/>
          <a:p>
            <a:pPr marL="0" indent="0">
              <a:lnSpc>
                <a:spcPts val="5146"/>
              </a:lnSpc>
              <a:buNone/>
            </a:pPr>
            <a:r>
              <a:rPr lang="en-US" sz="4117" dirty="0">
                <a:latin typeface="Unbounded" pitchFamily="34" charset="0"/>
                <a:ea typeface="Unbounded" pitchFamily="34" charset="-122"/>
              </a:rPr>
              <a:t>Data Flow Diagram</a:t>
            </a:r>
            <a:endParaRPr lang="en-US" sz="4117" dirty="0"/>
          </a:p>
        </p:txBody>
      </p:sp>
    </p:spTree>
    <p:extLst>
      <p:ext uri="{BB962C8B-B14F-4D97-AF65-F5344CB8AC3E}">
        <p14:creationId xmlns:p14="http://schemas.microsoft.com/office/powerpoint/2010/main" val="236965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4292" y="0"/>
            <a:ext cx="14630400" cy="8229600"/>
          </a:xfrm>
          <a:prstGeom prst="rect">
            <a:avLst/>
          </a:prstGeom>
          <a:solidFill>
            <a:srgbClr val="112836"/>
          </a:solidFill>
          <a:ln/>
        </p:spPr>
      </p:sp>
      <p:sp>
        <p:nvSpPr>
          <p:cNvPr id="4" name="Text 1"/>
          <p:cNvSpPr/>
          <p:nvPr/>
        </p:nvSpPr>
        <p:spPr>
          <a:xfrm>
            <a:off x="2348389" y="1528643"/>
            <a:ext cx="7856815" cy="653415"/>
          </a:xfrm>
          <a:prstGeom prst="rect">
            <a:avLst/>
          </a:prstGeom>
          <a:noFill/>
          <a:ln/>
        </p:spPr>
        <p:txBody>
          <a:bodyPr wrap="none" rtlCol="0" anchor="t"/>
          <a:lstStyle/>
          <a:p>
            <a:pPr marL="0" indent="0">
              <a:lnSpc>
                <a:spcPts val="5146"/>
              </a:lnSpc>
              <a:buNone/>
            </a:pPr>
            <a:r>
              <a:rPr lang="en-US" sz="4117" dirty="0">
                <a:solidFill>
                  <a:srgbClr val="FFFFFF"/>
                </a:solidFill>
                <a:latin typeface="Unbounded" pitchFamily="34" charset="0"/>
                <a:ea typeface="Unbounded" pitchFamily="34" charset="-122"/>
                <a:cs typeface="Unbounded" pitchFamily="34" charset="-120"/>
              </a:rPr>
              <a:t>Entity-Relational Schema </a:t>
            </a:r>
            <a:endParaRPr lang="en-US" sz="4117" dirty="0"/>
          </a:p>
        </p:txBody>
      </p:sp>
      <p:sp>
        <p:nvSpPr>
          <p:cNvPr id="5" name="Text 2"/>
          <p:cNvSpPr/>
          <p:nvPr/>
        </p:nvSpPr>
        <p:spPr>
          <a:xfrm>
            <a:off x="2445895" y="2321182"/>
            <a:ext cx="2862262" cy="333256"/>
          </a:xfrm>
          <a:prstGeom prst="rect">
            <a:avLst/>
          </a:prstGeom>
          <a:noFill/>
          <a:ln/>
        </p:spPr>
        <p:txBody>
          <a:bodyPr wrap="none" rtlCol="0" anchor="t"/>
          <a:lstStyle/>
          <a:p>
            <a:pPr marL="0" indent="0">
              <a:lnSpc>
                <a:spcPts val="2624"/>
              </a:lnSpc>
              <a:buNone/>
            </a:pPr>
            <a:r>
              <a:rPr lang="en-US" sz="1750" dirty="0">
                <a:solidFill>
                  <a:srgbClr val="CAD6DE"/>
                </a:solidFill>
                <a:latin typeface="Cabin" pitchFamily="34" charset="0"/>
                <a:ea typeface="Cabin" pitchFamily="34" charset="-122"/>
                <a:cs typeface="Cabin" pitchFamily="34" charset="-120"/>
              </a:rPr>
              <a:t>Entity</a:t>
            </a:r>
            <a:endParaRPr lang="en-US" sz="1750" dirty="0"/>
          </a:p>
        </p:txBody>
      </p:sp>
      <p:sp>
        <p:nvSpPr>
          <p:cNvPr id="6" name="Text 3"/>
          <p:cNvSpPr/>
          <p:nvPr/>
        </p:nvSpPr>
        <p:spPr>
          <a:xfrm>
            <a:off x="5885377" y="2293145"/>
            <a:ext cx="2858453" cy="333256"/>
          </a:xfrm>
          <a:prstGeom prst="rect">
            <a:avLst/>
          </a:prstGeom>
          <a:noFill/>
          <a:ln/>
        </p:spPr>
        <p:txBody>
          <a:bodyPr wrap="none" rtlCol="0" anchor="t"/>
          <a:lstStyle/>
          <a:p>
            <a:pPr marL="0" indent="0">
              <a:lnSpc>
                <a:spcPts val="2624"/>
              </a:lnSpc>
              <a:buNone/>
            </a:pPr>
            <a:r>
              <a:rPr lang="en-US" sz="1750" dirty="0">
                <a:solidFill>
                  <a:srgbClr val="CAD6DE"/>
                </a:solidFill>
                <a:latin typeface="Cabin" pitchFamily="34" charset="0"/>
                <a:ea typeface="Cabin" pitchFamily="34" charset="-122"/>
                <a:cs typeface="Cabin" pitchFamily="34" charset="-120"/>
              </a:rPr>
              <a:t>Attributes</a:t>
            </a:r>
            <a:endParaRPr lang="en-US" sz="1750" dirty="0"/>
          </a:p>
        </p:txBody>
      </p:sp>
      <p:sp>
        <p:nvSpPr>
          <p:cNvPr id="7" name="Text 4"/>
          <p:cNvSpPr/>
          <p:nvPr/>
        </p:nvSpPr>
        <p:spPr>
          <a:xfrm>
            <a:off x="9321050" y="2293145"/>
            <a:ext cx="2862262" cy="333256"/>
          </a:xfrm>
          <a:prstGeom prst="rect">
            <a:avLst/>
          </a:prstGeom>
          <a:noFill/>
          <a:ln/>
        </p:spPr>
        <p:txBody>
          <a:bodyPr wrap="none" rtlCol="0" anchor="t"/>
          <a:lstStyle/>
          <a:p>
            <a:pPr marL="0" indent="0">
              <a:lnSpc>
                <a:spcPts val="2624"/>
              </a:lnSpc>
              <a:buNone/>
            </a:pPr>
            <a:r>
              <a:rPr lang="en-US" sz="1750" dirty="0">
                <a:solidFill>
                  <a:srgbClr val="CAD6DE"/>
                </a:solidFill>
                <a:latin typeface="Cabin" pitchFamily="34" charset="0"/>
                <a:ea typeface="Cabin" pitchFamily="34" charset="-122"/>
                <a:cs typeface="Cabin" pitchFamily="34" charset="-120"/>
              </a:rPr>
              <a:t>Relationships</a:t>
            </a:r>
            <a:endParaRPr lang="en-US" sz="1750" dirty="0"/>
          </a:p>
        </p:txBody>
      </p:sp>
      <p:sp>
        <p:nvSpPr>
          <p:cNvPr id="8" name="Shape 5"/>
          <p:cNvSpPr/>
          <p:nvPr/>
        </p:nvSpPr>
        <p:spPr>
          <a:xfrm>
            <a:off x="2348389" y="2837676"/>
            <a:ext cx="9932432" cy="948214"/>
          </a:xfrm>
          <a:prstGeom prst="rect">
            <a:avLst/>
          </a:prstGeom>
          <a:solidFill>
            <a:srgbClr val="223D4D"/>
          </a:solidFill>
          <a:ln/>
        </p:spPr>
      </p:sp>
      <p:sp>
        <p:nvSpPr>
          <p:cNvPr id="9" name="Text 6"/>
          <p:cNvSpPr/>
          <p:nvPr/>
        </p:nvSpPr>
        <p:spPr>
          <a:xfrm>
            <a:off x="2445895" y="3016805"/>
            <a:ext cx="2862262" cy="333256"/>
          </a:xfrm>
          <a:prstGeom prst="rect">
            <a:avLst/>
          </a:prstGeom>
          <a:noFill/>
          <a:ln/>
        </p:spPr>
        <p:txBody>
          <a:bodyPr wrap="none" rtlCol="0" anchor="t"/>
          <a:lstStyle/>
          <a:p>
            <a:pPr marL="0" indent="0">
              <a:lnSpc>
                <a:spcPts val="2624"/>
              </a:lnSpc>
              <a:buNone/>
            </a:pPr>
            <a:r>
              <a:rPr lang="en-US" sz="1750" dirty="0">
                <a:solidFill>
                  <a:srgbClr val="CAD6DE"/>
                </a:solidFill>
                <a:latin typeface="Cabin" pitchFamily="34" charset="0"/>
                <a:ea typeface="Cabin" pitchFamily="34" charset="-122"/>
                <a:cs typeface="Cabin" pitchFamily="34" charset="-120"/>
              </a:rPr>
              <a:t>Users</a:t>
            </a:r>
            <a:endParaRPr lang="en-US" sz="1750" dirty="0"/>
          </a:p>
        </p:txBody>
      </p:sp>
      <p:sp>
        <p:nvSpPr>
          <p:cNvPr id="10" name="Text 7"/>
          <p:cNvSpPr/>
          <p:nvPr/>
        </p:nvSpPr>
        <p:spPr>
          <a:xfrm>
            <a:off x="5785170" y="2934413"/>
            <a:ext cx="2858453" cy="666512"/>
          </a:xfrm>
          <a:prstGeom prst="rect">
            <a:avLst/>
          </a:prstGeom>
          <a:noFill/>
          <a:ln/>
        </p:spPr>
        <p:txBody>
          <a:bodyPr wrap="square" rtlCol="0" anchor="t"/>
          <a:lstStyle/>
          <a:p>
            <a:pPr marL="0" indent="0">
              <a:lnSpc>
                <a:spcPts val="2624"/>
              </a:lnSpc>
              <a:buNone/>
            </a:pPr>
            <a:r>
              <a:rPr lang="en-US" sz="1750" dirty="0">
                <a:solidFill>
                  <a:srgbClr val="CAD6DE"/>
                </a:solidFill>
                <a:latin typeface="Cabin" pitchFamily="34" charset="0"/>
                <a:ea typeface="Cabin" pitchFamily="34" charset="-122"/>
                <a:cs typeface="Cabin" pitchFamily="34" charset="-120"/>
              </a:rPr>
              <a:t>Username, Password, Location</a:t>
            </a:r>
            <a:endParaRPr lang="en-US" sz="1750" dirty="0"/>
          </a:p>
        </p:txBody>
      </p:sp>
      <p:sp>
        <p:nvSpPr>
          <p:cNvPr id="11" name="Text 8"/>
          <p:cNvSpPr/>
          <p:nvPr/>
        </p:nvSpPr>
        <p:spPr>
          <a:xfrm>
            <a:off x="9218142" y="2984139"/>
            <a:ext cx="2862262" cy="333256"/>
          </a:xfrm>
          <a:prstGeom prst="rect">
            <a:avLst/>
          </a:prstGeom>
          <a:noFill/>
          <a:ln/>
        </p:spPr>
        <p:txBody>
          <a:bodyPr wrap="none" rtlCol="0" anchor="t"/>
          <a:lstStyle/>
          <a:p>
            <a:pPr marL="0" indent="0">
              <a:lnSpc>
                <a:spcPts val="2624"/>
              </a:lnSpc>
              <a:buNone/>
            </a:pPr>
            <a:r>
              <a:rPr lang="en-US" sz="1750" dirty="0">
                <a:solidFill>
                  <a:srgbClr val="CAD6DE"/>
                </a:solidFill>
                <a:latin typeface="Cabin" pitchFamily="34" charset="0"/>
                <a:ea typeface="Cabin" pitchFamily="34" charset="-122"/>
                <a:cs typeface="Cabin" pitchFamily="34" charset="-120"/>
              </a:rPr>
              <a:t>Has-Many Notifications</a:t>
            </a:r>
            <a:endParaRPr lang="en-US" sz="1750" dirty="0"/>
          </a:p>
        </p:txBody>
      </p:sp>
      <p:sp>
        <p:nvSpPr>
          <p:cNvPr id="12" name="Text 9"/>
          <p:cNvSpPr/>
          <p:nvPr/>
        </p:nvSpPr>
        <p:spPr>
          <a:xfrm>
            <a:off x="2445895" y="3948172"/>
            <a:ext cx="2862262" cy="333256"/>
          </a:xfrm>
          <a:prstGeom prst="rect">
            <a:avLst/>
          </a:prstGeom>
          <a:noFill/>
          <a:ln/>
        </p:spPr>
        <p:txBody>
          <a:bodyPr wrap="none" rtlCol="0" anchor="t"/>
          <a:lstStyle/>
          <a:p>
            <a:pPr marL="0" indent="0">
              <a:lnSpc>
                <a:spcPts val="2624"/>
              </a:lnSpc>
              <a:buNone/>
            </a:pPr>
            <a:r>
              <a:rPr lang="en-US" sz="1750" dirty="0">
                <a:solidFill>
                  <a:srgbClr val="CAD6DE"/>
                </a:solidFill>
                <a:latin typeface="Cabin" pitchFamily="34" charset="0"/>
                <a:ea typeface="Cabin" pitchFamily="34" charset="-122"/>
                <a:cs typeface="Cabin" pitchFamily="34" charset="-120"/>
              </a:rPr>
              <a:t>Route</a:t>
            </a:r>
            <a:endParaRPr lang="en-US" sz="1750" dirty="0"/>
          </a:p>
        </p:txBody>
      </p:sp>
      <p:sp>
        <p:nvSpPr>
          <p:cNvPr id="13" name="Text 10"/>
          <p:cNvSpPr/>
          <p:nvPr/>
        </p:nvSpPr>
        <p:spPr>
          <a:xfrm>
            <a:off x="5785169" y="3923158"/>
            <a:ext cx="2858453" cy="666512"/>
          </a:xfrm>
          <a:prstGeom prst="rect">
            <a:avLst/>
          </a:prstGeom>
          <a:noFill/>
          <a:ln/>
        </p:spPr>
        <p:txBody>
          <a:bodyPr wrap="square" rtlCol="0" anchor="t"/>
          <a:lstStyle/>
          <a:p>
            <a:pPr marL="0" indent="0">
              <a:lnSpc>
                <a:spcPts val="2624"/>
              </a:lnSpc>
              <a:buNone/>
            </a:pPr>
            <a:r>
              <a:rPr lang="en-US" sz="1750" dirty="0">
                <a:solidFill>
                  <a:srgbClr val="CAD6DE"/>
                </a:solidFill>
                <a:latin typeface="Cabin" pitchFamily="34" charset="0"/>
                <a:ea typeface="Cabin" pitchFamily="34" charset="-122"/>
                <a:cs typeface="Cabin" pitchFamily="34" charset="-120"/>
              </a:rPr>
              <a:t>ID, Location, Speed Limit, Road Type</a:t>
            </a:r>
            <a:endParaRPr lang="en-US" sz="1750" dirty="0"/>
          </a:p>
        </p:txBody>
      </p:sp>
      <p:sp>
        <p:nvSpPr>
          <p:cNvPr id="14" name="Text 11"/>
          <p:cNvSpPr/>
          <p:nvPr/>
        </p:nvSpPr>
        <p:spPr>
          <a:xfrm>
            <a:off x="9218142" y="3889311"/>
            <a:ext cx="2862262" cy="666512"/>
          </a:xfrm>
          <a:prstGeom prst="rect">
            <a:avLst/>
          </a:prstGeom>
          <a:noFill/>
          <a:ln/>
        </p:spPr>
        <p:txBody>
          <a:bodyPr wrap="square" rtlCol="0" anchor="t"/>
          <a:lstStyle/>
          <a:p>
            <a:pPr marL="0" indent="0">
              <a:lnSpc>
                <a:spcPts val="2624"/>
              </a:lnSpc>
              <a:buNone/>
            </a:pPr>
            <a:r>
              <a:rPr lang="en-US" sz="1750" dirty="0">
                <a:solidFill>
                  <a:srgbClr val="CAD6DE"/>
                </a:solidFill>
                <a:latin typeface="Cabin" pitchFamily="34" charset="0"/>
                <a:ea typeface="Cabin" pitchFamily="34" charset="-122"/>
                <a:cs typeface="Cabin" pitchFamily="34" charset="-120"/>
              </a:rPr>
              <a:t>Has-Many Traffic Signs, Has-Many Notifications</a:t>
            </a:r>
            <a:endParaRPr lang="en-US" sz="1750" dirty="0"/>
          </a:p>
        </p:txBody>
      </p:sp>
      <p:sp>
        <p:nvSpPr>
          <p:cNvPr id="15" name="Shape 12"/>
          <p:cNvSpPr/>
          <p:nvPr/>
        </p:nvSpPr>
        <p:spPr>
          <a:xfrm>
            <a:off x="2348389" y="4676523"/>
            <a:ext cx="9932432" cy="614958"/>
          </a:xfrm>
          <a:prstGeom prst="rect">
            <a:avLst/>
          </a:prstGeom>
          <a:solidFill>
            <a:srgbClr val="223D4D"/>
          </a:solidFill>
          <a:ln/>
        </p:spPr>
      </p:sp>
      <p:sp>
        <p:nvSpPr>
          <p:cNvPr id="16" name="Text 13"/>
          <p:cNvSpPr/>
          <p:nvPr/>
        </p:nvSpPr>
        <p:spPr>
          <a:xfrm>
            <a:off x="2445895" y="4813150"/>
            <a:ext cx="2862262" cy="333256"/>
          </a:xfrm>
          <a:prstGeom prst="rect">
            <a:avLst/>
          </a:prstGeom>
          <a:noFill/>
          <a:ln/>
        </p:spPr>
        <p:txBody>
          <a:bodyPr wrap="none" rtlCol="0" anchor="t"/>
          <a:lstStyle/>
          <a:p>
            <a:pPr marL="0" indent="0">
              <a:lnSpc>
                <a:spcPts val="2624"/>
              </a:lnSpc>
              <a:buNone/>
            </a:pPr>
            <a:r>
              <a:rPr lang="en-US" sz="1750" dirty="0">
                <a:solidFill>
                  <a:srgbClr val="CAD6DE"/>
                </a:solidFill>
                <a:latin typeface="Cabin" pitchFamily="34" charset="0"/>
                <a:ea typeface="Cabin" pitchFamily="34" charset="-122"/>
              </a:rPr>
              <a:t>Road signs</a:t>
            </a:r>
            <a:endParaRPr lang="en-US" sz="1750" dirty="0"/>
          </a:p>
        </p:txBody>
      </p:sp>
      <p:sp>
        <p:nvSpPr>
          <p:cNvPr id="17" name="Text 14"/>
          <p:cNvSpPr/>
          <p:nvPr/>
        </p:nvSpPr>
        <p:spPr>
          <a:xfrm>
            <a:off x="5734009" y="4755065"/>
            <a:ext cx="2858453" cy="333256"/>
          </a:xfrm>
          <a:prstGeom prst="rect">
            <a:avLst/>
          </a:prstGeom>
          <a:noFill/>
          <a:ln/>
        </p:spPr>
        <p:txBody>
          <a:bodyPr wrap="none" rtlCol="0" anchor="t"/>
          <a:lstStyle/>
          <a:p>
            <a:pPr marL="0" indent="0">
              <a:lnSpc>
                <a:spcPts val="2624"/>
              </a:lnSpc>
              <a:buNone/>
            </a:pPr>
            <a:r>
              <a:rPr lang="en-US" sz="1750" dirty="0">
                <a:solidFill>
                  <a:srgbClr val="CAD6DE"/>
                </a:solidFill>
                <a:latin typeface="Cabin" pitchFamily="34" charset="0"/>
                <a:ea typeface="Cabin" pitchFamily="34" charset="-122"/>
                <a:cs typeface="Cabin" pitchFamily="34" charset="-120"/>
              </a:rPr>
              <a:t>ID, Type, Location, Message</a:t>
            </a:r>
            <a:endParaRPr lang="en-US" sz="1750" dirty="0"/>
          </a:p>
        </p:txBody>
      </p:sp>
      <p:sp>
        <p:nvSpPr>
          <p:cNvPr id="18" name="Text 15"/>
          <p:cNvSpPr/>
          <p:nvPr/>
        </p:nvSpPr>
        <p:spPr>
          <a:xfrm>
            <a:off x="9218142" y="4743128"/>
            <a:ext cx="2862262" cy="333256"/>
          </a:xfrm>
          <a:prstGeom prst="rect">
            <a:avLst/>
          </a:prstGeom>
          <a:noFill/>
          <a:ln/>
        </p:spPr>
        <p:txBody>
          <a:bodyPr wrap="none" rtlCol="0" anchor="t"/>
          <a:lstStyle/>
          <a:p>
            <a:pPr marL="0" indent="0">
              <a:lnSpc>
                <a:spcPts val="2624"/>
              </a:lnSpc>
              <a:buNone/>
            </a:pPr>
            <a:r>
              <a:rPr lang="en-US" sz="1750" dirty="0">
                <a:solidFill>
                  <a:srgbClr val="CAD6DE"/>
                </a:solidFill>
                <a:latin typeface="Cabin" pitchFamily="34" charset="0"/>
                <a:ea typeface="Cabin" pitchFamily="34" charset="-122"/>
                <a:cs typeface="Cabin" pitchFamily="34" charset="-120"/>
              </a:rPr>
              <a:t>Belongs-To Route</a:t>
            </a:r>
            <a:endParaRPr lang="en-US" sz="1750" dirty="0"/>
          </a:p>
        </p:txBody>
      </p:sp>
      <p:sp>
        <p:nvSpPr>
          <p:cNvPr id="19" name="Text 16"/>
          <p:cNvSpPr/>
          <p:nvPr/>
        </p:nvSpPr>
        <p:spPr>
          <a:xfrm>
            <a:off x="2445895" y="5560338"/>
            <a:ext cx="2862262" cy="333256"/>
          </a:xfrm>
          <a:prstGeom prst="rect">
            <a:avLst/>
          </a:prstGeom>
          <a:noFill/>
          <a:ln/>
        </p:spPr>
        <p:txBody>
          <a:bodyPr wrap="none" rtlCol="0" anchor="t"/>
          <a:lstStyle/>
          <a:p>
            <a:pPr marL="0" indent="0">
              <a:lnSpc>
                <a:spcPts val="2624"/>
              </a:lnSpc>
              <a:buNone/>
            </a:pPr>
            <a:r>
              <a:rPr lang="en-US" sz="1750" dirty="0">
                <a:solidFill>
                  <a:srgbClr val="CAD6DE"/>
                </a:solidFill>
                <a:latin typeface="Cabin" pitchFamily="34" charset="0"/>
                <a:ea typeface="Cabin" pitchFamily="34" charset="-122"/>
                <a:cs typeface="Cabin" pitchFamily="34" charset="-120"/>
              </a:rPr>
              <a:t>Notifications</a:t>
            </a:r>
            <a:endParaRPr lang="en-US" sz="1750" dirty="0"/>
          </a:p>
        </p:txBody>
      </p:sp>
      <p:sp>
        <p:nvSpPr>
          <p:cNvPr id="20" name="Text 17"/>
          <p:cNvSpPr/>
          <p:nvPr/>
        </p:nvSpPr>
        <p:spPr>
          <a:xfrm>
            <a:off x="5785170" y="5529121"/>
            <a:ext cx="2858453" cy="666512"/>
          </a:xfrm>
          <a:prstGeom prst="rect">
            <a:avLst/>
          </a:prstGeom>
          <a:noFill/>
          <a:ln/>
        </p:spPr>
        <p:txBody>
          <a:bodyPr wrap="square" rtlCol="0" anchor="t"/>
          <a:lstStyle/>
          <a:p>
            <a:pPr marL="0" indent="0">
              <a:lnSpc>
                <a:spcPts val="2624"/>
              </a:lnSpc>
              <a:buNone/>
            </a:pPr>
            <a:r>
              <a:rPr lang="en-US" sz="1750" dirty="0">
                <a:solidFill>
                  <a:srgbClr val="CAD6DE"/>
                </a:solidFill>
                <a:latin typeface="Cabin" pitchFamily="34" charset="0"/>
                <a:ea typeface="Cabin" pitchFamily="34" charset="-122"/>
                <a:cs typeface="Cabin" pitchFamily="34" charset="-120"/>
              </a:rPr>
              <a:t>ID, Type, Message, User, Road Segment</a:t>
            </a:r>
            <a:endParaRPr lang="en-US" sz="1750" dirty="0"/>
          </a:p>
        </p:txBody>
      </p:sp>
      <p:sp>
        <p:nvSpPr>
          <p:cNvPr id="21" name="Text 18"/>
          <p:cNvSpPr/>
          <p:nvPr/>
        </p:nvSpPr>
        <p:spPr>
          <a:xfrm>
            <a:off x="9218142" y="5515602"/>
            <a:ext cx="2862262" cy="666512"/>
          </a:xfrm>
          <a:prstGeom prst="rect">
            <a:avLst/>
          </a:prstGeom>
          <a:noFill/>
          <a:ln/>
        </p:spPr>
        <p:txBody>
          <a:bodyPr wrap="square" rtlCol="0" anchor="t"/>
          <a:lstStyle/>
          <a:p>
            <a:pPr marL="0" indent="0">
              <a:lnSpc>
                <a:spcPts val="2624"/>
              </a:lnSpc>
              <a:buNone/>
            </a:pPr>
            <a:r>
              <a:rPr lang="en-US" sz="1750" dirty="0">
                <a:solidFill>
                  <a:srgbClr val="CAD6DE"/>
                </a:solidFill>
                <a:latin typeface="Cabin" pitchFamily="34" charset="0"/>
                <a:ea typeface="Cabin" pitchFamily="34" charset="-122"/>
                <a:cs typeface="Cabin" pitchFamily="34" charset="-120"/>
              </a:rPr>
              <a:t>Belongs-To User, Belongs-To Road route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472DBC17-1DAA-7A9D-F479-3D57FFCC7161}"/>
              </a:ext>
            </a:extLst>
          </p:cNvPr>
          <p:cNvSpPr/>
          <p:nvPr/>
        </p:nvSpPr>
        <p:spPr>
          <a:xfrm>
            <a:off x="0" y="0"/>
            <a:ext cx="14630400" cy="8229600"/>
          </a:xfrm>
          <a:prstGeom prst="rect">
            <a:avLst/>
          </a:prstGeom>
          <a:solidFill>
            <a:srgbClr val="112836"/>
          </a:solidFill>
          <a:ln/>
        </p:spPr>
      </p:sp>
      <p:pic>
        <p:nvPicPr>
          <p:cNvPr id="5" name="Picture 4">
            <a:extLst>
              <a:ext uri="{FF2B5EF4-FFF2-40B4-BE49-F238E27FC236}">
                <a16:creationId xmlns:a16="http://schemas.microsoft.com/office/drawing/2014/main" id="{1B1FD32E-4078-D722-1B59-7F0050076A65}"/>
              </a:ext>
            </a:extLst>
          </p:cNvPr>
          <p:cNvPicPr>
            <a:picLocks noChangeAspect="1"/>
          </p:cNvPicPr>
          <p:nvPr/>
        </p:nvPicPr>
        <p:blipFill>
          <a:blip r:embed="rId2"/>
          <a:stretch>
            <a:fillRect/>
          </a:stretch>
        </p:blipFill>
        <p:spPr>
          <a:xfrm>
            <a:off x="0" y="19050"/>
            <a:ext cx="14630400" cy="8191500"/>
          </a:xfrm>
          <a:prstGeom prst="rect">
            <a:avLst/>
          </a:prstGeom>
        </p:spPr>
      </p:pic>
      <p:sp>
        <p:nvSpPr>
          <p:cNvPr id="3" name="Text 1">
            <a:extLst>
              <a:ext uri="{FF2B5EF4-FFF2-40B4-BE49-F238E27FC236}">
                <a16:creationId xmlns:a16="http://schemas.microsoft.com/office/drawing/2014/main" id="{BD7B9DD0-04F7-A634-FCBE-CBDCC90DED6B}"/>
              </a:ext>
            </a:extLst>
          </p:cNvPr>
          <p:cNvSpPr/>
          <p:nvPr/>
        </p:nvSpPr>
        <p:spPr>
          <a:xfrm>
            <a:off x="162839" y="262483"/>
            <a:ext cx="4146115" cy="1353375"/>
          </a:xfrm>
          <a:prstGeom prst="rect">
            <a:avLst/>
          </a:prstGeom>
          <a:noFill/>
          <a:ln/>
        </p:spPr>
        <p:txBody>
          <a:bodyPr wrap="none" rtlCol="0" anchor="t"/>
          <a:lstStyle/>
          <a:p>
            <a:pPr marL="0" indent="0">
              <a:lnSpc>
                <a:spcPts val="5146"/>
              </a:lnSpc>
              <a:buNone/>
            </a:pPr>
            <a:r>
              <a:rPr lang="en-US" sz="4117" dirty="0">
                <a:latin typeface="Unbounded" pitchFamily="34" charset="0"/>
                <a:ea typeface="Unbounded" pitchFamily="34" charset="-122"/>
                <a:cs typeface="Unbounded" pitchFamily="34" charset="-120"/>
              </a:rPr>
              <a:t>Entity-Relational </a:t>
            </a:r>
          </a:p>
          <a:p>
            <a:pPr marL="0" indent="0">
              <a:lnSpc>
                <a:spcPts val="5146"/>
              </a:lnSpc>
              <a:buNone/>
            </a:pPr>
            <a:r>
              <a:rPr lang="en-US" sz="4117" dirty="0">
                <a:latin typeface="Unbounded" pitchFamily="34" charset="0"/>
                <a:ea typeface="Unbounded" pitchFamily="34" charset="-122"/>
                <a:cs typeface="Unbounded" pitchFamily="34" charset="-120"/>
              </a:rPr>
              <a:t>Schema Diagram</a:t>
            </a:r>
            <a:endParaRPr lang="en-US" sz="4117" dirty="0"/>
          </a:p>
        </p:txBody>
      </p:sp>
      <p:sp>
        <p:nvSpPr>
          <p:cNvPr id="6" name="Rectangle 5">
            <a:extLst>
              <a:ext uri="{FF2B5EF4-FFF2-40B4-BE49-F238E27FC236}">
                <a16:creationId xmlns:a16="http://schemas.microsoft.com/office/drawing/2014/main" id="{0668C34B-664D-C650-3875-4BE866EA9578}"/>
              </a:ext>
            </a:extLst>
          </p:cNvPr>
          <p:cNvSpPr/>
          <p:nvPr/>
        </p:nvSpPr>
        <p:spPr>
          <a:xfrm>
            <a:off x="11398685" y="-19050"/>
            <a:ext cx="3231715" cy="13533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M"/>
          </a:p>
        </p:txBody>
      </p:sp>
    </p:spTree>
    <p:extLst>
      <p:ext uri="{BB962C8B-B14F-4D97-AF65-F5344CB8AC3E}">
        <p14:creationId xmlns:p14="http://schemas.microsoft.com/office/powerpoint/2010/main" val="91165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025" y="-18939"/>
            <a:ext cx="14630400" cy="8229600"/>
          </a:xfrm>
          <a:prstGeom prst="rect">
            <a:avLst/>
          </a:prstGeom>
          <a:solidFill>
            <a:srgbClr val="112836"/>
          </a:solidFill>
          <a:ln/>
        </p:spPr>
      </p:sp>
      <p:sp>
        <p:nvSpPr>
          <p:cNvPr id="4" name="Text 1"/>
          <p:cNvSpPr/>
          <p:nvPr/>
        </p:nvSpPr>
        <p:spPr>
          <a:xfrm>
            <a:off x="2348389" y="1050727"/>
            <a:ext cx="7836337" cy="653415"/>
          </a:xfrm>
          <a:prstGeom prst="rect">
            <a:avLst/>
          </a:prstGeom>
          <a:noFill/>
          <a:ln/>
        </p:spPr>
        <p:txBody>
          <a:bodyPr wrap="none" rtlCol="0" anchor="t"/>
          <a:lstStyle/>
          <a:p>
            <a:pPr marL="0" indent="0">
              <a:lnSpc>
                <a:spcPts val="5146"/>
              </a:lnSpc>
              <a:buNone/>
            </a:pPr>
            <a:r>
              <a:rPr lang="en-US" sz="4117" dirty="0">
                <a:solidFill>
                  <a:srgbClr val="FFFFFF"/>
                </a:solidFill>
                <a:latin typeface="Unbounded" pitchFamily="34" charset="0"/>
                <a:ea typeface="Unbounded" pitchFamily="34" charset="-122"/>
                <a:cs typeface="Unbounded" pitchFamily="34" charset="-120"/>
              </a:rPr>
              <a:t>Backend Implementation</a:t>
            </a:r>
            <a:endParaRPr lang="en-US" sz="4117" dirty="0"/>
          </a:p>
        </p:txBody>
      </p:sp>
      <p:sp>
        <p:nvSpPr>
          <p:cNvPr id="5" name="Shape 2"/>
          <p:cNvSpPr/>
          <p:nvPr/>
        </p:nvSpPr>
        <p:spPr>
          <a:xfrm>
            <a:off x="2348389" y="2148483"/>
            <a:ext cx="4855726" cy="2570678"/>
          </a:xfrm>
          <a:prstGeom prst="roundRect">
            <a:avLst>
              <a:gd name="adj" fmla="val 2593"/>
            </a:avLst>
          </a:prstGeom>
          <a:solidFill>
            <a:srgbClr val="223D4D"/>
          </a:solidFill>
          <a:ln/>
        </p:spPr>
      </p:sp>
      <p:sp>
        <p:nvSpPr>
          <p:cNvPr id="6" name="Text 3"/>
          <p:cNvSpPr/>
          <p:nvPr/>
        </p:nvSpPr>
        <p:spPr>
          <a:xfrm>
            <a:off x="2570559" y="2370653"/>
            <a:ext cx="2614017" cy="326827"/>
          </a:xfrm>
          <a:prstGeom prst="rect">
            <a:avLst/>
          </a:prstGeom>
          <a:noFill/>
          <a:ln/>
        </p:spPr>
        <p:txBody>
          <a:bodyPr wrap="none" rtlCol="0" anchor="t"/>
          <a:lstStyle/>
          <a:p>
            <a:pPr marL="0" indent="0">
              <a:lnSpc>
                <a:spcPts val="2573"/>
              </a:lnSpc>
              <a:buNone/>
            </a:pPr>
            <a:r>
              <a:rPr lang="en-US" sz="2058" dirty="0">
                <a:solidFill>
                  <a:srgbClr val="FFFFFF"/>
                </a:solidFill>
                <a:latin typeface="Unbounded" pitchFamily="34" charset="0"/>
                <a:ea typeface="Unbounded" pitchFamily="34" charset="-122"/>
                <a:cs typeface="Unbounded" pitchFamily="34" charset="-120"/>
              </a:rPr>
              <a:t>API Design</a:t>
            </a:r>
            <a:endParaRPr lang="en-US" sz="2058" dirty="0"/>
          </a:p>
        </p:txBody>
      </p:sp>
      <p:sp>
        <p:nvSpPr>
          <p:cNvPr id="7" name="Text 4"/>
          <p:cNvSpPr/>
          <p:nvPr/>
        </p:nvSpPr>
        <p:spPr>
          <a:xfrm>
            <a:off x="2570559" y="2830711"/>
            <a:ext cx="4411385" cy="1666280"/>
          </a:xfrm>
          <a:prstGeom prst="rect">
            <a:avLst/>
          </a:prstGeom>
          <a:noFill/>
          <a:ln/>
        </p:spPr>
        <p:txBody>
          <a:bodyPr wrap="square" rtlCol="0" anchor="t"/>
          <a:lstStyle/>
          <a:p>
            <a:pPr marL="0" indent="0">
              <a:lnSpc>
                <a:spcPts val="2624"/>
              </a:lnSpc>
              <a:buNone/>
            </a:pPr>
            <a:r>
              <a:rPr lang="en-US" sz="1750" dirty="0">
                <a:solidFill>
                  <a:srgbClr val="CAD6DE"/>
                </a:solidFill>
                <a:latin typeface="Cabin" pitchFamily="34" charset="0"/>
                <a:ea typeface="Cabin" pitchFamily="34" charset="-122"/>
                <a:cs typeface="Cabin" pitchFamily="34" charset="-120"/>
              </a:rPr>
              <a:t>SafeWaka leverages RESTful APIs to enable communication between the frontend and backend. </a:t>
            </a:r>
            <a:endParaRPr lang="en-US" sz="1750" dirty="0"/>
          </a:p>
        </p:txBody>
      </p:sp>
      <p:sp>
        <p:nvSpPr>
          <p:cNvPr id="8" name="Shape 5"/>
          <p:cNvSpPr/>
          <p:nvPr/>
        </p:nvSpPr>
        <p:spPr>
          <a:xfrm>
            <a:off x="7426285" y="2148483"/>
            <a:ext cx="4855726" cy="2570678"/>
          </a:xfrm>
          <a:prstGeom prst="roundRect">
            <a:avLst>
              <a:gd name="adj" fmla="val 2593"/>
            </a:avLst>
          </a:prstGeom>
          <a:solidFill>
            <a:srgbClr val="223D4D"/>
          </a:solidFill>
          <a:ln/>
        </p:spPr>
      </p:sp>
      <p:sp>
        <p:nvSpPr>
          <p:cNvPr id="9" name="Text 6"/>
          <p:cNvSpPr/>
          <p:nvPr/>
        </p:nvSpPr>
        <p:spPr>
          <a:xfrm>
            <a:off x="7648456" y="2370653"/>
            <a:ext cx="2614017" cy="326827"/>
          </a:xfrm>
          <a:prstGeom prst="rect">
            <a:avLst/>
          </a:prstGeom>
          <a:noFill/>
          <a:ln/>
        </p:spPr>
        <p:txBody>
          <a:bodyPr wrap="none" rtlCol="0" anchor="t"/>
          <a:lstStyle/>
          <a:p>
            <a:pPr marL="0" indent="0">
              <a:lnSpc>
                <a:spcPts val="2573"/>
              </a:lnSpc>
              <a:buNone/>
            </a:pPr>
            <a:r>
              <a:rPr lang="en-US" sz="2058" dirty="0">
                <a:solidFill>
                  <a:srgbClr val="FFFFFF"/>
                </a:solidFill>
                <a:latin typeface="Unbounded" pitchFamily="34" charset="0"/>
                <a:ea typeface="Unbounded" pitchFamily="34" charset="-122"/>
                <a:cs typeface="Unbounded" pitchFamily="34" charset="-120"/>
              </a:rPr>
              <a:t>Data Processing</a:t>
            </a:r>
            <a:endParaRPr lang="en-US" sz="2058" dirty="0"/>
          </a:p>
        </p:txBody>
      </p:sp>
      <p:sp>
        <p:nvSpPr>
          <p:cNvPr id="10" name="Text 7"/>
          <p:cNvSpPr/>
          <p:nvPr/>
        </p:nvSpPr>
        <p:spPr>
          <a:xfrm>
            <a:off x="7648456" y="2830711"/>
            <a:ext cx="4411385" cy="1666280"/>
          </a:xfrm>
          <a:prstGeom prst="rect">
            <a:avLst/>
          </a:prstGeom>
          <a:noFill/>
          <a:ln/>
        </p:spPr>
        <p:txBody>
          <a:bodyPr wrap="square" rtlCol="0" anchor="t"/>
          <a:lstStyle/>
          <a:p>
            <a:pPr marL="0" indent="0">
              <a:lnSpc>
                <a:spcPts val="2624"/>
              </a:lnSpc>
              <a:buNone/>
            </a:pPr>
            <a:r>
              <a:rPr lang="en-US" sz="1750" dirty="0">
                <a:solidFill>
                  <a:srgbClr val="CAD6DE"/>
                </a:solidFill>
                <a:latin typeface="Cabin" pitchFamily="34" charset="0"/>
                <a:ea typeface="Cabin" pitchFamily="34" charset="-122"/>
                <a:cs typeface="Cabin" pitchFamily="34" charset="-120"/>
              </a:rPr>
              <a:t>The backend processes data from  sources, including user reports and external services, to generate real-time information on road conditions and traffic signs.</a:t>
            </a:r>
            <a:endParaRPr lang="en-US" sz="1750" dirty="0"/>
          </a:p>
        </p:txBody>
      </p:sp>
      <p:sp>
        <p:nvSpPr>
          <p:cNvPr id="11" name="Shape 8"/>
          <p:cNvSpPr/>
          <p:nvPr/>
        </p:nvSpPr>
        <p:spPr>
          <a:xfrm>
            <a:off x="4953797" y="4852392"/>
            <a:ext cx="4855726" cy="2237423"/>
          </a:xfrm>
          <a:prstGeom prst="roundRect">
            <a:avLst>
              <a:gd name="adj" fmla="val 2979"/>
            </a:avLst>
          </a:prstGeom>
          <a:solidFill>
            <a:srgbClr val="223D4D"/>
          </a:solidFill>
          <a:ln/>
        </p:spPr>
      </p:sp>
      <p:sp>
        <p:nvSpPr>
          <p:cNvPr id="12" name="Text 9"/>
          <p:cNvSpPr/>
          <p:nvPr/>
        </p:nvSpPr>
        <p:spPr>
          <a:xfrm>
            <a:off x="5120747" y="4976565"/>
            <a:ext cx="3126462" cy="326827"/>
          </a:xfrm>
          <a:prstGeom prst="rect">
            <a:avLst/>
          </a:prstGeom>
          <a:noFill/>
          <a:ln/>
        </p:spPr>
        <p:txBody>
          <a:bodyPr wrap="none" rtlCol="0" anchor="t"/>
          <a:lstStyle/>
          <a:p>
            <a:pPr marL="0" indent="0">
              <a:lnSpc>
                <a:spcPts val="2573"/>
              </a:lnSpc>
              <a:buNone/>
            </a:pPr>
            <a:r>
              <a:rPr lang="en-US" sz="2058" dirty="0">
                <a:solidFill>
                  <a:srgbClr val="FFFFFF"/>
                </a:solidFill>
                <a:latin typeface="Unbounded" pitchFamily="34" charset="0"/>
                <a:ea typeface="Unbounded" pitchFamily="34" charset="-122"/>
                <a:cs typeface="Unbounded" pitchFamily="34" charset="-120"/>
              </a:rPr>
              <a:t>User Authentication</a:t>
            </a:r>
            <a:endParaRPr lang="en-US" sz="2058" dirty="0"/>
          </a:p>
        </p:txBody>
      </p:sp>
      <p:sp>
        <p:nvSpPr>
          <p:cNvPr id="13" name="Text 10"/>
          <p:cNvSpPr/>
          <p:nvPr/>
        </p:nvSpPr>
        <p:spPr>
          <a:xfrm>
            <a:off x="5109507" y="5529465"/>
            <a:ext cx="4411385" cy="1333024"/>
          </a:xfrm>
          <a:prstGeom prst="rect">
            <a:avLst/>
          </a:prstGeom>
          <a:noFill/>
          <a:ln/>
        </p:spPr>
        <p:txBody>
          <a:bodyPr wrap="square" rtlCol="0" anchor="t"/>
          <a:lstStyle/>
          <a:p>
            <a:pPr marL="0" indent="0">
              <a:lnSpc>
                <a:spcPts val="2624"/>
              </a:lnSpc>
              <a:buNone/>
            </a:pPr>
            <a:r>
              <a:rPr lang="en-US" sz="1750" dirty="0">
                <a:solidFill>
                  <a:srgbClr val="CAD6DE"/>
                </a:solidFill>
                <a:latin typeface="Cabin" pitchFamily="34" charset="0"/>
                <a:ea typeface="Cabin" pitchFamily="34" charset="-122"/>
                <a:cs typeface="Cabin" pitchFamily="34" charset="-120"/>
              </a:rPr>
              <a:t>The backend implements secure authentication mechanisms to verify user identities, protect user data, and ensure secure access to the application.</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2348389" y="1078587"/>
            <a:ext cx="5961578" cy="653415"/>
          </a:xfrm>
          <a:prstGeom prst="rect">
            <a:avLst/>
          </a:prstGeom>
          <a:noFill/>
          <a:ln/>
        </p:spPr>
        <p:txBody>
          <a:bodyPr wrap="none" rtlCol="0" anchor="t"/>
          <a:lstStyle/>
          <a:p>
            <a:pPr marL="0" indent="0">
              <a:lnSpc>
                <a:spcPts val="5146"/>
              </a:lnSpc>
              <a:buNone/>
            </a:pPr>
            <a:r>
              <a:rPr lang="en-US" sz="4117" dirty="0">
                <a:solidFill>
                  <a:srgbClr val="FFFFFF"/>
                </a:solidFill>
                <a:latin typeface="Unbounded" pitchFamily="34" charset="0"/>
                <a:ea typeface="Unbounded" pitchFamily="34" charset="-122"/>
                <a:cs typeface="Unbounded" pitchFamily="34" charset="-120"/>
              </a:rPr>
              <a:t>Data Management</a:t>
            </a:r>
            <a:endParaRPr lang="en-US" sz="4117" dirty="0"/>
          </a:p>
        </p:txBody>
      </p:sp>
      <p:sp>
        <p:nvSpPr>
          <p:cNvPr id="5" name="Shape 2"/>
          <p:cNvSpPr/>
          <p:nvPr/>
        </p:nvSpPr>
        <p:spPr>
          <a:xfrm>
            <a:off x="2348389" y="2426256"/>
            <a:ext cx="499943" cy="499943"/>
          </a:xfrm>
          <a:prstGeom prst="roundRect">
            <a:avLst>
              <a:gd name="adj" fmla="val 13333"/>
            </a:avLst>
          </a:prstGeom>
          <a:solidFill>
            <a:srgbClr val="223D4D"/>
          </a:solidFill>
          <a:ln/>
        </p:spPr>
      </p:sp>
      <p:sp>
        <p:nvSpPr>
          <p:cNvPr id="6" name="Text 3"/>
          <p:cNvSpPr/>
          <p:nvPr/>
        </p:nvSpPr>
        <p:spPr>
          <a:xfrm>
            <a:off x="2524482" y="2519363"/>
            <a:ext cx="147757" cy="313730"/>
          </a:xfrm>
          <a:prstGeom prst="rect">
            <a:avLst/>
          </a:prstGeom>
          <a:noFill/>
          <a:ln/>
        </p:spPr>
        <p:txBody>
          <a:bodyPr wrap="none" rtlCol="0" anchor="t"/>
          <a:lstStyle/>
          <a:p>
            <a:pPr marL="0" indent="0" algn="ctr">
              <a:lnSpc>
                <a:spcPts val="2470"/>
              </a:lnSpc>
              <a:buNone/>
            </a:pPr>
            <a:r>
              <a:rPr lang="en-US" sz="2470" dirty="0">
                <a:solidFill>
                  <a:srgbClr val="FFFFFF"/>
                </a:solidFill>
                <a:latin typeface="Unbounded" pitchFamily="34" charset="0"/>
                <a:ea typeface="Unbounded" pitchFamily="34" charset="-122"/>
                <a:cs typeface="Unbounded" pitchFamily="34" charset="-120"/>
              </a:rPr>
              <a:t>1</a:t>
            </a:r>
            <a:endParaRPr lang="en-US" sz="2470" dirty="0"/>
          </a:p>
        </p:txBody>
      </p:sp>
      <p:sp>
        <p:nvSpPr>
          <p:cNvPr id="7" name="Text 4"/>
          <p:cNvSpPr/>
          <p:nvPr/>
        </p:nvSpPr>
        <p:spPr>
          <a:xfrm>
            <a:off x="3070503" y="2426256"/>
            <a:ext cx="3724751" cy="326827"/>
          </a:xfrm>
          <a:prstGeom prst="rect">
            <a:avLst/>
          </a:prstGeom>
          <a:noFill/>
          <a:ln/>
        </p:spPr>
        <p:txBody>
          <a:bodyPr wrap="none" rtlCol="0" anchor="t"/>
          <a:lstStyle/>
          <a:p>
            <a:pPr marL="0" indent="0">
              <a:lnSpc>
                <a:spcPts val="2573"/>
              </a:lnSpc>
              <a:buNone/>
            </a:pPr>
            <a:r>
              <a:rPr lang="en-US" sz="2058" dirty="0">
                <a:solidFill>
                  <a:srgbClr val="FFFFFF"/>
                </a:solidFill>
                <a:latin typeface="Unbounded" pitchFamily="34" charset="0"/>
                <a:ea typeface="Unbounded" pitchFamily="34" charset="-122"/>
                <a:cs typeface="Unbounded" pitchFamily="34" charset="-120"/>
              </a:rPr>
              <a:t>Real-time Data Updates</a:t>
            </a:r>
            <a:endParaRPr lang="en-US" sz="2058" dirty="0"/>
          </a:p>
        </p:txBody>
      </p:sp>
      <p:sp>
        <p:nvSpPr>
          <p:cNvPr id="8" name="Text 5"/>
          <p:cNvSpPr/>
          <p:nvPr/>
        </p:nvSpPr>
        <p:spPr>
          <a:xfrm>
            <a:off x="3070503" y="2886313"/>
            <a:ext cx="4133612" cy="1666280"/>
          </a:xfrm>
          <a:prstGeom prst="rect">
            <a:avLst/>
          </a:prstGeom>
          <a:noFill/>
          <a:ln/>
        </p:spPr>
        <p:txBody>
          <a:bodyPr wrap="square" rtlCol="0" anchor="t"/>
          <a:lstStyle/>
          <a:p>
            <a:pPr marL="0" indent="0">
              <a:lnSpc>
                <a:spcPts val="2624"/>
              </a:lnSpc>
              <a:buNone/>
            </a:pPr>
            <a:r>
              <a:rPr lang="en-US" sz="1750" dirty="0">
                <a:solidFill>
                  <a:srgbClr val="CAD6DE"/>
                </a:solidFill>
                <a:latin typeface="Cabin" pitchFamily="34" charset="0"/>
                <a:ea typeface="Cabin" pitchFamily="34" charset="-122"/>
                <a:cs typeface="Cabin" pitchFamily="34" charset="-120"/>
              </a:rPr>
              <a:t>SafeWaka utilizes real-time data updates from various sources, such as traffic sensors, road cameras, and user reports, to provide the most accurate and up-to-date information.</a:t>
            </a:r>
            <a:endParaRPr lang="en-US" sz="1750" dirty="0"/>
          </a:p>
        </p:txBody>
      </p:sp>
      <p:sp>
        <p:nvSpPr>
          <p:cNvPr id="9" name="Shape 6"/>
          <p:cNvSpPr/>
          <p:nvPr/>
        </p:nvSpPr>
        <p:spPr>
          <a:xfrm>
            <a:off x="7426285" y="2426256"/>
            <a:ext cx="499943" cy="499943"/>
          </a:xfrm>
          <a:prstGeom prst="roundRect">
            <a:avLst>
              <a:gd name="adj" fmla="val 13333"/>
            </a:avLst>
          </a:prstGeom>
          <a:solidFill>
            <a:srgbClr val="223D4D"/>
          </a:solidFill>
          <a:ln/>
        </p:spPr>
      </p:sp>
      <p:sp>
        <p:nvSpPr>
          <p:cNvPr id="10" name="Text 7"/>
          <p:cNvSpPr/>
          <p:nvPr/>
        </p:nvSpPr>
        <p:spPr>
          <a:xfrm>
            <a:off x="7552492" y="2519363"/>
            <a:ext cx="247531" cy="313730"/>
          </a:xfrm>
          <a:prstGeom prst="rect">
            <a:avLst/>
          </a:prstGeom>
          <a:noFill/>
          <a:ln/>
        </p:spPr>
        <p:txBody>
          <a:bodyPr wrap="none" rtlCol="0" anchor="t"/>
          <a:lstStyle/>
          <a:p>
            <a:pPr marL="0" indent="0" algn="ctr">
              <a:lnSpc>
                <a:spcPts val="2470"/>
              </a:lnSpc>
              <a:buNone/>
            </a:pPr>
            <a:r>
              <a:rPr lang="en-US" sz="2470" dirty="0">
                <a:solidFill>
                  <a:srgbClr val="FFFFFF"/>
                </a:solidFill>
                <a:latin typeface="Unbounded" pitchFamily="34" charset="0"/>
                <a:ea typeface="Unbounded" pitchFamily="34" charset="-122"/>
                <a:cs typeface="Unbounded" pitchFamily="34" charset="-120"/>
              </a:rPr>
              <a:t>2</a:t>
            </a:r>
            <a:endParaRPr lang="en-US" sz="2470" dirty="0"/>
          </a:p>
        </p:txBody>
      </p:sp>
      <p:sp>
        <p:nvSpPr>
          <p:cNvPr id="11" name="Text 8"/>
          <p:cNvSpPr/>
          <p:nvPr/>
        </p:nvSpPr>
        <p:spPr>
          <a:xfrm>
            <a:off x="8148399" y="2426256"/>
            <a:ext cx="2614017" cy="326827"/>
          </a:xfrm>
          <a:prstGeom prst="rect">
            <a:avLst/>
          </a:prstGeom>
          <a:noFill/>
          <a:ln/>
        </p:spPr>
        <p:txBody>
          <a:bodyPr wrap="none" rtlCol="0" anchor="t"/>
          <a:lstStyle/>
          <a:p>
            <a:pPr marL="0" indent="0">
              <a:lnSpc>
                <a:spcPts val="2573"/>
              </a:lnSpc>
              <a:buNone/>
            </a:pPr>
            <a:r>
              <a:rPr lang="en-US" sz="2058" dirty="0">
                <a:solidFill>
                  <a:srgbClr val="FFFFFF"/>
                </a:solidFill>
                <a:latin typeface="Unbounded" pitchFamily="34" charset="0"/>
                <a:ea typeface="Unbounded" pitchFamily="34" charset="-122"/>
                <a:cs typeface="Unbounded" pitchFamily="34" charset="-120"/>
              </a:rPr>
              <a:t>Data Validation</a:t>
            </a:r>
            <a:endParaRPr lang="en-US" sz="2058" dirty="0"/>
          </a:p>
        </p:txBody>
      </p:sp>
      <p:sp>
        <p:nvSpPr>
          <p:cNvPr id="12" name="Text 9"/>
          <p:cNvSpPr/>
          <p:nvPr/>
        </p:nvSpPr>
        <p:spPr>
          <a:xfrm>
            <a:off x="8148399" y="2886313"/>
            <a:ext cx="4133612" cy="1333024"/>
          </a:xfrm>
          <a:prstGeom prst="rect">
            <a:avLst/>
          </a:prstGeom>
          <a:noFill/>
          <a:ln/>
        </p:spPr>
        <p:txBody>
          <a:bodyPr wrap="square" rtlCol="0" anchor="t"/>
          <a:lstStyle/>
          <a:p>
            <a:pPr marL="0" indent="0">
              <a:lnSpc>
                <a:spcPts val="2624"/>
              </a:lnSpc>
              <a:buNone/>
            </a:pPr>
            <a:r>
              <a:rPr lang="en-US" sz="1750" dirty="0">
                <a:solidFill>
                  <a:srgbClr val="CAD6DE"/>
                </a:solidFill>
                <a:latin typeface="Cabin" pitchFamily="34" charset="0"/>
                <a:ea typeface="Cabin" pitchFamily="34" charset="-122"/>
                <a:cs typeface="Cabin" pitchFamily="34" charset="-120"/>
              </a:rPr>
              <a:t>The backend performs data validation to ensure accuracy and consistency, preventing erroneous data from being stored and impacting user experience.</a:t>
            </a:r>
            <a:endParaRPr lang="en-US" sz="1750" dirty="0"/>
          </a:p>
        </p:txBody>
      </p:sp>
      <p:sp>
        <p:nvSpPr>
          <p:cNvPr id="13" name="Shape 10"/>
          <p:cNvSpPr/>
          <p:nvPr/>
        </p:nvSpPr>
        <p:spPr>
          <a:xfrm>
            <a:off x="2348389" y="5024676"/>
            <a:ext cx="499943" cy="499943"/>
          </a:xfrm>
          <a:prstGeom prst="roundRect">
            <a:avLst>
              <a:gd name="adj" fmla="val 13333"/>
            </a:avLst>
          </a:prstGeom>
          <a:solidFill>
            <a:srgbClr val="223D4D"/>
          </a:solidFill>
          <a:ln/>
        </p:spPr>
      </p:sp>
      <p:sp>
        <p:nvSpPr>
          <p:cNvPr id="14" name="Text 11"/>
          <p:cNvSpPr/>
          <p:nvPr/>
        </p:nvSpPr>
        <p:spPr>
          <a:xfrm>
            <a:off x="2472214" y="5117783"/>
            <a:ext cx="252174" cy="313730"/>
          </a:xfrm>
          <a:prstGeom prst="rect">
            <a:avLst/>
          </a:prstGeom>
          <a:noFill/>
          <a:ln/>
        </p:spPr>
        <p:txBody>
          <a:bodyPr wrap="none" rtlCol="0" anchor="t"/>
          <a:lstStyle/>
          <a:p>
            <a:pPr marL="0" indent="0" algn="ctr">
              <a:lnSpc>
                <a:spcPts val="2470"/>
              </a:lnSpc>
              <a:buNone/>
            </a:pPr>
            <a:r>
              <a:rPr lang="en-US" sz="2470" dirty="0">
                <a:solidFill>
                  <a:srgbClr val="FFFFFF"/>
                </a:solidFill>
                <a:latin typeface="Unbounded" pitchFamily="34" charset="0"/>
                <a:ea typeface="Unbounded" pitchFamily="34" charset="-122"/>
                <a:cs typeface="Unbounded" pitchFamily="34" charset="-120"/>
              </a:rPr>
              <a:t>3</a:t>
            </a:r>
            <a:endParaRPr lang="en-US" sz="2470" dirty="0"/>
          </a:p>
        </p:txBody>
      </p:sp>
      <p:sp>
        <p:nvSpPr>
          <p:cNvPr id="15" name="Text 12"/>
          <p:cNvSpPr/>
          <p:nvPr/>
        </p:nvSpPr>
        <p:spPr>
          <a:xfrm>
            <a:off x="3070503" y="5024676"/>
            <a:ext cx="4133612" cy="653653"/>
          </a:xfrm>
          <a:prstGeom prst="rect">
            <a:avLst/>
          </a:prstGeom>
          <a:noFill/>
          <a:ln/>
        </p:spPr>
        <p:txBody>
          <a:bodyPr wrap="square" rtlCol="0" anchor="t"/>
          <a:lstStyle/>
          <a:p>
            <a:pPr marL="0" indent="0">
              <a:lnSpc>
                <a:spcPts val="2573"/>
              </a:lnSpc>
              <a:buNone/>
            </a:pPr>
            <a:r>
              <a:rPr lang="en-US" sz="2058" dirty="0">
                <a:solidFill>
                  <a:srgbClr val="FFFFFF"/>
                </a:solidFill>
                <a:latin typeface="Unbounded" pitchFamily="34" charset="0"/>
                <a:ea typeface="Unbounded" pitchFamily="34" charset="-122"/>
                <a:cs typeface="Unbounded" pitchFamily="34" charset="-120"/>
              </a:rPr>
              <a:t>Data Backup and Recovery</a:t>
            </a:r>
            <a:endParaRPr lang="en-US" sz="2058" dirty="0"/>
          </a:p>
        </p:txBody>
      </p:sp>
      <p:sp>
        <p:nvSpPr>
          <p:cNvPr id="16" name="Text 13"/>
          <p:cNvSpPr/>
          <p:nvPr/>
        </p:nvSpPr>
        <p:spPr>
          <a:xfrm>
            <a:off x="3070502" y="5524619"/>
            <a:ext cx="4133612" cy="1333024"/>
          </a:xfrm>
          <a:prstGeom prst="rect">
            <a:avLst/>
          </a:prstGeom>
          <a:noFill/>
          <a:ln/>
        </p:spPr>
        <p:txBody>
          <a:bodyPr wrap="square" rtlCol="0" anchor="t"/>
          <a:lstStyle/>
          <a:p>
            <a:pPr marL="0" indent="0">
              <a:lnSpc>
                <a:spcPts val="2624"/>
              </a:lnSpc>
              <a:buNone/>
            </a:pPr>
            <a:r>
              <a:rPr lang="en-US" sz="1750" dirty="0">
                <a:solidFill>
                  <a:srgbClr val="CAD6DE"/>
                </a:solidFill>
                <a:latin typeface="Cabin" pitchFamily="34" charset="0"/>
                <a:ea typeface="Cabin" pitchFamily="34" charset="-122"/>
                <a:cs typeface="Cabin" pitchFamily="34" charset="-120"/>
              </a:rPr>
              <a:t>Regular data backups and disaster recovery protocols are implemented to safeguard critical data from loss and ensure the continuity of the application.</a:t>
            </a:r>
            <a:endParaRPr lang="en-US" sz="1750" dirty="0"/>
          </a:p>
        </p:txBody>
      </p:sp>
      <p:sp>
        <p:nvSpPr>
          <p:cNvPr id="17" name="Shape 14"/>
          <p:cNvSpPr/>
          <p:nvPr/>
        </p:nvSpPr>
        <p:spPr>
          <a:xfrm>
            <a:off x="7426285" y="5024676"/>
            <a:ext cx="499943" cy="499943"/>
          </a:xfrm>
          <a:prstGeom prst="roundRect">
            <a:avLst>
              <a:gd name="adj" fmla="val 13333"/>
            </a:avLst>
          </a:prstGeom>
          <a:solidFill>
            <a:srgbClr val="223D4D"/>
          </a:solidFill>
          <a:ln/>
        </p:spPr>
      </p:sp>
      <p:sp>
        <p:nvSpPr>
          <p:cNvPr id="18" name="Text 15"/>
          <p:cNvSpPr/>
          <p:nvPr/>
        </p:nvSpPr>
        <p:spPr>
          <a:xfrm>
            <a:off x="7550229" y="5117783"/>
            <a:ext cx="251936" cy="313730"/>
          </a:xfrm>
          <a:prstGeom prst="rect">
            <a:avLst/>
          </a:prstGeom>
          <a:noFill/>
          <a:ln/>
        </p:spPr>
        <p:txBody>
          <a:bodyPr wrap="none" rtlCol="0" anchor="t"/>
          <a:lstStyle/>
          <a:p>
            <a:pPr marL="0" indent="0" algn="ctr">
              <a:lnSpc>
                <a:spcPts val="2470"/>
              </a:lnSpc>
              <a:buNone/>
            </a:pPr>
            <a:r>
              <a:rPr lang="en-US" sz="2470" dirty="0">
                <a:solidFill>
                  <a:srgbClr val="FFFFFF"/>
                </a:solidFill>
                <a:latin typeface="Unbounded" pitchFamily="34" charset="0"/>
                <a:ea typeface="Unbounded" pitchFamily="34" charset="-122"/>
                <a:cs typeface="Unbounded" pitchFamily="34" charset="-120"/>
              </a:rPr>
              <a:t>4</a:t>
            </a:r>
            <a:endParaRPr lang="en-US" sz="2470" dirty="0"/>
          </a:p>
        </p:txBody>
      </p:sp>
      <p:sp>
        <p:nvSpPr>
          <p:cNvPr id="19" name="Text 16"/>
          <p:cNvSpPr/>
          <p:nvPr/>
        </p:nvSpPr>
        <p:spPr>
          <a:xfrm>
            <a:off x="8148399" y="5024676"/>
            <a:ext cx="2614017" cy="326827"/>
          </a:xfrm>
          <a:prstGeom prst="rect">
            <a:avLst/>
          </a:prstGeom>
          <a:noFill/>
          <a:ln/>
        </p:spPr>
        <p:txBody>
          <a:bodyPr wrap="none" rtlCol="0" anchor="t"/>
          <a:lstStyle/>
          <a:p>
            <a:pPr marL="0" indent="0">
              <a:lnSpc>
                <a:spcPts val="2573"/>
              </a:lnSpc>
              <a:buNone/>
            </a:pPr>
            <a:r>
              <a:rPr lang="en-US" sz="2058" dirty="0">
                <a:solidFill>
                  <a:srgbClr val="FFFFFF"/>
                </a:solidFill>
                <a:latin typeface="Unbounded" pitchFamily="34" charset="0"/>
                <a:ea typeface="Unbounded" pitchFamily="34" charset="-122"/>
                <a:cs typeface="Unbounded" pitchFamily="34" charset="-120"/>
              </a:rPr>
              <a:t>Data Analytics</a:t>
            </a:r>
            <a:endParaRPr lang="en-US" sz="2058" dirty="0"/>
          </a:p>
        </p:txBody>
      </p:sp>
      <p:sp>
        <p:nvSpPr>
          <p:cNvPr id="20" name="Text 17"/>
          <p:cNvSpPr/>
          <p:nvPr/>
        </p:nvSpPr>
        <p:spPr>
          <a:xfrm>
            <a:off x="8148399" y="5484733"/>
            <a:ext cx="4133612" cy="1666280"/>
          </a:xfrm>
          <a:prstGeom prst="rect">
            <a:avLst/>
          </a:prstGeom>
          <a:noFill/>
          <a:ln/>
        </p:spPr>
        <p:txBody>
          <a:bodyPr wrap="square" rtlCol="0" anchor="t"/>
          <a:lstStyle/>
          <a:p>
            <a:pPr marL="0" indent="0">
              <a:lnSpc>
                <a:spcPts val="2624"/>
              </a:lnSpc>
              <a:buNone/>
            </a:pPr>
            <a:r>
              <a:rPr lang="en-US" sz="1750" dirty="0">
                <a:solidFill>
                  <a:srgbClr val="CAD6DE"/>
                </a:solidFill>
                <a:latin typeface="Cabin" pitchFamily="34" charset="0"/>
                <a:ea typeface="Cabin" pitchFamily="34" charset="-122"/>
                <a:cs typeface="Cabin" pitchFamily="34" charset="-120"/>
              </a:rPr>
              <a:t>The backend utilizes data analytics techniques to identify trends, patterns, and insights from collected data, allowing for improvements to the app and better decision-making.</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604</Words>
  <Application>Microsoft Office PowerPoint</Application>
  <PresentationFormat>Custom</PresentationFormat>
  <Paragraphs>89</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Cabin</vt:lpstr>
      <vt:lpstr>Cambria</vt:lpstr>
      <vt:lpstr>Unbounded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Tetuh Engonwei</cp:lastModifiedBy>
  <cp:revision>6</cp:revision>
  <dcterms:created xsi:type="dcterms:W3CDTF">2024-06-20T10:57:39Z</dcterms:created>
  <dcterms:modified xsi:type="dcterms:W3CDTF">2024-06-20T16:09:32Z</dcterms:modified>
</cp:coreProperties>
</file>