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58" r:id="rId7"/>
    <p:sldId id="274" r:id="rId8"/>
    <p:sldId id="259" r:id="rId9"/>
    <p:sldId id="260" r:id="rId10"/>
    <p:sldId id="275" r:id="rId11"/>
    <p:sldId id="261" r:id="rId12"/>
    <p:sldId id="276" r:id="rId13"/>
    <p:sldId id="279" r:id="rId14"/>
    <p:sldId id="262" r:id="rId15"/>
    <p:sldId id="277" r:id="rId16"/>
    <p:sldId id="280" r:id="rId17"/>
    <p:sldId id="263" r:id="rId18"/>
    <p:sldId id="264" r:id="rId19"/>
    <p:sldId id="265" r:id="rId20"/>
    <p:sldId id="282" r:id="rId21"/>
    <p:sldId id="266" r:id="rId22"/>
    <p:sldId id="281" r:id="rId23"/>
    <p:sldId id="267" r:id="rId24"/>
    <p:sldId id="283" r:id="rId25"/>
    <p:sldId id="284" r:id="rId26"/>
    <p:sldId id="268" r:id="rId27"/>
    <p:sldId id="269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C4FE536-8220-4C58-8521-90AF6E98DA1B}">
          <p14:sldIdLst>
            <p14:sldId id="256"/>
            <p14:sldId id="270"/>
          </p14:sldIdLst>
        </p14:section>
        <p14:section name="Section sans titre" id="{CB9E7BB7-A452-476C-B6EB-1BEEB4FF5AF8}">
          <p14:sldIdLst>
            <p14:sldId id="271"/>
            <p14:sldId id="272"/>
            <p14:sldId id="273"/>
            <p14:sldId id="258"/>
            <p14:sldId id="274"/>
            <p14:sldId id="259"/>
            <p14:sldId id="260"/>
            <p14:sldId id="275"/>
            <p14:sldId id="261"/>
            <p14:sldId id="276"/>
            <p14:sldId id="279"/>
            <p14:sldId id="262"/>
            <p14:sldId id="277"/>
            <p14:sldId id="280"/>
            <p14:sldId id="263"/>
            <p14:sldId id="264"/>
            <p14:sldId id="265"/>
            <p14:sldId id="282"/>
            <p14:sldId id="266"/>
            <p14:sldId id="281"/>
            <p14:sldId id="267"/>
            <p14:sldId id="283"/>
            <p14:sldId id="284"/>
            <p14:sldId id="268"/>
            <p14:sldId id="269"/>
            <p14:sldId id="285"/>
            <p14:sldId id="286"/>
            <p14:sldId id="28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9EAE1E-2BF4-41F6-BF63-88A80805263A}" type="doc">
      <dgm:prSet loTypeId="urn:microsoft.com/office/officeart/2005/8/layout/hierarchy4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FJ"/>
        </a:p>
      </dgm:t>
    </dgm:pt>
    <dgm:pt modelId="{403A3321-CB3D-416D-A770-36989770D1CC}">
      <dgm:prSet phldrT="[Texte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Road sign, State and Notification app</a:t>
          </a:r>
          <a:endParaRPr lang="en-FJ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B4091C2-B457-424D-A7F5-92DA02FD5F26}" type="parTrans" cxnId="{E15CC7C2-76D5-421D-877B-3A60A126F760}">
      <dgm:prSet/>
      <dgm:spPr/>
      <dgm:t>
        <a:bodyPr/>
        <a:lstStyle/>
        <a:p>
          <a:endParaRPr lang="en-FJ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E355AA-FB08-4DC1-A7DC-7570D52DC672}" type="sibTrans" cxnId="{E15CC7C2-76D5-421D-877B-3A60A126F760}">
      <dgm:prSet/>
      <dgm:spPr/>
      <dgm:t>
        <a:bodyPr/>
        <a:lstStyle/>
        <a:p>
          <a:endParaRPr lang="en-FJ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C45A3E-15AD-4097-A402-8476E7556DA6}">
      <dgm:prSet phldrT="[Texte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Road sign Information</a:t>
          </a:r>
          <a:endParaRPr lang="en-FJ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950AA5D-D754-42A7-9071-B9B018A666FE}" type="parTrans" cxnId="{F4CED785-9C53-44D6-BFE5-639B7D5609DC}">
      <dgm:prSet/>
      <dgm:spPr/>
      <dgm:t>
        <a:bodyPr/>
        <a:lstStyle/>
        <a:p>
          <a:endParaRPr lang="en-FJ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0274B1-33D9-489C-A7E8-685B87C0D4F2}" type="sibTrans" cxnId="{F4CED785-9C53-44D6-BFE5-639B7D5609DC}">
      <dgm:prSet/>
      <dgm:spPr/>
      <dgm:t>
        <a:bodyPr/>
        <a:lstStyle/>
        <a:p>
          <a:endParaRPr lang="en-FJ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03DE1D-577B-46A9-93E6-B1F28E08F829}">
      <dgm:prSet phldrT="[Texte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Database</a:t>
          </a:r>
          <a:endParaRPr lang="en-FJ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AF4998-A514-4F14-9FAC-F77BB05B0B3C}" type="parTrans" cxnId="{90AC84A7-6D46-43C7-86EB-1B3E584D7F80}">
      <dgm:prSet/>
      <dgm:spPr/>
      <dgm:t>
        <a:bodyPr/>
        <a:lstStyle/>
        <a:p>
          <a:endParaRPr lang="en-FJ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5F3CD4-F9ED-45D8-A021-6765D2CA12F9}" type="sibTrans" cxnId="{90AC84A7-6D46-43C7-86EB-1B3E584D7F80}">
      <dgm:prSet/>
      <dgm:spPr/>
      <dgm:t>
        <a:bodyPr/>
        <a:lstStyle/>
        <a:p>
          <a:endParaRPr lang="en-FJ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C8CE89-3F12-496E-9E21-8AD5A3834BFF}">
      <dgm:prSet phldrT="[Texte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Registration</a:t>
          </a:r>
          <a:endParaRPr lang="en-FJ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F34321-CE5F-46BB-81D7-496DF7440111}" type="parTrans" cxnId="{7E3C35EC-E338-4967-B36A-481B33D8CA5B}">
      <dgm:prSet/>
      <dgm:spPr/>
      <dgm:t>
        <a:bodyPr/>
        <a:lstStyle/>
        <a:p>
          <a:endParaRPr lang="en-FJ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BEFC8F0-AE5F-44CA-989A-5D7214A71142}" type="sibTrans" cxnId="{7E3C35EC-E338-4967-B36A-481B33D8CA5B}">
      <dgm:prSet/>
      <dgm:spPr/>
      <dgm:t>
        <a:bodyPr/>
        <a:lstStyle/>
        <a:p>
          <a:endParaRPr lang="en-FJ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C7880F-4F0E-46BC-B57C-6747166D631B}">
      <dgm:prSet phldrT="[Texte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Registration form</a:t>
          </a:r>
          <a:endParaRPr lang="en-FJ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E70AAE-63F0-4F5B-9FBA-B106594549BF}" type="parTrans" cxnId="{7F4A0BA2-31DD-40DE-A252-B6B077388EFD}">
      <dgm:prSet/>
      <dgm:spPr/>
      <dgm:t>
        <a:bodyPr/>
        <a:lstStyle/>
        <a:p>
          <a:endParaRPr lang="en-FJ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C60201-F25E-4853-8750-81F6CE12D5B1}" type="sibTrans" cxnId="{7F4A0BA2-31DD-40DE-A252-B6B077388EFD}">
      <dgm:prSet/>
      <dgm:spPr/>
      <dgm:t>
        <a:bodyPr/>
        <a:lstStyle/>
        <a:p>
          <a:endParaRPr lang="en-FJ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903068-AE2F-48DF-9F17-A7AA8ADB052F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Real-time Update</a:t>
          </a:r>
          <a:endParaRPr lang="en-FJ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A286AB-D3F2-464D-9F32-315B564406CE}" type="parTrans" cxnId="{2664B03B-4264-4321-B70C-F2454588C46B}">
      <dgm:prSet/>
      <dgm:spPr/>
      <dgm:t>
        <a:bodyPr/>
        <a:lstStyle/>
        <a:p>
          <a:endParaRPr lang="en-FJ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5C751E-8748-45E5-A7F7-EA314EB73CBC}" type="sibTrans" cxnId="{2664B03B-4264-4321-B70C-F2454588C46B}">
      <dgm:prSet/>
      <dgm:spPr/>
      <dgm:t>
        <a:bodyPr/>
        <a:lstStyle/>
        <a:p>
          <a:endParaRPr lang="en-FJ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EAA9F6-8DB4-4C37-AD7D-396CC90F563A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Real-time data (Traffic camera)</a:t>
          </a:r>
          <a:endParaRPr lang="en-FJ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165CC76-F82E-4250-B235-48101C393616}" type="parTrans" cxnId="{BD689733-FCE7-4A44-AB2F-3252B299926C}">
      <dgm:prSet/>
      <dgm:spPr/>
      <dgm:t>
        <a:bodyPr/>
        <a:lstStyle/>
        <a:p>
          <a:endParaRPr lang="en-FJ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968259-963A-4648-924F-528B6EA80609}" type="sibTrans" cxnId="{BD689733-FCE7-4A44-AB2F-3252B299926C}">
      <dgm:prSet/>
      <dgm:spPr/>
      <dgm:t>
        <a:bodyPr/>
        <a:lstStyle/>
        <a:p>
          <a:endParaRPr lang="en-FJ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DA0C41-61C2-4FFE-9146-C415CC848CD2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Confirm Email</a:t>
          </a:r>
          <a:endParaRPr lang="en-FJ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F059AA-5B55-4AC7-9DC2-9CBF77C62C27}" type="parTrans" cxnId="{0ABFC55D-069D-4A47-952C-3F2995B8C5DA}">
      <dgm:prSet/>
      <dgm:spPr/>
      <dgm:t>
        <a:bodyPr/>
        <a:lstStyle/>
        <a:p>
          <a:endParaRPr lang="en-FJ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27634C-3012-4BF7-8680-3D0D14006E70}" type="sibTrans" cxnId="{0ABFC55D-069D-4A47-952C-3F2995B8C5DA}">
      <dgm:prSet/>
      <dgm:spPr/>
      <dgm:t>
        <a:bodyPr/>
        <a:lstStyle/>
        <a:p>
          <a:endParaRPr lang="en-FJ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6AC128-AFE1-414A-8536-A85C8C3C907B}">
      <dgm:prSet phldrT="[Texte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UI</a:t>
          </a:r>
          <a:endParaRPr lang="en-FJ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E011EA-EF71-44CF-A086-5BC72F6918BF}" type="parTrans" cxnId="{305BE651-A1B7-4DAB-9F7C-CF837C053B98}">
      <dgm:prSet/>
      <dgm:spPr/>
      <dgm:t>
        <a:bodyPr/>
        <a:lstStyle/>
        <a:p>
          <a:endParaRPr lang="en-FJ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614E0E-13C0-4677-A84D-FD870D082BDA}" type="sibTrans" cxnId="{305BE651-A1B7-4DAB-9F7C-CF837C053B98}">
      <dgm:prSet/>
      <dgm:spPr/>
      <dgm:t>
        <a:bodyPr/>
        <a:lstStyle/>
        <a:p>
          <a:endParaRPr lang="en-FJ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8BC780-2716-4CB8-9B98-A8919621162C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Design maps to display traffic congestion</a:t>
          </a:r>
          <a:endParaRPr lang="en-FJ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53BA06-45E7-4F95-B039-00C8FC30B8A0}" type="parTrans" cxnId="{9BCE761E-A30D-479D-B799-3554B516CBC6}">
      <dgm:prSet/>
      <dgm:spPr/>
      <dgm:t>
        <a:bodyPr/>
        <a:lstStyle/>
        <a:p>
          <a:endParaRPr lang="en-FJ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93744D9-D2BB-4301-8507-2EE8C89277A6}" type="sibTrans" cxnId="{9BCE761E-A30D-479D-B799-3554B516CBC6}">
      <dgm:prSet/>
      <dgm:spPr/>
      <dgm:t>
        <a:bodyPr/>
        <a:lstStyle/>
        <a:p>
          <a:endParaRPr lang="en-FJ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60C979-23D5-494B-94A8-58B5A9CB9C53}" type="pres">
      <dgm:prSet presAssocID="{159EAE1E-2BF4-41F6-BF63-88A80805263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CBB552D-27B9-4AFE-AB3A-430E74F7E898}" type="pres">
      <dgm:prSet presAssocID="{403A3321-CB3D-416D-A770-36989770D1CC}" presName="vertOne" presStyleCnt="0"/>
      <dgm:spPr/>
    </dgm:pt>
    <dgm:pt modelId="{BEB8108D-9394-4A4B-AB26-04A590EC7BA0}" type="pres">
      <dgm:prSet presAssocID="{403A3321-CB3D-416D-A770-36989770D1CC}" presName="txOne" presStyleLbl="node0" presStyleIdx="0" presStyleCnt="1" custLinFactY="-65713" custLinFactNeighborX="-36" custLinFactNeighborY="-100000">
        <dgm:presLayoutVars>
          <dgm:chPref val="3"/>
        </dgm:presLayoutVars>
      </dgm:prSet>
      <dgm:spPr/>
    </dgm:pt>
    <dgm:pt modelId="{1EF529F2-D666-46A5-82AF-85F175DB23A1}" type="pres">
      <dgm:prSet presAssocID="{403A3321-CB3D-416D-A770-36989770D1CC}" presName="parTransOne" presStyleCnt="0"/>
      <dgm:spPr/>
    </dgm:pt>
    <dgm:pt modelId="{AB5F4E02-7CF6-4D0B-ADE8-DE0DFEC7D74D}" type="pres">
      <dgm:prSet presAssocID="{403A3321-CB3D-416D-A770-36989770D1CC}" presName="horzOne" presStyleCnt="0"/>
      <dgm:spPr/>
    </dgm:pt>
    <dgm:pt modelId="{2987772D-68CF-4B24-B7F2-CC961522C73D}" type="pres">
      <dgm:prSet presAssocID="{D1C45A3E-15AD-4097-A402-8476E7556DA6}" presName="vertTwo" presStyleCnt="0"/>
      <dgm:spPr/>
    </dgm:pt>
    <dgm:pt modelId="{D7E7A08A-E3BF-43DD-A679-F568C03471C0}" type="pres">
      <dgm:prSet presAssocID="{D1C45A3E-15AD-4097-A402-8476E7556DA6}" presName="txTwo" presStyleLbl="node2" presStyleIdx="0" presStyleCnt="3">
        <dgm:presLayoutVars>
          <dgm:chPref val="3"/>
        </dgm:presLayoutVars>
      </dgm:prSet>
      <dgm:spPr/>
    </dgm:pt>
    <dgm:pt modelId="{072C18A8-D240-4373-ACEA-AEBB2497CDA5}" type="pres">
      <dgm:prSet presAssocID="{D1C45A3E-15AD-4097-A402-8476E7556DA6}" presName="parTransTwo" presStyleCnt="0"/>
      <dgm:spPr/>
    </dgm:pt>
    <dgm:pt modelId="{65FE92D2-D4F9-4A75-847B-E84B28E01D18}" type="pres">
      <dgm:prSet presAssocID="{D1C45A3E-15AD-4097-A402-8476E7556DA6}" presName="horzTwo" presStyleCnt="0"/>
      <dgm:spPr/>
    </dgm:pt>
    <dgm:pt modelId="{32432342-3C36-4AF4-804C-21BED01317FF}" type="pres">
      <dgm:prSet presAssocID="{FF03DE1D-577B-46A9-93E6-B1F28E08F829}" presName="vertThree" presStyleCnt="0"/>
      <dgm:spPr/>
    </dgm:pt>
    <dgm:pt modelId="{F23EE8B2-4B2B-4ADB-A419-9BF760ABE3E6}" type="pres">
      <dgm:prSet presAssocID="{FF03DE1D-577B-46A9-93E6-B1F28E08F829}" presName="txThree" presStyleLbl="node3" presStyleIdx="0" presStyleCnt="3">
        <dgm:presLayoutVars>
          <dgm:chPref val="3"/>
        </dgm:presLayoutVars>
      </dgm:prSet>
      <dgm:spPr/>
    </dgm:pt>
    <dgm:pt modelId="{EF777EA1-8DE9-4BB7-ABCD-4DCF0DCD5D0F}" type="pres">
      <dgm:prSet presAssocID="{FF03DE1D-577B-46A9-93E6-B1F28E08F829}" presName="parTransThree" presStyleCnt="0"/>
      <dgm:spPr/>
    </dgm:pt>
    <dgm:pt modelId="{ECE7A090-3E96-477A-A33B-56B53161B4E4}" type="pres">
      <dgm:prSet presAssocID="{FF03DE1D-577B-46A9-93E6-B1F28E08F829}" presName="horzThree" presStyleCnt="0"/>
      <dgm:spPr/>
    </dgm:pt>
    <dgm:pt modelId="{6243112B-9F86-4CA2-8ADD-F21906E16EDC}" type="pres">
      <dgm:prSet presAssocID="{7FDA0C41-61C2-4FFE-9146-C415CC848CD2}" presName="vertFour" presStyleCnt="0">
        <dgm:presLayoutVars>
          <dgm:chPref val="3"/>
        </dgm:presLayoutVars>
      </dgm:prSet>
      <dgm:spPr/>
    </dgm:pt>
    <dgm:pt modelId="{B086D9B5-54F3-465E-81D8-68D0C42BF48B}" type="pres">
      <dgm:prSet presAssocID="{7FDA0C41-61C2-4FFE-9146-C415CC848CD2}" presName="txFour" presStyleLbl="node4" presStyleIdx="0" presStyleCnt="3">
        <dgm:presLayoutVars>
          <dgm:chPref val="3"/>
        </dgm:presLayoutVars>
      </dgm:prSet>
      <dgm:spPr/>
    </dgm:pt>
    <dgm:pt modelId="{7455F176-97C3-4F4A-87BA-68CE140FB771}" type="pres">
      <dgm:prSet presAssocID="{7FDA0C41-61C2-4FFE-9146-C415CC848CD2}" presName="horzFour" presStyleCnt="0"/>
      <dgm:spPr/>
    </dgm:pt>
    <dgm:pt modelId="{96EBAF3A-E59A-4A26-95E1-9C2F6EF3559B}" type="pres">
      <dgm:prSet presAssocID="{6C0274B1-33D9-489C-A7E8-685B87C0D4F2}" presName="sibSpaceTwo" presStyleCnt="0"/>
      <dgm:spPr/>
    </dgm:pt>
    <dgm:pt modelId="{84C4D200-5F13-4FA7-A406-C5C93A12E99E}" type="pres">
      <dgm:prSet presAssocID="{B0C8CE89-3F12-496E-9E21-8AD5A3834BFF}" presName="vertTwo" presStyleCnt="0"/>
      <dgm:spPr/>
    </dgm:pt>
    <dgm:pt modelId="{CF866456-294C-4398-9D50-98C76DD1309A}" type="pres">
      <dgm:prSet presAssocID="{B0C8CE89-3F12-496E-9E21-8AD5A3834BFF}" presName="txTwo" presStyleLbl="node2" presStyleIdx="1" presStyleCnt="3">
        <dgm:presLayoutVars>
          <dgm:chPref val="3"/>
        </dgm:presLayoutVars>
      </dgm:prSet>
      <dgm:spPr/>
    </dgm:pt>
    <dgm:pt modelId="{57E6553F-862C-43D5-9471-62B7526C3351}" type="pres">
      <dgm:prSet presAssocID="{B0C8CE89-3F12-496E-9E21-8AD5A3834BFF}" presName="parTransTwo" presStyleCnt="0"/>
      <dgm:spPr/>
    </dgm:pt>
    <dgm:pt modelId="{26A13E10-5D68-4028-9F27-08E1F2A18561}" type="pres">
      <dgm:prSet presAssocID="{B0C8CE89-3F12-496E-9E21-8AD5A3834BFF}" presName="horzTwo" presStyleCnt="0"/>
      <dgm:spPr/>
    </dgm:pt>
    <dgm:pt modelId="{BCE34B5C-CE8D-4F0B-8FA6-6D7A12E310B2}" type="pres">
      <dgm:prSet presAssocID="{85C7880F-4F0E-46BC-B57C-6747166D631B}" presName="vertThree" presStyleCnt="0"/>
      <dgm:spPr/>
    </dgm:pt>
    <dgm:pt modelId="{C0E45085-D2F6-49EA-8547-30DF47913DF7}" type="pres">
      <dgm:prSet presAssocID="{85C7880F-4F0E-46BC-B57C-6747166D631B}" presName="txThree" presStyleLbl="node3" presStyleIdx="1" presStyleCnt="3">
        <dgm:presLayoutVars>
          <dgm:chPref val="3"/>
        </dgm:presLayoutVars>
      </dgm:prSet>
      <dgm:spPr/>
    </dgm:pt>
    <dgm:pt modelId="{9894C3BB-1589-4D0B-AEB8-D9FA2D13DFD6}" type="pres">
      <dgm:prSet presAssocID="{85C7880F-4F0E-46BC-B57C-6747166D631B}" presName="parTransThree" presStyleCnt="0"/>
      <dgm:spPr/>
    </dgm:pt>
    <dgm:pt modelId="{825D0AB6-509E-4AE5-B47E-CD0B97F7FF3B}" type="pres">
      <dgm:prSet presAssocID="{85C7880F-4F0E-46BC-B57C-6747166D631B}" presName="horzThree" presStyleCnt="0"/>
      <dgm:spPr/>
    </dgm:pt>
    <dgm:pt modelId="{03E1E688-0133-4A4A-A336-FE64DEF43355}" type="pres">
      <dgm:prSet presAssocID="{046AC128-AFE1-414A-8536-A85C8C3C907B}" presName="vertFour" presStyleCnt="0">
        <dgm:presLayoutVars>
          <dgm:chPref val="3"/>
        </dgm:presLayoutVars>
      </dgm:prSet>
      <dgm:spPr/>
    </dgm:pt>
    <dgm:pt modelId="{EBCFF05D-264E-4778-95C4-FF27574E053A}" type="pres">
      <dgm:prSet presAssocID="{046AC128-AFE1-414A-8536-A85C8C3C907B}" presName="txFour" presStyleLbl="node4" presStyleIdx="1" presStyleCnt="3">
        <dgm:presLayoutVars>
          <dgm:chPref val="3"/>
        </dgm:presLayoutVars>
      </dgm:prSet>
      <dgm:spPr/>
    </dgm:pt>
    <dgm:pt modelId="{16B4E8C7-CF6B-43CB-9BC0-12929571CF62}" type="pres">
      <dgm:prSet presAssocID="{046AC128-AFE1-414A-8536-A85C8C3C907B}" presName="horzFour" presStyleCnt="0"/>
      <dgm:spPr/>
    </dgm:pt>
    <dgm:pt modelId="{E272784A-2D8F-4CBF-AF96-E76E206144FF}" type="pres">
      <dgm:prSet presAssocID="{0BEFC8F0-AE5F-44CA-989A-5D7214A71142}" presName="sibSpaceTwo" presStyleCnt="0"/>
      <dgm:spPr/>
    </dgm:pt>
    <dgm:pt modelId="{4EED9C1C-7B6F-43FE-8871-1F189B2F0D25}" type="pres">
      <dgm:prSet presAssocID="{33903068-AE2F-48DF-9F17-A7AA8ADB052F}" presName="vertTwo" presStyleCnt="0"/>
      <dgm:spPr/>
    </dgm:pt>
    <dgm:pt modelId="{0C9DC975-2A39-47AF-BD95-FA9D5FEB25C4}" type="pres">
      <dgm:prSet presAssocID="{33903068-AE2F-48DF-9F17-A7AA8ADB052F}" presName="txTwo" presStyleLbl="node2" presStyleIdx="2" presStyleCnt="3">
        <dgm:presLayoutVars>
          <dgm:chPref val="3"/>
        </dgm:presLayoutVars>
      </dgm:prSet>
      <dgm:spPr/>
    </dgm:pt>
    <dgm:pt modelId="{3070649D-03E1-4906-9675-ED8F163BA7FE}" type="pres">
      <dgm:prSet presAssocID="{33903068-AE2F-48DF-9F17-A7AA8ADB052F}" presName="parTransTwo" presStyleCnt="0"/>
      <dgm:spPr/>
    </dgm:pt>
    <dgm:pt modelId="{ED534D90-3A32-4276-B4C2-D558551C761A}" type="pres">
      <dgm:prSet presAssocID="{33903068-AE2F-48DF-9F17-A7AA8ADB052F}" presName="horzTwo" presStyleCnt="0"/>
      <dgm:spPr/>
    </dgm:pt>
    <dgm:pt modelId="{332E7DC6-4BE2-47A4-A718-2EE5646C9F98}" type="pres">
      <dgm:prSet presAssocID="{18EAA9F6-8DB4-4C37-AD7D-396CC90F563A}" presName="vertThree" presStyleCnt="0"/>
      <dgm:spPr/>
    </dgm:pt>
    <dgm:pt modelId="{D625D828-E366-475D-B001-31F8559FB114}" type="pres">
      <dgm:prSet presAssocID="{18EAA9F6-8DB4-4C37-AD7D-396CC90F563A}" presName="txThree" presStyleLbl="node3" presStyleIdx="2" presStyleCnt="3">
        <dgm:presLayoutVars>
          <dgm:chPref val="3"/>
        </dgm:presLayoutVars>
      </dgm:prSet>
      <dgm:spPr/>
    </dgm:pt>
    <dgm:pt modelId="{E7682035-CE73-44FB-A189-892A6A08BC77}" type="pres">
      <dgm:prSet presAssocID="{18EAA9F6-8DB4-4C37-AD7D-396CC90F563A}" presName="parTransThree" presStyleCnt="0"/>
      <dgm:spPr/>
    </dgm:pt>
    <dgm:pt modelId="{4195C5E2-1E95-4DE4-8E61-7274CAB0667A}" type="pres">
      <dgm:prSet presAssocID="{18EAA9F6-8DB4-4C37-AD7D-396CC90F563A}" presName="horzThree" presStyleCnt="0"/>
      <dgm:spPr/>
    </dgm:pt>
    <dgm:pt modelId="{7AD4E4F6-DE05-452E-9851-28422544A32B}" type="pres">
      <dgm:prSet presAssocID="{538BC780-2716-4CB8-9B98-A8919621162C}" presName="vertFour" presStyleCnt="0">
        <dgm:presLayoutVars>
          <dgm:chPref val="3"/>
        </dgm:presLayoutVars>
      </dgm:prSet>
      <dgm:spPr/>
    </dgm:pt>
    <dgm:pt modelId="{53CE8E80-62D9-4D87-839A-703391FC64CA}" type="pres">
      <dgm:prSet presAssocID="{538BC780-2716-4CB8-9B98-A8919621162C}" presName="txFour" presStyleLbl="node4" presStyleIdx="2" presStyleCnt="3">
        <dgm:presLayoutVars>
          <dgm:chPref val="3"/>
        </dgm:presLayoutVars>
      </dgm:prSet>
      <dgm:spPr/>
    </dgm:pt>
    <dgm:pt modelId="{8A19606B-8619-49CF-8F6B-06F9DDADD6D5}" type="pres">
      <dgm:prSet presAssocID="{538BC780-2716-4CB8-9B98-A8919621162C}" presName="horzFour" presStyleCnt="0"/>
      <dgm:spPr/>
    </dgm:pt>
  </dgm:ptLst>
  <dgm:cxnLst>
    <dgm:cxn modelId="{CD7B8C00-EB03-45A2-8529-4206F9E35C6B}" type="presOf" srcId="{FF03DE1D-577B-46A9-93E6-B1F28E08F829}" destId="{F23EE8B2-4B2B-4ADB-A419-9BF760ABE3E6}" srcOrd="0" destOrd="0" presId="urn:microsoft.com/office/officeart/2005/8/layout/hierarchy4"/>
    <dgm:cxn modelId="{74AA7D0A-F5C2-4EEE-A8D7-B4F0E39BE7E2}" type="presOf" srcId="{538BC780-2716-4CB8-9B98-A8919621162C}" destId="{53CE8E80-62D9-4D87-839A-703391FC64CA}" srcOrd="0" destOrd="0" presId="urn:microsoft.com/office/officeart/2005/8/layout/hierarchy4"/>
    <dgm:cxn modelId="{9BCE761E-A30D-479D-B799-3554B516CBC6}" srcId="{18EAA9F6-8DB4-4C37-AD7D-396CC90F563A}" destId="{538BC780-2716-4CB8-9B98-A8919621162C}" srcOrd="0" destOrd="0" parTransId="{E853BA06-45E7-4F95-B039-00C8FC30B8A0}" sibTransId="{093744D9-D2BB-4301-8507-2EE8C89277A6}"/>
    <dgm:cxn modelId="{F834662A-BA34-4FCD-888F-D0A54289290A}" type="presOf" srcId="{85C7880F-4F0E-46BC-B57C-6747166D631B}" destId="{C0E45085-D2F6-49EA-8547-30DF47913DF7}" srcOrd="0" destOrd="0" presId="urn:microsoft.com/office/officeart/2005/8/layout/hierarchy4"/>
    <dgm:cxn modelId="{BD689733-FCE7-4A44-AB2F-3252B299926C}" srcId="{33903068-AE2F-48DF-9F17-A7AA8ADB052F}" destId="{18EAA9F6-8DB4-4C37-AD7D-396CC90F563A}" srcOrd="0" destOrd="0" parTransId="{C165CC76-F82E-4250-B235-48101C393616}" sibTransId="{F4968259-963A-4648-924F-528B6EA80609}"/>
    <dgm:cxn modelId="{2664B03B-4264-4321-B70C-F2454588C46B}" srcId="{403A3321-CB3D-416D-A770-36989770D1CC}" destId="{33903068-AE2F-48DF-9F17-A7AA8ADB052F}" srcOrd="2" destOrd="0" parTransId="{A2A286AB-D3F2-464D-9F32-315B564406CE}" sibTransId="{105C751E-8748-45E5-A7F7-EA314EB73CBC}"/>
    <dgm:cxn modelId="{0ABFC55D-069D-4A47-952C-3F2995B8C5DA}" srcId="{FF03DE1D-577B-46A9-93E6-B1F28E08F829}" destId="{7FDA0C41-61C2-4FFE-9146-C415CC848CD2}" srcOrd="0" destOrd="0" parTransId="{48F059AA-5B55-4AC7-9DC2-9CBF77C62C27}" sibTransId="{9927634C-3012-4BF7-8680-3D0D14006E70}"/>
    <dgm:cxn modelId="{305BE651-A1B7-4DAB-9F7C-CF837C053B98}" srcId="{85C7880F-4F0E-46BC-B57C-6747166D631B}" destId="{046AC128-AFE1-414A-8536-A85C8C3C907B}" srcOrd="0" destOrd="0" parTransId="{D2E011EA-EF71-44CF-A086-5BC72F6918BF}" sibTransId="{37614E0E-13C0-4677-A84D-FD870D082BDA}"/>
    <dgm:cxn modelId="{71D7EC73-D161-497C-BEBD-6C69C23B26DB}" type="presOf" srcId="{33903068-AE2F-48DF-9F17-A7AA8ADB052F}" destId="{0C9DC975-2A39-47AF-BD95-FA9D5FEB25C4}" srcOrd="0" destOrd="0" presId="urn:microsoft.com/office/officeart/2005/8/layout/hierarchy4"/>
    <dgm:cxn modelId="{720A8C82-B9A8-4A88-898D-5A0355C2408D}" type="presOf" srcId="{18EAA9F6-8DB4-4C37-AD7D-396CC90F563A}" destId="{D625D828-E366-475D-B001-31F8559FB114}" srcOrd="0" destOrd="0" presId="urn:microsoft.com/office/officeart/2005/8/layout/hierarchy4"/>
    <dgm:cxn modelId="{F4CED785-9C53-44D6-BFE5-639B7D5609DC}" srcId="{403A3321-CB3D-416D-A770-36989770D1CC}" destId="{D1C45A3E-15AD-4097-A402-8476E7556DA6}" srcOrd="0" destOrd="0" parTransId="{0950AA5D-D754-42A7-9071-B9B018A666FE}" sibTransId="{6C0274B1-33D9-489C-A7E8-685B87C0D4F2}"/>
    <dgm:cxn modelId="{8A842690-A4BA-4C4D-B7FA-C75E5F5AECAF}" type="presOf" srcId="{403A3321-CB3D-416D-A770-36989770D1CC}" destId="{BEB8108D-9394-4A4B-AB26-04A590EC7BA0}" srcOrd="0" destOrd="0" presId="urn:microsoft.com/office/officeart/2005/8/layout/hierarchy4"/>
    <dgm:cxn modelId="{1A574790-66BB-44EE-BC95-8000B6C7D404}" type="presOf" srcId="{046AC128-AFE1-414A-8536-A85C8C3C907B}" destId="{EBCFF05D-264E-4778-95C4-FF27574E053A}" srcOrd="0" destOrd="0" presId="urn:microsoft.com/office/officeart/2005/8/layout/hierarchy4"/>
    <dgm:cxn modelId="{7F4A0BA2-31DD-40DE-A252-B6B077388EFD}" srcId="{B0C8CE89-3F12-496E-9E21-8AD5A3834BFF}" destId="{85C7880F-4F0E-46BC-B57C-6747166D631B}" srcOrd="0" destOrd="0" parTransId="{E8E70AAE-63F0-4F5B-9FBA-B106594549BF}" sibTransId="{CDC60201-F25E-4853-8750-81F6CE12D5B1}"/>
    <dgm:cxn modelId="{90AC84A7-6D46-43C7-86EB-1B3E584D7F80}" srcId="{D1C45A3E-15AD-4097-A402-8476E7556DA6}" destId="{FF03DE1D-577B-46A9-93E6-B1F28E08F829}" srcOrd="0" destOrd="0" parTransId="{A7AF4998-A514-4F14-9FAC-F77BB05B0B3C}" sibTransId="{745F3CD4-F9ED-45D8-A021-6765D2CA12F9}"/>
    <dgm:cxn modelId="{DAC53FB1-D3C9-4B04-ABCB-62290DF4805C}" type="presOf" srcId="{B0C8CE89-3F12-496E-9E21-8AD5A3834BFF}" destId="{CF866456-294C-4398-9D50-98C76DD1309A}" srcOrd="0" destOrd="0" presId="urn:microsoft.com/office/officeart/2005/8/layout/hierarchy4"/>
    <dgm:cxn modelId="{E15CC7C2-76D5-421D-877B-3A60A126F760}" srcId="{159EAE1E-2BF4-41F6-BF63-88A80805263A}" destId="{403A3321-CB3D-416D-A770-36989770D1CC}" srcOrd="0" destOrd="0" parTransId="{2B4091C2-B457-424D-A7F5-92DA02FD5F26}" sibTransId="{0EE355AA-FB08-4DC1-A7DC-7570D52DC672}"/>
    <dgm:cxn modelId="{5BCF12D6-DDF1-4E58-A2A2-89FFE439C171}" type="presOf" srcId="{7FDA0C41-61C2-4FFE-9146-C415CC848CD2}" destId="{B086D9B5-54F3-465E-81D8-68D0C42BF48B}" srcOrd="0" destOrd="0" presId="urn:microsoft.com/office/officeart/2005/8/layout/hierarchy4"/>
    <dgm:cxn modelId="{FBE22ED7-70E8-4F18-A334-DD8F89128F74}" type="presOf" srcId="{159EAE1E-2BF4-41F6-BF63-88A80805263A}" destId="{9460C979-23D5-494B-94A8-58B5A9CB9C53}" srcOrd="0" destOrd="0" presId="urn:microsoft.com/office/officeart/2005/8/layout/hierarchy4"/>
    <dgm:cxn modelId="{8B493BEB-893C-4719-9396-789A8E090407}" type="presOf" srcId="{D1C45A3E-15AD-4097-A402-8476E7556DA6}" destId="{D7E7A08A-E3BF-43DD-A679-F568C03471C0}" srcOrd="0" destOrd="0" presId="urn:microsoft.com/office/officeart/2005/8/layout/hierarchy4"/>
    <dgm:cxn modelId="{7E3C35EC-E338-4967-B36A-481B33D8CA5B}" srcId="{403A3321-CB3D-416D-A770-36989770D1CC}" destId="{B0C8CE89-3F12-496E-9E21-8AD5A3834BFF}" srcOrd="1" destOrd="0" parTransId="{CAF34321-CE5F-46BB-81D7-496DF7440111}" sibTransId="{0BEFC8F0-AE5F-44CA-989A-5D7214A71142}"/>
    <dgm:cxn modelId="{911BBEFC-B3BF-4F6A-BBF9-83EDC849E22A}" type="presParOf" srcId="{9460C979-23D5-494B-94A8-58B5A9CB9C53}" destId="{0CBB552D-27B9-4AFE-AB3A-430E74F7E898}" srcOrd="0" destOrd="0" presId="urn:microsoft.com/office/officeart/2005/8/layout/hierarchy4"/>
    <dgm:cxn modelId="{2A9A7CEE-7DE3-41F7-94D9-AC1B2714E6A6}" type="presParOf" srcId="{0CBB552D-27B9-4AFE-AB3A-430E74F7E898}" destId="{BEB8108D-9394-4A4B-AB26-04A590EC7BA0}" srcOrd="0" destOrd="0" presId="urn:microsoft.com/office/officeart/2005/8/layout/hierarchy4"/>
    <dgm:cxn modelId="{E90E4495-4D17-4FB7-8489-57B6D451874C}" type="presParOf" srcId="{0CBB552D-27B9-4AFE-AB3A-430E74F7E898}" destId="{1EF529F2-D666-46A5-82AF-85F175DB23A1}" srcOrd="1" destOrd="0" presId="urn:microsoft.com/office/officeart/2005/8/layout/hierarchy4"/>
    <dgm:cxn modelId="{E9728272-6D58-4D13-AB09-6C08DEC3AA18}" type="presParOf" srcId="{0CBB552D-27B9-4AFE-AB3A-430E74F7E898}" destId="{AB5F4E02-7CF6-4D0B-ADE8-DE0DFEC7D74D}" srcOrd="2" destOrd="0" presId="urn:microsoft.com/office/officeart/2005/8/layout/hierarchy4"/>
    <dgm:cxn modelId="{235DE16C-0E25-41D5-A954-42F1E61E5FA1}" type="presParOf" srcId="{AB5F4E02-7CF6-4D0B-ADE8-DE0DFEC7D74D}" destId="{2987772D-68CF-4B24-B7F2-CC961522C73D}" srcOrd="0" destOrd="0" presId="urn:microsoft.com/office/officeart/2005/8/layout/hierarchy4"/>
    <dgm:cxn modelId="{63262CB5-3F60-473D-83DB-B7065ED77404}" type="presParOf" srcId="{2987772D-68CF-4B24-B7F2-CC961522C73D}" destId="{D7E7A08A-E3BF-43DD-A679-F568C03471C0}" srcOrd="0" destOrd="0" presId="urn:microsoft.com/office/officeart/2005/8/layout/hierarchy4"/>
    <dgm:cxn modelId="{E1EBDB94-D889-479E-9551-19E09C449757}" type="presParOf" srcId="{2987772D-68CF-4B24-B7F2-CC961522C73D}" destId="{072C18A8-D240-4373-ACEA-AEBB2497CDA5}" srcOrd="1" destOrd="0" presId="urn:microsoft.com/office/officeart/2005/8/layout/hierarchy4"/>
    <dgm:cxn modelId="{19F14C8A-DC57-43A3-AA79-0A5C0427E9DE}" type="presParOf" srcId="{2987772D-68CF-4B24-B7F2-CC961522C73D}" destId="{65FE92D2-D4F9-4A75-847B-E84B28E01D18}" srcOrd="2" destOrd="0" presId="urn:microsoft.com/office/officeart/2005/8/layout/hierarchy4"/>
    <dgm:cxn modelId="{F06D6D68-850F-4173-AE59-756D8D9F7585}" type="presParOf" srcId="{65FE92D2-D4F9-4A75-847B-E84B28E01D18}" destId="{32432342-3C36-4AF4-804C-21BED01317FF}" srcOrd="0" destOrd="0" presId="urn:microsoft.com/office/officeart/2005/8/layout/hierarchy4"/>
    <dgm:cxn modelId="{C107F56E-C88D-4C92-AA3B-140370DF1F91}" type="presParOf" srcId="{32432342-3C36-4AF4-804C-21BED01317FF}" destId="{F23EE8B2-4B2B-4ADB-A419-9BF760ABE3E6}" srcOrd="0" destOrd="0" presId="urn:microsoft.com/office/officeart/2005/8/layout/hierarchy4"/>
    <dgm:cxn modelId="{46BE680B-DED8-4BBC-9EA0-DA07033FEE5B}" type="presParOf" srcId="{32432342-3C36-4AF4-804C-21BED01317FF}" destId="{EF777EA1-8DE9-4BB7-ABCD-4DCF0DCD5D0F}" srcOrd="1" destOrd="0" presId="urn:microsoft.com/office/officeart/2005/8/layout/hierarchy4"/>
    <dgm:cxn modelId="{DA3F2863-6C05-45AA-926B-68D5A7F95FA4}" type="presParOf" srcId="{32432342-3C36-4AF4-804C-21BED01317FF}" destId="{ECE7A090-3E96-477A-A33B-56B53161B4E4}" srcOrd="2" destOrd="0" presId="urn:microsoft.com/office/officeart/2005/8/layout/hierarchy4"/>
    <dgm:cxn modelId="{9872CF30-9F79-4B6E-B3FF-F096DF206E90}" type="presParOf" srcId="{ECE7A090-3E96-477A-A33B-56B53161B4E4}" destId="{6243112B-9F86-4CA2-8ADD-F21906E16EDC}" srcOrd="0" destOrd="0" presId="urn:microsoft.com/office/officeart/2005/8/layout/hierarchy4"/>
    <dgm:cxn modelId="{F0C261EB-5388-4486-A41F-743CBC8BEDDE}" type="presParOf" srcId="{6243112B-9F86-4CA2-8ADD-F21906E16EDC}" destId="{B086D9B5-54F3-465E-81D8-68D0C42BF48B}" srcOrd="0" destOrd="0" presId="urn:microsoft.com/office/officeart/2005/8/layout/hierarchy4"/>
    <dgm:cxn modelId="{D476F27F-8F0D-489F-814B-6285F4D84121}" type="presParOf" srcId="{6243112B-9F86-4CA2-8ADD-F21906E16EDC}" destId="{7455F176-97C3-4F4A-87BA-68CE140FB771}" srcOrd="1" destOrd="0" presId="urn:microsoft.com/office/officeart/2005/8/layout/hierarchy4"/>
    <dgm:cxn modelId="{753FFB3D-D749-4A8C-B208-5091354B1CF2}" type="presParOf" srcId="{AB5F4E02-7CF6-4D0B-ADE8-DE0DFEC7D74D}" destId="{96EBAF3A-E59A-4A26-95E1-9C2F6EF3559B}" srcOrd="1" destOrd="0" presId="urn:microsoft.com/office/officeart/2005/8/layout/hierarchy4"/>
    <dgm:cxn modelId="{39C86B86-57A5-4697-B168-4CEDC4F3C6FF}" type="presParOf" srcId="{AB5F4E02-7CF6-4D0B-ADE8-DE0DFEC7D74D}" destId="{84C4D200-5F13-4FA7-A406-C5C93A12E99E}" srcOrd="2" destOrd="0" presId="urn:microsoft.com/office/officeart/2005/8/layout/hierarchy4"/>
    <dgm:cxn modelId="{96E0F970-DC87-468A-87F3-4AC4E8B5E3F8}" type="presParOf" srcId="{84C4D200-5F13-4FA7-A406-C5C93A12E99E}" destId="{CF866456-294C-4398-9D50-98C76DD1309A}" srcOrd="0" destOrd="0" presId="urn:microsoft.com/office/officeart/2005/8/layout/hierarchy4"/>
    <dgm:cxn modelId="{23630764-17C9-4B39-82F9-28C44A3D50F1}" type="presParOf" srcId="{84C4D200-5F13-4FA7-A406-C5C93A12E99E}" destId="{57E6553F-862C-43D5-9471-62B7526C3351}" srcOrd="1" destOrd="0" presId="urn:microsoft.com/office/officeart/2005/8/layout/hierarchy4"/>
    <dgm:cxn modelId="{10C55145-989D-4FFD-BFD8-CA9310D1AA9B}" type="presParOf" srcId="{84C4D200-5F13-4FA7-A406-C5C93A12E99E}" destId="{26A13E10-5D68-4028-9F27-08E1F2A18561}" srcOrd="2" destOrd="0" presId="urn:microsoft.com/office/officeart/2005/8/layout/hierarchy4"/>
    <dgm:cxn modelId="{FA528F91-3A19-427D-B2AD-F8FB01AF61CE}" type="presParOf" srcId="{26A13E10-5D68-4028-9F27-08E1F2A18561}" destId="{BCE34B5C-CE8D-4F0B-8FA6-6D7A12E310B2}" srcOrd="0" destOrd="0" presId="urn:microsoft.com/office/officeart/2005/8/layout/hierarchy4"/>
    <dgm:cxn modelId="{4465D3FF-0A92-4FED-987C-11B205E2C136}" type="presParOf" srcId="{BCE34B5C-CE8D-4F0B-8FA6-6D7A12E310B2}" destId="{C0E45085-D2F6-49EA-8547-30DF47913DF7}" srcOrd="0" destOrd="0" presId="urn:microsoft.com/office/officeart/2005/8/layout/hierarchy4"/>
    <dgm:cxn modelId="{7C634BE2-C052-4B0F-8815-213ADAC0C0AB}" type="presParOf" srcId="{BCE34B5C-CE8D-4F0B-8FA6-6D7A12E310B2}" destId="{9894C3BB-1589-4D0B-AEB8-D9FA2D13DFD6}" srcOrd="1" destOrd="0" presId="urn:microsoft.com/office/officeart/2005/8/layout/hierarchy4"/>
    <dgm:cxn modelId="{3F511090-CB5D-4910-BB72-6209E63433BC}" type="presParOf" srcId="{BCE34B5C-CE8D-4F0B-8FA6-6D7A12E310B2}" destId="{825D0AB6-509E-4AE5-B47E-CD0B97F7FF3B}" srcOrd="2" destOrd="0" presId="urn:microsoft.com/office/officeart/2005/8/layout/hierarchy4"/>
    <dgm:cxn modelId="{59586BD6-27C7-4DA2-BF23-4B45BC611C5A}" type="presParOf" srcId="{825D0AB6-509E-4AE5-B47E-CD0B97F7FF3B}" destId="{03E1E688-0133-4A4A-A336-FE64DEF43355}" srcOrd="0" destOrd="0" presId="urn:microsoft.com/office/officeart/2005/8/layout/hierarchy4"/>
    <dgm:cxn modelId="{D73B57F9-B068-4D1F-87D6-54EFD1E3DB42}" type="presParOf" srcId="{03E1E688-0133-4A4A-A336-FE64DEF43355}" destId="{EBCFF05D-264E-4778-95C4-FF27574E053A}" srcOrd="0" destOrd="0" presId="urn:microsoft.com/office/officeart/2005/8/layout/hierarchy4"/>
    <dgm:cxn modelId="{6FECB981-E398-4C5E-9CF3-5EC378C2A75C}" type="presParOf" srcId="{03E1E688-0133-4A4A-A336-FE64DEF43355}" destId="{16B4E8C7-CF6B-43CB-9BC0-12929571CF62}" srcOrd="1" destOrd="0" presId="urn:microsoft.com/office/officeart/2005/8/layout/hierarchy4"/>
    <dgm:cxn modelId="{5C9E52F6-4525-4107-8FFE-D039078FCA9B}" type="presParOf" srcId="{AB5F4E02-7CF6-4D0B-ADE8-DE0DFEC7D74D}" destId="{E272784A-2D8F-4CBF-AF96-E76E206144FF}" srcOrd="3" destOrd="0" presId="urn:microsoft.com/office/officeart/2005/8/layout/hierarchy4"/>
    <dgm:cxn modelId="{1FE66F06-7749-4B81-865F-C8E8791AAAE4}" type="presParOf" srcId="{AB5F4E02-7CF6-4D0B-ADE8-DE0DFEC7D74D}" destId="{4EED9C1C-7B6F-43FE-8871-1F189B2F0D25}" srcOrd="4" destOrd="0" presId="urn:microsoft.com/office/officeart/2005/8/layout/hierarchy4"/>
    <dgm:cxn modelId="{B8EFFA93-0653-4A04-9564-DC9399B14446}" type="presParOf" srcId="{4EED9C1C-7B6F-43FE-8871-1F189B2F0D25}" destId="{0C9DC975-2A39-47AF-BD95-FA9D5FEB25C4}" srcOrd="0" destOrd="0" presId="urn:microsoft.com/office/officeart/2005/8/layout/hierarchy4"/>
    <dgm:cxn modelId="{D9272C2F-1089-4E63-8C27-E59DAB212E97}" type="presParOf" srcId="{4EED9C1C-7B6F-43FE-8871-1F189B2F0D25}" destId="{3070649D-03E1-4906-9675-ED8F163BA7FE}" srcOrd="1" destOrd="0" presId="urn:microsoft.com/office/officeart/2005/8/layout/hierarchy4"/>
    <dgm:cxn modelId="{C30A3893-B5B7-4045-ADCF-25761C114C90}" type="presParOf" srcId="{4EED9C1C-7B6F-43FE-8871-1F189B2F0D25}" destId="{ED534D90-3A32-4276-B4C2-D558551C761A}" srcOrd="2" destOrd="0" presId="urn:microsoft.com/office/officeart/2005/8/layout/hierarchy4"/>
    <dgm:cxn modelId="{778002BE-08EA-4BDF-A869-9DD7DE978F8D}" type="presParOf" srcId="{ED534D90-3A32-4276-B4C2-D558551C761A}" destId="{332E7DC6-4BE2-47A4-A718-2EE5646C9F98}" srcOrd="0" destOrd="0" presId="urn:microsoft.com/office/officeart/2005/8/layout/hierarchy4"/>
    <dgm:cxn modelId="{99060510-6F3A-40A5-9BEA-FA8E2F2274B9}" type="presParOf" srcId="{332E7DC6-4BE2-47A4-A718-2EE5646C9F98}" destId="{D625D828-E366-475D-B001-31F8559FB114}" srcOrd="0" destOrd="0" presId="urn:microsoft.com/office/officeart/2005/8/layout/hierarchy4"/>
    <dgm:cxn modelId="{E5B31348-63DC-49B6-9D57-DF36A1F5F7D8}" type="presParOf" srcId="{332E7DC6-4BE2-47A4-A718-2EE5646C9F98}" destId="{E7682035-CE73-44FB-A189-892A6A08BC77}" srcOrd="1" destOrd="0" presId="urn:microsoft.com/office/officeart/2005/8/layout/hierarchy4"/>
    <dgm:cxn modelId="{C15AF27C-AE20-4B72-85F9-49CF7B29EA5D}" type="presParOf" srcId="{332E7DC6-4BE2-47A4-A718-2EE5646C9F98}" destId="{4195C5E2-1E95-4DE4-8E61-7274CAB0667A}" srcOrd="2" destOrd="0" presId="urn:microsoft.com/office/officeart/2005/8/layout/hierarchy4"/>
    <dgm:cxn modelId="{990F0670-D078-434A-B0F5-E5AD2F4A5BBF}" type="presParOf" srcId="{4195C5E2-1E95-4DE4-8E61-7274CAB0667A}" destId="{7AD4E4F6-DE05-452E-9851-28422544A32B}" srcOrd="0" destOrd="0" presId="urn:microsoft.com/office/officeart/2005/8/layout/hierarchy4"/>
    <dgm:cxn modelId="{60A741D3-31BE-4608-BA9B-6DAD0D574265}" type="presParOf" srcId="{7AD4E4F6-DE05-452E-9851-28422544A32B}" destId="{53CE8E80-62D9-4D87-839A-703391FC64CA}" srcOrd="0" destOrd="0" presId="urn:microsoft.com/office/officeart/2005/8/layout/hierarchy4"/>
    <dgm:cxn modelId="{90F0002E-A478-4788-9370-723784510647}" type="presParOf" srcId="{7AD4E4F6-DE05-452E-9851-28422544A32B}" destId="{8A19606B-8619-49CF-8F6B-06F9DDADD6D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B8108D-9394-4A4B-AB26-04A590EC7BA0}">
      <dsp:nvSpPr>
        <dsp:cNvPr id="0" name=""/>
        <dsp:cNvSpPr/>
      </dsp:nvSpPr>
      <dsp:spPr>
        <a:xfrm>
          <a:off x="0" y="0"/>
          <a:ext cx="9121397" cy="9588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>
              <a:latin typeface="Times New Roman" panose="02020603050405020304" pitchFamily="18" charset="0"/>
              <a:cs typeface="Times New Roman" panose="02020603050405020304" pitchFamily="18" charset="0"/>
            </a:rPr>
            <a:t>Road sign, State and Notification app</a:t>
          </a:r>
          <a:endParaRPr lang="en-FJ" sz="43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083" y="28083"/>
        <a:ext cx="9065231" cy="902671"/>
      </dsp:txXfrm>
    </dsp:sp>
    <dsp:sp modelId="{D7E7A08A-E3BF-43DD-A679-F568C03471C0}">
      <dsp:nvSpPr>
        <dsp:cNvPr id="0" name=""/>
        <dsp:cNvSpPr/>
      </dsp:nvSpPr>
      <dsp:spPr>
        <a:xfrm>
          <a:off x="3280" y="1076128"/>
          <a:ext cx="2879228" cy="9588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Times New Roman" panose="02020603050405020304" pitchFamily="18" charset="0"/>
              <a:cs typeface="Times New Roman" panose="02020603050405020304" pitchFamily="18" charset="0"/>
            </a:rPr>
            <a:t>Road sign Information</a:t>
          </a:r>
          <a:endParaRPr lang="en-FJ" sz="2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363" y="1104211"/>
        <a:ext cx="2823062" cy="902671"/>
      </dsp:txXfrm>
    </dsp:sp>
    <dsp:sp modelId="{F23EE8B2-4B2B-4ADB-A419-9BF760ABE3E6}">
      <dsp:nvSpPr>
        <dsp:cNvPr id="0" name=""/>
        <dsp:cNvSpPr/>
      </dsp:nvSpPr>
      <dsp:spPr>
        <a:xfrm>
          <a:off x="3280" y="2152024"/>
          <a:ext cx="2879228" cy="95883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Times New Roman" panose="02020603050405020304" pitchFamily="18" charset="0"/>
              <a:cs typeface="Times New Roman" panose="02020603050405020304" pitchFamily="18" charset="0"/>
            </a:rPr>
            <a:t>Database</a:t>
          </a:r>
          <a:endParaRPr lang="en-FJ" sz="2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363" y="2180107"/>
        <a:ext cx="2823062" cy="902671"/>
      </dsp:txXfrm>
    </dsp:sp>
    <dsp:sp modelId="{B086D9B5-54F3-465E-81D8-68D0C42BF48B}">
      <dsp:nvSpPr>
        <dsp:cNvPr id="0" name=""/>
        <dsp:cNvSpPr/>
      </dsp:nvSpPr>
      <dsp:spPr>
        <a:xfrm>
          <a:off x="3280" y="3227920"/>
          <a:ext cx="2879228" cy="95883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Confirm Email</a:t>
          </a:r>
          <a:endParaRPr lang="en-FJ" sz="2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363" y="3256003"/>
        <a:ext cx="2823062" cy="902671"/>
      </dsp:txXfrm>
    </dsp:sp>
    <dsp:sp modelId="{CF866456-294C-4398-9D50-98C76DD1309A}">
      <dsp:nvSpPr>
        <dsp:cNvPr id="0" name=""/>
        <dsp:cNvSpPr/>
      </dsp:nvSpPr>
      <dsp:spPr>
        <a:xfrm>
          <a:off x="3124364" y="1076128"/>
          <a:ext cx="2879228" cy="9588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Times New Roman" panose="02020603050405020304" pitchFamily="18" charset="0"/>
              <a:cs typeface="Times New Roman" panose="02020603050405020304" pitchFamily="18" charset="0"/>
            </a:rPr>
            <a:t>Registration</a:t>
          </a:r>
          <a:endParaRPr lang="en-FJ" sz="2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52447" y="1104211"/>
        <a:ext cx="2823062" cy="902671"/>
      </dsp:txXfrm>
    </dsp:sp>
    <dsp:sp modelId="{C0E45085-D2F6-49EA-8547-30DF47913DF7}">
      <dsp:nvSpPr>
        <dsp:cNvPr id="0" name=""/>
        <dsp:cNvSpPr/>
      </dsp:nvSpPr>
      <dsp:spPr>
        <a:xfrm>
          <a:off x="3124364" y="2152024"/>
          <a:ext cx="2879228" cy="95883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Times New Roman" panose="02020603050405020304" pitchFamily="18" charset="0"/>
              <a:cs typeface="Times New Roman" panose="02020603050405020304" pitchFamily="18" charset="0"/>
            </a:rPr>
            <a:t>Registration form</a:t>
          </a:r>
          <a:endParaRPr lang="en-FJ" sz="2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52447" y="2180107"/>
        <a:ext cx="2823062" cy="902671"/>
      </dsp:txXfrm>
    </dsp:sp>
    <dsp:sp modelId="{EBCFF05D-264E-4778-95C4-FF27574E053A}">
      <dsp:nvSpPr>
        <dsp:cNvPr id="0" name=""/>
        <dsp:cNvSpPr/>
      </dsp:nvSpPr>
      <dsp:spPr>
        <a:xfrm>
          <a:off x="3124364" y="3227920"/>
          <a:ext cx="2879228" cy="95883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UI</a:t>
          </a:r>
          <a:endParaRPr lang="en-FJ" sz="2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52447" y="3256003"/>
        <a:ext cx="2823062" cy="902671"/>
      </dsp:txXfrm>
    </dsp:sp>
    <dsp:sp modelId="{0C9DC975-2A39-47AF-BD95-FA9D5FEB25C4}">
      <dsp:nvSpPr>
        <dsp:cNvPr id="0" name=""/>
        <dsp:cNvSpPr/>
      </dsp:nvSpPr>
      <dsp:spPr>
        <a:xfrm>
          <a:off x="6245448" y="1076128"/>
          <a:ext cx="2879228" cy="9588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Times New Roman" panose="02020603050405020304" pitchFamily="18" charset="0"/>
              <a:cs typeface="Times New Roman" panose="02020603050405020304" pitchFamily="18" charset="0"/>
            </a:rPr>
            <a:t>Real-time Update</a:t>
          </a:r>
          <a:endParaRPr lang="en-FJ" sz="2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73531" y="1104211"/>
        <a:ext cx="2823062" cy="902671"/>
      </dsp:txXfrm>
    </dsp:sp>
    <dsp:sp modelId="{D625D828-E366-475D-B001-31F8559FB114}">
      <dsp:nvSpPr>
        <dsp:cNvPr id="0" name=""/>
        <dsp:cNvSpPr/>
      </dsp:nvSpPr>
      <dsp:spPr>
        <a:xfrm>
          <a:off x="6245448" y="2152024"/>
          <a:ext cx="2879228" cy="95883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Times New Roman" panose="02020603050405020304" pitchFamily="18" charset="0"/>
              <a:cs typeface="Times New Roman" panose="02020603050405020304" pitchFamily="18" charset="0"/>
            </a:rPr>
            <a:t>Real-time data (Traffic camera)</a:t>
          </a:r>
          <a:endParaRPr lang="en-FJ" sz="2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73531" y="2180107"/>
        <a:ext cx="2823062" cy="902671"/>
      </dsp:txXfrm>
    </dsp:sp>
    <dsp:sp modelId="{53CE8E80-62D9-4D87-839A-703391FC64CA}">
      <dsp:nvSpPr>
        <dsp:cNvPr id="0" name=""/>
        <dsp:cNvSpPr/>
      </dsp:nvSpPr>
      <dsp:spPr>
        <a:xfrm>
          <a:off x="6245448" y="3227920"/>
          <a:ext cx="2879228" cy="95883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Design maps to display traffic congestion</a:t>
          </a:r>
          <a:endParaRPr lang="en-FJ" sz="2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73531" y="3256003"/>
        <a:ext cx="2823062" cy="902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F9948C-3730-84B8-D1D8-683E8B5D28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 </a:t>
            </a:r>
            <a:endParaRPr lang="en-FJ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75E406B-BB2D-50B9-C5C0-64004E483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2819516"/>
            <a:ext cx="8144134" cy="1117687"/>
          </a:xfrm>
        </p:spPr>
        <p:txBody>
          <a:bodyPr>
            <a:normAutofit fontScale="92500"/>
          </a:bodyPr>
          <a:lstStyle/>
          <a:p>
            <a:pPr algn="ctr"/>
            <a:r>
              <a:rPr lang="en-CA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Design and Implementation of a Road Sign and Road State Mobile Notification Application.</a:t>
            </a:r>
            <a:endParaRPr lang="en-FJ" sz="3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FJ" sz="3600" dirty="0"/>
          </a:p>
        </p:txBody>
      </p:sp>
      <p:sp>
        <p:nvSpPr>
          <p:cNvPr id="4" name="ZoneTexte 4">
            <a:extLst>
              <a:ext uri="{FF2B5EF4-FFF2-40B4-BE49-F238E27FC236}">
                <a16:creationId xmlns:a16="http://schemas.microsoft.com/office/drawing/2014/main" id="{E2053E37-4FD3-9840-0D56-3BCC770D5C47}"/>
              </a:ext>
            </a:extLst>
          </p:cNvPr>
          <p:cNvSpPr txBox="1"/>
          <p:nvPr/>
        </p:nvSpPr>
        <p:spPr>
          <a:xfrm>
            <a:off x="202447" y="5855369"/>
            <a:ext cx="54764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 Dr NKEMENI Valery</a:t>
            </a:r>
          </a:p>
          <a:p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0D72EF3-5C0B-BFAD-1388-A658BFF5D12F}"/>
              </a:ext>
            </a:extLst>
          </p:cNvPr>
          <p:cNvSpPr>
            <a:spLocks noGrp="1"/>
          </p:cNvSpPr>
          <p:nvPr/>
        </p:nvSpPr>
        <p:spPr>
          <a:xfrm>
            <a:off x="2823411" y="316780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200" b="1" dirty="0"/>
              <a:t>INTERNET PROGRAMMING AND MOBILE DEVELOPMENT</a:t>
            </a:r>
            <a:br>
              <a:rPr lang="en-GB" sz="3200" dirty="0"/>
            </a:br>
            <a:r>
              <a:rPr lang="en-GB" sz="3200" dirty="0"/>
              <a:t>Task-2: Requirement Gathering 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88CDDBC6-7144-2FC5-8736-C7F6A161589D}"/>
              </a:ext>
            </a:extLst>
          </p:cNvPr>
          <p:cNvSpPr txBox="1">
            <a:spLocks/>
          </p:cNvSpPr>
          <p:nvPr/>
        </p:nvSpPr>
        <p:spPr>
          <a:xfrm>
            <a:off x="969080" y="4924406"/>
            <a:ext cx="8144134" cy="11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FJ" dirty="0"/>
          </a:p>
        </p:txBody>
      </p:sp>
      <p:sp>
        <p:nvSpPr>
          <p:cNvPr id="7" name="ZoneTexte 4">
            <a:extLst>
              <a:ext uri="{FF2B5EF4-FFF2-40B4-BE49-F238E27FC236}">
                <a16:creationId xmlns:a16="http://schemas.microsoft.com/office/drawing/2014/main" id="{F9E5E19B-CA08-CDC9-3A5A-BB90B6D69225}"/>
              </a:ext>
            </a:extLst>
          </p:cNvPr>
          <p:cNvSpPr txBox="1"/>
          <p:nvPr/>
        </p:nvSpPr>
        <p:spPr>
          <a:xfrm>
            <a:off x="9639080" y="3158634"/>
            <a:ext cx="1998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 4</a:t>
            </a:r>
          </a:p>
        </p:txBody>
      </p:sp>
    </p:spTree>
    <p:extLst>
      <p:ext uri="{BB962C8B-B14F-4D97-AF65-F5344CB8AC3E}">
        <p14:creationId xmlns:p14="http://schemas.microsoft.com/office/powerpoint/2010/main" val="3062862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B8D357-4577-11B7-C574-E1250EEA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Requirement</a:t>
            </a:r>
            <a:r>
              <a:rPr lang="fr-FR" dirty="0"/>
              <a:t> </a:t>
            </a:r>
            <a:r>
              <a:rPr lang="fr-FR" dirty="0" err="1"/>
              <a:t>Gathering</a:t>
            </a:r>
            <a:r>
              <a:rPr lang="fr-FR" dirty="0"/>
              <a:t> Tools</a:t>
            </a:r>
            <a:endParaRPr lang="en-FJ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34AC21-D6B9-F280-5E84-D1F615807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Documentation and Feedback Tools:</a:t>
            </a:r>
          </a:p>
          <a:p>
            <a:r>
              <a:rPr lang="en-US" dirty="0">
                <a:solidFill>
                  <a:schemeClr val="bg1"/>
                </a:solidFill>
              </a:rPr>
              <a:t>•	Document Sharing Platforms: </a:t>
            </a:r>
          </a:p>
          <a:p>
            <a:r>
              <a:rPr lang="en-US" dirty="0">
                <a:solidFill>
                  <a:schemeClr val="bg1"/>
                </a:solidFill>
              </a:rPr>
              <a:t>Cloud storage services like Google Drive or Dropbox allow sharing documents (surveys, mock-ups) with stakeholders for feedback and version control.</a:t>
            </a:r>
          </a:p>
          <a:p>
            <a:r>
              <a:rPr lang="en-US" dirty="0">
                <a:solidFill>
                  <a:schemeClr val="bg1"/>
                </a:solidFill>
              </a:rPr>
              <a:t>•	Mind Mapping Software: </a:t>
            </a:r>
          </a:p>
          <a:p>
            <a:r>
              <a:rPr lang="en-US" dirty="0">
                <a:solidFill>
                  <a:schemeClr val="bg1"/>
                </a:solidFill>
              </a:rPr>
              <a:t>Tools like Miro or Mind Meister help visually represent user flows, brainstorm ideas, and organize requirements collaboratively.</a:t>
            </a:r>
          </a:p>
          <a:p>
            <a:endParaRPr lang="en-FJ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841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DF690D-36CA-BD2B-3CF5-6666C7CE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of </a:t>
            </a:r>
            <a:r>
              <a:rPr lang="fr-FR" dirty="0" err="1"/>
              <a:t>Requirements</a:t>
            </a:r>
            <a:r>
              <a:rPr lang="fr-FR" dirty="0"/>
              <a:t> </a:t>
            </a:r>
            <a:r>
              <a:rPr lang="fr-FR" dirty="0" err="1"/>
              <a:t>Gathering</a:t>
            </a:r>
            <a:r>
              <a:rPr lang="fr-FR" dirty="0"/>
              <a:t> </a:t>
            </a:r>
            <a:endParaRPr lang="en-FJ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33EFB7-7C4E-02D8-4003-04CAF4B12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Solution Requirements:</a:t>
            </a:r>
          </a:p>
          <a:p>
            <a:r>
              <a:rPr lang="en-US" dirty="0">
                <a:solidFill>
                  <a:schemeClr val="bg1"/>
                </a:solidFill>
              </a:rPr>
              <a:t>This translates to the app's features and technical specifications: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Functional Requirements:</a:t>
            </a:r>
          </a:p>
          <a:p>
            <a:r>
              <a:rPr lang="en-US" dirty="0">
                <a:solidFill>
                  <a:schemeClr val="bg1"/>
                </a:solidFill>
              </a:rPr>
              <a:t>The app must display road signs, offer real-time traffic information, and allow users to report incidents.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Non-Functional Requirements</a:t>
            </a:r>
          </a:p>
          <a:p>
            <a:r>
              <a:rPr lang="en-US" dirty="0">
                <a:solidFill>
                  <a:schemeClr val="bg1"/>
                </a:solidFill>
              </a:rPr>
              <a:t>The app should be user-friendly, operate reliably, and be compatible with various devices</a:t>
            </a:r>
            <a:endParaRPr lang="en-FJ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497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DF690D-36CA-BD2B-3CF5-6666C7CE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of </a:t>
            </a:r>
            <a:r>
              <a:rPr lang="fr-FR" dirty="0" err="1"/>
              <a:t>Requirements</a:t>
            </a:r>
            <a:r>
              <a:rPr lang="fr-FR" dirty="0"/>
              <a:t> </a:t>
            </a:r>
            <a:r>
              <a:rPr lang="fr-FR" dirty="0" err="1"/>
              <a:t>Gathering</a:t>
            </a:r>
            <a:r>
              <a:rPr lang="fr-FR" dirty="0"/>
              <a:t> </a:t>
            </a:r>
            <a:endParaRPr lang="en-FJ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33EFB7-7C4E-02D8-4003-04CAF4B12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046458" cy="4272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Stakeholder (User) Requirements: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Drivers: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Need real-time updates on accidents, construction zones, and weather conditions. They might also want features like navigation assistance or hands-free reporting capabilities.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State Agencies: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Might need the app to integrate with existing traffic monitoring systems and allow for quick updates on road closures or hazards.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These needs would bridge the gap between the high-level business goals and the specific functionalities of the app.</a:t>
            </a:r>
          </a:p>
        </p:txBody>
      </p:sp>
    </p:spTree>
    <p:extLst>
      <p:ext uri="{BB962C8B-B14F-4D97-AF65-F5344CB8AC3E}">
        <p14:creationId xmlns:p14="http://schemas.microsoft.com/office/powerpoint/2010/main" val="1496150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7A73E-A621-6C07-B1EB-E453D78E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Functional Requirements Breakdown for a Road Sign and Road State Application</a:t>
            </a:r>
            <a:endParaRPr lang="en-FJ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20E1B3-2902-FF32-1067-60B0A6BF8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63928"/>
          </a:xfrm>
        </p:spPr>
        <p:txBody>
          <a:bodyPr>
            <a:normAutofit/>
          </a:bodyPr>
          <a:lstStyle/>
          <a:p>
            <a:pPr>
              <a:lnSpc>
                <a:spcPct val="106000"/>
              </a:lnSpc>
              <a:spcBef>
                <a:spcPts val="200"/>
              </a:spcBef>
            </a:pPr>
            <a:r>
              <a:rPr lang="en-CA" sz="3200" b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1. Road Condition Monitoring:</a:t>
            </a:r>
          </a:p>
          <a:p>
            <a:pPr marL="0" indent="0">
              <a:lnSpc>
                <a:spcPct val="106000"/>
              </a:lnSpc>
              <a:spcBef>
                <a:spcPts val="200"/>
              </a:spcBef>
              <a:buNone/>
            </a:pPr>
            <a:r>
              <a:rPr lang="en-US" sz="3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•	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</a:rPr>
              <a:t>Data Sources:</a:t>
            </a:r>
          </a:p>
          <a:p>
            <a:pPr marL="0" indent="0">
              <a:lnSpc>
                <a:spcPct val="106000"/>
              </a:lnSpc>
              <a:spcBef>
                <a:spcPts val="2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</a:rPr>
              <a:t>	•	Data Collection Methods</a:t>
            </a:r>
          </a:p>
          <a:p>
            <a:pPr>
              <a:lnSpc>
                <a:spcPct val="106000"/>
              </a:lnSpc>
              <a:spcBef>
                <a:spcPts val="200"/>
              </a:spcBef>
            </a:pPr>
            <a:endParaRPr lang="en-FJ" sz="32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ts val="200"/>
              </a:spcBef>
            </a:pPr>
            <a:r>
              <a:rPr lang="en-CA" sz="3200" b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2. Data Aggregation and Processing</a:t>
            </a:r>
          </a:p>
          <a:p>
            <a:pPr marL="914400" lvl="2" indent="0">
              <a:lnSpc>
                <a:spcPct val="106000"/>
              </a:lnSpc>
              <a:spcBef>
                <a:spcPts val="200"/>
              </a:spcBef>
              <a:buNone/>
            </a:pPr>
            <a:r>
              <a:rPr lang="en-US" sz="2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•</a:t>
            </a:r>
            <a:r>
              <a:rPr lang="en-US" sz="3000" dirty="0">
                <a:solidFill>
                  <a:schemeClr val="bg1"/>
                </a:solidFill>
                <a:latin typeface="Calibri" panose="020F0502020204030204" pitchFamily="34" charset="0"/>
              </a:rPr>
              <a:t>	Data Validation and Cleaning</a:t>
            </a:r>
          </a:p>
          <a:p>
            <a:pPr marL="914400" lvl="2" indent="0">
              <a:lnSpc>
                <a:spcPct val="106000"/>
              </a:lnSpc>
              <a:spcBef>
                <a:spcPts val="200"/>
              </a:spcBef>
              <a:buNone/>
            </a:pPr>
            <a:r>
              <a:rPr lang="en-US" sz="3000" dirty="0">
                <a:solidFill>
                  <a:schemeClr val="bg1"/>
                </a:solidFill>
                <a:latin typeface="Calibri" panose="020F0502020204030204" pitchFamily="34" charset="0"/>
              </a:rPr>
              <a:t>•	Data Fusion</a:t>
            </a:r>
          </a:p>
          <a:p>
            <a:pPr lvl="1">
              <a:lnSpc>
                <a:spcPct val="106000"/>
              </a:lnSpc>
              <a:spcBef>
                <a:spcPts val="200"/>
              </a:spcBef>
            </a:pPr>
            <a:endParaRPr lang="en-FJ" sz="2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FJ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839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7A73E-A621-6C07-B1EB-E453D78E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Functional Requirements Breakdown for a Road Sign and Road State Application</a:t>
            </a:r>
            <a:endParaRPr lang="en-FJ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20E1B3-2902-FF32-1067-60B0A6BF8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03508"/>
          </a:xfrm>
        </p:spPr>
        <p:txBody>
          <a:bodyPr>
            <a:normAutofit/>
          </a:bodyPr>
          <a:lstStyle/>
          <a:p>
            <a:pPr marL="0" indent="0">
              <a:lnSpc>
                <a:spcPct val="106000"/>
              </a:lnSpc>
              <a:spcBef>
                <a:spcPts val="200"/>
              </a:spcBef>
              <a:buNone/>
            </a:pPr>
            <a:r>
              <a:rPr lang="en-CA" sz="3200" b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3. Real-time Updates:</a:t>
            </a:r>
          </a:p>
          <a:p>
            <a:pPr lvl="1">
              <a:lnSpc>
                <a:spcPct val="106000"/>
              </a:lnSpc>
              <a:spcBef>
                <a:spcPts val="200"/>
              </a:spcBef>
            </a:pPr>
            <a:r>
              <a:rPr lang="fr-FR" sz="3200" dirty="0">
                <a:solidFill>
                  <a:schemeClr val="bg1"/>
                </a:solidFill>
                <a:latin typeface="Calibri" panose="020F0502020204030204" pitchFamily="34" charset="0"/>
              </a:rPr>
              <a:t>Update Frequency</a:t>
            </a:r>
          </a:p>
          <a:p>
            <a:pPr lvl="1">
              <a:lnSpc>
                <a:spcPct val="106000"/>
              </a:lnSpc>
              <a:spcBef>
                <a:spcPts val="200"/>
              </a:spcBef>
            </a:pPr>
            <a:r>
              <a:rPr lang="fr-FR" sz="3200" dirty="0">
                <a:solidFill>
                  <a:schemeClr val="bg1"/>
                </a:solidFill>
                <a:latin typeface="Calibri" panose="020F0502020204030204" pitchFamily="34" charset="0"/>
              </a:rPr>
              <a:t>Delivery Methods</a:t>
            </a:r>
            <a:endParaRPr lang="en-FJ" sz="32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lnSpc>
                <a:spcPct val="106000"/>
              </a:lnSpc>
              <a:spcBef>
                <a:spcPts val="200"/>
              </a:spcBef>
              <a:buNone/>
            </a:pPr>
            <a:r>
              <a:rPr lang="en-CA" sz="3200" b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4. Incident Detection and Reporting:</a:t>
            </a:r>
            <a:endParaRPr lang="en-FJ" sz="32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Automated Detection</a:t>
            </a:r>
          </a:p>
          <a:p>
            <a:pPr lvl="1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User-reported Incidents</a:t>
            </a:r>
          </a:p>
          <a:p>
            <a:pPr lvl="1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Integration with Emergency Services</a:t>
            </a:r>
          </a:p>
          <a:p>
            <a:endParaRPr lang="en-FJ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562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7A73E-A621-6C07-B1EB-E453D78E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Functional Requirements Breakdown for a Road Sign and Road State Application</a:t>
            </a:r>
            <a:endParaRPr lang="en-FJ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20E1B3-2902-FF32-1067-60B0A6BF8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8"/>
          </a:xfrm>
        </p:spPr>
        <p:txBody>
          <a:bodyPr>
            <a:normAutofit/>
          </a:bodyPr>
          <a:lstStyle/>
          <a:p>
            <a:pPr>
              <a:lnSpc>
                <a:spcPct val="106000"/>
              </a:lnSpc>
              <a:spcBef>
                <a:spcPts val="200"/>
              </a:spcBef>
            </a:pPr>
            <a:r>
              <a:rPr lang="en-CA" sz="3200" b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6. Historical Data Analysis:</a:t>
            </a:r>
          </a:p>
          <a:p>
            <a:pPr lvl="1">
              <a:lnSpc>
                <a:spcPct val="106000"/>
              </a:lnSpc>
              <a:spcBef>
                <a:spcPts val="200"/>
              </a:spcBef>
            </a:pPr>
            <a:r>
              <a:rPr lang="fr-FR" sz="3200" dirty="0">
                <a:solidFill>
                  <a:schemeClr val="bg1"/>
                </a:solidFill>
                <a:latin typeface="Calibri" panose="020F0502020204030204" pitchFamily="34" charset="0"/>
              </a:rPr>
              <a:t>Data Storage</a:t>
            </a:r>
          </a:p>
          <a:p>
            <a:pPr lvl="1">
              <a:lnSpc>
                <a:spcPct val="106000"/>
              </a:lnSpc>
              <a:spcBef>
                <a:spcPts val="200"/>
              </a:spcBef>
            </a:pPr>
            <a:r>
              <a:rPr lang="fr-FR" sz="3200" dirty="0">
                <a:solidFill>
                  <a:schemeClr val="bg1"/>
                </a:solidFill>
                <a:latin typeface="Calibri" panose="020F0502020204030204" pitchFamily="34" charset="0"/>
              </a:rPr>
              <a:t>Data </a:t>
            </a:r>
            <a:r>
              <a:rPr lang="fr-FR" sz="3200" dirty="0" err="1">
                <a:solidFill>
                  <a:schemeClr val="bg1"/>
                </a:solidFill>
                <a:latin typeface="Calibri" panose="020F0502020204030204" pitchFamily="34" charset="0"/>
              </a:rPr>
              <a:t>Analysis</a:t>
            </a:r>
            <a:r>
              <a:rPr lang="fr-FR" sz="3200" dirty="0">
                <a:solidFill>
                  <a:schemeClr val="bg1"/>
                </a:solidFill>
                <a:latin typeface="Calibri" panose="020F0502020204030204" pitchFamily="34" charset="0"/>
              </a:rPr>
              <a:t> Tools</a:t>
            </a:r>
          </a:p>
          <a:p>
            <a:pPr>
              <a:lnSpc>
                <a:spcPct val="106000"/>
              </a:lnSpc>
              <a:spcBef>
                <a:spcPts val="200"/>
              </a:spcBef>
            </a:pPr>
            <a:endParaRPr lang="en-FJ" sz="32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ts val="200"/>
              </a:spcBef>
            </a:pPr>
            <a:r>
              <a:rPr lang="en-CA" sz="3200" b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7. User Feedback and Collaboration:</a:t>
            </a:r>
            <a:endParaRPr lang="en-FJ" sz="32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/>
            <a:r>
              <a:rPr lang="en-CA" sz="2800" dirty="0">
                <a:solidFill>
                  <a:schemeClr val="bg1"/>
                </a:solidFill>
                <a:latin typeface="Calibri" panose="020F0502020204030204" pitchFamily="34" charset="0"/>
              </a:rPr>
              <a:t>Feedback Mechanisms</a:t>
            </a:r>
            <a:endParaRPr lang="en-FJ" sz="2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lvl="1"/>
            <a:r>
              <a:rPr lang="fr-FR" sz="2800" dirty="0">
                <a:solidFill>
                  <a:schemeClr val="bg1"/>
                </a:solidFill>
                <a:latin typeface="Calibri" panose="020F0502020204030204" pitchFamily="34" charset="0"/>
              </a:rPr>
              <a:t>Community </a:t>
            </a:r>
            <a:r>
              <a:rPr lang="fr-FR" sz="2800" dirty="0" err="1">
                <a:solidFill>
                  <a:schemeClr val="bg1"/>
                </a:solidFill>
                <a:latin typeface="Calibri" panose="020F0502020204030204" pitchFamily="34" charset="0"/>
              </a:rPr>
              <a:t>Reporting</a:t>
            </a:r>
            <a:endParaRPr lang="en-FJ" sz="28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920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B6D8FA-2C9D-A45D-B00D-51736C8F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Non- functional Requirements Breakdown for a Road Sign and Road State Application</a:t>
            </a:r>
            <a:endParaRPr lang="en-FJ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9F3895-FF85-6266-CD49-25CB60DCF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7"/>
          </a:xfrm>
        </p:spPr>
        <p:txBody>
          <a:bodyPr>
            <a:normAutofit lnSpcReduction="10000"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CA" sz="3200" dirty="0">
                <a:solidFill>
                  <a:schemeClr val="bg1"/>
                </a:solidFill>
                <a:latin typeface="Calibri" panose="020F0502020204030204" pitchFamily="34" charset="0"/>
              </a:rPr>
              <a:t>Performance</a:t>
            </a:r>
          </a:p>
          <a:p>
            <a:pPr lvl="1">
              <a:lnSpc>
                <a:spcPct val="106000"/>
              </a:lnSpc>
              <a:spcAft>
                <a:spcPts val="800"/>
              </a:spcAft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Responsiveness</a:t>
            </a:r>
          </a:p>
          <a:p>
            <a:pPr lvl="1">
              <a:lnSpc>
                <a:spcPct val="106000"/>
              </a:lnSpc>
              <a:spcAft>
                <a:spcPts val="800"/>
              </a:spcAft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Low Latency Notifications</a:t>
            </a:r>
          </a:p>
          <a:p>
            <a:pPr lvl="1">
              <a:lnSpc>
                <a:spcPct val="106000"/>
              </a:lnSpc>
              <a:spcAft>
                <a:spcPts val="800"/>
              </a:spcAft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Battery Efficiency</a:t>
            </a:r>
            <a:endParaRPr lang="en-FJ" sz="32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FJ" sz="3200" dirty="0">
                <a:solidFill>
                  <a:schemeClr val="bg1"/>
                </a:solidFill>
                <a:latin typeface="Calibri" panose="020F0502020204030204" pitchFamily="34" charset="0"/>
              </a:rPr>
              <a:t>Usability</a:t>
            </a:r>
          </a:p>
          <a:p>
            <a:pPr lvl="1"/>
            <a:r>
              <a:rPr lang="fr-FR" sz="2800" dirty="0">
                <a:solidFill>
                  <a:schemeClr val="bg1"/>
                </a:solidFill>
                <a:latin typeface="Calibri" panose="020F0502020204030204" pitchFamily="34" charset="0"/>
              </a:rPr>
              <a:t>Intuitive Interface</a:t>
            </a:r>
          </a:p>
          <a:p>
            <a:pPr marL="685800" lvl="2">
              <a:spcBef>
                <a:spcPts val="1000"/>
              </a:spcBef>
            </a:pPr>
            <a:r>
              <a:rPr lang="fr-FR" sz="2800" dirty="0">
                <a:solidFill>
                  <a:schemeClr val="bg1"/>
                </a:solidFill>
                <a:latin typeface="Calibri" panose="020F0502020204030204" pitchFamily="34" charset="0"/>
              </a:rPr>
              <a:t>Minimal Distraction</a:t>
            </a:r>
          </a:p>
          <a:p>
            <a:pPr marL="685800" lvl="2">
              <a:spcBef>
                <a:spcPts val="1000"/>
              </a:spcBef>
            </a:pPr>
            <a:r>
              <a:rPr lang="fr-FR" sz="2800" dirty="0">
                <a:solidFill>
                  <a:schemeClr val="bg1"/>
                </a:solidFill>
                <a:latin typeface="Calibri" panose="020F0502020204030204" pitchFamily="34" charset="0"/>
              </a:rPr>
              <a:t>Voice Control Options</a:t>
            </a:r>
          </a:p>
          <a:p>
            <a:pPr lvl="1"/>
            <a:endParaRPr lang="en-FJ" dirty="0"/>
          </a:p>
        </p:txBody>
      </p:sp>
    </p:spTree>
    <p:extLst>
      <p:ext uri="{BB962C8B-B14F-4D97-AF65-F5344CB8AC3E}">
        <p14:creationId xmlns:p14="http://schemas.microsoft.com/office/powerpoint/2010/main" val="1414974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B6D8FA-2C9D-A45D-B00D-51736C8F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Non- functional Requirements Breakdown for a Road Sign and Road State Application</a:t>
            </a:r>
            <a:endParaRPr lang="en-FJ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9F3895-FF85-6266-CD49-25CB60DCF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7"/>
          </a:xfrm>
        </p:spPr>
        <p:txBody>
          <a:bodyPr>
            <a:norm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FJ" sz="3200" dirty="0">
                <a:solidFill>
                  <a:schemeClr val="bg1"/>
                </a:solidFill>
                <a:latin typeface="Calibri" panose="020F0502020204030204" pitchFamily="34" charset="0"/>
              </a:rPr>
              <a:t>Security</a:t>
            </a:r>
            <a:endParaRPr lang="fr-FR" sz="32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800100" lvl="1" indent="-342900">
              <a:lnSpc>
                <a:spcPct val="106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FJ" sz="2800" dirty="0">
                <a:solidFill>
                  <a:schemeClr val="bg1"/>
                </a:solidFill>
                <a:latin typeface="Calibri" panose="020F0502020204030204" pitchFamily="34" charset="0"/>
              </a:rPr>
              <a:t>User Privacy: </a:t>
            </a:r>
          </a:p>
          <a:p>
            <a:pPr marL="800100" lvl="1" indent="-342900">
              <a:lnSpc>
                <a:spcPct val="106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FJ" sz="2800" dirty="0">
                <a:solidFill>
                  <a:schemeClr val="bg1"/>
                </a:solidFill>
                <a:latin typeface="Calibri" panose="020F0502020204030204" pitchFamily="34" charset="0"/>
              </a:rPr>
              <a:t>Data Security: </a:t>
            </a:r>
          </a:p>
          <a:p>
            <a:pPr>
              <a:lnSpc>
                <a:spcPct val="106000"/>
              </a:lnSpc>
              <a:spcBef>
                <a:spcPts val="200"/>
              </a:spcBef>
            </a:pPr>
            <a:r>
              <a:rPr lang="en-FJ" sz="3200" dirty="0">
                <a:solidFill>
                  <a:schemeClr val="bg1"/>
                </a:solidFill>
                <a:latin typeface="Calibri" panose="020F0502020204030204" pitchFamily="34" charset="0"/>
              </a:rPr>
              <a:t>Data Management:</a:t>
            </a:r>
            <a:endParaRPr lang="fr-FR" sz="32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800100" lvl="1" indent="-342900">
              <a:lnSpc>
                <a:spcPct val="106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FJ" sz="2800" dirty="0">
                <a:solidFill>
                  <a:schemeClr val="bg1"/>
                </a:solidFill>
                <a:latin typeface="Calibri" panose="020F0502020204030204" pitchFamily="34" charset="0"/>
              </a:rPr>
              <a:t>Road Sign Information Source: </a:t>
            </a:r>
          </a:p>
          <a:p>
            <a:pPr marL="800100" lvl="1" indent="-342900">
              <a:lnSpc>
                <a:spcPct val="106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FJ" sz="2800" dirty="0">
                <a:solidFill>
                  <a:schemeClr val="bg1"/>
                </a:solidFill>
                <a:latin typeface="Calibri" panose="020F0502020204030204" pitchFamily="34" charset="0"/>
              </a:rPr>
              <a:t>Real-time Data Acquisition: </a:t>
            </a:r>
          </a:p>
          <a:p>
            <a:pPr marL="800100" lvl="1" indent="-342900">
              <a:lnSpc>
                <a:spcPct val="106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FJ" sz="2800" dirty="0">
                <a:solidFill>
                  <a:schemeClr val="bg1"/>
                </a:solidFill>
                <a:latin typeface="Calibri" panose="020F0502020204030204" pitchFamily="34" charset="0"/>
              </a:rPr>
              <a:t>Data Update Mechanism: </a:t>
            </a:r>
          </a:p>
          <a:p>
            <a:pPr>
              <a:lnSpc>
                <a:spcPct val="106000"/>
              </a:lnSpc>
              <a:spcBef>
                <a:spcPts val="200"/>
              </a:spcBef>
            </a:pPr>
            <a:endParaRPr lang="en-FJ" sz="32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en-FJ" dirty="0"/>
          </a:p>
        </p:txBody>
      </p:sp>
    </p:spTree>
    <p:extLst>
      <p:ext uri="{BB962C8B-B14F-4D97-AF65-F5344CB8AC3E}">
        <p14:creationId xmlns:p14="http://schemas.microsoft.com/office/powerpoint/2010/main" val="1780909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7645D9-7F35-D5CB-7602-94F4AAEFF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606" y="2621414"/>
            <a:ext cx="8144134" cy="1373070"/>
          </a:xfrm>
        </p:spPr>
        <p:txBody>
          <a:bodyPr/>
          <a:lstStyle/>
          <a:p>
            <a:pPr algn="ctr"/>
            <a:r>
              <a:rPr lang="fr-FR" sz="4400" dirty="0"/>
              <a:t>System </a:t>
            </a:r>
            <a:r>
              <a:rPr lang="fr-FR" sz="4400" dirty="0" err="1"/>
              <a:t>Requirement</a:t>
            </a:r>
            <a:r>
              <a:rPr lang="fr-FR" sz="4400" dirty="0"/>
              <a:t> </a:t>
            </a:r>
            <a:r>
              <a:rPr lang="fr-FR" sz="4400" dirty="0" err="1"/>
              <a:t>Specification</a:t>
            </a:r>
            <a:r>
              <a:rPr lang="fr-FR" sz="4400" dirty="0"/>
              <a:t> (SRS) Document.</a:t>
            </a:r>
            <a:endParaRPr lang="en-FJ" sz="4400" dirty="0"/>
          </a:p>
        </p:txBody>
      </p:sp>
    </p:spTree>
    <p:extLst>
      <p:ext uri="{BB962C8B-B14F-4D97-AF65-F5344CB8AC3E}">
        <p14:creationId xmlns:p14="http://schemas.microsoft.com/office/powerpoint/2010/main" val="2138326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5EF059-E32E-215D-F931-82C2BAD0B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</a:t>
            </a:r>
            <a:endParaRPr lang="en-FJ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C121D5-B05B-3C31-8390-6F87D8A15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046458" cy="395163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 comprehensive database of road sign definitions and meanings.</a:t>
            </a:r>
          </a:p>
          <a:p>
            <a:r>
              <a:rPr lang="en-US" sz="3200" dirty="0">
                <a:solidFill>
                  <a:schemeClr val="bg1"/>
                </a:solidFill>
              </a:rPr>
              <a:t>Real-time updates on traffic conditions, accidents, and weather hazards.</a:t>
            </a:r>
          </a:p>
          <a:p>
            <a:r>
              <a:rPr lang="en-US" sz="3200" dirty="0">
                <a:solidFill>
                  <a:schemeClr val="bg1"/>
                </a:solidFill>
              </a:rPr>
              <a:t>Personalized notification preferences based on user needs.</a:t>
            </a:r>
          </a:p>
          <a:p>
            <a:r>
              <a:rPr lang="en-US" sz="3200" dirty="0">
                <a:solidFill>
                  <a:schemeClr val="bg1"/>
                </a:solidFill>
              </a:rPr>
              <a:t>Seamless integration with popular navigation apps.</a:t>
            </a:r>
          </a:p>
          <a:p>
            <a:endParaRPr lang="en-FJ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341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923D78-D38A-CC4B-BF0D-104DC2C46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r>
              <a:rPr lang="fr-FR" dirty="0"/>
              <a:t> </a:t>
            </a:r>
            <a:endParaRPr lang="en-FJ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42F6FDAD-C216-22EA-D599-553DABC57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336800"/>
            <a:ext cx="9613900" cy="35988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Introduction</a:t>
            </a:r>
          </a:p>
          <a:p>
            <a:r>
              <a:rPr lang="fr-FR" dirty="0">
                <a:solidFill>
                  <a:schemeClr val="bg1"/>
                </a:solidFill>
              </a:rPr>
              <a:t>Project Objectives </a:t>
            </a:r>
          </a:p>
          <a:p>
            <a:r>
              <a:rPr lang="fr-FR" dirty="0" err="1">
                <a:solidFill>
                  <a:schemeClr val="bg1"/>
                </a:solidFill>
              </a:rPr>
              <a:t>Steps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Involved</a:t>
            </a:r>
            <a:r>
              <a:rPr lang="fr-FR" dirty="0">
                <a:solidFill>
                  <a:schemeClr val="bg1"/>
                </a:solidFill>
              </a:rPr>
              <a:t> In </a:t>
            </a:r>
            <a:r>
              <a:rPr lang="fr-FR" dirty="0" err="1">
                <a:solidFill>
                  <a:schemeClr val="bg1"/>
                </a:solidFill>
              </a:rPr>
              <a:t>Requirement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Gethering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en-FJ" sz="24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When is Requirement Gathering Done</a:t>
            </a:r>
            <a:br>
              <a:rPr lang="en-FJ" sz="24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885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A9D300-9712-BF49-AC24-84A87B13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Requirements</a:t>
            </a:r>
            <a:endParaRPr lang="en-FJ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F03598-3BF0-6FAF-50FF-B8AAF413D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Road Sign Information</a:t>
            </a:r>
          </a:p>
          <a:p>
            <a:r>
              <a:rPr lang="en-US" dirty="0">
                <a:solidFill>
                  <a:schemeClr val="bg1"/>
                </a:solidFill>
              </a:rPr>
              <a:t>For each road sign, the application shall display a clear and concise definition of its meaning and significance.</a:t>
            </a:r>
          </a:p>
          <a:p>
            <a:r>
              <a:rPr lang="en-US" dirty="0">
                <a:solidFill>
                  <a:schemeClr val="bg1"/>
                </a:solidFill>
              </a:rPr>
              <a:t> The application shall include visual representations (icons or images) for each road sign to aid in identification.</a:t>
            </a:r>
          </a:p>
          <a:p>
            <a:r>
              <a:rPr lang="en-US" dirty="0">
                <a:solidFill>
                  <a:schemeClr val="bg1"/>
                </a:solidFill>
              </a:rPr>
              <a:t>The application may offer functionalities like voice descriptions of road signs for users with visual impairments.</a:t>
            </a:r>
          </a:p>
          <a:p>
            <a:endParaRPr lang="en-FJ" dirty="0"/>
          </a:p>
        </p:txBody>
      </p:sp>
    </p:spTree>
    <p:extLst>
      <p:ext uri="{BB962C8B-B14F-4D97-AF65-F5344CB8AC3E}">
        <p14:creationId xmlns:p14="http://schemas.microsoft.com/office/powerpoint/2010/main" val="1899013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A9D300-9712-BF49-AC24-84A87B13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Requirements</a:t>
            </a:r>
            <a:endParaRPr lang="en-FJ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F03598-3BF0-6FAF-50FF-B8AAF413D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Real-time Updates</a:t>
            </a:r>
          </a:p>
          <a:p>
            <a:r>
              <a:rPr lang="en-US" dirty="0">
                <a:solidFill>
                  <a:schemeClr val="bg1"/>
                </a:solidFill>
              </a:rPr>
              <a:t>The application shall integrate with real-time data sources, including traffic cameras, weather sensors, and crowdsourced reports.</a:t>
            </a:r>
          </a:p>
          <a:p>
            <a:r>
              <a:rPr lang="en-US" dirty="0">
                <a:solidFill>
                  <a:schemeClr val="bg1"/>
                </a:solidFill>
              </a:rPr>
              <a:t>The application shall display traffic congestion information on a map, with clear indications of severity levels and estimated delays.</a:t>
            </a:r>
          </a:p>
          <a:p>
            <a:r>
              <a:rPr lang="en-US" dirty="0">
                <a:solidFill>
                  <a:schemeClr val="bg1"/>
                </a:solidFill>
              </a:rPr>
              <a:t>The application shall provide alerts about accidents, road closures, and weather hazards (e.g., flooding, fog, icy roads) relevant to the user's location or planned route.</a:t>
            </a:r>
          </a:p>
          <a:p>
            <a:r>
              <a:rPr lang="en-US" dirty="0">
                <a:solidFill>
                  <a:schemeClr val="bg1"/>
                </a:solidFill>
              </a:rPr>
              <a:t>The application shall allow users to define notification preferences for alerts based on severity, type (accident, closure, etc.), and geographical area.</a:t>
            </a:r>
          </a:p>
          <a:p>
            <a:endParaRPr lang="en-FJ" dirty="0"/>
          </a:p>
        </p:txBody>
      </p:sp>
    </p:spTree>
    <p:extLst>
      <p:ext uri="{BB962C8B-B14F-4D97-AF65-F5344CB8AC3E}">
        <p14:creationId xmlns:p14="http://schemas.microsoft.com/office/powerpoint/2010/main" val="3470477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A9D300-9712-BF49-AC24-84A87B13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Requirements</a:t>
            </a:r>
            <a:endParaRPr lang="en-FJ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F03598-3BF0-6FAF-50FF-B8AAF413D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68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Navigation Integration</a:t>
            </a:r>
          </a:p>
          <a:p>
            <a:r>
              <a:rPr lang="en-US" sz="2800" dirty="0">
                <a:solidFill>
                  <a:schemeClr val="bg1"/>
                </a:solidFill>
              </a:rPr>
              <a:t>The application shall integrate seamlessly with popular navigation apps and mapping platforms (specify target apps if known).</a:t>
            </a:r>
          </a:p>
          <a:p>
            <a:r>
              <a:rPr lang="en-US" sz="2800" dirty="0">
                <a:solidFill>
                  <a:schemeClr val="bg1"/>
                </a:solidFill>
              </a:rPr>
              <a:t>The application shall share road sign information and real-time road state data with navigation apps through a documented API.</a:t>
            </a:r>
          </a:p>
          <a:p>
            <a:r>
              <a:rPr lang="en-US" sz="2800" dirty="0">
                <a:solidFill>
                  <a:schemeClr val="bg1"/>
                </a:solidFill>
              </a:rPr>
              <a:t>The application shall allow users to access road sign information and real.</a:t>
            </a:r>
          </a:p>
          <a:p>
            <a:endParaRPr lang="en-FJ" sz="2800" dirty="0"/>
          </a:p>
        </p:txBody>
      </p:sp>
    </p:spTree>
    <p:extLst>
      <p:ext uri="{BB962C8B-B14F-4D97-AF65-F5344CB8AC3E}">
        <p14:creationId xmlns:p14="http://schemas.microsoft.com/office/powerpoint/2010/main" val="1485597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249550-F369-3C2C-ED11-4CE6290BE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External</a:t>
            </a:r>
            <a:r>
              <a:rPr lang="fr-FR" dirty="0"/>
              <a:t> Interface </a:t>
            </a:r>
            <a:r>
              <a:rPr lang="fr-FR" dirty="0" err="1"/>
              <a:t>Requirement</a:t>
            </a:r>
            <a:endParaRPr lang="en-FJ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D98B92-94A7-A83D-96EA-9151F224C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User Interfaces</a:t>
            </a:r>
          </a:p>
          <a:p>
            <a:r>
              <a:rPr lang="en-US" dirty="0">
                <a:solidFill>
                  <a:schemeClr val="bg1"/>
                </a:solidFill>
              </a:rPr>
              <a:t>Smartphones and Tablets: These are the primary hardware platforms where the app runs. The app interacts with the device's functionalities like:</a:t>
            </a:r>
          </a:p>
          <a:p>
            <a:r>
              <a:rPr lang="en-US" dirty="0">
                <a:solidFill>
                  <a:schemeClr val="bg1"/>
                </a:solidFill>
              </a:rPr>
              <a:t>Operating System (OS): The app needs to be compatible with the target OS, most likely Android or iOS.</a:t>
            </a:r>
          </a:p>
          <a:p>
            <a:r>
              <a:rPr lang="en-US" dirty="0">
                <a:solidFill>
                  <a:schemeClr val="bg1"/>
                </a:solidFill>
              </a:rPr>
              <a:t>GPS: The app uses the device's GPS hardware to determine the user's location, allowing it to display relevant road sign information and real-time road state data.</a:t>
            </a:r>
          </a:p>
          <a:p>
            <a:r>
              <a:rPr lang="en-US" dirty="0">
                <a:solidFill>
                  <a:schemeClr val="bg1"/>
                </a:solidFill>
              </a:rPr>
              <a:t>Internet Connectivity: The app relies on internet connectivity to access real-time data sources (traffic cameras, weather sensors) and potentially download updates.</a:t>
            </a:r>
          </a:p>
          <a:p>
            <a:r>
              <a:rPr lang="en-US" dirty="0">
                <a:solidFill>
                  <a:schemeClr val="bg1"/>
                </a:solidFill>
              </a:rPr>
              <a:t>Display: The app utilizes the device's display to present road sign information, real-time road state data, and notifications to the user.</a:t>
            </a:r>
          </a:p>
          <a:p>
            <a:r>
              <a:rPr lang="en-US" dirty="0">
                <a:solidFill>
                  <a:schemeClr val="bg1"/>
                </a:solidFill>
              </a:rPr>
              <a:t>Speaker/Audio Output: The app might use the device's speaker to deliver audio notifications about road conditions or alerts.</a:t>
            </a:r>
          </a:p>
          <a:p>
            <a:endParaRPr lang="en-FJ" dirty="0"/>
          </a:p>
        </p:txBody>
      </p:sp>
    </p:spTree>
    <p:extLst>
      <p:ext uri="{BB962C8B-B14F-4D97-AF65-F5344CB8AC3E}">
        <p14:creationId xmlns:p14="http://schemas.microsoft.com/office/powerpoint/2010/main" val="2940231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249550-F369-3C2C-ED11-4CE6290BE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External</a:t>
            </a:r>
            <a:r>
              <a:rPr lang="fr-FR" dirty="0"/>
              <a:t> Interface </a:t>
            </a:r>
            <a:r>
              <a:rPr lang="fr-FR" dirty="0" err="1"/>
              <a:t>Requirement</a:t>
            </a:r>
            <a:endParaRPr lang="en-FJ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D98B92-94A7-A83D-96EA-9151F224C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Software Interfaces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Programming Language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2. Integrated Development Environment (IDE)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3. Design Tools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4. External APIs and Data Sources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5. Version Control System</a:t>
            </a:r>
          </a:p>
          <a:p>
            <a:endParaRPr lang="en-FJ" dirty="0"/>
          </a:p>
        </p:txBody>
      </p:sp>
    </p:spTree>
    <p:extLst>
      <p:ext uri="{BB962C8B-B14F-4D97-AF65-F5344CB8AC3E}">
        <p14:creationId xmlns:p14="http://schemas.microsoft.com/office/powerpoint/2010/main" val="1780630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249550-F369-3C2C-ED11-4CE6290BE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External</a:t>
            </a:r>
            <a:r>
              <a:rPr lang="fr-FR" dirty="0"/>
              <a:t> Interface </a:t>
            </a:r>
            <a:r>
              <a:rPr lang="fr-FR" dirty="0" err="1"/>
              <a:t>Requirement</a:t>
            </a:r>
            <a:endParaRPr lang="en-FJ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D98B92-94A7-A83D-96EA-9151F224C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Hardware Interfaces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1.</a:t>
            </a:r>
            <a:r>
              <a:rPr lang="fr-FR" dirty="0"/>
              <a:t> </a:t>
            </a:r>
            <a:r>
              <a:rPr lang="fr-FR" dirty="0">
                <a:solidFill>
                  <a:schemeClr val="bg1"/>
                </a:solidFill>
              </a:rPr>
              <a:t>User </a:t>
            </a:r>
            <a:r>
              <a:rPr lang="fr-FR" dirty="0" err="1">
                <a:solidFill>
                  <a:schemeClr val="bg1"/>
                </a:solidFill>
              </a:rPr>
              <a:t>Devices</a:t>
            </a: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2. </a:t>
            </a:r>
            <a:r>
              <a:rPr lang="fr-FR" dirty="0" err="1">
                <a:solidFill>
                  <a:schemeClr val="bg1"/>
                </a:solidFill>
              </a:rPr>
              <a:t>External</a:t>
            </a:r>
            <a:r>
              <a:rPr lang="fr-FR" dirty="0">
                <a:solidFill>
                  <a:schemeClr val="bg1"/>
                </a:solidFill>
              </a:rPr>
              <a:t> Data Sources (Indirect Hardware </a:t>
            </a:r>
            <a:r>
              <a:rPr lang="fr-FR" dirty="0" err="1">
                <a:solidFill>
                  <a:schemeClr val="bg1"/>
                </a:solidFill>
              </a:rPr>
              <a:t>Involvement</a:t>
            </a:r>
            <a:r>
              <a:rPr lang="fr-FR" dirty="0">
                <a:solidFill>
                  <a:schemeClr val="bg1"/>
                </a:solidFill>
              </a:rPr>
              <a:t>):</a:t>
            </a:r>
          </a:p>
          <a:p>
            <a:endParaRPr lang="en-FJ" dirty="0"/>
          </a:p>
        </p:txBody>
      </p:sp>
    </p:spTree>
    <p:extLst>
      <p:ext uri="{BB962C8B-B14F-4D97-AF65-F5344CB8AC3E}">
        <p14:creationId xmlns:p14="http://schemas.microsoft.com/office/powerpoint/2010/main" val="3651831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0CC74E-D0D4-70D2-2AC6-B2FD5C4F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J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67505F-A1D0-2C14-A9A9-A8D023141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J"/>
          </a:p>
        </p:txBody>
      </p:sp>
    </p:spTree>
    <p:extLst>
      <p:ext uri="{BB962C8B-B14F-4D97-AF65-F5344CB8AC3E}">
        <p14:creationId xmlns:p14="http://schemas.microsoft.com/office/powerpoint/2010/main" val="1860793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738C7E-3246-CFD7-186B-DCC8A820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Quality</a:t>
            </a:r>
            <a:r>
              <a:rPr lang="fr-FR" dirty="0"/>
              <a:t> </a:t>
            </a:r>
            <a:r>
              <a:rPr lang="fr-FR" dirty="0" err="1"/>
              <a:t>Attributes</a:t>
            </a:r>
            <a:endParaRPr lang="en-FJ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ED819C-0480-509D-C52D-CFAC137A3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5.1 Non-</a:t>
            </a:r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Requirement</a:t>
            </a:r>
            <a:endParaRPr lang="fr-FR" dirty="0"/>
          </a:p>
          <a:p>
            <a:r>
              <a:rPr lang="en-US" dirty="0">
                <a:solidFill>
                  <a:schemeClr val="bg1"/>
                </a:solidFill>
              </a:rPr>
              <a:t>Performance</a:t>
            </a:r>
          </a:p>
          <a:p>
            <a:r>
              <a:rPr lang="en-US" dirty="0">
                <a:solidFill>
                  <a:schemeClr val="bg1"/>
                </a:solidFill>
              </a:rPr>
              <a:t>Responsiveness</a:t>
            </a:r>
          </a:p>
          <a:p>
            <a:r>
              <a:rPr lang="en-US" dirty="0">
                <a:solidFill>
                  <a:schemeClr val="bg1"/>
                </a:solidFill>
              </a:rPr>
              <a:t>Low Latency Notifications</a:t>
            </a:r>
          </a:p>
          <a:p>
            <a:r>
              <a:rPr lang="en-US" dirty="0">
                <a:solidFill>
                  <a:schemeClr val="bg1"/>
                </a:solidFill>
              </a:rPr>
              <a:t>Battery Efficiency</a:t>
            </a:r>
          </a:p>
          <a:p>
            <a:endParaRPr lang="en-FJ" dirty="0"/>
          </a:p>
        </p:txBody>
      </p:sp>
    </p:spTree>
    <p:extLst>
      <p:ext uri="{BB962C8B-B14F-4D97-AF65-F5344CB8AC3E}">
        <p14:creationId xmlns:p14="http://schemas.microsoft.com/office/powerpoint/2010/main" val="4035007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738C7E-3246-CFD7-186B-DCC8A820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Quality</a:t>
            </a:r>
            <a:r>
              <a:rPr lang="fr-FR" dirty="0"/>
              <a:t> </a:t>
            </a:r>
            <a:r>
              <a:rPr lang="fr-FR" dirty="0" err="1"/>
              <a:t>Attributes</a:t>
            </a:r>
            <a:endParaRPr lang="en-FJ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ED819C-0480-509D-C52D-CFAC137A3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5.1 Non-</a:t>
            </a:r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Requirement</a:t>
            </a:r>
            <a:endParaRPr lang="fr-FR" dirty="0"/>
          </a:p>
          <a:p>
            <a:r>
              <a:rPr lang="en-US" dirty="0">
                <a:solidFill>
                  <a:schemeClr val="bg1"/>
                </a:solidFill>
              </a:rPr>
              <a:t>Usability:</a:t>
            </a:r>
          </a:p>
          <a:p>
            <a:r>
              <a:rPr lang="en-US" dirty="0">
                <a:solidFill>
                  <a:schemeClr val="bg1"/>
                </a:solidFill>
              </a:rPr>
              <a:t>Intuitive Interface: </a:t>
            </a:r>
          </a:p>
          <a:p>
            <a:r>
              <a:rPr lang="en-US" dirty="0">
                <a:solidFill>
                  <a:schemeClr val="bg1"/>
                </a:solidFill>
              </a:rPr>
              <a:t>Minimal Distraction: </a:t>
            </a:r>
          </a:p>
          <a:p>
            <a:r>
              <a:rPr lang="en-US" dirty="0">
                <a:solidFill>
                  <a:schemeClr val="bg1"/>
                </a:solidFill>
              </a:rPr>
              <a:t>Voice Control Options (Optional): </a:t>
            </a:r>
          </a:p>
          <a:p>
            <a:endParaRPr lang="en-FJ" dirty="0"/>
          </a:p>
        </p:txBody>
      </p:sp>
    </p:spTree>
    <p:extLst>
      <p:ext uri="{BB962C8B-B14F-4D97-AF65-F5344CB8AC3E}">
        <p14:creationId xmlns:p14="http://schemas.microsoft.com/office/powerpoint/2010/main" val="1185671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E1664-0BDF-8640-26EA-AF64FBFBE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J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183B7C-554E-C07F-6F0F-6B012D482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J"/>
          </a:p>
        </p:txBody>
      </p:sp>
    </p:spTree>
    <p:extLst>
      <p:ext uri="{BB962C8B-B14F-4D97-AF65-F5344CB8AC3E}">
        <p14:creationId xmlns:p14="http://schemas.microsoft.com/office/powerpoint/2010/main" val="395920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C5874D-2BA9-F8A0-66E9-0E777570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657726"/>
            <a:ext cx="9613861" cy="1176440"/>
          </a:xfrm>
        </p:spPr>
        <p:txBody>
          <a:bodyPr/>
          <a:lstStyle/>
          <a:p>
            <a:r>
              <a:rPr lang="en-US" dirty="0"/>
              <a:t>Introduction</a:t>
            </a:r>
            <a:endParaRPr lang="en-FJ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2F1B41-0CC4-13EA-6AF0-5AE63C9FE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626" y="2591892"/>
            <a:ext cx="10099974" cy="376078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Enhance driver safety with our mobile app. </a:t>
            </a:r>
          </a:p>
          <a:p>
            <a:r>
              <a:rPr lang="en-US" b="1" dirty="0">
                <a:solidFill>
                  <a:schemeClr val="bg1"/>
                </a:solidFill>
              </a:rPr>
              <a:t>Our solution tackles the limitations of current traffic systems by providing up-to-date information on road signs, dangers, and construction. </a:t>
            </a:r>
          </a:p>
          <a:p>
            <a:r>
              <a:rPr lang="en-US" b="1" dirty="0">
                <a:solidFill>
                  <a:schemeClr val="bg1"/>
                </a:solidFill>
              </a:rPr>
              <a:t>Using phone technology, live data, GPS, and driver reports, our app delivers the most relevant information for a safer driving experience. Experience improved safety with our innovative solution.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541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7E0077-0C46-0572-4E70-86052D196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13922" y="4876799"/>
            <a:ext cx="5576099" cy="877478"/>
          </a:xfrm>
        </p:spPr>
        <p:txBody>
          <a:bodyPr>
            <a:normAutofit fontScale="70000" lnSpcReduction="20000"/>
          </a:bodyPr>
          <a:lstStyle/>
          <a:p>
            <a:r>
              <a:rPr lang="en-US" sz="5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Functional Decomposition </a:t>
            </a:r>
            <a:endParaRPr lang="en-FJ" sz="5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FJ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7F5A4015-E99C-52EE-D590-90CC98CB68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1743052"/>
              </p:ext>
            </p:extLst>
          </p:nvPr>
        </p:nvGraphicFramePr>
        <p:xfrm>
          <a:off x="1395663" y="336884"/>
          <a:ext cx="9127958" cy="4186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592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C5874D-2BA9-F8A0-66E9-0E7775708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2F1B41-0CC4-13EA-6AF0-5AE63C9FE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2" y="2152206"/>
            <a:ext cx="9989380" cy="46712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</a:rPr>
              <a:t>The project aims to create a user-friendly mobile application for drivers.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</a:rPr>
              <a:t>The application will provide access to road sign information and real-time updates on road conditions.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</a:rPr>
              <a:t> It will feature a responsive interface optimized for smartphones and tablets.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</a:rPr>
              <a:t>A database of road signs on major highways will be incorporated into the application.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</a:rPr>
              <a:t>Users will receive instant information about the meaning and significance of road signs they encounter.</a:t>
            </a:r>
          </a:p>
          <a:p>
            <a:pPr marL="0" indent="0">
              <a:buNone/>
            </a:pP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6C4BEC-09CF-DEFE-3992-B0ABDC2B972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11" b="762"/>
          <a:stretch/>
        </p:blipFill>
        <p:spPr bwMode="auto">
          <a:xfrm>
            <a:off x="10114546" y="2983203"/>
            <a:ext cx="1772653" cy="28432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7751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C5874D-2BA9-F8A0-66E9-0E7775708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  <a:endParaRPr lang="en-FJ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2F1B41-0CC4-13EA-6AF0-5AE63C9FE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26" y="2133600"/>
            <a:ext cx="9613861" cy="46898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</a:rPr>
              <a:t>Real-time data sources such as traffic cameras, weather sensors, and crowdsourced reports will be leveraged.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</a:rPr>
              <a:t>Users will receive timely updates on road conditions, including traffic congestion, accidents, weather-related hazards, and road closures.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</a:rPr>
              <a:t>Customizable notification preferences will allow users to receive alerts based on their specific preferences and travel requirements.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</a:rPr>
              <a:t>The application will seamlessly integrate with popular navigation systems and mapping platforms.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</a:rPr>
              <a:t>Users will be able to access road sign information and updates within their preferred navigation app.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80E8C8FE-9E79-20B6-E9CE-55499B3023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16" t="14202" b="12377"/>
          <a:stretch/>
        </p:blipFill>
        <p:spPr bwMode="auto">
          <a:xfrm>
            <a:off x="9924387" y="2743200"/>
            <a:ext cx="1997299" cy="37378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9542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5B6F7B-817E-BCF5-CCE6-95E3A888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Steps</a:t>
            </a:r>
            <a:r>
              <a:rPr lang="fr-FR" dirty="0"/>
              <a:t> </a:t>
            </a:r>
            <a:r>
              <a:rPr lang="fr-FR" dirty="0" err="1"/>
              <a:t>Involved</a:t>
            </a:r>
            <a:r>
              <a:rPr lang="fr-FR" dirty="0"/>
              <a:t> In </a:t>
            </a:r>
            <a:r>
              <a:rPr lang="fr-FR" dirty="0" err="1"/>
              <a:t>Requirement</a:t>
            </a:r>
            <a:r>
              <a:rPr lang="fr-FR" dirty="0"/>
              <a:t> </a:t>
            </a:r>
            <a:r>
              <a:rPr lang="fr-FR" dirty="0" err="1"/>
              <a:t>Gethering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24CF83-4144-ACD3-EEA1-638B634CB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248" y="2505456"/>
            <a:ext cx="9613861" cy="3599316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n-FJ" dirty="0">
                <a:solidFill>
                  <a:schemeClr val="bg1"/>
                </a:solidFill>
              </a:rPr>
              <a:t>Step 1: Preparation</a:t>
            </a:r>
          </a:p>
          <a:p>
            <a:r>
              <a:rPr lang="en-US" dirty="0">
                <a:solidFill>
                  <a:schemeClr val="bg1"/>
                </a:solidFill>
              </a:rPr>
              <a:t>Step 2: Gathering Requirements</a:t>
            </a:r>
          </a:p>
          <a:p>
            <a:r>
              <a:rPr lang="en-US" dirty="0">
                <a:solidFill>
                  <a:schemeClr val="bg1"/>
                </a:solidFill>
              </a:rPr>
              <a:t>Step 3: Refining Requirements </a:t>
            </a:r>
          </a:p>
          <a:p>
            <a:r>
              <a:rPr lang="en-US" dirty="0">
                <a:solidFill>
                  <a:schemeClr val="bg1"/>
                </a:solidFill>
              </a:rPr>
              <a:t>Step 4: Approval and Baselining</a:t>
            </a:r>
          </a:p>
          <a:p>
            <a:r>
              <a:rPr lang="en-US" dirty="0">
                <a:solidFill>
                  <a:schemeClr val="bg1"/>
                </a:solidFill>
              </a:rPr>
              <a:t>Step 5: Ongoing Management</a:t>
            </a:r>
          </a:p>
          <a:p>
            <a:endParaRPr lang="en-FJ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704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5B6F7B-817E-BCF5-CCE6-95E3A888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914400">
              <a:lnSpc>
                <a:spcPct val="106000"/>
              </a:lnSpc>
              <a:spcBef>
                <a:spcPts val="2400"/>
              </a:spcBef>
              <a:spcAft>
                <a:spcPts val="1200"/>
              </a:spcAft>
            </a:pPr>
            <a:r>
              <a:rPr lang="en-FJ" sz="3600" b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Wh</a:t>
            </a:r>
            <a:r>
              <a:rPr lang="fr-FR" sz="36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FJ" sz="36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is Requirement Gathering Done</a:t>
            </a:r>
            <a:br>
              <a:rPr lang="en-FJ" sz="36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FJ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24CF83-4144-ACD3-EEA1-638B634CB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200" dirty="0" err="1">
                <a:solidFill>
                  <a:schemeClr val="bg1"/>
                </a:solidFill>
              </a:rPr>
              <a:t>Defines</a:t>
            </a:r>
            <a:r>
              <a:rPr lang="fr-FR" sz="3200" dirty="0">
                <a:solidFill>
                  <a:schemeClr val="bg1"/>
                </a:solidFill>
              </a:rPr>
              <a:t> Direction</a:t>
            </a:r>
          </a:p>
          <a:p>
            <a:r>
              <a:rPr lang="fr-FR" sz="3200" dirty="0" err="1">
                <a:solidFill>
                  <a:schemeClr val="bg1"/>
                </a:solidFill>
              </a:rPr>
              <a:t>Minimizes</a:t>
            </a:r>
            <a:r>
              <a:rPr lang="fr-FR" sz="3200" dirty="0">
                <a:solidFill>
                  <a:schemeClr val="bg1"/>
                </a:solidFill>
              </a:rPr>
              <a:t> Risks</a:t>
            </a:r>
          </a:p>
          <a:p>
            <a:r>
              <a:rPr lang="fr-FR" sz="3200" dirty="0" err="1">
                <a:solidFill>
                  <a:schemeClr val="bg1"/>
                </a:solidFill>
              </a:rPr>
              <a:t>Improves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Efficiency</a:t>
            </a:r>
            <a:endParaRPr lang="fr-FR" sz="3200" dirty="0">
              <a:solidFill>
                <a:schemeClr val="bg1"/>
              </a:solidFill>
            </a:endParaRPr>
          </a:p>
          <a:p>
            <a:r>
              <a:rPr lang="fr-FR" sz="3200" dirty="0" err="1">
                <a:solidFill>
                  <a:schemeClr val="bg1"/>
                </a:solidFill>
              </a:rPr>
              <a:t>Enhances</a:t>
            </a:r>
            <a:r>
              <a:rPr lang="fr-FR" sz="3200" dirty="0">
                <a:solidFill>
                  <a:schemeClr val="bg1"/>
                </a:solidFill>
              </a:rPr>
              <a:t> Satisfaction</a:t>
            </a:r>
          </a:p>
          <a:p>
            <a:endParaRPr lang="en-FJ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333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AEFE98-F425-630B-86F3-FA9D82C0B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Requirement Gathering Done</a:t>
            </a:r>
            <a:endParaRPr lang="en-FJ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A960A5-187A-7873-973B-47B5BA46A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200" dirty="0">
                <a:solidFill>
                  <a:schemeClr val="bg1"/>
                </a:solidFill>
              </a:rPr>
              <a:t>Brainstorming</a:t>
            </a:r>
          </a:p>
          <a:p>
            <a:r>
              <a:rPr lang="fr-FR" sz="3200" dirty="0">
                <a:solidFill>
                  <a:schemeClr val="bg1"/>
                </a:solidFill>
              </a:rPr>
              <a:t>Interviews</a:t>
            </a:r>
          </a:p>
          <a:p>
            <a:r>
              <a:rPr lang="fr-FR" sz="3200" dirty="0">
                <a:solidFill>
                  <a:schemeClr val="bg1"/>
                </a:solidFill>
              </a:rPr>
              <a:t>Questionnaires</a:t>
            </a:r>
          </a:p>
          <a:p>
            <a:r>
              <a:rPr lang="fr-FR" sz="3200" dirty="0">
                <a:solidFill>
                  <a:schemeClr val="bg1"/>
                </a:solidFill>
              </a:rPr>
              <a:t>Prototypes</a:t>
            </a:r>
          </a:p>
          <a:p>
            <a:r>
              <a:rPr lang="fr-FR" sz="3200" dirty="0">
                <a:solidFill>
                  <a:schemeClr val="bg1"/>
                </a:solidFill>
              </a:rPr>
              <a:t>Document </a:t>
            </a:r>
            <a:r>
              <a:rPr lang="fr-FR" sz="3200" dirty="0" err="1">
                <a:solidFill>
                  <a:schemeClr val="bg1"/>
                </a:solidFill>
              </a:rPr>
              <a:t>Review</a:t>
            </a:r>
            <a:endParaRPr lang="fr-FR" sz="3200" dirty="0">
              <a:solidFill>
                <a:schemeClr val="bg1"/>
              </a:solidFill>
            </a:endParaRPr>
          </a:p>
          <a:p>
            <a:endParaRPr lang="en-FJ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24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B8D357-4577-11B7-C574-E1250EEA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Requirement</a:t>
            </a:r>
            <a:r>
              <a:rPr lang="fr-FR" dirty="0"/>
              <a:t> </a:t>
            </a:r>
            <a:r>
              <a:rPr lang="fr-FR" dirty="0" err="1"/>
              <a:t>Gathering</a:t>
            </a:r>
            <a:r>
              <a:rPr lang="fr-FR" dirty="0"/>
              <a:t> Tools</a:t>
            </a:r>
            <a:endParaRPr lang="en-FJ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34AC21-D6B9-F280-5E84-D1F615807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Communication and Collaboration Tools: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Meeting Software:</a:t>
            </a:r>
          </a:p>
          <a:p>
            <a:r>
              <a:rPr lang="en-US" dirty="0">
                <a:solidFill>
                  <a:schemeClr val="bg1"/>
                </a:solidFill>
              </a:rPr>
              <a:t> Platforms like Zoom, Google Meet, or Microsoft Teams facilitate online meetings with stakeholders (drivers, traffic authorities, etc.) to discuss needs and pain points.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Project Management Software: </a:t>
            </a:r>
          </a:p>
          <a:p>
            <a:r>
              <a:rPr lang="en-US" dirty="0">
                <a:solidFill>
                  <a:schemeClr val="bg1"/>
                </a:solidFill>
              </a:rPr>
              <a:t>Tools like Asana, Trello, or Monday.com help organize discussions, store notes, and collaborate on drafts with stakeholders</a:t>
            </a:r>
          </a:p>
          <a:p>
            <a:endParaRPr lang="en-FJ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91226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122</TotalTime>
  <Words>1320</Words>
  <Application>Microsoft Office PowerPoint</Application>
  <PresentationFormat>Grand écran</PresentationFormat>
  <Paragraphs>174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7" baseType="lpstr">
      <vt:lpstr>Arial</vt:lpstr>
      <vt:lpstr>Calibri</vt:lpstr>
      <vt:lpstr>Symbol</vt:lpstr>
      <vt:lpstr>Times New Roman</vt:lpstr>
      <vt:lpstr>Trebuchet MS</vt:lpstr>
      <vt:lpstr>Wingdings</vt:lpstr>
      <vt:lpstr>Berlin</vt:lpstr>
      <vt:lpstr> </vt:lpstr>
      <vt:lpstr>Outline </vt:lpstr>
      <vt:lpstr>Introduction</vt:lpstr>
      <vt:lpstr>Project Objectives</vt:lpstr>
      <vt:lpstr>Project Objectives</vt:lpstr>
      <vt:lpstr>Steps Involved In Requirement Gethering</vt:lpstr>
      <vt:lpstr>Why is Requirement Gathering Done </vt:lpstr>
      <vt:lpstr>How is Requirement Gathering Done</vt:lpstr>
      <vt:lpstr>Requirement Gathering Tools</vt:lpstr>
      <vt:lpstr>Requirement Gathering Tools</vt:lpstr>
      <vt:lpstr>Types of Requirements Gathering </vt:lpstr>
      <vt:lpstr>Types of Requirements Gathering </vt:lpstr>
      <vt:lpstr>Functional Requirements Breakdown for a Road Sign and Road State Application</vt:lpstr>
      <vt:lpstr>Functional Requirements Breakdown for a Road Sign and Road State Application</vt:lpstr>
      <vt:lpstr>Functional Requirements Breakdown for a Road Sign and Road State Application</vt:lpstr>
      <vt:lpstr>Non- functional Requirements Breakdown for a Road Sign and Road State Application</vt:lpstr>
      <vt:lpstr>Non- functional Requirements Breakdown for a Road Sign and Road State Application</vt:lpstr>
      <vt:lpstr>System Requirement Specification (SRS) Document.</vt:lpstr>
      <vt:lpstr>Introduction </vt:lpstr>
      <vt:lpstr>Specific Requirements</vt:lpstr>
      <vt:lpstr>Specific Requirements</vt:lpstr>
      <vt:lpstr>Specific Requirements</vt:lpstr>
      <vt:lpstr>External Interface Requirement</vt:lpstr>
      <vt:lpstr>External Interface Requirement</vt:lpstr>
      <vt:lpstr>External Interface Requirement</vt:lpstr>
      <vt:lpstr>Présentation PowerPoint</vt:lpstr>
      <vt:lpstr>Quality Attributes</vt:lpstr>
      <vt:lpstr>Quality Attributes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Ronsard Carnegie</dc:creator>
  <cp:lastModifiedBy>Ronsard Carnegie</cp:lastModifiedBy>
  <cp:revision>2</cp:revision>
  <dcterms:created xsi:type="dcterms:W3CDTF">2024-04-21T21:26:05Z</dcterms:created>
  <dcterms:modified xsi:type="dcterms:W3CDTF">2024-04-21T23:28:12Z</dcterms:modified>
</cp:coreProperties>
</file>