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Fira Sans Extra Condensed Medium"/>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fntdata"/><Relationship Id="rId11" Type="http://schemas.openxmlformats.org/officeDocument/2006/relationships/slide" Target="slides/slide7.xml"/><Relationship Id="rId22" Type="http://schemas.openxmlformats.org/officeDocument/2006/relationships/font" Target="fonts/FiraSansExtraCondensedMedium-boldItalic.fntdata"/><Relationship Id="rId10" Type="http://schemas.openxmlformats.org/officeDocument/2006/relationships/slide" Target="slides/slide6.xml"/><Relationship Id="rId21" Type="http://schemas.openxmlformats.org/officeDocument/2006/relationships/font" Target="fonts/FiraSansExtraCondensedMedium-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FiraSansExtraCondensedMedium-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9e9d0336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9e9d0336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9f62ca0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9f62ca0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9f840c9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9f840c9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9e9d032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9e9d032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9e9d0336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9e9d0336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important note is that we took some time to consider what key information might be missing from the data, and after researching what factors influence engagement and </a:t>
            </a:r>
            <a:r>
              <a:rPr lang="en"/>
              <a:t>attention</a:t>
            </a:r>
            <a:r>
              <a:rPr lang="en"/>
              <a:t> in online learning, we found a really interesting study about word count from ChartBeat. So we decided to go outside the dataset provided and bring in some data we collected about the total word count of each chapter and the average word count per section in that chapter.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9e9d032e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9e9d032e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9f840c91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9f840c91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Nonlinear data</a:t>
            </a:r>
            <a:endParaRPr/>
          </a:p>
          <a:p>
            <a:pPr indent="0" lvl="0" marL="0" rtl="0" algn="l">
              <a:spcBef>
                <a:spcPts val="0"/>
              </a:spcBef>
              <a:spcAft>
                <a:spcPts val="0"/>
              </a:spcAft>
              <a:buNone/>
            </a:pPr>
            <a:r>
              <a:rPr lang="en"/>
              <a:t>Predicting utility value</a:t>
            </a:r>
            <a:endParaRPr/>
          </a:p>
          <a:p>
            <a:pPr indent="0" lvl="0" marL="0" rtl="0" algn="l">
              <a:spcBef>
                <a:spcPts val="0"/>
              </a:spcBef>
              <a:spcAft>
                <a:spcPts val="0"/>
              </a:spcAft>
              <a:buNone/>
            </a:pPr>
            <a:r>
              <a:rPr lang="en"/>
              <a:t>Variable importance</a:t>
            </a:r>
            <a:endParaRPr/>
          </a:p>
          <a:p>
            <a:pPr indent="0" lvl="0" marL="0" rtl="0" algn="l">
              <a:spcBef>
                <a:spcPts val="0"/>
              </a:spcBef>
              <a:spcAft>
                <a:spcPts val="0"/>
              </a:spcAft>
              <a:buNone/>
            </a:pPr>
            <a:r>
              <a:rPr lang="en"/>
              <a:t>R2 improved with word count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9e9d032e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9e9d032e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f840c9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9f840c9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drive.google.com/file/d/1EnEKD2hAI7e9Sa794CQ2ruMclC7I05ju/view" TargetMode="External"/><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log.chartbeat.com/2022/07/07/optimal-article-length-for-engag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6751" y="2119650"/>
            <a:ext cx="9157500" cy="904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91062F"/>
                </a:solidFill>
                <a:latin typeface="Georgia"/>
                <a:ea typeface="Georgia"/>
                <a:cs typeface="Georgia"/>
                <a:sym typeface="Georgia"/>
              </a:rPr>
              <a:t>Team &lt;Blank/&gt;</a:t>
            </a:r>
            <a:endParaRPr b="1">
              <a:solidFill>
                <a:srgbClr val="91062F"/>
              </a:solidFill>
              <a:latin typeface="Georgia"/>
              <a:ea typeface="Georgia"/>
              <a:cs typeface="Georgia"/>
              <a:sym typeface="Georgia"/>
            </a:endParaRPr>
          </a:p>
        </p:txBody>
      </p:sp>
      <p:sp>
        <p:nvSpPr>
          <p:cNvPr id="52" name="Google Shape;52;p13"/>
          <p:cNvSpPr txBox="1"/>
          <p:nvPr>
            <p:ph idx="1" type="subTitle"/>
          </p:nvPr>
        </p:nvSpPr>
        <p:spPr>
          <a:xfrm>
            <a:off x="-13350" y="4199000"/>
            <a:ext cx="91575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961239"/>
                </a:solidFill>
                <a:highlight>
                  <a:schemeClr val="lt1"/>
                </a:highlight>
                <a:latin typeface="Times New Roman"/>
                <a:ea typeface="Times New Roman"/>
                <a:cs typeface="Times New Roman"/>
                <a:sym typeface="Times New Roman"/>
              </a:rPr>
              <a:t>DataFest 2024</a:t>
            </a:r>
            <a:endParaRPr b="1">
              <a:solidFill>
                <a:srgbClr val="961239"/>
              </a:solidFill>
              <a:highlight>
                <a:schemeClr val="lt1"/>
              </a:highlight>
              <a:latin typeface="Times New Roman"/>
              <a:ea typeface="Times New Roman"/>
              <a:cs typeface="Times New Roman"/>
              <a:sym typeface="Times New Roman"/>
            </a:endParaRPr>
          </a:p>
        </p:txBody>
      </p:sp>
      <p:pic>
        <p:nvPicPr>
          <p:cNvPr id="53" name="Google Shape;53;p13"/>
          <p:cNvPicPr preferRelativeResize="0"/>
          <p:nvPr/>
        </p:nvPicPr>
        <p:blipFill>
          <a:blip r:embed="rId3">
            <a:alphaModFix/>
          </a:blip>
          <a:stretch>
            <a:fillRect/>
          </a:stretch>
        </p:blipFill>
        <p:spPr>
          <a:xfrm>
            <a:off x="3782026" y="712575"/>
            <a:ext cx="1579951" cy="657700"/>
          </a:xfrm>
          <a:prstGeom prst="rect">
            <a:avLst/>
          </a:prstGeom>
          <a:noFill/>
          <a:ln>
            <a:noFill/>
          </a:ln>
        </p:spPr>
      </p:pic>
      <p:sp>
        <p:nvSpPr>
          <p:cNvPr id="54" name="Google Shape;54;p13"/>
          <p:cNvSpPr/>
          <p:nvPr/>
        </p:nvSpPr>
        <p:spPr>
          <a:xfrm>
            <a:off x="-6750" y="0"/>
            <a:ext cx="9157500" cy="204300"/>
          </a:xfrm>
          <a:prstGeom prst="rect">
            <a:avLst/>
          </a:prstGeom>
          <a:solidFill>
            <a:srgbClr val="9106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6750" y="415425"/>
            <a:ext cx="9157500" cy="12627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2800">
              <a:solidFill>
                <a:srgbClr val="91062F"/>
              </a:solidFill>
              <a:latin typeface="Georgia"/>
              <a:ea typeface="Georgia"/>
              <a:cs typeface="Georgia"/>
              <a:sym typeface="Georgia"/>
            </a:endParaRPr>
          </a:p>
          <a:p>
            <a:pPr indent="0" lvl="0" marL="0" marR="0" rtl="0" algn="ctr">
              <a:lnSpc>
                <a:spcPct val="100000"/>
              </a:lnSpc>
              <a:spcBef>
                <a:spcPts val="0"/>
              </a:spcBef>
              <a:spcAft>
                <a:spcPts val="0"/>
              </a:spcAft>
              <a:buNone/>
            </a:pPr>
            <a:r>
              <a:t/>
            </a:r>
            <a:endParaRPr b="1" sz="2800">
              <a:solidFill>
                <a:srgbClr val="91062F"/>
              </a:solidFill>
              <a:latin typeface="Georgia"/>
              <a:ea typeface="Georgia"/>
              <a:cs typeface="Georgia"/>
              <a:sym typeface="Georgia"/>
            </a:endParaRPr>
          </a:p>
          <a:p>
            <a:pPr indent="0" lvl="0" marL="0" marR="0" rtl="0" algn="ctr">
              <a:lnSpc>
                <a:spcPct val="100000"/>
              </a:lnSpc>
              <a:spcBef>
                <a:spcPts val="0"/>
              </a:spcBef>
              <a:spcAft>
                <a:spcPts val="0"/>
              </a:spcAft>
              <a:buNone/>
            </a:pPr>
            <a:r>
              <a:rPr b="1" lang="en" sz="2800">
                <a:solidFill>
                  <a:srgbClr val="91062F"/>
                </a:solidFill>
                <a:latin typeface="Georgia"/>
                <a:ea typeface="Georgia"/>
                <a:cs typeface="Georgia"/>
                <a:sym typeface="Georgia"/>
              </a:rPr>
              <a:t>THANK YOU!</a:t>
            </a:r>
            <a:endParaRPr b="1" sz="2800">
              <a:solidFill>
                <a:srgbClr val="91062F"/>
              </a:solidFill>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rPr b="1" lang="en" sz="2800">
                <a:solidFill>
                  <a:srgbClr val="91062F"/>
                </a:solidFill>
                <a:latin typeface="Georgia"/>
                <a:ea typeface="Georgia"/>
                <a:cs typeface="Georgia"/>
                <a:sym typeface="Georgia"/>
              </a:rPr>
              <a:t>ANY QUESTIONS?</a:t>
            </a:r>
            <a:endParaRPr sz="2000">
              <a:latin typeface="Georgia"/>
              <a:ea typeface="Georgia"/>
              <a:cs typeface="Georgia"/>
              <a:sym typeface="Georgia"/>
            </a:endParaRPr>
          </a:p>
        </p:txBody>
      </p:sp>
      <p:grpSp>
        <p:nvGrpSpPr>
          <p:cNvPr id="133" name="Google Shape;133;p22"/>
          <p:cNvGrpSpPr/>
          <p:nvPr/>
        </p:nvGrpSpPr>
        <p:grpSpPr>
          <a:xfrm>
            <a:off x="-1641997" y="2123504"/>
            <a:ext cx="11732110" cy="3283206"/>
            <a:chOff x="-1765072" y="2664804"/>
            <a:chExt cx="11732110" cy="3283206"/>
          </a:xfrm>
        </p:grpSpPr>
        <p:grpSp>
          <p:nvGrpSpPr>
            <p:cNvPr id="134" name="Google Shape;134;p22"/>
            <p:cNvGrpSpPr/>
            <p:nvPr/>
          </p:nvGrpSpPr>
          <p:grpSpPr>
            <a:xfrm>
              <a:off x="-1765072" y="2664807"/>
              <a:ext cx="10787812" cy="3283202"/>
              <a:chOff x="711150" y="1559663"/>
              <a:chExt cx="7721575" cy="2350013"/>
            </a:xfrm>
          </p:grpSpPr>
          <p:sp>
            <p:nvSpPr>
              <p:cNvPr id="135" name="Google Shape;135;p22"/>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rgbClr val="91062F"/>
                </a:solidFill>
                <a:prstDash val="solid"/>
                <a:round/>
                <a:headEnd len="med" w="med" type="none"/>
                <a:tailEnd len="med" w="med" type="none"/>
              </a:ln>
            </p:spPr>
          </p:sp>
          <p:sp>
            <p:nvSpPr>
              <p:cNvPr id="136" name="Google Shape;136;p22"/>
              <p:cNvSpPr/>
              <p:nvPr/>
            </p:nvSpPr>
            <p:spPr>
              <a:xfrm>
                <a:off x="1287538" y="2426363"/>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1897863" y="3003575"/>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508163" y="3580788"/>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3118475" y="2137738"/>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3728788" y="2714950"/>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339088" y="1559938"/>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4949400" y="2426363"/>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559713" y="3292175"/>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6170025" y="3006938"/>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6780338" y="3580775"/>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7390650" y="1849138"/>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8006675" y="1559663"/>
                <a:ext cx="71400" cy="71400"/>
              </a:xfrm>
              <a:prstGeom prst="ellipse">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22"/>
            <p:cNvGrpSpPr/>
            <p:nvPr/>
          </p:nvGrpSpPr>
          <p:grpSpPr>
            <a:xfrm>
              <a:off x="-823039" y="2664804"/>
              <a:ext cx="10790078" cy="2519041"/>
              <a:chOff x="710288" y="2137750"/>
              <a:chExt cx="7723197" cy="1803050"/>
            </a:xfrm>
          </p:grpSpPr>
          <p:sp>
            <p:nvSpPr>
              <p:cNvPr id="149" name="Google Shape;149;p22"/>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rgbClr val="D7A6B4"/>
                </a:solidFill>
                <a:prstDash val="solid"/>
                <a:round/>
                <a:headEnd len="med" w="med" type="none"/>
                <a:tailEnd len="med" w="med" type="none"/>
              </a:ln>
            </p:spPr>
          </p:sp>
          <p:sp>
            <p:nvSpPr>
              <p:cNvPr id="150" name="Google Shape;150;p22"/>
              <p:cNvSpPr/>
              <p:nvPr/>
            </p:nvSpPr>
            <p:spPr>
              <a:xfrm>
                <a:off x="8000975" y="2718588"/>
                <a:ext cx="71400" cy="71400"/>
              </a:xfrm>
              <a:prstGeom prst="ellipse">
                <a:avLst/>
              </a:prstGeom>
              <a:solidFill>
                <a:srgbClr val="D7A6B4"/>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7390663" y="3292175"/>
                <a:ext cx="71400" cy="71400"/>
              </a:xfrm>
              <a:prstGeom prst="ellipse">
                <a:avLst/>
              </a:prstGeom>
              <a:solidFill>
                <a:srgbClr val="E1BBC6"/>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6780325" y="3003575"/>
                <a:ext cx="71400" cy="71400"/>
              </a:xfrm>
              <a:prstGeom prst="ellipse">
                <a:avLst/>
              </a:prstGeom>
              <a:solidFill>
                <a:srgbClr val="E1BBC6"/>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6170038" y="2137750"/>
                <a:ext cx="71400" cy="71400"/>
              </a:xfrm>
              <a:prstGeom prst="ellipse">
                <a:avLst/>
              </a:prstGeom>
              <a:solidFill>
                <a:srgbClr val="D7A6B4"/>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5559700" y="2426363"/>
                <a:ext cx="71400" cy="71400"/>
              </a:xfrm>
              <a:prstGeom prst="ellipse">
                <a:avLst/>
              </a:prstGeom>
              <a:solidFill>
                <a:srgbClr val="D9AAB8"/>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949413" y="3006938"/>
                <a:ext cx="71400" cy="71400"/>
              </a:xfrm>
              <a:prstGeom prst="ellipse">
                <a:avLst/>
              </a:prstGeom>
              <a:solidFill>
                <a:srgbClr val="D9AAB8"/>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339088" y="3292175"/>
                <a:ext cx="71400" cy="71400"/>
              </a:xfrm>
              <a:prstGeom prst="ellipse">
                <a:avLst/>
              </a:prstGeom>
              <a:solidFill>
                <a:srgbClr val="E1BBC6"/>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3728775" y="3003575"/>
                <a:ext cx="71400" cy="71400"/>
              </a:xfrm>
              <a:prstGeom prst="ellipse">
                <a:avLst/>
              </a:prstGeom>
              <a:solidFill>
                <a:srgbClr val="E1BBC6"/>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3118475" y="3869400"/>
                <a:ext cx="71400" cy="71400"/>
              </a:xfrm>
              <a:prstGeom prst="ellipse">
                <a:avLst/>
              </a:prstGeom>
              <a:solidFill>
                <a:srgbClr val="D7A6B4"/>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2508163" y="2426363"/>
                <a:ext cx="71400" cy="71400"/>
              </a:xfrm>
              <a:prstGeom prst="ellipse">
                <a:avLst/>
              </a:prstGeom>
              <a:solidFill>
                <a:srgbClr val="D7A6B4"/>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1897850" y="3580775"/>
                <a:ext cx="71400" cy="71400"/>
              </a:xfrm>
              <a:prstGeom prst="ellipse">
                <a:avLst/>
              </a:prstGeom>
              <a:solidFill>
                <a:srgbClr val="D7A6B4"/>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1287538" y="3292188"/>
                <a:ext cx="71400" cy="71400"/>
              </a:xfrm>
              <a:prstGeom prst="ellipse">
                <a:avLst/>
              </a:prstGeom>
              <a:solidFill>
                <a:srgbClr val="D7A6B4"/>
              </a:solidFill>
              <a:ln cap="flat" cmpd="sng" w="9525">
                <a:solidFill>
                  <a:srgbClr val="D7A6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 name="Google Shape;162;p22"/>
          <p:cNvSpPr/>
          <p:nvPr/>
        </p:nvSpPr>
        <p:spPr>
          <a:xfrm>
            <a:off x="-6750" y="0"/>
            <a:ext cx="9157500" cy="204300"/>
          </a:xfrm>
          <a:prstGeom prst="rect">
            <a:avLst/>
          </a:prstGeom>
          <a:solidFill>
            <a:srgbClr val="9106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flipH="1">
            <a:off x="1145675" y="1653375"/>
            <a:ext cx="7746300" cy="3001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910650" y="415425"/>
            <a:ext cx="6136500" cy="8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91062F"/>
                </a:solidFill>
                <a:latin typeface="Georgia"/>
                <a:ea typeface="Georgia"/>
                <a:cs typeface="Georgia"/>
                <a:sym typeface="Georgia"/>
              </a:rPr>
              <a:t>Introduction</a:t>
            </a:r>
            <a:endParaRPr b="1" sz="2800">
              <a:solidFill>
                <a:srgbClr val="91062F"/>
              </a:solidFill>
              <a:latin typeface="Georgia"/>
              <a:ea typeface="Georgia"/>
              <a:cs typeface="Georgia"/>
              <a:sym typeface="Georgia"/>
            </a:endParaRPr>
          </a:p>
        </p:txBody>
      </p:sp>
      <p:sp>
        <p:nvSpPr>
          <p:cNvPr id="61" name="Google Shape;61;p14"/>
          <p:cNvSpPr/>
          <p:nvPr/>
        </p:nvSpPr>
        <p:spPr>
          <a:xfrm flipH="1">
            <a:off x="976250" y="1500975"/>
            <a:ext cx="7746300" cy="3001800"/>
          </a:xfrm>
          <a:prstGeom prst="rect">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1266800" y="1500975"/>
            <a:ext cx="7165200" cy="30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b="1" sz="2000">
              <a:solidFill>
                <a:schemeClr val="lt1"/>
              </a:solidFill>
              <a:latin typeface="Georgia"/>
              <a:ea typeface="Georgia"/>
              <a:cs typeface="Georgia"/>
              <a:sym typeface="Georgia"/>
            </a:endParaRPr>
          </a:p>
          <a:p>
            <a:pPr indent="0" lvl="0" marL="0" rtl="0" algn="l">
              <a:spcBef>
                <a:spcPts val="0"/>
              </a:spcBef>
              <a:spcAft>
                <a:spcPts val="0"/>
              </a:spcAft>
              <a:buNone/>
            </a:pPr>
            <a:r>
              <a:rPr b="1" lang="en" sz="2000">
                <a:solidFill>
                  <a:schemeClr val="lt1"/>
                </a:solidFill>
                <a:latin typeface="Georgia"/>
                <a:ea typeface="Georgia"/>
                <a:cs typeface="Georgia"/>
                <a:sym typeface="Georgia"/>
              </a:rPr>
              <a:t>Focus Area:</a:t>
            </a:r>
            <a:r>
              <a:rPr b="1" lang="en" sz="2000">
                <a:solidFill>
                  <a:schemeClr val="lt1"/>
                </a:solidFill>
                <a:latin typeface="Georgia"/>
                <a:ea typeface="Georgia"/>
                <a:cs typeface="Georgia"/>
                <a:sym typeface="Georgia"/>
              </a:rPr>
              <a:t> </a:t>
            </a:r>
            <a:r>
              <a:rPr lang="en" sz="2000">
                <a:solidFill>
                  <a:schemeClr val="lt1"/>
                </a:solidFill>
                <a:latin typeface="Georgia"/>
                <a:ea typeface="Georgia"/>
                <a:cs typeface="Georgia"/>
                <a:sym typeface="Georgia"/>
              </a:rPr>
              <a:t>What factors are related to student learning on CourseKata? How can students and teachers improve the virtual statistical learning experience? </a:t>
            </a:r>
            <a:endParaRPr sz="2000">
              <a:solidFill>
                <a:schemeClr val="lt1"/>
              </a:solidFill>
              <a:latin typeface="Georgia"/>
              <a:ea typeface="Georgia"/>
              <a:cs typeface="Georgia"/>
              <a:sym typeface="Georgia"/>
            </a:endParaRPr>
          </a:p>
          <a:p>
            <a:pPr indent="0" lvl="0" marL="0" rtl="0" algn="l">
              <a:spcBef>
                <a:spcPts val="0"/>
              </a:spcBef>
              <a:spcAft>
                <a:spcPts val="0"/>
              </a:spcAft>
              <a:buNone/>
            </a:pPr>
            <a:r>
              <a:t/>
            </a:r>
            <a:endParaRPr sz="2000">
              <a:solidFill>
                <a:schemeClr val="lt1"/>
              </a:solidFill>
              <a:latin typeface="Georgia"/>
              <a:ea typeface="Georgia"/>
              <a:cs typeface="Georgia"/>
              <a:sym typeface="Georgia"/>
            </a:endParaRPr>
          </a:p>
          <a:p>
            <a:pPr indent="0" lvl="0" marL="0" rtl="0" algn="l">
              <a:spcBef>
                <a:spcPts val="0"/>
              </a:spcBef>
              <a:spcAft>
                <a:spcPts val="0"/>
              </a:spcAft>
              <a:buNone/>
            </a:pPr>
            <a:r>
              <a:rPr b="1" lang="en" sz="2000">
                <a:solidFill>
                  <a:schemeClr val="lt1"/>
                </a:solidFill>
                <a:latin typeface="Georgia"/>
                <a:ea typeface="Georgia"/>
                <a:cs typeface="Georgia"/>
                <a:sym typeface="Georgia"/>
              </a:rPr>
              <a:t>Research Question: </a:t>
            </a:r>
            <a:r>
              <a:rPr lang="en" sz="2000">
                <a:solidFill>
                  <a:schemeClr val="lt1"/>
                </a:solidFill>
                <a:latin typeface="Georgia"/>
                <a:ea typeface="Georgia"/>
                <a:cs typeface="Georgia"/>
                <a:sym typeface="Georgia"/>
              </a:rPr>
              <a:t>What factors predict student performance (EOC) and utility (Utility response)?</a:t>
            </a:r>
            <a:endParaRPr sz="2000">
              <a:solidFill>
                <a:schemeClr val="lt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457200" y="415425"/>
            <a:ext cx="6136500" cy="8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91062F"/>
                </a:solidFill>
                <a:latin typeface="Georgia"/>
                <a:ea typeface="Georgia"/>
                <a:cs typeface="Georgia"/>
                <a:sym typeface="Georgia"/>
              </a:rPr>
              <a:t>Exploratory Data Analysis</a:t>
            </a:r>
            <a:endParaRPr b="1" sz="2800">
              <a:solidFill>
                <a:srgbClr val="91062F"/>
              </a:solidFill>
              <a:latin typeface="Georgia"/>
              <a:ea typeface="Georgia"/>
              <a:cs typeface="Georgia"/>
              <a:sym typeface="Georgia"/>
            </a:endParaRPr>
          </a:p>
        </p:txBody>
      </p:sp>
      <p:sp>
        <p:nvSpPr>
          <p:cNvPr id="68" name="Google Shape;68;p15"/>
          <p:cNvSpPr/>
          <p:nvPr/>
        </p:nvSpPr>
        <p:spPr>
          <a:xfrm>
            <a:off x="4436063" y="1452600"/>
            <a:ext cx="33600" cy="3001800"/>
          </a:xfrm>
          <a:prstGeom prst="rect">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232550" y="1589125"/>
            <a:ext cx="3976301" cy="2641950"/>
          </a:xfrm>
          <a:prstGeom prst="rect">
            <a:avLst/>
          </a:prstGeom>
          <a:noFill/>
          <a:ln>
            <a:noFill/>
          </a:ln>
        </p:spPr>
      </p:pic>
      <p:pic>
        <p:nvPicPr>
          <p:cNvPr id="70" name="Google Shape;70;p15" title="Screen Recording 2024-04-07 at 11.20.13 AM.mp4">
            <a:hlinkClick r:id="rId4"/>
          </p:cNvPr>
          <p:cNvPicPr preferRelativeResize="0"/>
          <p:nvPr/>
        </p:nvPicPr>
        <p:blipFill>
          <a:blip r:embed="rId5">
            <a:alphaModFix/>
          </a:blip>
          <a:stretch>
            <a:fillRect/>
          </a:stretch>
        </p:blipFill>
        <p:spPr>
          <a:xfrm>
            <a:off x="4696900" y="1547925"/>
            <a:ext cx="4305826" cy="2811150"/>
          </a:xfrm>
          <a:prstGeom prst="rect">
            <a:avLst/>
          </a:prstGeom>
          <a:noFill/>
          <a:ln>
            <a:noFill/>
          </a:ln>
        </p:spPr>
      </p:pic>
      <p:sp>
        <p:nvSpPr>
          <p:cNvPr id="71" name="Google Shape;71;p15"/>
          <p:cNvSpPr/>
          <p:nvPr/>
        </p:nvSpPr>
        <p:spPr>
          <a:xfrm>
            <a:off x="-6750" y="0"/>
            <a:ext cx="9157500" cy="204300"/>
          </a:xfrm>
          <a:prstGeom prst="rect">
            <a:avLst/>
          </a:prstGeom>
          <a:solidFill>
            <a:srgbClr val="9106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1624450" y="1586125"/>
            <a:ext cx="7165200" cy="30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Georgia"/>
              <a:ea typeface="Georgia"/>
              <a:cs typeface="Georgia"/>
              <a:sym typeface="Georgia"/>
            </a:endParaRPr>
          </a:p>
        </p:txBody>
      </p:sp>
      <p:sp>
        <p:nvSpPr>
          <p:cNvPr id="77" name="Google Shape;77;p16"/>
          <p:cNvSpPr txBox="1"/>
          <p:nvPr>
            <p:ph type="ctrTitle"/>
          </p:nvPr>
        </p:nvSpPr>
        <p:spPr>
          <a:xfrm>
            <a:off x="597900" y="2524975"/>
            <a:ext cx="3649200" cy="1124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Font typeface="Georgia"/>
              <a:buChar char="➔"/>
            </a:pPr>
            <a:r>
              <a:rPr lang="en" sz="2000">
                <a:solidFill>
                  <a:schemeClr val="dk1"/>
                </a:solidFill>
                <a:latin typeface="Georgia"/>
                <a:ea typeface="Georgia"/>
                <a:cs typeface="Georgia"/>
                <a:sym typeface="Georgia"/>
              </a:rPr>
              <a:t>No significant linear relationship </a:t>
            </a:r>
            <a:endParaRPr sz="2000">
              <a:solidFill>
                <a:schemeClr val="dk1"/>
              </a:solidFill>
              <a:latin typeface="Georgia"/>
              <a:ea typeface="Georgia"/>
              <a:cs typeface="Georgia"/>
              <a:sym typeface="Georgia"/>
            </a:endParaRPr>
          </a:p>
        </p:txBody>
      </p:sp>
      <p:sp>
        <p:nvSpPr>
          <p:cNvPr id="78" name="Google Shape;78;p16"/>
          <p:cNvSpPr txBox="1"/>
          <p:nvPr/>
        </p:nvSpPr>
        <p:spPr>
          <a:xfrm>
            <a:off x="216600" y="605625"/>
            <a:ext cx="4030500" cy="115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800">
                <a:solidFill>
                  <a:srgbClr val="91062F"/>
                </a:solidFill>
                <a:latin typeface="Georgia"/>
                <a:ea typeface="Georgia"/>
                <a:cs typeface="Georgia"/>
                <a:sym typeface="Georgia"/>
              </a:rPr>
              <a:t>Heated Correlation Matrix of Selected Variables</a:t>
            </a:r>
            <a:endParaRPr b="1" sz="2800">
              <a:solidFill>
                <a:srgbClr val="91062F"/>
              </a:solidFill>
              <a:latin typeface="Georgia"/>
              <a:ea typeface="Georgia"/>
              <a:cs typeface="Georgia"/>
              <a:sym typeface="Georgia"/>
            </a:endParaRPr>
          </a:p>
        </p:txBody>
      </p:sp>
      <p:sp>
        <p:nvSpPr>
          <p:cNvPr id="79" name="Google Shape;79;p16"/>
          <p:cNvSpPr/>
          <p:nvPr/>
        </p:nvSpPr>
        <p:spPr>
          <a:xfrm>
            <a:off x="-6750" y="0"/>
            <a:ext cx="9157500" cy="204300"/>
          </a:xfrm>
          <a:prstGeom prst="rect">
            <a:avLst/>
          </a:prstGeom>
          <a:solidFill>
            <a:srgbClr val="9106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80" name="Google Shape;80;p16"/>
          <p:cNvPicPr preferRelativeResize="0"/>
          <p:nvPr/>
        </p:nvPicPr>
        <p:blipFill>
          <a:blip r:embed="rId3">
            <a:alphaModFix/>
          </a:blip>
          <a:stretch>
            <a:fillRect/>
          </a:stretch>
        </p:blipFill>
        <p:spPr>
          <a:xfrm>
            <a:off x="3943525" y="489050"/>
            <a:ext cx="4969325" cy="4654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470400" y="1209200"/>
            <a:ext cx="8203200" cy="369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434343"/>
              </a:buClr>
              <a:buSzPts val="2000"/>
              <a:buFont typeface="Times New Roman"/>
              <a:buChar char="➔"/>
            </a:pPr>
            <a:r>
              <a:rPr b="1" lang="en" sz="2000">
                <a:solidFill>
                  <a:srgbClr val="434343"/>
                </a:solidFill>
                <a:latin typeface="Georgia"/>
                <a:ea typeface="Georgia"/>
                <a:cs typeface="Georgia"/>
                <a:sym typeface="Georgia"/>
              </a:rPr>
              <a:t>Output: </a:t>
            </a:r>
            <a:r>
              <a:rPr lang="en" sz="2000">
                <a:solidFill>
                  <a:srgbClr val="434343"/>
                </a:solidFill>
                <a:latin typeface="Georgia"/>
                <a:ea typeface="Georgia"/>
                <a:cs typeface="Georgia"/>
                <a:sym typeface="Georgia"/>
              </a:rPr>
              <a:t>Utility Value and EOC</a:t>
            </a:r>
            <a:endParaRPr sz="2000">
              <a:solidFill>
                <a:srgbClr val="434343"/>
              </a:solidFill>
              <a:latin typeface="Georgia"/>
              <a:ea typeface="Georgia"/>
              <a:cs typeface="Georgia"/>
              <a:sym typeface="Georgia"/>
            </a:endParaRPr>
          </a:p>
          <a:p>
            <a:pPr indent="0" lvl="0" marL="0" rtl="0" algn="l">
              <a:lnSpc>
                <a:spcPct val="100000"/>
              </a:lnSpc>
              <a:spcBef>
                <a:spcPts val="0"/>
              </a:spcBef>
              <a:spcAft>
                <a:spcPts val="0"/>
              </a:spcAft>
              <a:buNone/>
            </a:pPr>
            <a:r>
              <a:t/>
            </a:r>
            <a:endParaRPr sz="2000">
              <a:solidFill>
                <a:srgbClr val="434343"/>
              </a:solidFill>
              <a:latin typeface="Georgia"/>
              <a:ea typeface="Georgia"/>
              <a:cs typeface="Georgia"/>
              <a:sym typeface="Georgia"/>
            </a:endParaRPr>
          </a:p>
          <a:p>
            <a:pPr indent="0" lvl="0" marL="0" rtl="0" algn="l">
              <a:lnSpc>
                <a:spcPct val="100000"/>
              </a:lnSpc>
              <a:spcBef>
                <a:spcPts val="0"/>
              </a:spcBef>
              <a:spcAft>
                <a:spcPts val="0"/>
              </a:spcAft>
              <a:buNone/>
            </a:pPr>
            <a:r>
              <a:t/>
            </a:r>
            <a:endParaRPr sz="2000">
              <a:solidFill>
                <a:srgbClr val="434343"/>
              </a:solidFill>
              <a:latin typeface="Georgia"/>
              <a:ea typeface="Georgia"/>
              <a:cs typeface="Georgia"/>
              <a:sym typeface="Georgia"/>
            </a:endParaRPr>
          </a:p>
          <a:p>
            <a:pPr indent="-355600" lvl="0" marL="457200" rtl="0" algn="l">
              <a:lnSpc>
                <a:spcPct val="100000"/>
              </a:lnSpc>
              <a:spcBef>
                <a:spcPts val="0"/>
              </a:spcBef>
              <a:spcAft>
                <a:spcPts val="0"/>
              </a:spcAft>
              <a:buClr>
                <a:srgbClr val="434343"/>
              </a:buClr>
              <a:buSzPts val="2000"/>
              <a:buFont typeface="Times New Roman"/>
              <a:buChar char="➔"/>
            </a:pPr>
            <a:r>
              <a:rPr b="1" lang="en" sz="2000">
                <a:solidFill>
                  <a:srgbClr val="434343"/>
                </a:solidFill>
                <a:latin typeface="Georgia"/>
                <a:ea typeface="Georgia"/>
                <a:cs typeface="Georgia"/>
                <a:sym typeface="Georgia"/>
              </a:rPr>
              <a:t>Input: </a:t>
            </a:r>
            <a:r>
              <a:rPr lang="en" sz="2000">
                <a:solidFill>
                  <a:srgbClr val="434343"/>
                </a:solidFill>
                <a:latin typeface="Georgia"/>
                <a:ea typeface="Georgia"/>
                <a:cs typeface="Georgia"/>
                <a:sym typeface="Georgia"/>
              </a:rPr>
              <a:t>Each chapter’s…</a:t>
            </a:r>
            <a:endParaRPr sz="2000">
              <a:solidFill>
                <a:srgbClr val="434343"/>
              </a:solidFill>
              <a:latin typeface="Georgia"/>
              <a:ea typeface="Georgia"/>
              <a:cs typeface="Georgia"/>
              <a:sym typeface="Georgia"/>
            </a:endParaRPr>
          </a:p>
          <a:p>
            <a:pPr indent="-355600" lvl="1" marL="914400" rtl="0" algn="l">
              <a:lnSpc>
                <a:spcPct val="100000"/>
              </a:lnSpc>
              <a:spcBef>
                <a:spcPts val="0"/>
              </a:spcBef>
              <a:spcAft>
                <a:spcPts val="0"/>
              </a:spcAft>
              <a:buClr>
                <a:srgbClr val="434343"/>
              </a:buClr>
              <a:buSzPts val="2000"/>
              <a:buFont typeface="Georgia"/>
              <a:buChar char="◆"/>
            </a:pPr>
            <a:r>
              <a:rPr lang="en" sz="2000">
                <a:solidFill>
                  <a:srgbClr val="434343"/>
                </a:solidFill>
                <a:latin typeface="Georgia"/>
                <a:ea typeface="Georgia"/>
                <a:cs typeface="Georgia"/>
                <a:sym typeface="Georgia"/>
              </a:rPr>
              <a:t>Book, version, institution, number of sections, number of sections with review, number of revisited sections, total engaged time, idle time, off page time, tried again, EOC, other survey responses, number of questions, activity types, total word count, and average words per section (</a:t>
            </a:r>
            <a:r>
              <a:rPr lang="en" sz="2000" u="sng">
                <a:solidFill>
                  <a:srgbClr val="434343"/>
                </a:solidFill>
                <a:latin typeface="Georgia"/>
                <a:ea typeface="Georgia"/>
                <a:cs typeface="Georgia"/>
                <a:sym typeface="Georgia"/>
                <a:hlinkClick r:id="rId3">
                  <a:extLst>
                    <a:ext uri="{A12FA001-AC4F-418D-AE19-62706E023703}">
                      <ahyp:hlinkClr val="tx"/>
                    </a:ext>
                  </a:extLst>
                </a:hlinkClick>
              </a:rPr>
              <a:t>ChartBeat</a:t>
            </a:r>
            <a:r>
              <a:rPr lang="en" sz="2000">
                <a:solidFill>
                  <a:srgbClr val="434343"/>
                </a:solidFill>
                <a:latin typeface="Georgia"/>
                <a:ea typeface="Georgia"/>
                <a:cs typeface="Georgia"/>
                <a:sym typeface="Georgia"/>
              </a:rPr>
              <a:t>)</a:t>
            </a:r>
            <a:endParaRPr sz="2000">
              <a:solidFill>
                <a:srgbClr val="434343"/>
              </a:solidFill>
              <a:latin typeface="Georgia"/>
              <a:ea typeface="Georgia"/>
              <a:cs typeface="Georgia"/>
              <a:sym typeface="Georgia"/>
            </a:endParaRPr>
          </a:p>
        </p:txBody>
      </p:sp>
      <p:sp>
        <p:nvSpPr>
          <p:cNvPr id="86" name="Google Shape;86;p17"/>
          <p:cNvSpPr txBox="1"/>
          <p:nvPr>
            <p:ph idx="4294967295" type="ctrTitle"/>
          </p:nvPr>
        </p:nvSpPr>
        <p:spPr>
          <a:xfrm>
            <a:off x="559375" y="326000"/>
            <a:ext cx="6136500" cy="8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91062F"/>
                </a:solidFill>
                <a:latin typeface="Georgia"/>
                <a:ea typeface="Georgia"/>
                <a:cs typeface="Georgia"/>
                <a:sym typeface="Georgia"/>
              </a:rPr>
              <a:t>Variables Selection</a:t>
            </a:r>
            <a:endParaRPr b="1" sz="2800">
              <a:solidFill>
                <a:srgbClr val="91062F"/>
              </a:solidFill>
              <a:latin typeface="Georgia"/>
              <a:ea typeface="Georgia"/>
              <a:cs typeface="Georgia"/>
              <a:sym typeface="Georgia"/>
            </a:endParaRPr>
          </a:p>
        </p:txBody>
      </p:sp>
      <p:sp>
        <p:nvSpPr>
          <p:cNvPr id="87" name="Google Shape;87;p17"/>
          <p:cNvSpPr/>
          <p:nvPr/>
        </p:nvSpPr>
        <p:spPr>
          <a:xfrm>
            <a:off x="-6750" y="0"/>
            <a:ext cx="9157500" cy="204300"/>
          </a:xfrm>
          <a:prstGeom prst="rect">
            <a:avLst/>
          </a:prstGeom>
          <a:solidFill>
            <a:srgbClr val="9106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18"/>
          <p:cNvGrpSpPr/>
          <p:nvPr/>
        </p:nvGrpSpPr>
        <p:grpSpPr>
          <a:xfrm>
            <a:off x="397634" y="296475"/>
            <a:ext cx="7772450" cy="883176"/>
            <a:chOff x="976250" y="1500975"/>
            <a:chExt cx="7915725" cy="3154200"/>
          </a:xfrm>
        </p:grpSpPr>
        <p:sp>
          <p:nvSpPr>
            <p:cNvPr id="93" name="Google Shape;93;p18"/>
            <p:cNvSpPr/>
            <p:nvPr/>
          </p:nvSpPr>
          <p:spPr>
            <a:xfrm flipH="1">
              <a:off x="1145675" y="1653375"/>
              <a:ext cx="7746300" cy="3001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flipH="1">
              <a:off x="976250" y="1500975"/>
              <a:ext cx="7746300" cy="3001800"/>
            </a:xfrm>
            <a:prstGeom prst="rect">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8"/>
          <p:cNvSpPr txBox="1"/>
          <p:nvPr>
            <p:ph type="ctrTitle"/>
          </p:nvPr>
        </p:nvSpPr>
        <p:spPr>
          <a:xfrm>
            <a:off x="397600" y="194000"/>
            <a:ext cx="7653300" cy="8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Georgia"/>
                <a:ea typeface="Georgia"/>
                <a:cs typeface="Georgia"/>
                <a:sym typeface="Georgia"/>
              </a:rPr>
              <a:t>Developing Models: Mixed Effect Model</a:t>
            </a:r>
            <a:endParaRPr b="1" sz="2800">
              <a:solidFill>
                <a:schemeClr val="lt1"/>
              </a:solidFill>
              <a:latin typeface="Georgia"/>
              <a:ea typeface="Georgia"/>
              <a:cs typeface="Georgia"/>
              <a:sym typeface="Georgia"/>
            </a:endParaRPr>
          </a:p>
        </p:txBody>
      </p:sp>
      <p:sp>
        <p:nvSpPr>
          <p:cNvPr id="96" name="Google Shape;96;p18"/>
          <p:cNvSpPr txBox="1"/>
          <p:nvPr/>
        </p:nvSpPr>
        <p:spPr>
          <a:xfrm>
            <a:off x="648825" y="1401075"/>
            <a:ext cx="4682700" cy="340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444654"/>
              </a:solidFill>
              <a:latin typeface="Times New Roman"/>
              <a:ea typeface="Times New Roman"/>
              <a:cs typeface="Times New Roman"/>
              <a:sym typeface="Times New Roman"/>
            </a:endParaRPr>
          </a:p>
        </p:txBody>
      </p:sp>
      <p:pic>
        <p:nvPicPr>
          <p:cNvPr id="97" name="Google Shape;97;p18"/>
          <p:cNvPicPr preferRelativeResize="0"/>
          <p:nvPr/>
        </p:nvPicPr>
        <p:blipFill>
          <a:blip r:embed="rId3">
            <a:alphaModFix/>
          </a:blip>
          <a:stretch>
            <a:fillRect/>
          </a:stretch>
        </p:blipFill>
        <p:spPr>
          <a:xfrm>
            <a:off x="1529438" y="1278775"/>
            <a:ext cx="5508819" cy="3648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563675" y="1588400"/>
            <a:ext cx="4203600" cy="3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Georgia"/>
              <a:ea typeface="Georgia"/>
              <a:cs typeface="Georgia"/>
              <a:sym typeface="Georgia"/>
            </a:endParaRPr>
          </a:p>
          <a:p>
            <a:pPr indent="0" lvl="0" marL="0" rtl="0" algn="l">
              <a:spcBef>
                <a:spcPts val="0"/>
              </a:spcBef>
              <a:spcAft>
                <a:spcPts val="0"/>
              </a:spcAft>
              <a:buNone/>
            </a:pPr>
            <a:r>
              <a:rPr b="1" lang="en" sz="2000">
                <a:solidFill>
                  <a:schemeClr val="dk1"/>
                </a:solidFill>
                <a:latin typeface="Georgia"/>
                <a:ea typeface="Georgia"/>
                <a:cs typeface="Georgia"/>
                <a:sym typeface="Georgia"/>
              </a:rPr>
              <a:t>Utility value response</a:t>
            </a:r>
            <a:endParaRPr b="1" sz="20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R</a:t>
            </a:r>
            <a:r>
              <a:rPr baseline="30000" lang="en" sz="1800">
                <a:solidFill>
                  <a:schemeClr val="dk1"/>
                </a:solidFill>
                <a:latin typeface="Georgia"/>
                <a:ea typeface="Georgia"/>
                <a:cs typeface="Georgia"/>
                <a:sym typeface="Georgia"/>
              </a:rPr>
              <a:t>2</a:t>
            </a:r>
            <a:r>
              <a:rPr lang="en" sz="1800">
                <a:solidFill>
                  <a:schemeClr val="dk1"/>
                </a:solidFill>
                <a:latin typeface="Georgia"/>
                <a:ea typeface="Georgia"/>
                <a:cs typeface="Georgia"/>
                <a:sym typeface="Georgia"/>
              </a:rPr>
              <a:t>: 60.2%</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R</a:t>
            </a:r>
            <a:r>
              <a:rPr baseline="30000" lang="en" sz="1800">
                <a:solidFill>
                  <a:schemeClr val="dk1"/>
                </a:solidFill>
                <a:latin typeface="Georgia"/>
                <a:ea typeface="Georgia"/>
                <a:cs typeface="Georgia"/>
                <a:sym typeface="Georgia"/>
              </a:rPr>
              <a:t>2</a:t>
            </a:r>
            <a:r>
              <a:rPr lang="en" sz="1800">
                <a:solidFill>
                  <a:schemeClr val="dk1"/>
                </a:solidFill>
                <a:latin typeface="Georgia"/>
                <a:ea typeface="Georgia"/>
                <a:cs typeface="Georgia"/>
                <a:sym typeface="Georgia"/>
              </a:rPr>
              <a:t>: 65.1%</a:t>
            </a:r>
            <a:endParaRPr sz="1800">
              <a:solidFill>
                <a:schemeClr val="dk1"/>
              </a:solidFill>
              <a:latin typeface="Georgia"/>
              <a:ea typeface="Georgia"/>
              <a:cs typeface="Georgia"/>
              <a:sym typeface="Georgia"/>
            </a:endParaRPr>
          </a:p>
        </p:txBody>
      </p:sp>
      <p:grpSp>
        <p:nvGrpSpPr>
          <p:cNvPr id="103" name="Google Shape;103;p19"/>
          <p:cNvGrpSpPr/>
          <p:nvPr/>
        </p:nvGrpSpPr>
        <p:grpSpPr>
          <a:xfrm>
            <a:off x="457219" y="279450"/>
            <a:ext cx="7648965" cy="883176"/>
            <a:chOff x="976250" y="1500975"/>
            <a:chExt cx="7915725" cy="3154200"/>
          </a:xfrm>
        </p:grpSpPr>
        <p:sp>
          <p:nvSpPr>
            <p:cNvPr id="104" name="Google Shape;104;p19"/>
            <p:cNvSpPr/>
            <p:nvPr/>
          </p:nvSpPr>
          <p:spPr>
            <a:xfrm flipH="1">
              <a:off x="1145675" y="1653375"/>
              <a:ext cx="7746300" cy="3001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flipH="1">
              <a:off x="976250" y="1500975"/>
              <a:ext cx="7746300" cy="3001800"/>
            </a:xfrm>
            <a:prstGeom prst="rect">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9"/>
          <p:cNvSpPr txBox="1"/>
          <p:nvPr>
            <p:ph type="ctrTitle"/>
          </p:nvPr>
        </p:nvSpPr>
        <p:spPr>
          <a:xfrm>
            <a:off x="457200" y="176975"/>
            <a:ext cx="6877200" cy="8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Georgia"/>
                <a:ea typeface="Georgia"/>
                <a:cs typeface="Georgia"/>
                <a:sym typeface="Georgia"/>
              </a:rPr>
              <a:t>Developing Models: Random Forest</a:t>
            </a:r>
            <a:endParaRPr b="1" sz="2800">
              <a:solidFill>
                <a:schemeClr val="lt1"/>
              </a:solidFill>
              <a:latin typeface="Georgia"/>
              <a:ea typeface="Georgia"/>
              <a:cs typeface="Georgia"/>
              <a:sym typeface="Georgia"/>
            </a:endParaRPr>
          </a:p>
        </p:txBody>
      </p:sp>
      <p:pic>
        <p:nvPicPr>
          <p:cNvPr id="107" name="Google Shape;107;p19"/>
          <p:cNvPicPr preferRelativeResize="0"/>
          <p:nvPr/>
        </p:nvPicPr>
        <p:blipFill>
          <a:blip r:embed="rId3">
            <a:alphaModFix/>
          </a:blip>
          <a:stretch>
            <a:fillRect/>
          </a:stretch>
        </p:blipFill>
        <p:spPr>
          <a:xfrm>
            <a:off x="3597200" y="1707375"/>
            <a:ext cx="4942177" cy="267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20"/>
          <p:cNvGrpSpPr/>
          <p:nvPr/>
        </p:nvGrpSpPr>
        <p:grpSpPr>
          <a:xfrm>
            <a:off x="372022" y="228350"/>
            <a:ext cx="7840526" cy="883176"/>
            <a:chOff x="976250" y="1500975"/>
            <a:chExt cx="7915725" cy="3154200"/>
          </a:xfrm>
        </p:grpSpPr>
        <p:sp>
          <p:nvSpPr>
            <p:cNvPr id="113" name="Google Shape;113;p20"/>
            <p:cNvSpPr/>
            <p:nvPr/>
          </p:nvSpPr>
          <p:spPr>
            <a:xfrm flipH="1">
              <a:off x="1145675" y="1653375"/>
              <a:ext cx="7746300" cy="3001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flipH="1">
              <a:off x="976250" y="1500975"/>
              <a:ext cx="7746300" cy="3001800"/>
            </a:xfrm>
            <a:prstGeom prst="rect">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20"/>
          <p:cNvSpPr txBox="1"/>
          <p:nvPr>
            <p:ph type="ctrTitle"/>
          </p:nvPr>
        </p:nvSpPr>
        <p:spPr>
          <a:xfrm>
            <a:off x="440175" y="125875"/>
            <a:ext cx="6877200" cy="8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Georgia"/>
                <a:ea typeface="Georgia"/>
                <a:cs typeface="Georgia"/>
                <a:sym typeface="Georgia"/>
              </a:rPr>
              <a:t>Developing Models: SVM</a:t>
            </a:r>
            <a:endParaRPr b="1" sz="2800">
              <a:solidFill>
                <a:schemeClr val="lt1"/>
              </a:solidFill>
              <a:latin typeface="Georgia"/>
              <a:ea typeface="Georgia"/>
              <a:cs typeface="Georgia"/>
              <a:sym typeface="Georgia"/>
            </a:endParaRPr>
          </a:p>
        </p:txBody>
      </p:sp>
      <p:sp>
        <p:nvSpPr>
          <p:cNvPr id="116" name="Google Shape;116;p20"/>
          <p:cNvSpPr txBox="1"/>
          <p:nvPr/>
        </p:nvSpPr>
        <p:spPr>
          <a:xfrm>
            <a:off x="1048700" y="1291675"/>
            <a:ext cx="2832000" cy="8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44654"/>
                </a:solidFill>
                <a:latin typeface="Times New Roman"/>
                <a:ea typeface="Times New Roman"/>
                <a:cs typeface="Times New Roman"/>
                <a:sym typeface="Times New Roman"/>
              </a:rPr>
              <a:t>EOC Category: </a:t>
            </a:r>
            <a:endParaRPr b="1">
              <a:solidFill>
                <a:srgbClr val="444654"/>
              </a:solidFill>
              <a:latin typeface="Times New Roman"/>
              <a:ea typeface="Times New Roman"/>
              <a:cs typeface="Times New Roman"/>
              <a:sym typeface="Times New Roman"/>
            </a:endParaRPr>
          </a:p>
          <a:p>
            <a:pPr indent="-317500" lvl="0" marL="457200" rtl="0" algn="l">
              <a:spcBef>
                <a:spcPts val="0"/>
              </a:spcBef>
              <a:spcAft>
                <a:spcPts val="0"/>
              </a:spcAft>
              <a:buClr>
                <a:srgbClr val="444654"/>
              </a:buClr>
              <a:buSzPts val="1400"/>
              <a:buFont typeface="Times New Roman"/>
              <a:buChar char="●"/>
            </a:pPr>
            <a:r>
              <a:rPr lang="en">
                <a:solidFill>
                  <a:srgbClr val="444654"/>
                </a:solidFill>
                <a:latin typeface="Times New Roman"/>
                <a:ea typeface="Times New Roman"/>
                <a:cs typeface="Times New Roman"/>
                <a:sym typeface="Times New Roman"/>
              </a:rPr>
              <a:t>(0 - 25 percentile), </a:t>
            </a:r>
            <a:endParaRPr>
              <a:solidFill>
                <a:srgbClr val="444654"/>
              </a:solidFill>
              <a:latin typeface="Times New Roman"/>
              <a:ea typeface="Times New Roman"/>
              <a:cs typeface="Times New Roman"/>
              <a:sym typeface="Times New Roman"/>
            </a:endParaRPr>
          </a:p>
          <a:p>
            <a:pPr indent="-317500" lvl="0" marL="457200" rtl="0" algn="l">
              <a:spcBef>
                <a:spcPts val="0"/>
              </a:spcBef>
              <a:spcAft>
                <a:spcPts val="0"/>
              </a:spcAft>
              <a:buClr>
                <a:srgbClr val="444654"/>
              </a:buClr>
              <a:buSzPts val="1400"/>
              <a:buFont typeface="Times New Roman"/>
              <a:buChar char="●"/>
            </a:pPr>
            <a:r>
              <a:rPr lang="en">
                <a:solidFill>
                  <a:srgbClr val="444654"/>
                </a:solidFill>
                <a:latin typeface="Times New Roman"/>
                <a:ea typeface="Times New Roman"/>
                <a:cs typeface="Times New Roman"/>
                <a:sym typeface="Times New Roman"/>
              </a:rPr>
              <a:t>(25 - 75 percentile), </a:t>
            </a:r>
            <a:endParaRPr>
              <a:solidFill>
                <a:srgbClr val="444654"/>
              </a:solidFill>
              <a:latin typeface="Times New Roman"/>
              <a:ea typeface="Times New Roman"/>
              <a:cs typeface="Times New Roman"/>
              <a:sym typeface="Times New Roman"/>
            </a:endParaRPr>
          </a:p>
          <a:p>
            <a:pPr indent="-317500" lvl="0" marL="457200" rtl="0" algn="l">
              <a:spcBef>
                <a:spcPts val="0"/>
              </a:spcBef>
              <a:spcAft>
                <a:spcPts val="0"/>
              </a:spcAft>
              <a:buClr>
                <a:srgbClr val="444654"/>
              </a:buClr>
              <a:buSzPts val="1400"/>
              <a:buFont typeface="Times New Roman"/>
              <a:buChar char="●"/>
            </a:pPr>
            <a:r>
              <a:rPr lang="en">
                <a:solidFill>
                  <a:srgbClr val="444654"/>
                </a:solidFill>
                <a:latin typeface="Times New Roman"/>
                <a:ea typeface="Times New Roman"/>
                <a:cs typeface="Times New Roman"/>
                <a:sym typeface="Times New Roman"/>
              </a:rPr>
              <a:t>(75 - 100 percentile)</a:t>
            </a:r>
            <a:endParaRPr>
              <a:solidFill>
                <a:srgbClr val="444654"/>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444654"/>
              </a:solidFill>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4572000" y="2571750"/>
            <a:ext cx="3769377" cy="2451951"/>
          </a:xfrm>
          <a:prstGeom prst="rect">
            <a:avLst/>
          </a:prstGeom>
          <a:noFill/>
          <a:ln>
            <a:noFill/>
          </a:ln>
        </p:spPr>
      </p:pic>
      <p:pic>
        <p:nvPicPr>
          <p:cNvPr id="118" name="Google Shape;118;p20"/>
          <p:cNvPicPr preferRelativeResize="0"/>
          <p:nvPr/>
        </p:nvPicPr>
        <p:blipFill>
          <a:blip r:embed="rId4">
            <a:alphaModFix/>
          </a:blip>
          <a:stretch>
            <a:fillRect/>
          </a:stretch>
        </p:blipFill>
        <p:spPr>
          <a:xfrm>
            <a:off x="733351" y="2435875"/>
            <a:ext cx="3462727" cy="2531924"/>
          </a:xfrm>
          <a:prstGeom prst="rect">
            <a:avLst/>
          </a:prstGeom>
          <a:noFill/>
          <a:ln>
            <a:noFill/>
          </a:ln>
        </p:spPr>
      </p:pic>
      <p:sp>
        <p:nvSpPr>
          <p:cNvPr id="119" name="Google Shape;119;p20"/>
          <p:cNvSpPr txBox="1"/>
          <p:nvPr/>
        </p:nvSpPr>
        <p:spPr>
          <a:xfrm>
            <a:off x="5450975" y="12916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44654"/>
                </a:solidFill>
                <a:latin typeface="Times New Roman"/>
                <a:ea typeface="Times New Roman"/>
                <a:cs typeface="Times New Roman"/>
                <a:sym typeface="Times New Roman"/>
              </a:rPr>
              <a:t>Accuracy: </a:t>
            </a:r>
            <a:endParaRPr b="1">
              <a:solidFill>
                <a:srgbClr val="444654"/>
              </a:solidFill>
              <a:latin typeface="Times New Roman"/>
              <a:ea typeface="Times New Roman"/>
              <a:cs typeface="Times New Roman"/>
              <a:sym typeface="Times New Roman"/>
            </a:endParaRPr>
          </a:p>
          <a:p>
            <a:pPr indent="-317500" lvl="0" marL="457200" rtl="0" algn="l">
              <a:spcBef>
                <a:spcPts val="0"/>
              </a:spcBef>
              <a:spcAft>
                <a:spcPts val="0"/>
              </a:spcAft>
              <a:buClr>
                <a:srgbClr val="444654"/>
              </a:buClr>
              <a:buSzPts val="1400"/>
              <a:buFont typeface="Times New Roman"/>
              <a:buChar char="●"/>
            </a:pPr>
            <a:r>
              <a:rPr lang="en">
                <a:solidFill>
                  <a:srgbClr val="444654"/>
                </a:solidFill>
                <a:latin typeface="Times New Roman"/>
                <a:ea typeface="Times New Roman"/>
                <a:cs typeface="Times New Roman"/>
                <a:sym typeface="Times New Roman"/>
              </a:rPr>
              <a:t>67.6%</a:t>
            </a:r>
            <a:endParaRPr>
              <a:solidFill>
                <a:srgbClr val="444654"/>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ctrTitle"/>
          </p:nvPr>
        </p:nvSpPr>
        <p:spPr>
          <a:xfrm>
            <a:off x="929525" y="415425"/>
            <a:ext cx="7757400" cy="8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91062F"/>
                </a:solidFill>
                <a:latin typeface="Georgia"/>
                <a:ea typeface="Georgia"/>
                <a:cs typeface="Georgia"/>
                <a:sym typeface="Georgia"/>
              </a:rPr>
              <a:t>Findings and Suggestions</a:t>
            </a:r>
            <a:endParaRPr b="1" sz="2800">
              <a:solidFill>
                <a:srgbClr val="91062F"/>
              </a:solidFill>
              <a:latin typeface="Georgia"/>
              <a:ea typeface="Georgia"/>
              <a:cs typeface="Georgia"/>
              <a:sym typeface="Georgia"/>
            </a:endParaRPr>
          </a:p>
        </p:txBody>
      </p:sp>
      <p:sp>
        <p:nvSpPr>
          <p:cNvPr id="125" name="Google Shape;125;p21"/>
          <p:cNvSpPr/>
          <p:nvPr/>
        </p:nvSpPr>
        <p:spPr>
          <a:xfrm>
            <a:off x="1011850" y="1500975"/>
            <a:ext cx="33600" cy="3001800"/>
          </a:xfrm>
          <a:prstGeom prst="rect">
            <a:avLst/>
          </a:prstGeom>
          <a:solidFill>
            <a:srgbClr val="91062F"/>
          </a:solidFill>
          <a:ln cap="flat" cmpd="sng" w="9525">
            <a:solidFill>
              <a:srgbClr val="9106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1283650" y="1500975"/>
            <a:ext cx="7165200" cy="30594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Georgia"/>
              <a:buChar char="➔"/>
            </a:pPr>
            <a:r>
              <a:rPr lang="en">
                <a:solidFill>
                  <a:schemeClr val="dk1"/>
                </a:solidFill>
                <a:latin typeface="Georgia"/>
                <a:ea typeface="Georgia"/>
                <a:cs typeface="Georgia"/>
                <a:sym typeface="Georgia"/>
              </a:rPr>
              <a:t>Non-linear models yielded better results than linear models</a:t>
            </a:r>
            <a:endParaRPr>
              <a:solidFill>
                <a:schemeClr val="dk1"/>
              </a:solidFill>
              <a:latin typeface="Georgia"/>
              <a:ea typeface="Georgia"/>
              <a:cs typeface="Georgia"/>
              <a:sym typeface="Georgia"/>
            </a:endParaRPr>
          </a:p>
          <a:p>
            <a:pPr indent="-336550" lvl="0" marL="457200" rtl="0" algn="l">
              <a:lnSpc>
                <a:spcPct val="115000"/>
              </a:lnSpc>
              <a:spcBef>
                <a:spcPts val="0"/>
              </a:spcBef>
              <a:spcAft>
                <a:spcPts val="0"/>
              </a:spcAft>
              <a:buClr>
                <a:schemeClr val="dk1"/>
              </a:buClr>
              <a:buSzPts val="1700"/>
              <a:buFont typeface="Georgia"/>
              <a:buChar char="➔"/>
            </a:pPr>
            <a:r>
              <a:rPr lang="en">
                <a:solidFill>
                  <a:schemeClr val="dk1"/>
                </a:solidFill>
                <a:latin typeface="Georgia"/>
                <a:ea typeface="Georgia"/>
                <a:cs typeface="Georgia"/>
                <a:sym typeface="Georgia"/>
              </a:rPr>
              <a:t>Engagement</a:t>
            </a:r>
            <a:r>
              <a:rPr lang="en">
                <a:solidFill>
                  <a:schemeClr val="dk1"/>
                </a:solidFill>
                <a:latin typeface="Georgia"/>
                <a:ea typeface="Georgia"/>
                <a:cs typeface="Georgia"/>
                <a:sym typeface="Georgia"/>
              </a:rPr>
              <a:t> time does not increase with chapter number or word count despite a decrease in performance (EOC)</a:t>
            </a:r>
            <a:endParaRPr>
              <a:solidFill>
                <a:schemeClr val="dk1"/>
              </a:solidFill>
              <a:latin typeface="Georgia"/>
              <a:ea typeface="Georgia"/>
              <a:cs typeface="Georgia"/>
              <a:sym typeface="Georgia"/>
            </a:endParaRPr>
          </a:p>
          <a:p>
            <a:pPr indent="-317500" lvl="1" marL="914400" rtl="0" algn="l">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Break up later chapters into smaller parts so students spend more time on each topic</a:t>
            </a:r>
            <a:endParaRPr>
              <a:solidFill>
                <a:schemeClr val="dk1"/>
              </a:solidFill>
              <a:latin typeface="Georgia"/>
              <a:ea typeface="Georgia"/>
              <a:cs typeface="Georgia"/>
              <a:sym typeface="Georgia"/>
            </a:endParaRPr>
          </a:p>
          <a:p>
            <a:pPr indent="-336550" lvl="0" marL="457200" rtl="0" algn="l">
              <a:lnSpc>
                <a:spcPct val="115000"/>
              </a:lnSpc>
              <a:spcBef>
                <a:spcPts val="0"/>
              </a:spcBef>
              <a:spcAft>
                <a:spcPts val="0"/>
              </a:spcAft>
              <a:buClr>
                <a:schemeClr val="dk1"/>
              </a:buClr>
              <a:buSzPts val="1700"/>
              <a:buFont typeface="Georgia"/>
              <a:buChar char="➔"/>
            </a:pPr>
            <a:r>
              <a:rPr lang="en">
                <a:solidFill>
                  <a:schemeClr val="dk1"/>
                </a:solidFill>
                <a:latin typeface="Georgia"/>
                <a:ea typeface="Georgia"/>
                <a:cs typeface="Georgia"/>
                <a:sym typeface="Georgia"/>
              </a:rPr>
              <a:t>Institution is significant in predicting student performance</a:t>
            </a:r>
            <a:endParaRPr>
              <a:solidFill>
                <a:schemeClr val="dk1"/>
              </a:solidFill>
              <a:latin typeface="Georgia"/>
              <a:ea typeface="Georgia"/>
              <a:cs typeface="Georgia"/>
              <a:sym typeface="Georgia"/>
            </a:endParaRPr>
          </a:p>
          <a:p>
            <a:pPr indent="-317500" lvl="1" marL="914400" rtl="0" algn="l">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Gather more data and explore factors leading to various institutions success</a:t>
            </a:r>
            <a:endParaRPr>
              <a:solidFill>
                <a:schemeClr val="dk1"/>
              </a:solidFill>
              <a:latin typeface="Georgia"/>
              <a:ea typeface="Georgia"/>
              <a:cs typeface="Georgia"/>
              <a:sym typeface="Georgia"/>
            </a:endParaRPr>
          </a:p>
          <a:p>
            <a:pPr indent="-317500" lvl="1" marL="914400" rtl="0" algn="l">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Add customizable </a:t>
            </a:r>
            <a:r>
              <a:rPr lang="en">
                <a:solidFill>
                  <a:schemeClr val="dk1"/>
                </a:solidFill>
                <a:latin typeface="Georgia"/>
                <a:ea typeface="Georgia"/>
                <a:cs typeface="Georgia"/>
                <a:sym typeface="Georgia"/>
              </a:rPr>
              <a:t>modules</a:t>
            </a:r>
            <a:r>
              <a:rPr lang="en">
                <a:solidFill>
                  <a:schemeClr val="dk1"/>
                </a:solidFill>
                <a:latin typeface="Georgia"/>
                <a:ea typeface="Georgia"/>
                <a:cs typeface="Georgia"/>
                <a:sym typeface="Georgia"/>
              </a:rPr>
              <a:t> and tests specific to institutions</a:t>
            </a:r>
            <a:endParaRPr>
              <a:solidFill>
                <a:schemeClr val="dk1"/>
              </a:solidFill>
              <a:latin typeface="Georgia"/>
              <a:ea typeface="Georgia"/>
              <a:cs typeface="Georgia"/>
              <a:sym typeface="Georgia"/>
            </a:endParaRPr>
          </a:p>
          <a:p>
            <a:pPr indent="-317500" lvl="1" marL="914400" rtl="0" algn="l">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For future study: Demographics data</a:t>
            </a:r>
            <a:endParaRPr>
              <a:solidFill>
                <a:schemeClr val="dk1"/>
              </a:solidFill>
              <a:latin typeface="Georgia"/>
              <a:ea typeface="Georgia"/>
              <a:cs typeface="Georgia"/>
              <a:sym typeface="Georgia"/>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Performance is not strongly correlated to Intrinsic Value Response</a:t>
            </a:r>
            <a:endParaRPr>
              <a:solidFill>
                <a:schemeClr val="dk1"/>
              </a:solidFill>
              <a:latin typeface="Georgia"/>
              <a:ea typeface="Georgia"/>
              <a:cs typeface="Georgia"/>
              <a:sym typeface="Georgia"/>
            </a:endParaRPr>
          </a:p>
          <a:p>
            <a:pPr indent="-317500" lvl="1" marL="914400" rtl="0" algn="l">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EOC is not the best metric to evaluate how much students learn</a:t>
            </a:r>
            <a:endParaRPr>
              <a:solidFill>
                <a:schemeClr val="dk1"/>
              </a:solidFill>
              <a:latin typeface="Georgia"/>
              <a:ea typeface="Georgia"/>
              <a:cs typeface="Georgia"/>
              <a:sym typeface="Georgia"/>
            </a:endParaRPr>
          </a:p>
        </p:txBody>
      </p:sp>
      <p:sp>
        <p:nvSpPr>
          <p:cNvPr id="127" name="Google Shape;127;p21"/>
          <p:cNvSpPr/>
          <p:nvPr/>
        </p:nvSpPr>
        <p:spPr>
          <a:xfrm>
            <a:off x="-6750" y="0"/>
            <a:ext cx="9157500" cy="204300"/>
          </a:xfrm>
          <a:prstGeom prst="rect">
            <a:avLst/>
          </a:prstGeom>
          <a:solidFill>
            <a:srgbClr val="9106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