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Fira Sans Extra Condensed Medium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regular.fntdata"/><Relationship Id="rId11" Type="http://schemas.openxmlformats.org/officeDocument/2006/relationships/slide" Target="slides/slide7.xml"/><Relationship Id="rId22" Type="http://schemas.openxmlformats.org/officeDocument/2006/relationships/font" Target="fonts/FiraSansExtraCondensedMedium-italic.fntdata"/><Relationship Id="rId10" Type="http://schemas.openxmlformats.org/officeDocument/2006/relationships/slide" Target="slides/slide6.xml"/><Relationship Id="rId21" Type="http://schemas.openxmlformats.org/officeDocument/2006/relationships/font" Target="fonts/FiraSansExtraCondensedMedium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FiraSansExtraCondensedMedium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8ea72f4a77_6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8ea72f4a77_6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9f840c91f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9f840c91f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9f840c91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9f840c91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9f62ca0e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9f62ca0e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9f840c91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9f840c91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9f840c91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9f840c91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9f840c91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9f840c91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F-statistic is reported as 5473, with a probability (p-value) of 6.129*10^-6, indicating that the model as a whole is statistically significant.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the adjusted R-squared is also reported as 0.036, indicating that only a small proportion of the variance in logResponseTime is explained by the model.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coefficients also shows a significant positive effect on logResponseTime </a:t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9f62ca0e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9f62ca0e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9f840c91f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9f840c91f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9f840c91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9f840c91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9f840c91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9f840c91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0280" y="536650"/>
            <a:ext cx="49182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0275" y="2589250"/>
            <a:ext cx="4918200" cy="5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262">
          <p15:clr>
            <a:srgbClr val="EA4335"/>
          </p15:clr>
        </p15:guide>
        <p15:guide id="6" orient="horz" pos="29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red-gate.com/simple-talk/databases/sql-server/bi-sql-server/text-mining-and-sentiment-analysis-with-r/" TargetMode="External"/><Relationship Id="rId4" Type="http://schemas.openxmlformats.org/officeDocument/2006/relationships/hyperlink" Target="https://www.r-bloggers.com/2021/05/sentiment-analysis-in-r-3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1724988" y="1213913"/>
            <a:ext cx="5694000" cy="90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1062F"/>
                </a:solidFill>
                <a:latin typeface="Georgia"/>
                <a:ea typeface="Georgia"/>
                <a:cs typeface="Georgia"/>
                <a:sym typeface="Georgia"/>
              </a:rPr>
              <a:t>DataFest 2023</a:t>
            </a:r>
            <a:endParaRPr>
              <a:solidFill>
                <a:srgbClr val="91062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339150" y="371375"/>
            <a:ext cx="2325300" cy="3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61239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Team &lt;/Blank&gt;</a:t>
            </a:r>
            <a:endParaRPr>
              <a:solidFill>
                <a:srgbClr val="961239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3" name="Google Shape;53;p13"/>
          <p:cNvGrpSpPr/>
          <p:nvPr/>
        </p:nvGrpSpPr>
        <p:grpSpPr>
          <a:xfrm>
            <a:off x="-1744222" y="2445354"/>
            <a:ext cx="11732110" cy="3283206"/>
            <a:chOff x="-1765072" y="2664804"/>
            <a:chExt cx="11732110" cy="3283206"/>
          </a:xfrm>
        </p:grpSpPr>
        <p:grpSp>
          <p:nvGrpSpPr>
            <p:cNvPr id="54" name="Google Shape;54;p13"/>
            <p:cNvGrpSpPr/>
            <p:nvPr/>
          </p:nvGrpSpPr>
          <p:grpSpPr>
            <a:xfrm>
              <a:off x="-1765072" y="2664807"/>
              <a:ext cx="10787812" cy="3283202"/>
              <a:chOff x="711150" y="1559663"/>
              <a:chExt cx="7721575" cy="2350013"/>
            </a:xfrm>
          </p:grpSpPr>
          <p:sp>
            <p:nvSpPr>
              <p:cNvPr id="55" name="Google Shape;55;p13"/>
              <p:cNvSpPr/>
              <p:nvPr/>
            </p:nvSpPr>
            <p:spPr>
              <a:xfrm>
                <a:off x="711150" y="1595125"/>
                <a:ext cx="7721575" cy="2314550"/>
              </a:xfrm>
              <a:custGeom>
                <a:rect b="b" l="l" r="r" t="t"/>
                <a:pathLst>
                  <a:path extrusionOk="0" h="92582" w="308863">
                    <a:moveTo>
                      <a:pt x="0" y="92445"/>
                    </a:moveTo>
                    <a:lnTo>
                      <a:pt x="24529" y="34740"/>
                    </a:lnTo>
                    <a:lnTo>
                      <a:pt x="73382" y="80857"/>
                    </a:lnTo>
                    <a:lnTo>
                      <a:pt x="97740" y="23146"/>
                    </a:lnTo>
                    <a:lnTo>
                      <a:pt x="122133" y="46302"/>
                    </a:lnTo>
                    <a:lnTo>
                      <a:pt x="146543" y="0"/>
                    </a:lnTo>
                    <a:lnTo>
                      <a:pt x="195411" y="69356"/>
                    </a:lnTo>
                    <a:lnTo>
                      <a:pt x="219734" y="57794"/>
                    </a:lnTo>
                    <a:lnTo>
                      <a:pt x="244161" y="80952"/>
                    </a:lnTo>
                    <a:lnTo>
                      <a:pt x="268621" y="11652"/>
                    </a:lnTo>
                    <a:lnTo>
                      <a:pt x="293020" y="44"/>
                    </a:lnTo>
                    <a:lnTo>
                      <a:pt x="308863" y="92582"/>
                    </a:lnTo>
                  </a:path>
                </a:pathLst>
              </a:custGeom>
              <a:noFill/>
              <a:ln cap="flat" cmpd="sng" w="19050">
                <a:solidFill>
                  <a:srgbClr val="91062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6" name="Google Shape;56;p13"/>
              <p:cNvSpPr/>
              <p:nvPr/>
            </p:nvSpPr>
            <p:spPr>
              <a:xfrm>
                <a:off x="1287538" y="2426363"/>
                <a:ext cx="71400" cy="71400"/>
              </a:xfrm>
              <a:prstGeom prst="ellipse">
                <a:avLst/>
              </a:prstGeom>
              <a:solidFill>
                <a:srgbClr val="91062F"/>
              </a:solidFill>
              <a:ln cap="flat" cmpd="sng" w="9525">
                <a:solidFill>
                  <a:srgbClr val="9106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13"/>
              <p:cNvSpPr/>
              <p:nvPr/>
            </p:nvSpPr>
            <p:spPr>
              <a:xfrm>
                <a:off x="1897863" y="3003575"/>
                <a:ext cx="71400" cy="71400"/>
              </a:xfrm>
              <a:prstGeom prst="ellipse">
                <a:avLst/>
              </a:prstGeom>
              <a:solidFill>
                <a:srgbClr val="91062F"/>
              </a:solidFill>
              <a:ln cap="flat" cmpd="sng" w="9525">
                <a:solidFill>
                  <a:srgbClr val="9106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3"/>
              <p:cNvSpPr/>
              <p:nvPr/>
            </p:nvSpPr>
            <p:spPr>
              <a:xfrm>
                <a:off x="2508163" y="3580788"/>
                <a:ext cx="71400" cy="71400"/>
              </a:xfrm>
              <a:prstGeom prst="ellipse">
                <a:avLst/>
              </a:prstGeom>
              <a:solidFill>
                <a:srgbClr val="91062F"/>
              </a:solidFill>
              <a:ln cap="flat" cmpd="sng" w="9525">
                <a:solidFill>
                  <a:srgbClr val="9106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>
                <a:off x="3118475" y="2137738"/>
                <a:ext cx="71400" cy="71400"/>
              </a:xfrm>
              <a:prstGeom prst="ellipse">
                <a:avLst/>
              </a:prstGeom>
              <a:solidFill>
                <a:srgbClr val="91062F"/>
              </a:solidFill>
              <a:ln cap="flat" cmpd="sng" w="9525">
                <a:solidFill>
                  <a:srgbClr val="9106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>
                <a:off x="3728788" y="2714950"/>
                <a:ext cx="71400" cy="71400"/>
              </a:xfrm>
              <a:prstGeom prst="ellipse">
                <a:avLst/>
              </a:prstGeom>
              <a:solidFill>
                <a:srgbClr val="91062F"/>
              </a:solidFill>
              <a:ln cap="flat" cmpd="sng" w="9525">
                <a:solidFill>
                  <a:srgbClr val="9106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>
                <a:off x="4339088" y="1559938"/>
                <a:ext cx="71400" cy="71400"/>
              </a:xfrm>
              <a:prstGeom prst="ellipse">
                <a:avLst/>
              </a:prstGeom>
              <a:solidFill>
                <a:srgbClr val="91062F"/>
              </a:solidFill>
              <a:ln cap="flat" cmpd="sng" w="9525">
                <a:solidFill>
                  <a:srgbClr val="9106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4949400" y="2426363"/>
                <a:ext cx="71400" cy="71400"/>
              </a:xfrm>
              <a:prstGeom prst="ellipse">
                <a:avLst/>
              </a:prstGeom>
              <a:solidFill>
                <a:srgbClr val="91062F"/>
              </a:solidFill>
              <a:ln cap="flat" cmpd="sng" w="9525">
                <a:solidFill>
                  <a:srgbClr val="9106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5559713" y="3292175"/>
                <a:ext cx="71400" cy="71400"/>
              </a:xfrm>
              <a:prstGeom prst="ellipse">
                <a:avLst/>
              </a:prstGeom>
              <a:solidFill>
                <a:srgbClr val="91062F"/>
              </a:solidFill>
              <a:ln cap="flat" cmpd="sng" w="9525">
                <a:solidFill>
                  <a:srgbClr val="9106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6170025" y="3006938"/>
                <a:ext cx="71400" cy="71400"/>
              </a:xfrm>
              <a:prstGeom prst="ellipse">
                <a:avLst/>
              </a:prstGeom>
              <a:solidFill>
                <a:srgbClr val="91062F"/>
              </a:solidFill>
              <a:ln cap="flat" cmpd="sng" w="9525">
                <a:solidFill>
                  <a:srgbClr val="9106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6780338" y="3580775"/>
                <a:ext cx="71400" cy="71400"/>
              </a:xfrm>
              <a:prstGeom prst="ellipse">
                <a:avLst/>
              </a:prstGeom>
              <a:solidFill>
                <a:srgbClr val="91062F"/>
              </a:solidFill>
              <a:ln cap="flat" cmpd="sng" w="9525">
                <a:solidFill>
                  <a:srgbClr val="9106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7390650" y="1849138"/>
                <a:ext cx="71400" cy="71400"/>
              </a:xfrm>
              <a:prstGeom prst="ellipse">
                <a:avLst/>
              </a:prstGeom>
              <a:solidFill>
                <a:srgbClr val="91062F"/>
              </a:solidFill>
              <a:ln cap="flat" cmpd="sng" w="9525">
                <a:solidFill>
                  <a:srgbClr val="9106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8006675" y="1559663"/>
                <a:ext cx="71400" cy="71400"/>
              </a:xfrm>
              <a:prstGeom prst="ellipse">
                <a:avLst/>
              </a:prstGeom>
              <a:solidFill>
                <a:srgbClr val="91062F"/>
              </a:solidFill>
              <a:ln cap="flat" cmpd="sng" w="9525">
                <a:solidFill>
                  <a:srgbClr val="9106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" name="Google Shape;68;p13"/>
            <p:cNvGrpSpPr/>
            <p:nvPr/>
          </p:nvGrpSpPr>
          <p:grpSpPr>
            <a:xfrm>
              <a:off x="-823039" y="2664804"/>
              <a:ext cx="10790078" cy="2519041"/>
              <a:chOff x="710288" y="2137750"/>
              <a:chExt cx="7723197" cy="1803050"/>
            </a:xfrm>
          </p:grpSpPr>
          <p:sp>
            <p:nvSpPr>
              <p:cNvPr id="69" name="Google Shape;69;p13"/>
              <p:cNvSpPr/>
              <p:nvPr/>
            </p:nvSpPr>
            <p:spPr>
              <a:xfrm>
                <a:off x="710288" y="2172905"/>
                <a:ext cx="7723197" cy="1739465"/>
              </a:xfrm>
              <a:custGeom>
                <a:rect b="b" l="l" r="r" t="t"/>
                <a:pathLst>
                  <a:path extrusionOk="0" h="48295" w="214429">
                    <a:moveTo>
                      <a:pt x="0" y="48101"/>
                    </a:moveTo>
                    <a:lnTo>
                      <a:pt x="17026" y="32099"/>
                    </a:lnTo>
                    <a:lnTo>
                      <a:pt x="33957" y="40100"/>
                    </a:lnTo>
                    <a:lnTo>
                      <a:pt x="50912" y="8072"/>
                    </a:lnTo>
                    <a:lnTo>
                      <a:pt x="67890" y="48077"/>
                    </a:lnTo>
                    <a:lnTo>
                      <a:pt x="84797" y="24003"/>
                    </a:lnTo>
                    <a:lnTo>
                      <a:pt x="101751" y="32099"/>
                    </a:lnTo>
                    <a:lnTo>
                      <a:pt x="118658" y="24122"/>
                    </a:lnTo>
                    <a:lnTo>
                      <a:pt x="135613" y="8025"/>
                    </a:lnTo>
                    <a:lnTo>
                      <a:pt x="152591" y="0"/>
                    </a:lnTo>
                    <a:lnTo>
                      <a:pt x="169522" y="24098"/>
                    </a:lnTo>
                    <a:lnTo>
                      <a:pt x="186500" y="32194"/>
                    </a:lnTo>
                    <a:lnTo>
                      <a:pt x="203611" y="16042"/>
                    </a:lnTo>
                    <a:lnTo>
                      <a:pt x="214429" y="48295"/>
                    </a:lnTo>
                  </a:path>
                </a:pathLst>
              </a:custGeom>
              <a:noFill/>
              <a:ln cap="flat" cmpd="sng" w="19050">
                <a:solidFill>
                  <a:srgbClr val="D7A6B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0" name="Google Shape;70;p13"/>
              <p:cNvSpPr/>
              <p:nvPr/>
            </p:nvSpPr>
            <p:spPr>
              <a:xfrm>
                <a:off x="8000975" y="2718588"/>
                <a:ext cx="71400" cy="71400"/>
              </a:xfrm>
              <a:prstGeom prst="ellipse">
                <a:avLst/>
              </a:prstGeom>
              <a:solidFill>
                <a:srgbClr val="D7A6B4"/>
              </a:solidFill>
              <a:ln cap="flat" cmpd="sng" w="9525">
                <a:solidFill>
                  <a:srgbClr val="D7A6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7390663" y="3292175"/>
                <a:ext cx="71400" cy="71400"/>
              </a:xfrm>
              <a:prstGeom prst="ellipse">
                <a:avLst/>
              </a:prstGeom>
              <a:solidFill>
                <a:srgbClr val="E1BBC6"/>
              </a:solidFill>
              <a:ln cap="flat" cmpd="sng" w="9525">
                <a:solidFill>
                  <a:srgbClr val="D7A6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6780325" y="3003575"/>
                <a:ext cx="71400" cy="71400"/>
              </a:xfrm>
              <a:prstGeom prst="ellipse">
                <a:avLst/>
              </a:prstGeom>
              <a:solidFill>
                <a:srgbClr val="E1BBC6"/>
              </a:solidFill>
              <a:ln cap="flat" cmpd="sng" w="9525">
                <a:solidFill>
                  <a:srgbClr val="D7A6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6170038" y="2137750"/>
                <a:ext cx="71400" cy="71400"/>
              </a:xfrm>
              <a:prstGeom prst="ellipse">
                <a:avLst/>
              </a:prstGeom>
              <a:solidFill>
                <a:srgbClr val="D7A6B4"/>
              </a:solidFill>
              <a:ln cap="flat" cmpd="sng" w="9525">
                <a:solidFill>
                  <a:srgbClr val="D7A6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5559700" y="2426363"/>
                <a:ext cx="71400" cy="71400"/>
              </a:xfrm>
              <a:prstGeom prst="ellipse">
                <a:avLst/>
              </a:prstGeom>
              <a:solidFill>
                <a:srgbClr val="D9AAB8"/>
              </a:solidFill>
              <a:ln cap="flat" cmpd="sng" w="9525">
                <a:solidFill>
                  <a:srgbClr val="D7A6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4949413" y="3006938"/>
                <a:ext cx="71400" cy="71400"/>
              </a:xfrm>
              <a:prstGeom prst="ellipse">
                <a:avLst/>
              </a:prstGeom>
              <a:solidFill>
                <a:srgbClr val="D9AAB8"/>
              </a:solidFill>
              <a:ln cap="flat" cmpd="sng" w="9525">
                <a:solidFill>
                  <a:srgbClr val="D7A6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4339088" y="3292175"/>
                <a:ext cx="71400" cy="71400"/>
              </a:xfrm>
              <a:prstGeom prst="ellipse">
                <a:avLst/>
              </a:prstGeom>
              <a:solidFill>
                <a:srgbClr val="E1BBC6"/>
              </a:solidFill>
              <a:ln cap="flat" cmpd="sng" w="9525">
                <a:solidFill>
                  <a:srgbClr val="D7A6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3728775" y="3003575"/>
                <a:ext cx="71400" cy="71400"/>
              </a:xfrm>
              <a:prstGeom prst="ellipse">
                <a:avLst/>
              </a:prstGeom>
              <a:solidFill>
                <a:srgbClr val="E1BBC6"/>
              </a:solidFill>
              <a:ln cap="flat" cmpd="sng" w="9525">
                <a:solidFill>
                  <a:srgbClr val="D7A6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3118475" y="3869400"/>
                <a:ext cx="71400" cy="71400"/>
              </a:xfrm>
              <a:prstGeom prst="ellipse">
                <a:avLst/>
              </a:prstGeom>
              <a:solidFill>
                <a:srgbClr val="D7A6B4"/>
              </a:solidFill>
              <a:ln cap="flat" cmpd="sng" w="9525">
                <a:solidFill>
                  <a:srgbClr val="D7A6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2508163" y="2426363"/>
                <a:ext cx="71400" cy="71400"/>
              </a:xfrm>
              <a:prstGeom prst="ellipse">
                <a:avLst/>
              </a:prstGeom>
              <a:solidFill>
                <a:srgbClr val="D7A6B4"/>
              </a:solidFill>
              <a:ln cap="flat" cmpd="sng" w="9525">
                <a:solidFill>
                  <a:srgbClr val="D7A6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1897850" y="3580775"/>
                <a:ext cx="71400" cy="71400"/>
              </a:xfrm>
              <a:prstGeom prst="ellipse">
                <a:avLst/>
              </a:prstGeom>
              <a:solidFill>
                <a:srgbClr val="D7A6B4"/>
              </a:solidFill>
              <a:ln cap="flat" cmpd="sng" w="9525">
                <a:solidFill>
                  <a:srgbClr val="D7A6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1287538" y="3292188"/>
                <a:ext cx="71400" cy="71400"/>
              </a:xfrm>
              <a:prstGeom prst="ellipse">
                <a:avLst/>
              </a:prstGeom>
              <a:solidFill>
                <a:srgbClr val="D7A6B4"/>
              </a:solidFill>
              <a:ln cap="flat" cmpd="sng" w="9525">
                <a:solidFill>
                  <a:srgbClr val="D7A6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82" name="Google Shape;8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6851" y="228975"/>
            <a:ext cx="1579951" cy="6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ctrTitle"/>
          </p:nvPr>
        </p:nvSpPr>
        <p:spPr>
          <a:xfrm>
            <a:off x="929525" y="415425"/>
            <a:ext cx="7757400" cy="8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91062F"/>
                </a:solidFill>
                <a:latin typeface="Georgia"/>
                <a:ea typeface="Georgia"/>
                <a:cs typeface="Georgia"/>
                <a:sym typeface="Georgia"/>
              </a:rPr>
              <a:t>Further study</a:t>
            </a:r>
            <a:endParaRPr b="1" sz="2800">
              <a:solidFill>
                <a:srgbClr val="91062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1011850" y="1500975"/>
            <a:ext cx="33600" cy="3001800"/>
          </a:xfrm>
          <a:prstGeom prst="rect">
            <a:avLst/>
          </a:prstGeom>
          <a:solidFill>
            <a:srgbClr val="91062F"/>
          </a:solidFill>
          <a:ln cap="flat" cmpd="sng" w="9525">
            <a:solidFill>
              <a:srgbClr val="9106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1283650" y="1430775"/>
            <a:ext cx="7165200" cy="30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When we built our regression model, we were limited by the memory of our machines and the time we had to conclude the study. </a:t>
            </a:r>
            <a:endParaRPr sz="17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Further studies might focus on applying the language analysis to the data from the other states too, and developing a regression model that can be applied to all the states.</a:t>
            </a:r>
            <a:endParaRPr sz="17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ctrTitle"/>
          </p:nvPr>
        </p:nvSpPr>
        <p:spPr>
          <a:xfrm>
            <a:off x="929525" y="415425"/>
            <a:ext cx="7757400" cy="8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91062F"/>
                </a:solidFill>
                <a:latin typeface="Georgia"/>
                <a:ea typeface="Georgia"/>
                <a:cs typeface="Georgia"/>
                <a:sym typeface="Georgia"/>
              </a:rPr>
              <a:t>References</a:t>
            </a:r>
            <a:endParaRPr b="1" sz="2800">
              <a:solidFill>
                <a:srgbClr val="91062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3" name="Google Shape;173;p23"/>
          <p:cNvSpPr/>
          <p:nvPr/>
        </p:nvSpPr>
        <p:spPr>
          <a:xfrm>
            <a:off x="1011850" y="1500975"/>
            <a:ext cx="33600" cy="3001800"/>
          </a:xfrm>
          <a:prstGeom prst="rect">
            <a:avLst/>
          </a:prstGeom>
          <a:solidFill>
            <a:srgbClr val="91062F"/>
          </a:solidFill>
          <a:ln cap="flat" cmpd="sng" w="9525">
            <a:solidFill>
              <a:srgbClr val="9106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 txBox="1"/>
          <p:nvPr/>
        </p:nvSpPr>
        <p:spPr>
          <a:xfrm>
            <a:off x="1283650" y="1500975"/>
            <a:ext cx="7165200" cy="30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https://www.red-gate.com/simple-talk/databases/sql-server/bi-sql-server/text-mining-and-sentiment-analysis-with-r/</a:t>
            </a:r>
            <a:endParaRPr sz="12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https://www.r-bloggers.com/2021/05/sentiment-analysis-in-r-3/</a:t>
            </a:r>
            <a:endParaRPr sz="12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910650" y="415425"/>
            <a:ext cx="6136500" cy="8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91062F"/>
                </a:solidFill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 b="1" sz="2800">
              <a:solidFill>
                <a:srgbClr val="91062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1011850" y="1500975"/>
            <a:ext cx="33600" cy="3001800"/>
          </a:xfrm>
          <a:prstGeom prst="rect">
            <a:avLst/>
          </a:prstGeom>
          <a:solidFill>
            <a:srgbClr val="91062F"/>
          </a:solidFill>
          <a:ln cap="flat" cmpd="sng" w="9525">
            <a:solidFill>
              <a:srgbClr val="9106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 txBox="1"/>
          <p:nvPr/>
        </p:nvSpPr>
        <p:spPr>
          <a:xfrm>
            <a:off x="1266800" y="1500975"/>
            <a:ext cx="7165200" cy="30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Clients using ABA’s service often have urgent problems and limited access to other resources.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Research Question: </a:t>
            </a:r>
            <a:endParaRPr b="1"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is response time in ABA services affected by different variables and related to the outcomes and satisfaction of clients?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929525" y="415425"/>
            <a:ext cx="6136500" cy="8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91062F"/>
                </a:solidFill>
                <a:latin typeface="Georgia"/>
                <a:ea typeface="Georgia"/>
                <a:cs typeface="Georgia"/>
                <a:sym typeface="Georgia"/>
              </a:rPr>
              <a:t>Exploratory Data Analysis</a:t>
            </a:r>
            <a:endParaRPr b="1" sz="2800">
              <a:solidFill>
                <a:srgbClr val="91062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4394375" y="1452600"/>
            <a:ext cx="33600" cy="3001800"/>
          </a:xfrm>
          <a:prstGeom prst="rect">
            <a:avLst/>
          </a:prstGeom>
          <a:solidFill>
            <a:srgbClr val="91062F"/>
          </a:solidFill>
          <a:ln cap="flat" cmpd="sng" w="9525">
            <a:solidFill>
              <a:srgbClr val="9106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525" y="1772275"/>
            <a:ext cx="3948826" cy="24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8" y="1772275"/>
            <a:ext cx="3969456" cy="245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ctrTitle"/>
          </p:nvPr>
        </p:nvSpPr>
        <p:spPr>
          <a:xfrm>
            <a:off x="929525" y="415425"/>
            <a:ext cx="6136500" cy="8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91062F"/>
                </a:solidFill>
                <a:latin typeface="Georgia"/>
                <a:ea typeface="Georgia"/>
                <a:cs typeface="Georgia"/>
                <a:sym typeface="Georgia"/>
              </a:rPr>
              <a:t>Focusing on Response Time</a:t>
            </a:r>
            <a:endParaRPr b="1" sz="2800">
              <a:solidFill>
                <a:srgbClr val="91062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4538400" y="1512350"/>
            <a:ext cx="33600" cy="3001800"/>
          </a:xfrm>
          <a:prstGeom prst="rect">
            <a:avLst/>
          </a:prstGeom>
          <a:solidFill>
            <a:srgbClr val="91062F"/>
          </a:solidFill>
          <a:ln cap="flat" cmpd="sng" w="9525">
            <a:solidFill>
              <a:srgbClr val="9106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2425" y="1512362"/>
            <a:ext cx="3994372" cy="312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350" y="1512350"/>
            <a:ext cx="3994375" cy="3129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75" y="625800"/>
            <a:ext cx="3975124" cy="3891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 rotWithShape="1">
          <a:blip r:embed="rId4">
            <a:alphaModFix/>
          </a:blip>
          <a:srcRect b="59" l="0" r="0" t="69"/>
          <a:stretch/>
        </p:blipFill>
        <p:spPr>
          <a:xfrm>
            <a:off x="4897025" y="688599"/>
            <a:ext cx="3896726" cy="403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/>
          <p:nvPr/>
        </p:nvSpPr>
        <p:spPr>
          <a:xfrm>
            <a:off x="4572000" y="1207438"/>
            <a:ext cx="33600" cy="3001800"/>
          </a:xfrm>
          <a:prstGeom prst="rect">
            <a:avLst/>
          </a:prstGeom>
          <a:solidFill>
            <a:srgbClr val="91062F"/>
          </a:solidFill>
          <a:ln cap="flat" cmpd="sng" w="9525">
            <a:solidFill>
              <a:srgbClr val="9106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ctrTitle"/>
          </p:nvPr>
        </p:nvSpPr>
        <p:spPr>
          <a:xfrm>
            <a:off x="929400" y="110625"/>
            <a:ext cx="7757400" cy="8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91062F"/>
                </a:solidFill>
                <a:latin typeface="Georgia"/>
                <a:ea typeface="Georgia"/>
                <a:cs typeface="Georgia"/>
                <a:sym typeface="Georgia"/>
              </a:rPr>
              <a:t>Language analysis</a:t>
            </a:r>
            <a:endParaRPr b="1" sz="2800">
              <a:solidFill>
                <a:srgbClr val="91062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1011850" y="993825"/>
            <a:ext cx="16800" cy="3509100"/>
          </a:xfrm>
          <a:prstGeom prst="rect">
            <a:avLst/>
          </a:prstGeom>
          <a:solidFill>
            <a:srgbClr val="91062F"/>
          </a:solidFill>
          <a:ln cap="flat" cmpd="sng" w="9525">
            <a:solidFill>
              <a:srgbClr val="9106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6053325" y="3795150"/>
            <a:ext cx="2779500" cy="10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Because the state of Texas was one of the states with the most questions asked, we decided to focus on this state for the rest of our analysis.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550" y="2211175"/>
            <a:ext cx="3836376" cy="241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1562" y="589350"/>
            <a:ext cx="3151274" cy="2886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1419225" y="4628125"/>
            <a:ext cx="3514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Top 20 most frequent words in the question posts in Texas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5499788" y="3311600"/>
            <a:ext cx="3514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Word cloud of some of the most frequent words in the question posts in Texas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1173550" y="933675"/>
            <a:ext cx="3151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analyzed the language of the question posts in the state of Texas in order to figure out the most frequently used words in these posts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9"/>
          <p:cNvGrpSpPr/>
          <p:nvPr/>
        </p:nvGrpSpPr>
        <p:grpSpPr>
          <a:xfrm>
            <a:off x="635775" y="1232575"/>
            <a:ext cx="8151300" cy="3495500"/>
            <a:chOff x="585650" y="415425"/>
            <a:chExt cx="8151300" cy="3495500"/>
          </a:xfrm>
        </p:grpSpPr>
        <p:grpSp>
          <p:nvGrpSpPr>
            <p:cNvPr id="130" name="Google Shape;130;p19"/>
            <p:cNvGrpSpPr/>
            <p:nvPr/>
          </p:nvGrpSpPr>
          <p:grpSpPr>
            <a:xfrm>
              <a:off x="585650" y="415425"/>
              <a:ext cx="8151300" cy="3495500"/>
              <a:chOff x="535500" y="415425"/>
              <a:chExt cx="8151300" cy="3495500"/>
            </a:xfrm>
          </p:grpSpPr>
          <p:sp>
            <p:nvSpPr>
              <p:cNvPr id="131" name="Google Shape;131;p19"/>
              <p:cNvSpPr txBox="1"/>
              <p:nvPr/>
            </p:nvSpPr>
            <p:spPr>
              <a:xfrm>
                <a:off x="535500" y="415425"/>
                <a:ext cx="2502600" cy="738900"/>
              </a:xfrm>
              <a:prstGeom prst="rect">
                <a:avLst/>
              </a:prstGeom>
              <a:solidFill>
                <a:srgbClr val="961239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Extracted first and last messages for Texas from question_posts dataset</a:t>
                </a:r>
                <a:endParaRPr sz="12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32" name="Google Shape;132;p19"/>
              <p:cNvSpPr txBox="1"/>
              <p:nvPr/>
            </p:nvSpPr>
            <p:spPr>
              <a:xfrm>
                <a:off x="3320700" y="415425"/>
                <a:ext cx="2502600" cy="738900"/>
              </a:xfrm>
              <a:prstGeom prst="rect">
                <a:avLst/>
              </a:prstGeom>
              <a:solidFill>
                <a:srgbClr val="961239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Created datasets for first and last messages</a:t>
                </a:r>
                <a:endParaRPr sz="12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3" name="Google Shape;133;p19"/>
              <p:cNvSpPr txBox="1"/>
              <p:nvPr/>
            </p:nvSpPr>
            <p:spPr>
              <a:xfrm>
                <a:off x="6224400" y="415425"/>
                <a:ext cx="2462400" cy="738900"/>
              </a:xfrm>
              <a:prstGeom prst="rect">
                <a:avLst/>
              </a:prstGeom>
              <a:solidFill>
                <a:srgbClr val="961239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Assigned sentiment scores using a keyword model (-1 to +1)</a:t>
                </a:r>
                <a:endParaRPr sz="12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4" name="Google Shape;134;p19"/>
              <p:cNvSpPr txBox="1"/>
              <p:nvPr/>
            </p:nvSpPr>
            <p:spPr>
              <a:xfrm>
                <a:off x="6224400" y="1793725"/>
                <a:ext cx="2462400" cy="738900"/>
              </a:xfrm>
              <a:prstGeom prst="rect">
                <a:avLst/>
              </a:prstGeom>
              <a:solidFill>
                <a:srgbClr val="961239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Sentiment score = sum of keyword scores in message</a:t>
                </a:r>
                <a:endParaRPr sz="12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5" name="Google Shape;135;p19"/>
              <p:cNvSpPr txBox="1"/>
              <p:nvPr/>
            </p:nvSpPr>
            <p:spPr>
              <a:xfrm>
                <a:off x="3340800" y="1793725"/>
                <a:ext cx="2462400" cy="738900"/>
              </a:xfrm>
              <a:prstGeom prst="rect">
                <a:avLst/>
              </a:prstGeom>
              <a:solidFill>
                <a:srgbClr val="961239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Datasets divided into good/ bad sentiment based on score</a:t>
                </a:r>
                <a:endParaRPr sz="12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6" name="Google Shape;136;p19"/>
              <p:cNvSpPr txBox="1"/>
              <p:nvPr/>
            </p:nvSpPr>
            <p:spPr>
              <a:xfrm>
                <a:off x="555600" y="1793725"/>
                <a:ext cx="2462400" cy="738900"/>
              </a:xfrm>
              <a:prstGeom prst="rect">
                <a:avLst/>
              </a:prstGeom>
              <a:solidFill>
                <a:srgbClr val="961239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Negative score messages extracted from last message dataset</a:t>
                </a:r>
                <a:endParaRPr sz="12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37" name="Google Shape;137;p19"/>
              <p:cNvSpPr txBox="1"/>
              <p:nvPr/>
            </p:nvSpPr>
            <p:spPr>
              <a:xfrm>
                <a:off x="535500" y="3172025"/>
                <a:ext cx="2502600" cy="738900"/>
              </a:xfrm>
              <a:prstGeom prst="rect">
                <a:avLst/>
              </a:prstGeom>
              <a:solidFill>
                <a:srgbClr val="961239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Used negative score dataset to build regression model</a:t>
                </a:r>
                <a:endParaRPr sz="12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38" name="Google Shape;138;p19"/>
            <p:cNvSpPr/>
            <p:nvPr/>
          </p:nvSpPr>
          <p:spPr>
            <a:xfrm flipH="1" rot="5400000">
              <a:off x="3172550" y="555650"/>
              <a:ext cx="57900" cy="435000"/>
            </a:xfrm>
            <a:prstGeom prst="rect">
              <a:avLst/>
            </a:prstGeom>
            <a:solidFill>
              <a:srgbClr val="91062F"/>
            </a:solidFill>
            <a:ln cap="flat" cmpd="sng" w="9525">
              <a:solidFill>
                <a:srgbClr val="9106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9"/>
            <p:cNvSpPr/>
            <p:nvPr/>
          </p:nvSpPr>
          <p:spPr>
            <a:xfrm flipH="1" rot="5400000">
              <a:off x="6026000" y="555650"/>
              <a:ext cx="57900" cy="435000"/>
            </a:xfrm>
            <a:prstGeom prst="rect">
              <a:avLst/>
            </a:prstGeom>
            <a:solidFill>
              <a:srgbClr val="91062F"/>
            </a:solidFill>
            <a:ln cap="flat" cmpd="sng" w="9525">
              <a:solidFill>
                <a:srgbClr val="9106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7449550" y="1163050"/>
              <a:ext cx="55800" cy="738900"/>
            </a:xfrm>
            <a:prstGeom prst="rect">
              <a:avLst/>
            </a:prstGeom>
            <a:solidFill>
              <a:srgbClr val="91062F"/>
            </a:solidFill>
            <a:ln cap="flat" cmpd="sng" w="9525">
              <a:solidFill>
                <a:srgbClr val="9106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 flipH="1" rot="5400000">
              <a:off x="6073050" y="1851475"/>
              <a:ext cx="64200" cy="623400"/>
            </a:xfrm>
            <a:prstGeom prst="rect">
              <a:avLst/>
            </a:prstGeom>
            <a:solidFill>
              <a:srgbClr val="91062F"/>
            </a:solidFill>
            <a:ln cap="flat" cmpd="sng" w="9525">
              <a:solidFill>
                <a:srgbClr val="9106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 flipH="1" rot="5400000">
              <a:off x="3164450" y="1891525"/>
              <a:ext cx="74100" cy="543300"/>
            </a:xfrm>
            <a:prstGeom prst="rect">
              <a:avLst/>
            </a:prstGeom>
            <a:solidFill>
              <a:srgbClr val="91062F"/>
            </a:solidFill>
            <a:ln cap="flat" cmpd="sng" w="9525">
              <a:solidFill>
                <a:srgbClr val="9106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 flipH="1">
              <a:off x="1864850" y="2532625"/>
              <a:ext cx="55800" cy="639600"/>
            </a:xfrm>
            <a:prstGeom prst="rect">
              <a:avLst/>
            </a:prstGeom>
            <a:solidFill>
              <a:srgbClr val="91062F"/>
            </a:solidFill>
            <a:ln cap="flat" cmpd="sng" w="9525">
              <a:solidFill>
                <a:srgbClr val="9106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19"/>
          <p:cNvSpPr txBox="1"/>
          <p:nvPr>
            <p:ph type="ctrTitle"/>
          </p:nvPr>
        </p:nvSpPr>
        <p:spPr>
          <a:xfrm>
            <a:off x="635775" y="194000"/>
            <a:ext cx="8458200" cy="8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1062F"/>
                </a:solidFill>
                <a:latin typeface="Georgia"/>
                <a:ea typeface="Georgia"/>
                <a:cs typeface="Georgia"/>
                <a:sym typeface="Georgia"/>
              </a:rPr>
              <a:t>Working towards a regression model using sentiment analysis</a:t>
            </a:r>
            <a:endParaRPr b="1" sz="2400">
              <a:solidFill>
                <a:srgbClr val="91062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ctrTitle"/>
          </p:nvPr>
        </p:nvSpPr>
        <p:spPr>
          <a:xfrm>
            <a:off x="198450" y="143575"/>
            <a:ext cx="7757400" cy="8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91062F"/>
                </a:solidFill>
                <a:latin typeface="Georgia"/>
                <a:ea typeface="Georgia"/>
                <a:cs typeface="Georgia"/>
                <a:sym typeface="Georgia"/>
              </a:rPr>
              <a:t>Model Development</a:t>
            </a:r>
            <a:endParaRPr b="1" sz="2800">
              <a:solidFill>
                <a:srgbClr val="91062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326225" y="1109175"/>
            <a:ext cx="12600" cy="3773400"/>
          </a:xfrm>
          <a:prstGeom prst="rect">
            <a:avLst/>
          </a:prstGeom>
          <a:solidFill>
            <a:srgbClr val="91062F"/>
          </a:solidFill>
          <a:ln cap="flat" cmpd="sng" w="9525">
            <a:solidFill>
              <a:srgbClr val="9106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576825" y="1109175"/>
            <a:ext cx="4342200" cy="39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Linear Regression model:</a:t>
            </a:r>
            <a:endParaRPr b="1" sz="12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sentimentLastMessage </a:t>
            </a:r>
            <a:r>
              <a:rPr lang="en" sz="12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-1.305 - 1.458*10</a:t>
            </a:r>
            <a:r>
              <a:rPr baseline="30000" lang="en" sz="1200">
                <a:solidFill>
                  <a:srgbClr val="43434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-5</a:t>
            </a:r>
            <a:r>
              <a:rPr lang="en" sz="12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responseTime </a:t>
            </a:r>
            <a:endParaRPr sz="12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+ 0.1388 sentimentFirstMessage</a:t>
            </a:r>
            <a:endParaRPr sz="12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 hypothesis: </a:t>
            </a:r>
            <a:r>
              <a:rPr lang="en" sz="12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response time and the sentiment score in the first message in a conversation has no relationship with the sentiment score in the last message in the conversation.</a:t>
            </a:r>
            <a:endParaRPr sz="12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Alternative</a:t>
            </a:r>
            <a:r>
              <a:rPr b="1" lang="en" sz="12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hypothesis: </a:t>
            </a:r>
            <a:r>
              <a:rPr lang="en" sz="12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response time and the sentiment score in the first message in a conversation has a relationship with the sentiment score in the last message in the conversation.</a:t>
            </a:r>
            <a:endParaRPr sz="12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highlight>
                  <a:srgbClr val="E1BBC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ɑ = 0.05, p-value = </a:t>
            </a:r>
            <a:r>
              <a:rPr lang="en" sz="1200">
                <a:solidFill>
                  <a:schemeClr val="dk1"/>
                </a:solidFill>
                <a:highlight>
                  <a:srgbClr val="E1BBC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5.392*10</a:t>
            </a:r>
            <a:r>
              <a:rPr baseline="30000" lang="en" sz="1200">
                <a:solidFill>
                  <a:schemeClr val="dk1"/>
                </a:solidFill>
                <a:highlight>
                  <a:srgbClr val="E1BBC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-9</a:t>
            </a:r>
            <a:endParaRPr baseline="30000" sz="1200">
              <a:solidFill>
                <a:schemeClr val="dk1"/>
              </a:solidFill>
              <a:highlight>
                <a:srgbClr val="E1BBC6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our p-value is below our ɑ level, we reject the null hypothesis and conclude that response time and sentiment in the first message have a relationship with the sentiment score in the last message.</a:t>
            </a:r>
            <a:endParaRPr sz="12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 rotWithShape="1">
          <a:blip r:embed="rId3">
            <a:alphaModFix/>
          </a:blip>
          <a:srcRect b="0" l="0" r="12211" t="0"/>
          <a:stretch/>
        </p:blipFill>
        <p:spPr>
          <a:xfrm>
            <a:off x="5078425" y="117225"/>
            <a:ext cx="3478051" cy="2454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4300" y="2638100"/>
            <a:ext cx="3478051" cy="224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ctrTitle"/>
          </p:nvPr>
        </p:nvSpPr>
        <p:spPr>
          <a:xfrm>
            <a:off x="929525" y="415425"/>
            <a:ext cx="7757400" cy="8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91062F"/>
                </a:solidFill>
                <a:latin typeface="Georgia"/>
                <a:ea typeface="Georgia"/>
                <a:cs typeface="Georgia"/>
                <a:sym typeface="Georgia"/>
              </a:rPr>
              <a:t>Conclusions</a:t>
            </a:r>
            <a:endParaRPr b="1" sz="2800">
              <a:solidFill>
                <a:srgbClr val="91062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1011850" y="1500975"/>
            <a:ext cx="33600" cy="3001800"/>
          </a:xfrm>
          <a:prstGeom prst="rect">
            <a:avLst/>
          </a:prstGeom>
          <a:solidFill>
            <a:srgbClr val="91062F"/>
          </a:solidFill>
          <a:ln cap="flat" cmpd="sng" w="9525">
            <a:solidFill>
              <a:srgbClr val="9106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1283650" y="1500975"/>
            <a:ext cx="7165200" cy="30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Georgia"/>
              <a:buChar char="●"/>
            </a:pPr>
            <a:r>
              <a:rPr lang="en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Longer response times lead to more negative sentiments in the final message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Georgia"/>
              <a:buChar char="➢"/>
            </a:pPr>
            <a:r>
              <a:rPr lang="en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Have the system prioritize messages that were posted earlier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Georgia"/>
              <a:buChar char="●"/>
            </a:pPr>
            <a:r>
              <a:rPr lang="en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L</a:t>
            </a:r>
            <a:r>
              <a:rPr lang="en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ower sentiment scores in the first message relate to lower sentiment scores in the last message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Georgia"/>
              <a:buChar char="➢"/>
            </a:pPr>
            <a:r>
              <a:rPr lang="en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E</a:t>
            </a:r>
            <a:r>
              <a:rPr lang="en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nsure that the attorneys’ first messages in a conversation have positive sentiments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Georgia"/>
              <a:buChar char="●"/>
            </a:pPr>
            <a:r>
              <a:rPr lang="en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Also consider visualization </a:t>
            </a:r>
            <a:r>
              <a:rPr lang="en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findings</a:t>
            </a:r>
            <a:r>
              <a:rPr lang="en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Georgia"/>
              <a:buChar char="➢"/>
            </a:pPr>
            <a:r>
              <a:rPr lang="en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Focusing </a:t>
            </a:r>
            <a:r>
              <a:rPr lang="en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recruiting</a:t>
            </a:r>
            <a:r>
              <a:rPr lang="en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 efforts to states with higher question volume to attorney ratio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Georgia"/>
              <a:buChar char="➢"/>
            </a:pPr>
            <a:r>
              <a:rPr lang="en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Encourage clients to write a detailed description of the issue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Char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E35A1"/>
      </a:accent1>
      <a:accent2>
        <a:srgbClr val="0C79F3"/>
      </a:accent2>
      <a:accent3>
        <a:srgbClr val="00D4F0"/>
      </a:accent3>
      <a:accent4>
        <a:srgbClr val="2170B7"/>
      </a:accent4>
      <a:accent5>
        <a:srgbClr val="59A7FF"/>
      </a:accent5>
      <a:accent6>
        <a:srgbClr val="07155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