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Abdi, Amanda, Charles, Carlos, Caro, Larissa, Aymen</a:t>
            </a:r>
            <a:endParaRPr/>
          </a:p>
        </p:txBody>
      </p:sp>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US" sz="1100"/>
              <a:t>Aymen:</a:t>
            </a:r>
            <a:endParaRPr sz="1100"/>
          </a:p>
          <a:p>
            <a:pPr indent="0" lvl="0" marL="0" rtl="0" algn="l">
              <a:lnSpc>
                <a:spcPct val="100000"/>
              </a:lnSpc>
              <a:spcBef>
                <a:spcPts val="0"/>
              </a:spcBef>
              <a:spcAft>
                <a:spcPts val="0"/>
              </a:spcAft>
              <a:buClr>
                <a:srgbClr val="000000"/>
              </a:buClr>
              <a:buSzPts val="1100"/>
              <a:buFont typeface="Arial"/>
              <a:buNone/>
            </a:pPr>
            <a:r>
              <a:t/>
            </a:r>
            <a:endParaRPr sz="1100"/>
          </a:p>
          <a:p>
            <a:pPr indent="0" lvl="0" marL="0" rtl="0" algn="l">
              <a:lnSpc>
                <a:spcPct val="100000"/>
              </a:lnSpc>
              <a:spcBef>
                <a:spcPts val="0"/>
              </a:spcBef>
              <a:spcAft>
                <a:spcPts val="0"/>
              </a:spcAft>
              <a:buClr>
                <a:srgbClr val="000000"/>
              </a:buClr>
              <a:buSzPts val="1100"/>
              <a:buFont typeface="Arial"/>
              <a:buNone/>
            </a:pPr>
            <a:r>
              <a:rPr lang="en-US" sz="1150">
                <a:solidFill>
                  <a:srgbClr val="1D1C1D"/>
                </a:solidFill>
                <a:highlight>
                  <a:srgbClr val="F8F8F8"/>
                </a:highlight>
              </a:rPr>
              <a:t>Through our presentations we will be introducing you to what we will be presenting, followed by our goals for what we want our feature to target. Then we will show you guys our process of how we came up with the feature, and how we implemented it. We will then show you guys a demo to explain the features and finally answer any lingering questions you guys may have since I am sure you guys are so interested in it that you’ll have many burning questions!</a:t>
            </a:r>
            <a:endParaRPr sz="1100"/>
          </a:p>
          <a:p>
            <a:pPr indent="-247650" lvl="0" marL="457200" rtl="0" algn="l">
              <a:lnSpc>
                <a:spcPct val="100000"/>
              </a:lnSpc>
              <a:spcBef>
                <a:spcPts val="0"/>
              </a:spcBef>
              <a:spcAft>
                <a:spcPts val="0"/>
              </a:spcAft>
              <a:buClr>
                <a:srgbClr val="000000"/>
              </a:buClr>
              <a:buSzPts val="1100"/>
              <a:buFont typeface="Arial"/>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Abdi</a:t>
            </a:r>
            <a:endParaRPr/>
          </a:p>
          <a:p>
            <a:pPr indent="0" lvl="0" marL="0" rtl="0" algn="l">
              <a:lnSpc>
                <a:spcPct val="100000"/>
              </a:lnSpc>
              <a:spcBef>
                <a:spcPts val="0"/>
              </a:spcBef>
              <a:spcAft>
                <a:spcPts val="0"/>
              </a:spcAft>
              <a:buSzPts val="1400"/>
              <a:buNone/>
            </a:pPr>
            <a:r>
              <a:rPr lang="en-US"/>
              <a:t>Introduction of Emergency Tweets: Twitter represents “what’s happening”, therefore it’s essential for this platform to show it’s concerns about current events by raising awareness to emergency causes</a:t>
            </a:r>
            <a:endParaRPr/>
          </a:p>
        </p:txBody>
      </p:sp>
      <p:sp>
        <p:nvSpPr>
          <p:cNvPr id="88" name="Google Shape;8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100"/>
              <a:buFont typeface="Arial"/>
              <a:buNone/>
            </a:pPr>
            <a:r>
              <a:rPr lang="en-US">
                <a:solidFill>
                  <a:schemeClr val="dk1"/>
                </a:solidFill>
              </a:rPr>
              <a:t>(Amanda, Aymen)</a:t>
            </a:r>
            <a:endParaRPr>
              <a:solidFill>
                <a:schemeClr val="dk1"/>
              </a:solidFill>
            </a:endParaRPr>
          </a:p>
          <a:p>
            <a:pPr indent="0" lvl="0" marL="0" rtl="0" algn="l">
              <a:lnSpc>
                <a:spcPct val="100000"/>
              </a:lnSpc>
              <a:spcBef>
                <a:spcPts val="0"/>
              </a:spcBef>
              <a:spcAft>
                <a:spcPts val="0"/>
              </a:spcAft>
              <a:buSzPts val="1400"/>
              <a:buNone/>
            </a:pPr>
            <a:r>
              <a:rPr lang="en-US"/>
              <a:t>Emergency notifications will make users spend more time on the platform (DAM) bc it increases how many times a user open the app daily  -&gt; increases chances of seeing adds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Aymen: Twitter goals and how it relates</a:t>
            </a:r>
            <a:endParaRPr/>
          </a:p>
          <a:p>
            <a:pPr indent="-317500" lvl="0" marL="457200" rtl="0" algn="l">
              <a:lnSpc>
                <a:spcPct val="100000"/>
              </a:lnSpc>
              <a:spcBef>
                <a:spcPts val="0"/>
              </a:spcBef>
              <a:spcAft>
                <a:spcPts val="0"/>
              </a:spcAft>
              <a:buSzPts val="1400"/>
              <a:buChar char="●"/>
            </a:pPr>
            <a:r>
              <a:rPr lang="en-US"/>
              <a:t>#trust: twitter trustworthy source of min-to-min news </a:t>
            </a:r>
            <a:endParaRPr/>
          </a:p>
          <a:p>
            <a:pPr indent="-317500" lvl="0" marL="457200" rtl="0" algn="l">
              <a:lnSpc>
                <a:spcPct val="100000"/>
              </a:lnSpc>
              <a:spcBef>
                <a:spcPts val="0"/>
              </a:spcBef>
              <a:spcAft>
                <a:spcPts val="0"/>
              </a:spcAft>
              <a:buSzPts val="1400"/>
              <a:buChar char="●"/>
            </a:pPr>
            <a:r>
              <a:rPr lang="en-US"/>
              <a:t>#health: raising awareness about health-related emergencies promotes health</a:t>
            </a:r>
            <a:endParaRPr/>
          </a:p>
          <a:p>
            <a:pPr indent="-317500" lvl="0" marL="457200" rtl="0" algn="l">
              <a:lnSpc>
                <a:spcPct val="100000"/>
              </a:lnSpc>
              <a:spcBef>
                <a:spcPts val="0"/>
              </a:spcBef>
              <a:spcAft>
                <a:spcPts val="0"/>
              </a:spcAft>
              <a:buSzPts val="1400"/>
              <a:buChar char="●"/>
            </a:pPr>
            <a:r>
              <a:rPr lang="en-US"/>
              <a:t>#straightforward: design and purpose simple and understandable even to people who don’t see feature announcement</a:t>
            </a:r>
            <a:endParaRPr/>
          </a:p>
          <a:p>
            <a:pPr indent="-317500" lvl="0" marL="457200" rtl="0" algn="l">
              <a:lnSpc>
                <a:spcPct val="100000"/>
              </a:lnSpc>
              <a:spcBef>
                <a:spcPts val="0"/>
              </a:spcBef>
              <a:spcAft>
                <a:spcPts val="0"/>
              </a:spcAft>
              <a:buSzPts val="1400"/>
              <a:buChar char="●"/>
            </a:pPr>
            <a:r>
              <a:rPr lang="en-US"/>
              <a:t>#purpose #fast #free: purpose is to raise awareness as #fast as possible. is also #free.</a:t>
            </a:r>
            <a:endParaRPr>
              <a:solidFill>
                <a:srgbClr val="1D1C1D"/>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Helvetica Neue"/>
                <a:ea typeface="Helvetica Neue"/>
                <a:cs typeface="Helvetica Neue"/>
                <a:sym typeface="Helvetica Neue"/>
              </a:rPr>
              <a:t>pass it over to charles</a:t>
            </a:r>
            <a:endParaRPr sz="10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5" name="Google Shape;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(Charles)</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300"/>
              <a:buFont typeface="Arial"/>
              <a:buNone/>
            </a:pPr>
            <a:r>
              <a:rPr i="1" lang="en-US" sz="1100">
                <a:solidFill>
                  <a:schemeClr val="dk1"/>
                </a:solidFill>
              </a:rPr>
              <a:t>(Charles, Carlos))</a:t>
            </a:r>
            <a:endParaRPr i="1" sz="1100">
              <a:solidFill>
                <a:schemeClr val="dk1"/>
              </a:solidFill>
            </a:endParaRPr>
          </a:p>
          <a:p>
            <a:pPr indent="0" lvl="0" marL="0" rtl="0" algn="l">
              <a:spcBef>
                <a:spcPts val="0"/>
              </a:spcBef>
              <a:spcAft>
                <a:spcPts val="0"/>
              </a:spcAft>
              <a:buClr>
                <a:schemeClr val="dk1"/>
              </a:buClr>
              <a:buSzPts val="1300"/>
              <a:buFont typeface="Arial"/>
              <a:buNone/>
            </a:pPr>
            <a:r>
              <a:rPr i="1" lang="en-US" sz="1100">
                <a:solidFill>
                  <a:schemeClr val="dk1"/>
                </a:solidFill>
              </a:rPr>
              <a:t>(How did your team build the feature? How many iterations? Define roadblocks, successes and lessons learned. Explain the user experience. )</a:t>
            </a:r>
            <a:endParaRPr i="1" sz="1100">
              <a:solidFill>
                <a:schemeClr val="dk1"/>
              </a:solidFill>
            </a:endParaRPr>
          </a:p>
          <a:p>
            <a:pPr indent="0" lvl="0" marL="0" rtl="0" algn="l">
              <a:spcBef>
                <a:spcPts val="0"/>
              </a:spcBef>
              <a:spcAft>
                <a:spcPts val="0"/>
              </a:spcAft>
              <a:buClr>
                <a:schemeClr val="dk1"/>
              </a:buClr>
              <a:buSzPts val="1300"/>
              <a:buFont typeface="Arial"/>
              <a:buNone/>
            </a:pPr>
            <a:r>
              <a:rPr i="1" lang="en-US" sz="1100">
                <a:solidFill>
                  <a:schemeClr val="dk1"/>
                </a:solidFill>
              </a:rPr>
              <a:t>We had to add a button, a hover sign, changes in the button of follow when you press it one time and again, and the sign that appears after you click it. We had an approximation of 4 iterations in our way to add the final features. One of our roadblocks was to follow the Twitter aesthetics trying to make the feature as they belong in the page. We really had a huge success adding the feature and their reactions with the signs. We learn a lot about how Twitter is made, how to add some features in a page, use json to stock data. *There is left the user experience*</a:t>
            </a:r>
            <a:endParaRPr i="1" sz="1100">
              <a:solidFill>
                <a:schemeClr val="dk1"/>
              </a:solidFill>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Larissa - Emergency Icon</a:t>
            </a:r>
            <a:endParaRPr/>
          </a:p>
          <a:p>
            <a:pPr indent="0" lvl="0" marL="0" rtl="0" algn="l">
              <a:lnSpc>
                <a:spcPct val="100000"/>
              </a:lnSpc>
              <a:spcBef>
                <a:spcPts val="0"/>
              </a:spcBef>
              <a:spcAft>
                <a:spcPts val="0"/>
              </a:spcAft>
              <a:buSzPts val="1400"/>
              <a:buNone/>
            </a:pPr>
            <a:r>
              <a:rPr lang="en-US"/>
              <a:t>Carol - Following Option</a:t>
            </a:r>
            <a:endParaRPr/>
          </a:p>
          <a:p>
            <a:pPr indent="0" lvl="0" marL="0" rtl="0" algn="l">
              <a:lnSpc>
                <a:spcPct val="100000"/>
              </a:lnSpc>
              <a:spcBef>
                <a:spcPts val="0"/>
              </a:spcBef>
              <a:spcAft>
                <a:spcPts val="0"/>
              </a:spcAft>
              <a:buSzPts val="1400"/>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(Larissa)</a:t>
            </a:r>
            <a:endParaRPr/>
          </a:p>
          <a:p>
            <a:pPr indent="0" lvl="0" marL="0" rtl="0" algn="l">
              <a:lnSpc>
                <a:spcPct val="100000"/>
              </a:lnSpc>
              <a:spcBef>
                <a:spcPts val="0"/>
              </a:spcBef>
              <a:spcAft>
                <a:spcPts val="0"/>
              </a:spcAft>
              <a:buSzPts val="1400"/>
              <a:buNone/>
            </a:pPr>
            <a:r>
              <a:rPr lang="en-US"/>
              <a:t>We are introducing the emergency tweet option. An emergency icon at the top right of the tweet would highlight it as a concerning topic. Hovering over the icon will give a bit of detail on what icon is representing. </a:t>
            </a:r>
            <a:endParaRPr/>
          </a:p>
          <a:p>
            <a:pPr indent="0" lvl="0" marL="0" rtl="0" algn="l">
              <a:lnSpc>
                <a:spcPct val="100000"/>
              </a:lnSpc>
              <a:spcBef>
                <a:spcPts val="0"/>
              </a:spcBef>
              <a:spcAft>
                <a:spcPts val="0"/>
              </a:spcAft>
              <a:buSzPts val="1400"/>
              <a:buNone/>
            </a:pPr>
            <a:r>
              <a:rPr lang="en-US"/>
              <a:t>After following it, notifications regarding the emergency topic will be sent</a:t>
            </a:r>
            <a:endParaRPr/>
          </a:p>
          <a:p>
            <a:pPr indent="0" lvl="0" marL="0" rtl="0" algn="l">
              <a:lnSpc>
                <a:spcPct val="100000"/>
              </a:lnSpc>
              <a:spcBef>
                <a:spcPts val="0"/>
              </a:spcBef>
              <a:spcAft>
                <a:spcPts val="0"/>
              </a:spcAft>
              <a:buSzPts val="1400"/>
              <a:buNone/>
            </a:pPr>
            <a:r>
              <a:rPr lang="en-US"/>
              <a:t>All the tweets can be marked as an emergency tweet with a button in the redaction area, it will pass to a filter to check if it really and emergency, and when the tweets are in the feed you can report if it’s not or otherwise notify that it’s actually an emergency. You can also add pictures too.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(Caro) After the user clicks the “Follow </a:t>
            </a:r>
            <a:r>
              <a:rPr lang="en-US"/>
              <a:t>Emergency</a:t>
            </a:r>
            <a:r>
              <a:rPr lang="en-US"/>
              <a:t>” button, they will receive updates on every new information about the tweet, for example, with the case of a missing person, they would be notified where they were last seen, whether they have been found, etc. </a:t>
            </a:r>
            <a:endParaRPr/>
          </a:p>
          <a:p>
            <a:pPr indent="0" lvl="0" marL="0" marR="0" rtl="0" algn="l">
              <a:lnSpc>
                <a:spcPct val="100000"/>
              </a:lnSpc>
              <a:spcBef>
                <a:spcPts val="0"/>
              </a:spcBef>
              <a:spcAft>
                <a:spcPts val="0"/>
              </a:spcAft>
              <a:buNone/>
            </a:pPr>
            <a:r>
              <a:rPr lang="en-US"/>
              <a:t>In this example it is the case of a hospital out of stock of medical mask so you can follow the tweet to know the updates of the case, because maybe there someone that can help for example the comment of Larissa saying she know a association that can help.</a:t>
            </a:r>
            <a:r>
              <a:rPr lang="en-US"/>
              <a:t>Also if you want to stop </a:t>
            </a:r>
            <a:r>
              <a:rPr lang="en-US"/>
              <a:t>receiving notification you can unfollow by pressing the same button.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If the feature have successful in this context, this function can be used in forward projects like following a threat that you are interested in.</a:t>
            </a: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 showMasterSp="0" type="tx">
  <p:cSld name="TITLE_AND_BODY">
    <p:bg>
      <p:bgPr>
        <a:solidFill>
          <a:srgbClr val="1DA1F2"/>
        </a:solidFill>
      </p:bgPr>
    </p:bg>
    <p:spTree>
      <p:nvGrpSpPr>
        <p:cNvPr id="10" name="Shape 10"/>
        <p:cNvGrpSpPr/>
        <p:nvPr/>
      </p:nvGrpSpPr>
      <p:grpSpPr>
        <a:xfrm>
          <a:off x="0" y="0"/>
          <a:ext cx="0" cy="0"/>
          <a:chOff x="0" y="0"/>
          <a:chExt cx="0" cy="0"/>
        </a:xfrm>
      </p:grpSpPr>
      <p:sp>
        <p:nvSpPr>
          <p:cNvPr id="11" name="Google Shape;11;p2"/>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12" name="Google Shape;12;p2"/>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1_1_1_1_1">
  <p:cSld name="BLANK_3_1_1_1_1_1">
    <p:spTree>
      <p:nvGrpSpPr>
        <p:cNvPr id="35" name="Shape 35"/>
        <p:cNvGrpSpPr/>
        <p:nvPr/>
      </p:nvGrpSpPr>
      <p:grpSpPr>
        <a:xfrm>
          <a:off x="0" y="0"/>
          <a:ext cx="0" cy="0"/>
          <a:chOff x="0" y="0"/>
          <a:chExt cx="0" cy="0"/>
        </a:xfrm>
      </p:grpSpPr>
      <p:sp>
        <p:nvSpPr>
          <p:cNvPr id="36" name="Google Shape;36;p11"/>
          <p:cNvSpPr/>
          <p:nvPr/>
        </p:nvSpPr>
        <p:spPr>
          <a:xfrm>
            <a:off x="6003304" y="0"/>
            <a:ext cx="3140701" cy="5143500"/>
          </a:xfrm>
          <a:prstGeom prst="rect">
            <a:avLst/>
          </a:prstGeom>
          <a:solidFill>
            <a:srgbClr val="E0245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37" name="Google Shape;37;p11"/>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3" showMasterSp="0">
  <p:cSld name="BLANK_2_3">
    <p:bg>
      <p:bgPr>
        <a:solidFill>
          <a:srgbClr val="1DA1F2"/>
        </a:solidFill>
      </p:bgPr>
    </p:bg>
    <p:spTree>
      <p:nvGrpSpPr>
        <p:cNvPr id="38" name="Shape 38"/>
        <p:cNvGrpSpPr/>
        <p:nvPr/>
      </p:nvGrpSpPr>
      <p:grpSpPr>
        <a:xfrm>
          <a:off x="0" y="0"/>
          <a:ext cx="0" cy="0"/>
          <a:chOff x="0" y="0"/>
          <a:chExt cx="0" cy="0"/>
        </a:xfrm>
      </p:grpSpPr>
      <p:pic>
        <p:nvPicPr>
          <p:cNvPr descr="Google Shape;47;p11" id="39" name="Google Shape;39;p12"/>
          <p:cNvPicPr preferRelativeResize="0"/>
          <p:nvPr/>
        </p:nvPicPr>
        <p:blipFill rotWithShape="1">
          <a:blip r:embed="rId2">
            <a:alphaModFix/>
          </a:blip>
          <a:srcRect b="40119" l="24311" r="0" t="0"/>
          <a:stretch/>
        </p:blipFill>
        <p:spPr>
          <a:xfrm>
            <a:off x="-21501" y="305079"/>
            <a:ext cx="7582577" cy="4874021"/>
          </a:xfrm>
          <a:prstGeom prst="rect">
            <a:avLst/>
          </a:prstGeom>
          <a:noFill/>
          <a:ln>
            <a:noFill/>
          </a:ln>
        </p:spPr>
      </p:pic>
      <p:sp>
        <p:nvSpPr>
          <p:cNvPr id="40" name="Google Shape;40;p12"/>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41" name="Google Shape;41;p12"/>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3_1" showMasterSp="0">
  <p:cSld name="BLANK_2_3_1">
    <p:bg>
      <p:bgPr>
        <a:solidFill>
          <a:srgbClr val="1DA1F2"/>
        </a:solidFill>
      </p:bgPr>
    </p:bg>
    <p:spTree>
      <p:nvGrpSpPr>
        <p:cNvPr id="42" name="Shape 42"/>
        <p:cNvGrpSpPr/>
        <p:nvPr/>
      </p:nvGrpSpPr>
      <p:grpSpPr>
        <a:xfrm>
          <a:off x="0" y="0"/>
          <a:ext cx="0" cy="0"/>
          <a:chOff x="0" y="0"/>
          <a:chExt cx="0" cy="0"/>
        </a:xfrm>
      </p:grpSpPr>
      <p:sp>
        <p:nvSpPr>
          <p:cNvPr id="43" name="Google Shape;43;p13"/>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pic>
        <p:nvPicPr>
          <p:cNvPr descr="Google Shape;53;p12" id="44" name="Google Shape;44;p13"/>
          <p:cNvPicPr preferRelativeResize="0"/>
          <p:nvPr/>
        </p:nvPicPr>
        <p:blipFill rotWithShape="1">
          <a:blip r:embed="rId2">
            <a:alphaModFix/>
          </a:blip>
          <a:srcRect b="0" l="0" r="23551" t="40858"/>
          <a:stretch/>
        </p:blipFill>
        <p:spPr>
          <a:xfrm>
            <a:off x="2320195" y="-81076"/>
            <a:ext cx="6861655" cy="3957506"/>
          </a:xfrm>
          <a:prstGeom prst="rect">
            <a:avLst/>
          </a:prstGeom>
          <a:noFill/>
          <a:ln>
            <a:noFill/>
          </a:ln>
        </p:spPr>
      </p:pic>
      <p:sp>
        <p:nvSpPr>
          <p:cNvPr id="45" name="Google Shape;45;p13"/>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3_1_2" showMasterSp="0">
  <p:cSld name="BLANK_2_3_1_2">
    <p:bg>
      <p:bgPr>
        <a:solidFill>
          <a:srgbClr val="1DA1F2"/>
        </a:solidFill>
      </p:bgPr>
    </p:bg>
    <p:spTree>
      <p:nvGrpSpPr>
        <p:cNvPr id="46" name="Shape 46"/>
        <p:cNvGrpSpPr/>
        <p:nvPr/>
      </p:nvGrpSpPr>
      <p:grpSpPr>
        <a:xfrm>
          <a:off x="0" y="0"/>
          <a:ext cx="0" cy="0"/>
          <a:chOff x="0" y="0"/>
          <a:chExt cx="0" cy="0"/>
        </a:xfrm>
      </p:grpSpPr>
      <p:sp>
        <p:nvSpPr>
          <p:cNvPr id="47" name="Google Shape;47;p14"/>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pic>
        <p:nvPicPr>
          <p:cNvPr descr="Google Shape;57;p13" id="48" name="Google Shape;48;p14"/>
          <p:cNvPicPr preferRelativeResize="0"/>
          <p:nvPr/>
        </p:nvPicPr>
        <p:blipFill rotWithShape="1">
          <a:blip r:embed="rId2">
            <a:alphaModFix/>
          </a:blip>
          <a:srcRect b="24169" l="0" r="42635" t="17602"/>
          <a:stretch/>
        </p:blipFill>
        <p:spPr>
          <a:xfrm>
            <a:off x="2278075" y="-81075"/>
            <a:ext cx="6903776" cy="5224575"/>
          </a:xfrm>
          <a:prstGeom prst="rect">
            <a:avLst/>
          </a:prstGeom>
          <a:noFill/>
          <a:ln>
            <a:noFill/>
          </a:ln>
        </p:spPr>
      </p:pic>
      <p:sp>
        <p:nvSpPr>
          <p:cNvPr id="49" name="Google Shape;49;p14"/>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3_1_1" showMasterSp="0">
  <p:cSld name="BLANK_2_3_1_1">
    <p:bg>
      <p:bgPr>
        <a:solidFill>
          <a:srgbClr val="1DA1F2"/>
        </a:solidFill>
      </p:bgPr>
    </p:bg>
    <p:spTree>
      <p:nvGrpSpPr>
        <p:cNvPr id="50" name="Shape 50"/>
        <p:cNvGrpSpPr/>
        <p:nvPr/>
      </p:nvGrpSpPr>
      <p:grpSpPr>
        <a:xfrm>
          <a:off x="0" y="0"/>
          <a:ext cx="0" cy="0"/>
          <a:chOff x="0" y="0"/>
          <a:chExt cx="0" cy="0"/>
        </a:xfrm>
      </p:grpSpPr>
      <p:pic>
        <p:nvPicPr>
          <p:cNvPr descr="Google Shape;59;p14" id="51" name="Google Shape;51;p15"/>
          <p:cNvPicPr preferRelativeResize="0"/>
          <p:nvPr/>
        </p:nvPicPr>
        <p:blipFill rotWithShape="1">
          <a:blip r:embed="rId2">
            <a:alphaModFix/>
          </a:blip>
          <a:srcRect b="14681" l="36243" r="8631" t="36295"/>
          <a:stretch/>
        </p:blipFill>
        <p:spPr>
          <a:xfrm>
            <a:off x="0" y="0"/>
            <a:ext cx="9144000" cy="5143499"/>
          </a:xfrm>
          <a:prstGeom prst="rect">
            <a:avLst/>
          </a:prstGeom>
          <a:noFill/>
          <a:ln>
            <a:noFill/>
          </a:ln>
        </p:spPr>
      </p:pic>
      <p:sp>
        <p:nvSpPr>
          <p:cNvPr id="52" name="Google Shape;52;p15"/>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53" name="Google Shape;53;p15"/>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2_1" showMasterSp="0">
  <p:cSld name="BLANK_2_2_1">
    <p:bg>
      <p:bgPr>
        <a:solidFill>
          <a:srgbClr val="17C064"/>
        </a:solidFill>
      </p:bgPr>
    </p:bg>
    <p:spTree>
      <p:nvGrpSpPr>
        <p:cNvPr id="54" name="Shape 54"/>
        <p:cNvGrpSpPr/>
        <p:nvPr/>
      </p:nvGrpSpPr>
      <p:grpSpPr>
        <a:xfrm>
          <a:off x="0" y="0"/>
          <a:ext cx="0" cy="0"/>
          <a:chOff x="0" y="0"/>
          <a:chExt cx="0" cy="0"/>
        </a:xfrm>
      </p:grpSpPr>
      <p:sp>
        <p:nvSpPr>
          <p:cNvPr id="55" name="Google Shape;55;p16"/>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56" name="Google Shape;56;p16"/>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2_1_1" showMasterSp="0">
  <p:cSld name="BLANK_2_2_1_1">
    <p:bg>
      <p:bgPr>
        <a:solidFill>
          <a:srgbClr val="7A4AC4"/>
        </a:solidFill>
      </p:bgPr>
    </p:bg>
    <p:spTree>
      <p:nvGrpSpPr>
        <p:cNvPr id="57" name="Shape 57"/>
        <p:cNvGrpSpPr/>
        <p:nvPr/>
      </p:nvGrpSpPr>
      <p:grpSpPr>
        <a:xfrm>
          <a:off x="0" y="0"/>
          <a:ext cx="0" cy="0"/>
          <a:chOff x="0" y="0"/>
          <a:chExt cx="0" cy="0"/>
        </a:xfrm>
      </p:grpSpPr>
      <p:sp>
        <p:nvSpPr>
          <p:cNvPr id="58" name="Google Shape;58;p17"/>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59" name="Google Shape;59;p17"/>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2_1_1_1" showMasterSp="0">
  <p:cSld name="BLANK_2_2_1_1_1">
    <p:bg>
      <p:bgPr>
        <a:solidFill>
          <a:srgbClr val="FFAD1E"/>
        </a:solidFill>
      </p:bgPr>
    </p:bg>
    <p:spTree>
      <p:nvGrpSpPr>
        <p:cNvPr id="60" name="Shape 60"/>
        <p:cNvGrpSpPr/>
        <p:nvPr/>
      </p:nvGrpSpPr>
      <p:grpSpPr>
        <a:xfrm>
          <a:off x="0" y="0"/>
          <a:ext cx="0" cy="0"/>
          <a:chOff x="0" y="0"/>
          <a:chExt cx="0" cy="0"/>
        </a:xfrm>
      </p:grpSpPr>
      <p:sp>
        <p:nvSpPr>
          <p:cNvPr id="61" name="Google Shape;61;p18"/>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62" name="Google Shape;62;p18"/>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2_1_1_1_1" showMasterSp="0">
  <p:cSld name="BLANK_2_2_1_1_1_1">
    <p:bg>
      <p:bgPr>
        <a:solidFill>
          <a:srgbClr val="E0245E"/>
        </a:solidFill>
      </p:bgPr>
    </p:bg>
    <p:spTree>
      <p:nvGrpSpPr>
        <p:cNvPr id="63" name="Shape 63"/>
        <p:cNvGrpSpPr/>
        <p:nvPr/>
      </p:nvGrpSpPr>
      <p:grpSpPr>
        <a:xfrm>
          <a:off x="0" y="0"/>
          <a:ext cx="0" cy="0"/>
          <a:chOff x="0" y="0"/>
          <a:chExt cx="0" cy="0"/>
        </a:xfrm>
      </p:grpSpPr>
      <p:sp>
        <p:nvSpPr>
          <p:cNvPr id="64" name="Google Shape;64;p19"/>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65" name="Google Shape;65;p19"/>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1" showMasterSp="0">
  <p:cSld name="BLANK_2_1">
    <p:bg>
      <p:bgPr>
        <a:solidFill>
          <a:srgbClr val="000000"/>
        </a:solidFill>
      </p:bgPr>
    </p:bg>
    <p:spTree>
      <p:nvGrpSpPr>
        <p:cNvPr id="66" name="Shape 66"/>
        <p:cNvGrpSpPr/>
        <p:nvPr/>
      </p:nvGrpSpPr>
      <p:grpSpPr>
        <a:xfrm>
          <a:off x="0" y="0"/>
          <a:ext cx="0" cy="0"/>
          <a:chOff x="0" y="0"/>
          <a:chExt cx="0" cy="0"/>
        </a:xfrm>
      </p:grpSpPr>
      <p:sp>
        <p:nvSpPr>
          <p:cNvPr id="67" name="Google Shape;67;p20"/>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68" name="Google Shape;68;p20"/>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2_2" showMasterSp="0">
  <p:cSld name="BLANK_2_2">
    <p:bg>
      <p:bgPr>
        <a:solidFill>
          <a:srgbClr val="F55D22"/>
        </a:solidFill>
      </p:bgPr>
    </p:bg>
    <p:spTree>
      <p:nvGrpSpPr>
        <p:cNvPr id="15" name="Shape 15"/>
        <p:cNvGrpSpPr/>
        <p:nvPr/>
      </p:nvGrpSpPr>
      <p:grpSpPr>
        <a:xfrm>
          <a:off x="0" y="0"/>
          <a:ext cx="0" cy="0"/>
          <a:chOff x="0" y="0"/>
          <a:chExt cx="0" cy="0"/>
        </a:xfrm>
      </p:grpSpPr>
      <p:sp>
        <p:nvSpPr>
          <p:cNvPr id="16" name="Google Shape;16;p4"/>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17" name="Google Shape;17;p4"/>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FFFFFF"/>
              </a:buClr>
              <a:buSzPts val="800"/>
              <a:buFont typeface="Helvetica Neue"/>
              <a:buNone/>
              <a:defRPr b="1" i="0" sz="8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itle">
  <p:cSld name="TITLE">
    <p:spTree>
      <p:nvGrpSpPr>
        <p:cNvPr id="18" name="Shape 18"/>
        <p:cNvGrpSpPr/>
        <p:nvPr/>
      </p:nvGrpSpPr>
      <p:grpSpPr>
        <a:xfrm>
          <a:off x="0" y="0"/>
          <a:ext cx="0" cy="0"/>
          <a:chOff x="0" y="0"/>
          <a:chExt cx="0" cy="0"/>
        </a:xfrm>
      </p:grpSpPr>
      <p:sp>
        <p:nvSpPr>
          <p:cNvPr id="19" name="Google Shape;19;p5"/>
          <p:cNvSpPr txBox="1"/>
          <p:nvPr>
            <p:ph idx="12" type="sldNum"/>
          </p:nvPr>
        </p:nvSpPr>
        <p:spPr>
          <a:xfrm>
            <a:off x="4419600" y="4608064"/>
            <a:ext cx="2133600" cy="318397"/>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1" sz="800">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2">
  <p:cSld name="BLANK_3_2">
    <p:spTree>
      <p:nvGrpSpPr>
        <p:cNvPr id="20" name="Shape 20"/>
        <p:cNvGrpSpPr/>
        <p:nvPr/>
      </p:nvGrpSpPr>
      <p:grpSpPr>
        <a:xfrm>
          <a:off x="0" y="0"/>
          <a:ext cx="0" cy="0"/>
          <a:chOff x="0" y="0"/>
          <a:chExt cx="0" cy="0"/>
        </a:xfrm>
      </p:grpSpPr>
      <p:sp>
        <p:nvSpPr>
          <p:cNvPr id="21" name="Google Shape;21;p6"/>
          <p:cNvSpPr/>
          <p:nvPr/>
        </p:nvSpPr>
        <p:spPr>
          <a:xfrm>
            <a:off x="6003304" y="0"/>
            <a:ext cx="3140701" cy="5143500"/>
          </a:xfrm>
          <a:prstGeom prst="rect">
            <a:avLst/>
          </a:pr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22" name="Google Shape;22;p6"/>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1">
  <p:cSld name="BLANK_3_1">
    <p:spTree>
      <p:nvGrpSpPr>
        <p:cNvPr id="23" name="Shape 23"/>
        <p:cNvGrpSpPr/>
        <p:nvPr/>
      </p:nvGrpSpPr>
      <p:grpSpPr>
        <a:xfrm>
          <a:off x="0" y="0"/>
          <a:ext cx="0" cy="0"/>
          <a:chOff x="0" y="0"/>
          <a:chExt cx="0" cy="0"/>
        </a:xfrm>
      </p:grpSpPr>
      <p:sp>
        <p:nvSpPr>
          <p:cNvPr id="24" name="Google Shape;24;p7"/>
          <p:cNvSpPr/>
          <p:nvPr/>
        </p:nvSpPr>
        <p:spPr>
          <a:xfrm>
            <a:off x="6003304" y="0"/>
            <a:ext cx="3140701" cy="5143500"/>
          </a:xfrm>
          <a:prstGeom prst="rect">
            <a:avLst/>
          </a:prstGeom>
          <a:solidFill>
            <a:srgbClr val="F55D2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25" name="Google Shape;25;p7"/>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1_1">
  <p:cSld name="BLANK_3_1_1">
    <p:spTree>
      <p:nvGrpSpPr>
        <p:cNvPr id="26" name="Shape 26"/>
        <p:cNvGrpSpPr/>
        <p:nvPr/>
      </p:nvGrpSpPr>
      <p:grpSpPr>
        <a:xfrm>
          <a:off x="0" y="0"/>
          <a:ext cx="0" cy="0"/>
          <a:chOff x="0" y="0"/>
          <a:chExt cx="0" cy="0"/>
        </a:xfrm>
      </p:grpSpPr>
      <p:sp>
        <p:nvSpPr>
          <p:cNvPr id="27" name="Google Shape;27;p8"/>
          <p:cNvSpPr/>
          <p:nvPr/>
        </p:nvSpPr>
        <p:spPr>
          <a:xfrm>
            <a:off x="6003304" y="0"/>
            <a:ext cx="3140701" cy="5143500"/>
          </a:xfrm>
          <a:prstGeom prst="rect">
            <a:avLst/>
          </a:prstGeom>
          <a:solidFill>
            <a:srgbClr val="17C06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28" name="Google Shape;28;p8"/>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1_1_1">
  <p:cSld name="BLANK_3_1_1_1">
    <p:spTree>
      <p:nvGrpSpPr>
        <p:cNvPr id="29" name="Shape 29"/>
        <p:cNvGrpSpPr/>
        <p:nvPr/>
      </p:nvGrpSpPr>
      <p:grpSpPr>
        <a:xfrm>
          <a:off x="0" y="0"/>
          <a:ext cx="0" cy="0"/>
          <a:chOff x="0" y="0"/>
          <a:chExt cx="0" cy="0"/>
        </a:xfrm>
      </p:grpSpPr>
      <p:sp>
        <p:nvSpPr>
          <p:cNvPr id="30" name="Google Shape;30;p9"/>
          <p:cNvSpPr/>
          <p:nvPr/>
        </p:nvSpPr>
        <p:spPr>
          <a:xfrm>
            <a:off x="6003304" y="0"/>
            <a:ext cx="3140701" cy="5143500"/>
          </a:xfrm>
          <a:prstGeom prst="rect">
            <a:avLst/>
          </a:prstGeom>
          <a:solidFill>
            <a:srgbClr val="7A4AC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31" name="Google Shape;31;p9"/>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3_1_1_1_1">
  <p:cSld name="BLANK_3_1_1_1_1">
    <p:spTree>
      <p:nvGrpSpPr>
        <p:cNvPr id="32" name="Shape 32"/>
        <p:cNvGrpSpPr/>
        <p:nvPr/>
      </p:nvGrpSpPr>
      <p:grpSpPr>
        <a:xfrm>
          <a:off x="0" y="0"/>
          <a:ext cx="0" cy="0"/>
          <a:chOff x="0" y="0"/>
          <a:chExt cx="0" cy="0"/>
        </a:xfrm>
      </p:grpSpPr>
      <p:sp>
        <p:nvSpPr>
          <p:cNvPr id="33" name="Google Shape;33;p10"/>
          <p:cNvSpPr/>
          <p:nvPr/>
        </p:nvSpPr>
        <p:spPr>
          <a:xfrm>
            <a:off x="6003304" y="0"/>
            <a:ext cx="3140701" cy="5143500"/>
          </a:xfrm>
          <a:prstGeom prst="rect">
            <a:avLst/>
          </a:prstGeom>
          <a:solidFill>
            <a:srgbClr val="FFAD1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34" name="Google Shape;34;p10"/>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283527" y="4623442"/>
            <a:ext cx="293101" cy="2382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7" name="Google Shape;7;p1"/>
          <p:cNvSpPr txBox="1"/>
          <p:nvPr>
            <p:ph type="title"/>
          </p:nvPr>
        </p:nvSpPr>
        <p:spPr>
          <a:xfrm>
            <a:off x="457200" y="205978"/>
            <a:ext cx="8229600" cy="994172"/>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Autofit/>
          </a:bodyPr>
          <a:lstStyle>
            <a:lvl1pPr indent="-311150" lvl="0" marL="4572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1pPr>
            <a:lvl2pPr indent="-311150" lvl="1" marL="9144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2pPr>
            <a:lvl3pPr indent="-311150" lvl="2" marL="13716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3pPr>
            <a:lvl4pPr indent="-311150" lvl="3" marL="18288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4pPr>
            <a:lvl5pPr indent="-311150" lvl="4" marL="22860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5pPr>
            <a:lvl6pPr indent="-311150" lvl="5" marL="27432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6pPr>
            <a:lvl7pPr indent="-311150" lvl="6" marL="32004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7pPr>
            <a:lvl8pPr indent="-311150" lvl="7" marL="36576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8pPr>
            <a:lvl9pPr indent="-311150" lvl="8" marL="4114800" marR="0" rtl="0" algn="l">
              <a:lnSpc>
                <a:spcPct val="115000"/>
              </a:lnSpc>
              <a:spcBef>
                <a:spcPts val="0"/>
              </a:spcBef>
              <a:spcAft>
                <a:spcPts val="0"/>
              </a:spcAft>
              <a:buClr>
                <a:srgbClr val="585858"/>
              </a:buClr>
              <a:buSzPts val="1300"/>
              <a:buFont typeface="Helvetica Neue"/>
              <a:buChar char="■"/>
              <a:defRPr b="0" i="0" sz="1300" u="none" cap="none" strike="noStrike">
                <a:solidFill>
                  <a:srgbClr val="585858"/>
                </a:solidFill>
                <a:latin typeface="Helvetica Neue"/>
                <a:ea typeface="Helvetica Neue"/>
                <a:cs typeface="Helvetica Neue"/>
                <a:sym typeface="Helvetica Neue"/>
              </a:defRPr>
            </a:lvl9pPr>
          </a:lstStyle>
          <a:p/>
        </p:txBody>
      </p:sp>
      <p:sp>
        <p:nvSpPr>
          <p:cNvPr id="9" name="Google Shape;9;p1"/>
          <p:cNvSpPr txBox="1"/>
          <p:nvPr>
            <p:ph idx="12"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800"/>
              <a:buFont typeface="Helvetica Neue"/>
              <a:buNone/>
              <a:defRPr b="1" i="0" sz="8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gif"/><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rive.google.com/file/d/1FC0hs6PQQmvsc47xeb7D7vQ0HjXgsXX6/view"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21"/>
          <p:cNvPicPr preferRelativeResize="0"/>
          <p:nvPr/>
        </p:nvPicPr>
        <p:blipFill rotWithShape="1">
          <a:blip r:embed="rId3">
            <a:alphaModFix/>
          </a:blip>
          <a:srcRect b="0" l="0" r="31077" t="0"/>
          <a:stretch/>
        </p:blipFill>
        <p:spPr>
          <a:xfrm>
            <a:off x="2149263" y="0"/>
            <a:ext cx="7089984" cy="5143500"/>
          </a:xfrm>
          <a:custGeom>
            <a:rect b="b" l="l" r="r" t="t"/>
            <a:pathLst>
              <a:path extrusionOk="0" h="21600" w="21600">
                <a:moveTo>
                  <a:pt x="65" y="0"/>
                </a:moveTo>
                <a:cubicBezTo>
                  <a:pt x="58" y="173"/>
                  <a:pt x="52" y="347"/>
                  <a:pt x="52" y="522"/>
                </a:cubicBezTo>
                <a:cubicBezTo>
                  <a:pt x="52" y="3630"/>
                  <a:pt x="1201" y="6373"/>
                  <a:pt x="2944" y="7979"/>
                </a:cubicBezTo>
                <a:cubicBezTo>
                  <a:pt x="1879" y="7932"/>
                  <a:pt x="877" y="7528"/>
                  <a:pt x="0" y="6857"/>
                </a:cubicBezTo>
                <a:cubicBezTo>
                  <a:pt x="0" y="6894"/>
                  <a:pt x="0" y="6933"/>
                  <a:pt x="0" y="6968"/>
                </a:cubicBezTo>
                <a:cubicBezTo>
                  <a:pt x="0" y="11309"/>
                  <a:pt x="2240" y="14932"/>
                  <a:pt x="5214" y="15755"/>
                </a:cubicBezTo>
                <a:cubicBezTo>
                  <a:pt x="4667" y="15958"/>
                  <a:pt x="4094" y="16066"/>
                  <a:pt x="3502" y="16066"/>
                </a:cubicBezTo>
                <a:cubicBezTo>
                  <a:pt x="3082" y="16066"/>
                  <a:pt x="2675" y="16013"/>
                  <a:pt x="2278" y="15907"/>
                </a:cubicBezTo>
                <a:cubicBezTo>
                  <a:pt x="2893" y="18551"/>
                  <a:pt x="4376" y="20662"/>
                  <a:pt x="6265" y="21600"/>
                </a:cubicBezTo>
                <a:lnTo>
                  <a:pt x="21600" y="21600"/>
                </a:lnTo>
                <a:lnTo>
                  <a:pt x="21600" y="0"/>
                </a:lnTo>
                <a:lnTo>
                  <a:pt x="14628" y="0"/>
                </a:lnTo>
                <a:cubicBezTo>
                  <a:pt x="14327" y="1032"/>
                  <a:pt x="14160" y="2158"/>
                  <a:pt x="14160" y="3338"/>
                </a:cubicBezTo>
                <a:cubicBezTo>
                  <a:pt x="14160" y="4040"/>
                  <a:pt x="14217" y="4721"/>
                  <a:pt x="14327" y="5378"/>
                </a:cubicBezTo>
                <a:cubicBezTo>
                  <a:pt x="10392" y="5106"/>
                  <a:pt x="6787" y="3140"/>
                  <a:pt x="3879" y="0"/>
                </a:cubicBezTo>
                <a:lnTo>
                  <a:pt x="65" y="0"/>
                </a:lnTo>
                <a:close/>
              </a:path>
            </a:pathLst>
          </a:custGeom>
          <a:noFill/>
          <a:ln>
            <a:noFill/>
          </a:ln>
        </p:spPr>
      </p:pic>
      <p:sp>
        <p:nvSpPr>
          <p:cNvPr id="74" name="Google Shape;74;p21"/>
          <p:cNvSpPr txBox="1"/>
          <p:nvPr>
            <p:ph idx="4294967295" type="sldNum"/>
          </p:nvPr>
        </p:nvSpPr>
        <p:spPr>
          <a:xfrm>
            <a:off x="8769118" y="4706565"/>
            <a:ext cx="252040" cy="306904"/>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75" name="Google Shape;75;p21"/>
          <p:cNvSpPr txBox="1"/>
          <p:nvPr/>
        </p:nvSpPr>
        <p:spPr>
          <a:xfrm>
            <a:off x="0" y="2541450"/>
            <a:ext cx="3240300" cy="17208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900"/>
              <a:buFont typeface="Helvetica Neue"/>
              <a:buNone/>
            </a:pPr>
            <a:r>
              <a:rPr b="1" lang="en-US" sz="2900">
                <a:solidFill>
                  <a:srgbClr val="FFFFFF"/>
                </a:solidFill>
                <a:latin typeface="Helvetica Neue"/>
                <a:ea typeface="Helvetica Neue"/>
                <a:cs typeface="Helvetica Neue"/>
                <a:sym typeface="Helvetica Neue"/>
              </a:rPr>
              <a:t>Team Falcons</a:t>
            </a:r>
            <a:endParaRPr b="1" i="0" sz="29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2900"/>
              <a:buFont typeface="Helvetica Neue"/>
              <a:buNone/>
            </a:pPr>
            <a:r>
              <a:rPr b="1" i="1" lang="en-US" sz="2900" u="none" cap="none" strike="noStrike">
                <a:solidFill>
                  <a:srgbClr val="FFFFFF"/>
                </a:solidFill>
                <a:latin typeface="Helvetica Neue"/>
                <a:ea typeface="Helvetica Neue"/>
                <a:cs typeface="Helvetica Neue"/>
                <a:sym typeface="Helvetica Neue"/>
              </a:rPr>
              <a:t>“</a:t>
            </a:r>
            <a:r>
              <a:rPr b="1" i="1" lang="en-US" sz="2900">
                <a:solidFill>
                  <a:srgbClr val="FFFFFF"/>
                </a:solidFill>
                <a:latin typeface="Helvetica Neue"/>
                <a:ea typeface="Helvetica Neue"/>
                <a:cs typeface="Helvetica Neue"/>
                <a:sym typeface="Helvetica Neue"/>
              </a:rPr>
              <a:t>Following Emergencies</a:t>
            </a:r>
            <a:r>
              <a:rPr b="1" i="1" lang="en-US" sz="2900" u="none" cap="none" strike="noStrike">
                <a:solidFill>
                  <a:srgbClr val="FFFFFF"/>
                </a:solidFill>
                <a:latin typeface="Helvetica Neue"/>
                <a:ea typeface="Helvetica Neue"/>
                <a:cs typeface="Helvetica Neue"/>
                <a:sym typeface="Helvetica Neue"/>
              </a:rPr>
              <a:t>”  </a:t>
            </a:r>
            <a:endParaRPr b="1" i="1" sz="1400" u="none" cap="none" strike="noStrike">
              <a:solidFill>
                <a:srgbClr val="000000"/>
              </a:solidFill>
              <a:latin typeface="Arial"/>
              <a:ea typeface="Arial"/>
              <a:cs typeface="Arial"/>
              <a:sym typeface="Arial"/>
            </a:endParaRPr>
          </a:p>
        </p:txBody>
      </p:sp>
      <p:sp>
        <p:nvSpPr>
          <p:cNvPr id="76" name="Google Shape;76;p21"/>
          <p:cNvSpPr txBox="1"/>
          <p:nvPr/>
        </p:nvSpPr>
        <p:spPr>
          <a:xfrm>
            <a:off x="148825" y="2233250"/>
            <a:ext cx="1379400" cy="492900"/>
          </a:xfrm>
          <a:prstGeom prst="rect">
            <a:avLst/>
          </a:prstGeom>
          <a:noFill/>
          <a:ln>
            <a:noFill/>
          </a:ln>
        </p:spPr>
        <p:txBody>
          <a:bodyPr anchorCtr="0" anchor="t" bIns="45700" lIns="45700" spcFirstLastPara="1" rIns="45700" wrap="square" tIns="45700">
            <a:noAutofit/>
          </a:bodyPr>
          <a:lstStyle/>
          <a:p>
            <a:pPr indent="0" lvl="1" marL="0" marR="0" rtl="0" algn="l">
              <a:lnSpc>
                <a:spcPct val="100000"/>
              </a:lnSpc>
              <a:spcBef>
                <a:spcPts val="0"/>
              </a:spcBef>
              <a:spcAft>
                <a:spcPts val="0"/>
              </a:spcAft>
              <a:buClr>
                <a:srgbClr val="FFFFFF"/>
              </a:buClr>
              <a:buSzPts val="1300"/>
              <a:buFont typeface="Helvetica Neue"/>
              <a:buNone/>
            </a:pPr>
            <a:r>
              <a:rPr b="1" i="0" lang="en-US" sz="1300" u="none" cap="none" strike="noStrike">
                <a:solidFill>
                  <a:srgbClr val="FFFFFF"/>
                </a:solidFill>
                <a:latin typeface="Helvetica Neue"/>
                <a:ea typeface="Helvetica Neue"/>
                <a:cs typeface="Helvetica Neue"/>
                <a:sym typeface="Helvetica Neue"/>
              </a:rPr>
              <a:t>Earlybird 20</a:t>
            </a:r>
            <a:r>
              <a:rPr b="1" lang="en-US" sz="1300">
                <a:solidFill>
                  <a:srgbClr val="FFFFFF"/>
                </a:solidFill>
                <a:latin typeface="Helvetica Neue"/>
                <a:ea typeface="Helvetica Neue"/>
                <a:cs typeface="Helvetica Neue"/>
                <a:sym typeface="Helvetica Neue"/>
              </a:rPr>
              <a:t>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FA1F2"/>
        </a:solidFill>
      </p:bgPr>
    </p:bg>
    <p:spTree>
      <p:nvGrpSpPr>
        <p:cNvPr id="155" name="Shape 155"/>
        <p:cNvGrpSpPr/>
        <p:nvPr/>
      </p:nvGrpSpPr>
      <p:grpSpPr>
        <a:xfrm>
          <a:off x="0" y="0"/>
          <a:ext cx="0" cy="0"/>
          <a:chOff x="0" y="0"/>
          <a:chExt cx="0" cy="0"/>
        </a:xfrm>
      </p:grpSpPr>
      <p:pic>
        <p:nvPicPr>
          <p:cNvPr id="156" name="Google Shape;156;p30"/>
          <p:cNvPicPr preferRelativeResize="0"/>
          <p:nvPr/>
        </p:nvPicPr>
        <p:blipFill rotWithShape="1">
          <a:blip r:embed="rId3">
            <a:alphaModFix/>
          </a:blip>
          <a:srcRect b="25090" l="34569" r="34122" t="25214"/>
          <a:stretch/>
        </p:blipFill>
        <p:spPr>
          <a:xfrm>
            <a:off x="2103100" y="734775"/>
            <a:ext cx="4937798" cy="4408725"/>
          </a:xfrm>
          <a:prstGeom prst="rect">
            <a:avLst/>
          </a:prstGeom>
          <a:noFill/>
          <a:ln>
            <a:noFill/>
          </a:ln>
        </p:spPr>
      </p:pic>
      <p:sp>
        <p:nvSpPr>
          <p:cNvPr id="157" name="Google Shape;157;p30"/>
          <p:cNvSpPr txBox="1"/>
          <p:nvPr>
            <p:ph idx="4294967295"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158" name="Google Shape;158;p30"/>
          <p:cNvSpPr txBox="1"/>
          <p:nvPr/>
        </p:nvSpPr>
        <p:spPr>
          <a:xfrm>
            <a:off x="982350" y="254080"/>
            <a:ext cx="7179300" cy="8289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FFFFFF"/>
              </a:buClr>
              <a:buSzPts val="3400"/>
              <a:buFont typeface="Helvetica Neue"/>
              <a:buNone/>
            </a:pPr>
            <a:r>
              <a:rPr b="1" i="0" lang="en-US" sz="6300" u="none" cap="none" strike="noStrike">
                <a:solidFill>
                  <a:srgbClr val="FFFFFF"/>
                </a:solidFill>
                <a:latin typeface="Helvetica Neue"/>
                <a:ea typeface="Helvetica Neue"/>
                <a:cs typeface="Helvetica Neue"/>
                <a:sym typeface="Helvetica Neue"/>
              </a:rPr>
              <a:t>Thank You </a:t>
            </a:r>
            <a:endParaRPr b="0" i="0" sz="43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82" name="Google Shape;82;p22"/>
          <p:cNvSpPr txBox="1"/>
          <p:nvPr>
            <p:ph idx="4294967295" type="sldNum"/>
          </p:nvPr>
        </p:nvSpPr>
        <p:spPr>
          <a:xfrm>
            <a:off x="8769118" y="4706565"/>
            <a:ext cx="252040" cy="306904"/>
          </a:xfrm>
          <a:prstGeom prst="rect">
            <a:avLst/>
          </a:prstGeom>
          <a:noFill/>
          <a:ln>
            <a:noFill/>
          </a:ln>
        </p:spPr>
        <p:txBody>
          <a:bodyPr anchorCtr="0" anchor="ctr" bIns="91400" lIns="91400" spcFirstLastPara="1" rIns="91400" wrap="square" tIns="9140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b="1" lang="en-US" sz="800">
                <a:latin typeface="Helvetica Neue"/>
                <a:ea typeface="Helvetica Neue"/>
                <a:cs typeface="Helvetica Neue"/>
                <a:sym typeface="Helvetica Neue"/>
              </a:rPr>
              <a:t>‹#›</a:t>
            </a:fld>
            <a:endParaRPr/>
          </a:p>
        </p:txBody>
      </p:sp>
      <p:sp>
        <p:nvSpPr>
          <p:cNvPr id="83" name="Google Shape;83;p22"/>
          <p:cNvSpPr txBox="1"/>
          <p:nvPr/>
        </p:nvSpPr>
        <p:spPr>
          <a:xfrm>
            <a:off x="263675" y="679836"/>
            <a:ext cx="423600" cy="3479731"/>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1</a:t>
            </a:r>
            <a:endParaRPr b="0" i="0" sz="500" u="none" cap="none" strike="noStrike">
              <a:solidFill>
                <a:srgbClr val="CFE2F3"/>
              </a:solidFill>
              <a:latin typeface="Arial"/>
              <a:ea typeface="Arial"/>
              <a:cs typeface="Arial"/>
              <a:sym typeface="Arial"/>
            </a:endParaRPr>
          </a:p>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2</a:t>
            </a:r>
            <a:endParaRPr b="0" i="0" sz="500" u="none" cap="none" strike="noStrike">
              <a:solidFill>
                <a:srgbClr val="CFE2F3"/>
              </a:solidFill>
              <a:latin typeface="Arial"/>
              <a:ea typeface="Arial"/>
              <a:cs typeface="Arial"/>
              <a:sym typeface="Arial"/>
            </a:endParaRPr>
          </a:p>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3</a:t>
            </a:r>
            <a:endParaRPr b="0" i="0" sz="500" u="none" cap="none" strike="noStrike">
              <a:solidFill>
                <a:srgbClr val="CFE2F3"/>
              </a:solidFill>
              <a:latin typeface="Arial"/>
              <a:ea typeface="Arial"/>
              <a:cs typeface="Arial"/>
              <a:sym typeface="Arial"/>
            </a:endParaRPr>
          </a:p>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4</a:t>
            </a:r>
            <a:endParaRPr b="0" i="0" sz="500" u="none" cap="none" strike="noStrike">
              <a:solidFill>
                <a:srgbClr val="CFE2F3"/>
              </a:solidFill>
              <a:latin typeface="Arial"/>
              <a:ea typeface="Arial"/>
              <a:cs typeface="Arial"/>
              <a:sym typeface="Arial"/>
            </a:endParaRPr>
          </a:p>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5</a:t>
            </a:r>
            <a:endParaRPr b="1" i="0" sz="3400" u="none" cap="none" strike="noStrike">
              <a:solidFill>
                <a:srgbClr val="CFE2F3"/>
              </a:solidFill>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1DA1F2"/>
              </a:buClr>
              <a:buSzPts val="3400"/>
              <a:buFont typeface="Helvetica Neue"/>
              <a:buNone/>
            </a:pPr>
            <a:r>
              <a:rPr b="1" i="0" lang="en-US" sz="3400" u="none" cap="none" strike="noStrike">
                <a:solidFill>
                  <a:srgbClr val="CFE2F3"/>
                </a:solidFill>
                <a:latin typeface="Helvetica Neue"/>
                <a:ea typeface="Helvetica Neue"/>
                <a:cs typeface="Helvetica Neue"/>
                <a:sym typeface="Helvetica Neue"/>
              </a:rPr>
              <a:t>6</a:t>
            </a:r>
            <a:endParaRPr b="1" i="0" sz="3400" u="none" cap="none" strike="noStrike">
              <a:solidFill>
                <a:srgbClr val="CFE2F3"/>
              </a:solidFill>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1DA1F2"/>
              </a:buClr>
              <a:buSzPts val="3400"/>
              <a:buFont typeface="Helvetica Neue"/>
              <a:buNone/>
            </a:pPr>
            <a:r>
              <a:t/>
            </a:r>
            <a:endParaRPr b="0" i="0" sz="1400" u="none" cap="none" strike="noStrike">
              <a:solidFill>
                <a:srgbClr val="CFE2F3"/>
              </a:solidFill>
              <a:latin typeface="Arial"/>
              <a:ea typeface="Arial"/>
              <a:cs typeface="Arial"/>
              <a:sym typeface="Arial"/>
            </a:endParaRPr>
          </a:p>
        </p:txBody>
      </p:sp>
      <p:sp>
        <p:nvSpPr>
          <p:cNvPr id="84" name="Google Shape;84;p22"/>
          <p:cNvSpPr txBox="1"/>
          <p:nvPr/>
        </p:nvSpPr>
        <p:spPr>
          <a:xfrm>
            <a:off x="719138" y="679836"/>
            <a:ext cx="7179300" cy="38988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Intro</a:t>
            </a:r>
            <a:endParaRPr b="0" i="0" sz="5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Goal</a:t>
            </a:r>
            <a:endParaRPr b="1" i="0" sz="3400" u="none" cap="none" strike="noStrike">
              <a:solidFill>
                <a:srgbClr val="000000"/>
              </a:solidFill>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Process</a:t>
            </a:r>
            <a:endParaRPr b="0" i="0" sz="5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Planning &amp; Design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Demo</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000000"/>
                </a:solidFill>
                <a:latin typeface="Helvetica Neue"/>
                <a:ea typeface="Helvetica Neue"/>
                <a:cs typeface="Helvetica Neue"/>
                <a:sym typeface="Helvetica Neue"/>
              </a:rPr>
              <a:t>Thank You and Questions</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400"/>
              <a:buFont typeface="Helvetica Neue"/>
              <a:buNone/>
            </a:pPr>
            <a:r>
              <a:t/>
            </a:r>
            <a:endParaRPr b="0" i="0" sz="1400" u="none" cap="none" strike="noStrike">
              <a:solidFill>
                <a:srgbClr val="000000"/>
              </a:solidFill>
              <a:latin typeface="Arial"/>
              <a:ea typeface="Arial"/>
              <a:cs typeface="Arial"/>
              <a:sym typeface="Arial"/>
            </a:endParaRPr>
          </a:p>
        </p:txBody>
      </p:sp>
      <p:sp>
        <p:nvSpPr>
          <p:cNvPr id="85" name="Google Shape;85;p22"/>
          <p:cNvSpPr txBox="1"/>
          <p:nvPr/>
        </p:nvSpPr>
        <p:spPr>
          <a:xfrm>
            <a:off x="272900" y="233122"/>
            <a:ext cx="1007100" cy="162154"/>
          </a:xfrm>
          <a:prstGeom prst="rect">
            <a:avLst/>
          </a:prstGeom>
          <a:noFill/>
          <a:ln>
            <a:noFill/>
          </a:ln>
        </p:spPr>
        <p:txBody>
          <a:bodyPr anchorCtr="0" anchor="b" bIns="19050" lIns="19050" spcFirstLastPara="1" rIns="19050" wrap="square" tIns="19050">
            <a:noAutofit/>
          </a:bodyPr>
          <a:lstStyle/>
          <a:p>
            <a:pPr indent="0" lvl="0" marL="0" marR="0" rtl="0" algn="l">
              <a:lnSpc>
                <a:spcPct val="100000"/>
              </a:lnSpc>
              <a:spcBef>
                <a:spcPts val="0"/>
              </a:spcBef>
              <a:spcAft>
                <a:spcPts val="0"/>
              </a:spcAft>
              <a:buClr>
                <a:srgbClr val="000000"/>
              </a:buClr>
              <a:buSzPts val="800"/>
              <a:buFont typeface="Helvetica Neue"/>
              <a:buNone/>
            </a:pPr>
            <a:r>
              <a:rPr b="1" i="0" lang="en-US" sz="800" u="none" cap="none" strike="noStrike">
                <a:solidFill>
                  <a:srgbClr val="000000"/>
                </a:solidFill>
                <a:latin typeface="Helvetica Neue"/>
                <a:ea typeface="Helvetica Neue"/>
                <a:cs typeface="Helvetica Neue"/>
                <a:sym typeface="Helvetica Neue"/>
              </a:rPr>
              <a:t>Agenda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23"/>
          <p:cNvPicPr preferRelativeResize="0"/>
          <p:nvPr/>
        </p:nvPicPr>
        <p:blipFill rotWithShape="1">
          <a:blip r:embed="rId3">
            <a:alphaModFix/>
          </a:blip>
          <a:srcRect b="0" l="5555" r="5555" t="0"/>
          <a:stretch/>
        </p:blipFill>
        <p:spPr>
          <a:xfrm>
            <a:off x="0" y="0"/>
            <a:ext cx="9144000" cy="5143500"/>
          </a:xfrm>
          <a:prstGeom prst="rect">
            <a:avLst/>
          </a:prstGeom>
          <a:noFill/>
          <a:ln>
            <a:noFill/>
          </a:ln>
        </p:spPr>
      </p:pic>
      <p:sp>
        <p:nvSpPr>
          <p:cNvPr id="91" name="Google Shape;91;p23"/>
          <p:cNvSpPr txBox="1"/>
          <p:nvPr>
            <p:ph idx="4294967295" type="sldNum"/>
          </p:nvPr>
        </p:nvSpPr>
        <p:spPr>
          <a:xfrm>
            <a:off x="8769118" y="4706565"/>
            <a:ext cx="252040" cy="306904"/>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92" name="Google Shape;92;p23"/>
          <p:cNvSpPr txBox="1"/>
          <p:nvPr/>
        </p:nvSpPr>
        <p:spPr>
          <a:xfrm>
            <a:off x="0" y="225525"/>
            <a:ext cx="2050500" cy="4692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FFFFFF"/>
              </a:buClr>
              <a:buSzPts val="3400"/>
              <a:buFont typeface="Helvetica Neue"/>
              <a:buNone/>
            </a:pPr>
            <a:r>
              <a:rPr b="1" i="0" lang="en-US" sz="3400" u="none" cap="none" strike="noStrike">
                <a:solidFill>
                  <a:srgbClr val="FFFFFF"/>
                </a:solidFill>
                <a:latin typeface="Helvetica Neue"/>
                <a:ea typeface="Helvetica Neue"/>
                <a:cs typeface="Helvetica Neue"/>
                <a:sym typeface="Helvetica Neue"/>
              </a:rPr>
              <a:t>Intro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4"/>
          <p:cNvSpPr txBox="1"/>
          <p:nvPr>
            <p:ph idx="4294967295" type="sldNum"/>
          </p:nvPr>
        </p:nvSpPr>
        <p:spPr>
          <a:xfrm>
            <a:off x="8888711" y="3548650"/>
            <a:ext cx="255300" cy="207600"/>
          </a:xfrm>
          <a:prstGeom prst="rect">
            <a:avLst/>
          </a:prstGeom>
          <a:noFill/>
          <a:ln>
            <a:noFill/>
          </a:ln>
        </p:spPr>
        <p:txBody>
          <a:bodyPr anchorCtr="0" anchor="ctr" bIns="91400" lIns="91400" spcFirstLastPara="1" rIns="91400" wrap="square" tIns="9140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b="1" lang="en-US" sz="800">
                <a:latin typeface="Helvetica Neue"/>
                <a:ea typeface="Helvetica Neue"/>
                <a:cs typeface="Helvetica Neue"/>
                <a:sym typeface="Helvetica Neue"/>
              </a:rPr>
              <a:t>‹#›</a:t>
            </a:fld>
            <a:endParaRPr/>
          </a:p>
        </p:txBody>
      </p:sp>
      <p:sp>
        <p:nvSpPr>
          <p:cNvPr id="98" name="Google Shape;98;p24"/>
          <p:cNvSpPr txBox="1"/>
          <p:nvPr/>
        </p:nvSpPr>
        <p:spPr>
          <a:xfrm>
            <a:off x="6082925" y="1198525"/>
            <a:ext cx="3061200" cy="5040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1DA1F2"/>
              </a:buClr>
              <a:buSzPts val="2700"/>
              <a:buFont typeface="Helvetica Neue"/>
              <a:buNone/>
            </a:pPr>
            <a:r>
              <a:rPr b="1" i="0" lang="en-US" sz="2700" u="none" cap="none" strike="noStrike">
                <a:solidFill>
                  <a:srgbClr val="1DA1F2"/>
                </a:solidFill>
                <a:latin typeface="Helvetica Neue"/>
                <a:ea typeface="Helvetica Neue"/>
                <a:cs typeface="Helvetica Neue"/>
                <a:sym typeface="Helvetica Neue"/>
              </a:rPr>
              <a:t>#</a:t>
            </a:r>
            <a:r>
              <a:rPr b="1" lang="en-US" sz="2700">
                <a:solidFill>
                  <a:srgbClr val="1DA1F2"/>
                </a:solidFill>
                <a:latin typeface="Helvetica Neue"/>
                <a:ea typeface="Helvetica Neue"/>
                <a:cs typeface="Helvetica Neue"/>
                <a:sym typeface="Helvetica Neue"/>
              </a:rPr>
              <a:t>TwitterPrinciples</a:t>
            </a:r>
            <a:endParaRPr b="0" i="0" sz="1400" u="none" cap="none" strike="noStrike">
              <a:solidFill>
                <a:srgbClr val="000000"/>
              </a:solidFill>
              <a:latin typeface="Arial"/>
              <a:ea typeface="Arial"/>
              <a:cs typeface="Arial"/>
              <a:sym typeface="Arial"/>
            </a:endParaRPr>
          </a:p>
        </p:txBody>
      </p:sp>
      <p:sp>
        <p:nvSpPr>
          <p:cNvPr id="99" name="Google Shape;99;p24"/>
          <p:cNvSpPr txBox="1"/>
          <p:nvPr/>
        </p:nvSpPr>
        <p:spPr>
          <a:xfrm>
            <a:off x="297514" y="1299175"/>
            <a:ext cx="2169300" cy="302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1DA1F2"/>
              </a:buClr>
              <a:buSzPts val="2700"/>
              <a:buFont typeface="Helvetica Neue"/>
              <a:buNone/>
            </a:pPr>
            <a:r>
              <a:rPr b="1" i="0" lang="en-US" sz="2700" u="none" cap="none" strike="noStrike">
                <a:solidFill>
                  <a:srgbClr val="1DA1F2"/>
                </a:solidFill>
                <a:latin typeface="Helvetica Neue"/>
                <a:ea typeface="Helvetica Neue"/>
                <a:cs typeface="Helvetica Neue"/>
                <a:sym typeface="Helvetica Neue"/>
              </a:rPr>
              <a:t>#</a:t>
            </a:r>
            <a:r>
              <a:rPr b="1" i="0" lang="en-US" sz="2700" u="none" cap="none" strike="noStrike">
                <a:solidFill>
                  <a:srgbClr val="1DA1F2"/>
                </a:solidFill>
                <a:latin typeface="Helvetica Neue"/>
                <a:ea typeface="Helvetica Neue"/>
                <a:cs typeface="Helvetica Neue"/>
                <a:sym typeface="Helvetica Neue"/>
              </a:rPr>
              <a:t>Goal</a:t>
            </a:r>
            <a:endParaRPr b="0" i="0" sz="1400" u="none" cap="none" strike="noStrike">
              <a:solidFill>
                <a:srgbClr val="000000"/>
              </a:solidFill>
              <a:latin typeface="Arial"/>
              <a:ea typeface="Arial"/>
              <a:cs typeface="Arial"/>
              <a:sym typeface="Arial"/>
            </a:endParaRPr>
          </a:p>
        </p:txBody>
      </p:sp>
      <p:sp>
        <p:nvSpPr>
          <p:cNvPr id="100" name="Google Shape;100;p24"/>
          <p:cNvSpPr txBox="1"/>
          <p:nvPr/>
        </p:nvSpPr>
        <p:spPr>
          <a:xfrm>
            <a:off x="3190216" y="1299176"/>
            <a:ext cx="2169300" cy="3027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1DA1F2"/>
              </a:buClr>
              <a:buSzPts val="2700"/>
              <a:buFont typeface="Helvetica Neue"/>
              <a:buNone/>
            </a:pPr>
            <a:r>
              <a:rPr b="1" i="0" lang="en-US" sz="2700" u="none" cap="none" strike="noStrike">
                <a:solidFill>
                  <a:srgbClr val="1DA1F2"/>
                </a:solidFill>
                <a:latin typeface="Helvetica Neue"/>
                <a:ea typeface="Helvetica Neue"/>
                <a:cs typeface="Helvetica Neue"/>
                <a:sym typeface="Helvetica Neue"/>
              </a:rPr>
              <a:t>#Goal</a:t>
            </a:r>
            <a:endParaRPr b="0" i="0" sz="1400" u="none" cap="none" strike="noStrike">
              <a:solidFill>
                <a:srgbClr val="000000"/>
              </a:solidFill>
              <a:latin typeface="Arial"/>
              <a:ea typeface="Arial"/>
              <a:cs typeface="Arial"/>
              <a:sym typeface="Arial"/>
            </a:endParaRPr>
          </a:p>
        </p:txBody>
      </p:sp>
      <p:cxnSp>
        <p:nvCxnSpPr>
          <p:cNvPr id="101" name="Google Shape;101;p24"/>
          <p:cNvCxnSpPr/>
          <p:nvPr/>
        </p:nvCxnSpPr>
        <p:spPr>
          <a:xfrm>
            <a:off x="6085955" y="1608687"/>
            <a:ext cx="2941500" cy="900"/>
          </a:xfrm>
          <a:prstGeom prst="straightConnector1">
            <a:avLst/>
          </a:prstGeom>
          <a:noFill/>
          <a:ln cap="flat" cmpd="sng" w="9525">
            <a:solidFill>
              <a:srgbClr val="1DA1F2"/>
            </a:solidFill>
            <a:prstDash val="solid"/>
            <a:miter lim="8000"/>
            <a:headEnd len="sm" w="sm" type="none"/>
            <a:tailEnd len="sm" w="sm" type="none"/>
          </a:ln>
        </p:spPr>
      </p:cxnSp>
      <p:cxnSp>
        <p:nvCxnSpPr>
          <p:cNvPr id="102" name="Google Shape;102;p24"/>
          <p:cNvCxnSpPr/>
          <p:nvPr/>
        </p:nvCxnSpPr>
        <p:spPr>
          <a:xfrm>
            <a:off x="290607" y="1608687"/>
            <a:ext cx="2169300" cy="0"/>
          </a:xfrm>
          <a:prstGeom prst="straightConnector1">
            <a:avLst/>
          </a:prstGeom>
          <a:noFill/>
          <a:ln cap="flat" cmpd="sng" w="9525">
            <a:solidFill>
              <a:srgbClr val="1DA1F2"/>
            </a:solidFill>
            <a:prstDash val="solid"/>
            <a:miter lim="8000"/>
            <a:headEnd len="sm" w="sm" type="none"/>
            <a:tailEnd len="sm" w="sm" type="none"/>
          </a:ln>
        </p:spPr>
      </p:cxnSp>
      <p:cxnSp>
        <p:nvCxnSpPr>
          <p:cNvPr id="103" name="Google Shape;103;p24"/>
          <p:cNvCxnSpPr/>
          <p:nvPr/>
        </p:nvCxnSpPr>
        <p:spPr>
          <a:xfrm>
            <a:off x="3191525" y="1608687"/>
            <a:ext cx="2162400" cy="0"/>
          </a:xfrm>
          <a:prstGeom prst="straightConnector1">
            <a:avLst/>
          </a:prstGeom>
          <a:noFill/>
          <a:ln cap="flat" cmpd="sng" w="9525">
            <a:solidFill>
              <a:srgbClr val="1DA1F2"/>
            </a:solidFill>
            <a:prstDash val="solid"/>
            <a:miter lim="8000"/>
            <a:headEnd len="sm" w="sm" type="none"/>
            <a:tailEnd len="sm" w="sm" type="none"/>
          </a:ln>
        </p:spPr>
      </p:cxnSp>
      <p:sp>
        <p:nvSpPr>
          <p:cNvPr id="104" name="Google Shape;104;p24"/>
          <p:cNvSpPr txBox="1"/>
          <p:nvPr/>
        </p:nvSpPr>
        <p:spPr>
          <a:xfrm>
            <a:off x="272900" y="505271"/>
            <a:ext cx="7179300" cy="546300"/>
          </a:xfrm>
          <a:prstGeom prst="rect">
            <a:avLst/>
          </a:prstGeom>
          <a:noFill/>
          <a:ln>
            <a:noFill/>
          </a:ln>
        </p:spPr>
        <p:txBody>
          <a:bodyPr anchorCtr="0" anchor="b" bIns="19050" lIns="19050" spcFirstLastPara="1" rIns="19050" wrap="square" tIns="19050">
            <a:noAutofit/>
          </a:bodyPr>
          <a:lstStyle/>
          <a:p>
            <a:pPr indent="0" lvl="0" marL="0" marR="0" rtl="0" algn="l">
              <a:lnSpc>
                <a:spcPct val="80000"/>
              </a:lnSpc>
              <a:spcBef>
                <a:spcPts val="0"/>
              </a:spcBef>
              <a:spcAft>
                <a:spcPts val="0"/>
              </a:spcAft>
              <a:buClr>
                <a:srgbClr val="000000"/>
              </a:buClr>
              <a:buSzPts val="3400"/>
              <a:buFont typeface="Helvetica Neue"/>
              <a:buNone/>
            </a:pPr>
            <a:r>
              <a:rPr b="1" i="0" lang="en-US" sz="3400" u="none" cap="none" strike="noStrike">
                <a:solidFill>
                  <a:srgbClr val="1DA1F2"/>
                </a:solidFill>
                <a:latin typeface="Helvetica Neue"/>
                <a:ea typeface="Helvetica Neue"/>
                <a:cs typeface="Helvetica Neue"/>
                <a:sym typeface="Helvetica Neue"/>
              </a:rPr>
              <a:t>Goals</a:t>
            </a:r>
            <a:r>
              <a:rPr b="1" i="0" lang="en-US" sz="3400" u="none" cap="none" strike="noStrike">
                <a:solidFill>
                  <a:srgbClr val="1DA1F2"/>
                </a:solidFill>
                <a:latin typeface="Helvetica Neue"/>
                <a:ea typeface="Helvetica Neue"/>
                <a:cs typeface="Helvetica Neue"/>
                <a:sym typeface="Helvetica Neue"/>
              </a:rPr>
              <a:t> </a:t>
            </a:r>
            <a:endParaRPr b="0" i="0" sz="1400" u="none" cap="none" strike="noStrike">
              <a:solidFill>
                <a:srgbClr val="1DA1F2"/>
              </a:solidFill>
              <a:latin typeface="Arial"/>
              <a:ea typeface="Arial"/>
              <a:cs typeface="Arial"/>
              <a:sym typeface="Arial"/>
            </a:endParaRPr>
          </a:p>
        </p:txBody>
      </p:sp>
      <p:sp>
        <p:nvSpPr>
          <p:cNvPr id="105" name="Google Shape;105;p24"/>
          <p:cNvSpPr txBox="1"/>
          <p:nvPr/>
        </p:nvSpPr>
        <p:spPr>
          <a:xfrm>
            <a:off x="178800" y="1698723"/>
            <a:ext cx="2545500" cy="2832600"/>
          </a:xfrm>
          <a:prstGeom prst="rect">
            <a:avLst/>
          </a:prstGeom>
          <a:noFill/>
          <a:ln>
            <a:noFill/>
          </a:ln>
        </p:spPr>
        <p:txBody>
          <a:bodyPr anchorCtr="0" anchor="t" bIns="19050" lIns="19050" spcFirstLastPara="1" rIns="19050" wrap="square" tIns="19050">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rPr>
              <a:t>Why is our feature valuable to the platform?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a:t>
            </a:r>
            <a:r>
              <a:rPr lang="en-US">
                <a:solidFill>
                  <a:srgbClr val="14171A"/>
                </a:solidFill>
              </a:rPr>
              <a:t>Helping people find reliable information, connect with others, and follow what’s happening in real time.”- Twitter Blog</a:t>
            </a:r>
            <a:endParaRPr>
              <a:solidFill>
                <a:srgbClr val="14171A"/>
              </a:solidFill>
            </a:endParaRPr>
          </a:p>
          <a:p>
            <a:pPr indent="-317500" lvl="0" marL="457200" rtl="0" algn="l">
              <a:lnSpc>
                <a:spcPct val="115000"/>
              </a:lnSpc>
              <a:spcBef>
                <a:spcPts val="0"/>
              </a:spcBef>
              <a:spcAft>
                <a:spcPts val="0"/>
              </a:spcAft>
              <a:buClr>
                <a:srgbClr val="14171A"/>
              </a:buClr>
              <a:buSzPts val="1400"/>
              <a:buChar char="●"/>
            </a:pPr>
            <a:r>
              <a:rPr lang="en-US">
                <a:solidFill>
                  <a:schemeClr val="dk1"/>
                </a:solidFill>
              </a:rPr>
              <a:t>Allows people to be notified about information regarding such tweets.</a:t>
            </a:r>
            <a:endParaRPr sz="1300">
              <a:solidFill>
                <a:srgbClr val="14171A"/>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14171A"/>
              </a:solidFill>
            </a:endParaRPr>
          </a:p>
          <a:p>
            <a:pPr indent="0" lvl="0" marL="0" rtl="0" algn="l">
              <a:lnSpc>
                <a:spcPct val="115000"/>
              </a:lnSpc>
              <a:spcBef>
                <a:spcPts val="0"/>
              </a:spcBef>
              <a:spcAft>
                <a:spcPts val="0"/>
              </a:spcAft>
              <a:buNone/>
            </a:pPr>
            <a:r>
              <a:t/>
            </a:r>
            <a:endParaRPr sz="1100">
              <a:solidFill>
                <a:srgbClr val="14171A"/>
              </a:solidFill>
            </a:endParaRPr>
          </a:p>
        </p:txBody>
      </p:sp>
      <p:sp>
        <p:nvSpPr>
          <p:cNvPr id="106" name="Google Shape;106;p24"/>
          <p:cNvSpPr txBox="1"/>
          <p:nvPr/>
        </p:nvSpPr>
        <p:spPr>
          <a:xfrm>
            <a:off x="3124425" y="1698725"/>
            <a:ext cx="2730000" cy="2919900"/>
          </a:xfrm>
          <a:prstGeom prst="rect">
            <a:avLst/>
          </a:prstGeom>
          <a:noFill/>
          <a:ln>
            <a:noFill/>
          </a:ln>
        </p:spPr>
        <p:txBody>
          <a:bodyPr anchorCtr="0" anchor="t" bIns="19050" lIns="19050" spcFirstLastPara="1" rIns="19050" wrap="square" tIns="19050">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rPr>
              <a:t>How do “Emergency Tweets” help Twitter?</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endParaRPr>
          </a:p>
          <a:p>
            <a:pPr indent="-317500" lvl="0" marL="457200" rtl="0" algn="l">
              <a:lnSpc>
                <a:spcPct val="115000"/>
              </a:lnSpc>
              <a:spcBef>
                <a:spcPts val="0"/>
              </a:spcBef>
              <a:spcAft>
                <a:spcPts val="0"/>
              </a:spcAft>
              <a:buClr>
                <a:srgbClr val="1D1C1D"/>
              </a:buClr>
              <a:buSzPts val="1400"/>
              <a:buChar char="●"/>
            </a:pPr>
            <a:r>
              <a:rPr lang="en-US">
                <a:solidFill>
                  <a:srgbClr val="1D1C1D"/>
                </a:solidFill>
              </a:rPr>
              <a:t>Bring more users to Twitter increasing </a:t>
            </a:r>
            <a:r>
              <a:rPr b="1" lang="en-US">
                <a:solidFill>
                  <a:srgbClr val="1D1C1D"/>
                </a:solidFill>
              </a:rPr>
              <a:t>DAU</a:t>
            </a:r>
            <a:r>
              <a:rPr lang="en-US">
                <a:solidFill>
                  <a:srgbClr val="1D1C1D"/>
                </a:solidFill>
              </a:rPr>
              <a:t> and </a:t>
            </a:r>
            <a:r>
              <a:rPr b="1" lang="en-US">
                <a:solidFill>
                  <a:srgbClr val="1D1C1D"/>
                </a:solidFill>
              </a:rPr>
              <a:t>MAU</a:t>
            </a:r>
            <a:r>
              <a:rPr lang="en-US">
                <a:solidFill>
                  <a:srgbClr val="1D1C1D"/>
                </a:solidFill>
              </a:rPr>
              <a:t>.</a:t>
            </a:r>
            <a:endParaRPr>
              <a:solidFill>
                <a:srgbClr val="1D1C1D"/>
              </a:solidFill>
            </a:endParaRPr>
          </a:p>
          <a:p>
            <a:pPr indent="-317500" lvl="0" marL="457200" rtl="0" algn="l">
              <a:lnSpc>
                <a:spcPct val="115000"/>
              </a:lnSpc>
              <a:spcBef>
                <a:spcPts val="0"/>
              </a:spcBef>
              <a:spcAft>
                <a:spcPts val="0"/>
              </a:spcAft>
              <a:buClr>
                <a:srgbClr val="1D1C1D"/>
              </a:buClr>
              <a:buSzPts val="1400"/>
              <a:buChar char="●"/>
            </a:pPr>
            <a:r>
              <a:rPr lang="en-US">
                <a:solidFill>
                  <a:srgbClr val="1D1C1D"/>
                </a:solidFill>
              </a:rPr>
              <a:t>Notifications increases </a:t>
            </a:r>
            <a:r>
              <a:rPr b="1" lang="en-US">
                <a:solidFill>
                  <a:srgbClr val="1D1C1D"/>
                </a:solidFill>
              </a:rPr>
              <a:t>DAM</a:t>
            </a:r>
            <a:r>
              <a:rPr lang="en-US">
                <a:solidFill>
                  <a:srgbClr val="1D1C1D"/>
                </a:solidFill>
              </a:rPr>
              <a:t> (daily active minutes)</a:t>
            </a:r>
            <a:endParaRPr>
              <a:solidFill>
                <a:srgbClr val="1D1C1D"/>
              </a:solidFill>
            </a:endParaRPr>
          </a:p>
          <a:p>
            <a:pPr indent="-317500" lvl="0" marL="457200" rtl="0" algn="l">
              <a:lnSpc>
                <a:spcPct val="115000"/>
              </a:lnSpc>
              <a:spcBef>
                <a:spcPts val="0"/>
              </a:spcBef>
              <a:spcAft>
                <a:spcPts val="0"/>
              </a:spcAft>
              <a:buClr>
                <a:srgbClr val="1D1C1D"/>
              </a:buClr>
              <a:buSzPts val="1400"/>
              <a:buChar char="●"/>
            </a:pPr>
            <a:r>
              <a:rPr lang="en-US">
                <a:solidFill>
                  <a:srgbClr val="1D1C1D"/>
                </a:solidFill>
              </a:rPr>
              <a:t>This will increase the amount of times people will see ads, therefore making more money for Twitter.</a:t>
            </a:r>
            <a:endParaRPr>
              <a:solidFill>
                <a:srgbClr val="1D1C1D"/>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sp>
        <p:nvSpPr>
          <p:cNvPr id="107" name="Google Shape;107;p24"/>
          <p:cNvSpPr txBox="1"/>
          <p:nvPr/>
        </p:nvSpPr>
        <p:spPr>
          <a:xfrm>
            <a:off x="6158350" y="1698725"/>
            <a:ext cx="2730000" cy="16656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chemeClr val="dk1"/>
              </a:buClr>
              <a:buSzPts val="1100"/>
              <a:buFont typeface="Arial"/>
              <a:buNone/>
            </a:pPr>
            <a:r>
              <a:rPr b="1" lang="en-US" sz="1300">
                <a:solidFill>
                  <a:schemeClr val="dk1"/>
                </a:solidFill>
              </a:rPr>
              <a:t>What Twitter Principles Does It Align With?</a:t>
            </a:r>
            <a:endParaRPr b="1"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#trust</a:t>
            </a:r>
            <a:endParaRPr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#health</a:t>
            </a:r>
            <a:endParaRPr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#straightforward</a:t>
            </a:r>
            <a:endParaRPr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#purpose</a:t>
            </a:r>
            <a:endParaRPr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#fast</a:t>
            </a:r>
            <a:endParaRPr sz="1300">
              <a:solidFill>
                <a:schemeClr val="dk1"/>
              </a:solidFill>
            </a:endParaRPr>
          </a:p>
          <a:p>
            <a:pPr indent="-311150" lvl="0" marL="457200" marR="0" rtl="0" algn="l">
              <a:lnSpc>
                <a:spcPct val="115000"/>
              </a:lnSpc>
              <a:spcBef>
                <a:spcPts val="0"/>
              </a:spcBef>
              <a:spcAft>
                <a:spcPts val="0"/>
              </a:spcAft>
              <a:buClr>
                <a:schemeClr val="dk1"/>
              </a:buClr>
              <a:buSzPts val="1300"/>
              <a:buChar char="●"/>
            </a:pPr>
            <a:r>
              <a:rPr lang="en-US" sz="1300">
                <a:solidFill>
                  <a:schemeClr val="dk1"/>
                </a:solidFill>
              </a:rPr>
              <a:t>#free</a:t>
            </a:r>
            <a:endParaRPr sz="13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000">
              <a:solidFill>
                <a:schemeClr val="dk1"/>
              </a:solidFill>
              <a:latin typeface="Helvetica Neue"/>
              <a:ea typeface="Helvetica Neue"/>
              <a:cs typeface="Helvetica Neue"/>
              <a:sym typeface="Helvetica Neue"/>
            </a:endParaRPr>
          </a:p>
        </p:txBody>
      </p:sp>
      <p:pic>
        <p:nvPicPr>
          <p:cNvPr id="108" name="Google Shape;108;p24"/>
          <p:cNvPicPr preferRelativeResize="0"/>
          <p:nvPr/>
        </p:nvPicPr>
        <p:blipFill>
          <a:blip r:embed="rId3">
            <a:alphaModFix/>
          </a:blip>
          <a:stretch>
            <a:fillRect/>
          </a:stretch>
        </p:blipFill>
        <p:spPr>
          <a:xfrm>
            <a:off x="8040263" y="2242387"/>
            <a:ext cx="914812" cy="914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5"/>
          <p:cNvPicPr preferRelativeResize="0"/>
          <p:nvPr/>
        </p:nvPicPr>
        <p:blipFill>
          <a:blip r:embed="rId3">
            <a:alphaModFix/>
          </a:blip>
          <a:stretch>
            <a:fillRect/>
          </a:stretch>
        </p:blipFill>
        <p:spPr>
          <a:xfrm>
            <a:off x="1214551" y="810799"/>
            <a:ext cx="6714908" cy="3780250"/>
          </a:xfrm>
          <a:prstGeom prst="rect">
            <a:avLst/>
          </a:prstGeom>
          <a:noFill/>
          <a:ln>
            <a:noFill/>
          </a:ln>
        </p:spPr>
      </p:pic>
      <p:sp>
        <p:nvSpPr>
          <p:cNvPr id="114" name="Google Shape;114;p25"/>
          <p:cNvSpPr txBox="1"/>
          <p:nvPr>
            <p:ph idx="4294967295" type="sldNum"/>
          </p:nvPr>
        </p:nvSpPr>
        <p:spPr>
          <a:xfrm>
            <a:off x="8769118" y="4706565"/>
            <a:ext cx="252000" cy="306900"/>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115" name="Google Shape;115;p25"/>
          <p:cNvSpPr txBox="1"/>
          <p:nvPr/>
        </p:nvSpPr>
        <p:spPr>
          <a:xfrm>
            <a:off x="0" y="145700"/>
            <a:ext cx="3030300" cy="6651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FFFFFF"/>
              </a:buClr>
              <a:buSzPts val="3400"/>
              <a:buFont typeface="Helvetica Neue"/>
              <a:buNone/>
            </a:pPr>
            <a:r>
              <a:rPr b="1" i="0" lang="en-US" sz="4200" u="none" cap="none" strike="noStrike">
                <a:solidFill>
                  <a:srgbClr val="FFFFFF"/>
                </a:solidFill>
                <a:latin typeface="Helvetica Neue"/>
                <a:ea typeface="Helvetica Neue"/>
                <a:cs typeface="Helvetica Neue"/>
                <a:sym typeface="Helvetica Neue"/>
              </a:rPr>
              <a:t>Process</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6"/>
          <p:cNvSpPr/>
          <p:nvPr/>
        </p:nvSpPr>
        <p:spPr>
          <a:xfrm>
            <a:off x="6003304" y="0"/>
            <a:ext cx="3140701" cy="5143500"/>
          </a:xfrm>
          <a:prstGeom prst="rect">
            <a:avLst/>
          </a:pr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300"/>
              <a:buFont typeface="Helvetica Neue"/>
              <a:buNone/>
            </a:pPr>
            <a:r>
              <a:t/>
            </a:r>
            <a:endParaRPr b="0" i="0" sz="1300" u="none" cap="none" strike="noStrike">
              <a:solidFill>
                <a:srgbClr val="000000"/>
              </a:solidFill>
              <a:latin typeface="Helvetica Neue"/>
              <a:ea typeface="Helvetica Neue"/>
              <a:cs typeface="Helvetica Neue"/>
              <a:sym typeface="Helvetica Neue"/>
            </a:endParaRPr>
          </a:p>
        </p:txBody>
      </p:sp>
      <p:sp>
        <p:nvSpPr>
          <p:cNvPr id="121" name="Google Shape;121;p26"/>
          <p:cNvSpPr txBox="1"/>
          <p:nvPr>
            <p:ph idx="4294967295" type="sldNum"/>
          </p:nvPr>
        </p:nvSpPr>
        <p:spPr>
          <a:xfrm>
            <a:off x="8769118" y="4706565"/>
            <a:ext cx="252040" cy="306904"/>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122" name="Google Shape;122;p26"/>
          <p:cNvSpPr txBox="1"/>
          <p:nvPr/>
        </p:nvSpPr>
        <p:spPr>
          <a:xfrm>
            <a:off x="134275" y="133600"/>
            <a:ext cx="5744100" cy="4482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Helvetica Neue"/>
              <a:buNone/>
            </a:pPr>
            <a:r>
              <a:rPr b="1" i="0" lang="en-US" sz="1700" u="sng" cap="none" strike="noStrike">
                <a:solidFill>
                  <a:srgbClr val="1DA1F2"/>
                </a:solidFill>
                <a:latin typeface="Helvetica Neue"/>
                <a:ea typeface="Helvetica Neue"/>
                <a:cs typeface="Helvetica Neue"/>
                <a:sym typeface="Helvetica Neue"/>
              </a:rPr>
              <a:t>Planning </a:t>
            </a:r>
            <a:endParaRPr b="1" i="0" sz="1700"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sz="1700" u="sng">
              <a:solidFill>
                <a:srgbClr val="1DA1F2"/>
              </a:solidFill>
              <a:latin typeface="Helvetica Neue"/>
              <a:ea typeface="Helvetica Neue"/>
              <a:cs typeface="Helvetica Neue"/>
              <a:sym typeface="Helvetica Neue"/>
            </a:endParaRPr>
          </a:p>
          <a:p>
            <a:pPr indent="-336550" lvl="0" marL="457200" marR="0" rtl="0" algn="l">
              <a:lnSpc>
                <a:spcPct val="115000"/>
              </a:lnSpc>
              <a:spcBef>
                <a:spcPts val="0"/>
              </a:spcBef>
              <a:spcAft>
                <a:spcPts val="0"/>
              </a:spcAft>
              <a:buClr>
                <a:srgbClr val="000000"/>
              </a:buClr>
              <a:buSzPts val="1700"/>
              <a:buFont typeface="Helvetica Neue"/>
              <a:buChar char="●"/>
            </a:pPr>
            <a:r>
              <a:rPr lang="en-US" sz="1500">
                <a:solidFill>
                  <a:schemeClr val="dk1"/>
                </a:solidFill>
              </a:rPr>
              <a:t>Brainstorm! Brainstorm! Brainstorm!</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US" sz="1500">
                <a:solidFill>
                  <a:schemeClr val="dk1"/>
                </a:solidFill>
              </a:rPr>
              <a:t>Mentor Feedback</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US" sz="1500">
                <a:solidFill>
                  <a:schemeClr val="dk1"/>
                </a:solidFill>
              </a:rPr>
              <a:t>Result: “Emergencies” implementation would be amazing.</a:t>
            </a:r>
            <a:endParaRPr sz="15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i="1" sz="12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i="1" sz="1200">
              <a:solidFill>
                <a:schemeClr val="dk1"/>
              </a:solidFill>
            </a:endParaRPr>
          </a:p>
          <a:p>
            <a:pPr indent="0" lvl="0" marL="0" marR="0" rtl="0" algn="l">
              <a:lnSpc>
                <a:spcPct val="100000"/>
              </a:lnSpc>
              <a:spcBef>
                <a:spcPts val="0"/>
              </a:spcBef>
              <a:spcAft>
                <a:spcPts val="0"/>
              </a:spcAft>
              <a:buClr>
                <a:srgbClr val="000000"/>
              </a:buClr>
              <a:buSzPts val="1300"/>
              <a:buFont typeface="Arial"/>
              <a:buNone/>
            </a:pPr>
            <a:r>
              <a:rPr b="1" i="0" lang="en-US" sz="1600" u="sng" cap="none" strike="noStrike">
                <a:solidFill>
                  <a:srgbClr val="1DA1F2"/>
                </a:solidFill>
                <a:latin typeface="Helvetica Neue"/>
                <a:ea typeface="Helvetica Neue"/>
                <a:cs typeface="Helvetica Neue"/>
                <a:sym typeface="Helvetica Neue"/>
              </a:rPr>
              <a:t>Design</a:t>
            </a:r>
            <a:r>
              <a:rPr b="1" i="0" lang="en-US" sz="1600" cap="none" strike="noStrike">
                <a:solidFill>
                  <a:schemeClr val="dk1"/>
                </a:solidFill>
                <a:latin typeface="Helvetica Neue"/>
                <a:ea typeface="Helvetica Neue"/>
                <a:cs typeface="Helvetica Neue"/>
                <a:sym typeface="Helvetica Neue"/>
              </a:rPr>
              <a:t> </a:t>
            </a:r>
            <a:endParaRPr b="1" i="0" sz="1600"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Arial"/>
              <a:buNone/>
            </a:pPr>
            <a:r>
              <a:t/>
            </a:r>
            <a:endParaRPr b="1" sz="1600">
              <a:solidFill>
                <a:schemeClr val="dk1"/>
              </a:solidFill>
              <a:latin typeface="Helvetica Neue"/>
              <a:ea typeface="Helvetica Neue"/>
              <a:cs typeface="Helvetica Neue"/>
              <a:sym typeface="Helvetica Neue"/>
            </a:endParaRPr>
          </a:p>
          <a:p>
            <a:pPr indent="-323850" lvl="0" marL="457200" marR="0" rtl="0" algn="l">
              <a:lnSpc>
                <a:spcPct val="115000"/>
              </a:lnSpc>
              <a:spcBef>
                <a:spcPts val="0"/>
              </a:spcBef>
              <a:spcAft>
                <a:spcPts val="0"/>
              </a:spcAft>
              <a:buClr>
                <a:schemeClr val="dk1"/>
              </a:buClr>
              <a:buSzPts val="1500"/>
              <a:buFont typeface="Arial"/>
              <a:buChar char="●"/>
            </a:pPr>
            <a:r>
              <a:rPr lang="en-US" sz="1500">
                <a:solidFill>
                  <a:schemeClr val="dk1"/>
                </a:solidFill>
              </a:rPr>
              <a:t>We analyzed further by editing HTML in Twitter Web’s UI and looking for how we could add our feature to the “Tweet Detail” section.</a:t>
            </a:r>
            <a:endParaRPr sz="1500">
              <a:solidFill>
                <a:schemeClr val="dk1"/>
              </a:solidFill>
            </a:endParaRPr>
          </a:p>
          <a:p>
            <a:pPr indent="-323850" lvl="0" marL="457200" marR="0" rtl="0" algn="l">
              <a:lnSpc>
                <a:spcPct val="115000"/>
              </a:lnSpc>
              <a:spcBef>
                <a:spcPts val="0"/>
              </a:spcBef>
              <a:spcAft>
                <a:spcPts val="0"/>
              </a:spcAft>
              <a:buClr>
                <a:schemeClr val="dk1"/>
              </a:buClr>
              <a:buSzPts val="1500"/>
              <a:buFont typeface="Arial"/>
              <a:buChar char="●"/>
            </a:pPr>
            <a:r>
              <a:rPr lang="en-US" sz="1500">
                <a:solidFill>
                  <a:schemeClr val="dk1"/>
                </a:solidFill>
              </a:rPr>
              <a:t>Features </a:t>
            </a:r>
            <a:r>
              <a:rPr b="0" lang="en-US" sz="1500" u="none" cap="none" strike="noStrike">
                <a:solidFill>
                  <a:schemeClr val="dk1"/>
                </a:solidFill>
                <a:latin typeface="Arial"/>
                <a:ea typeface="Arial"/>
                <a:cs typeface="Arial"/>
                <a:sym typeface="Arial"/>
              </a:rPr>
              <a:t>Added:</a:t>
            </a:r>
            <a:endParaRPr b="0" sz="1500" u="none" cap="none" strike="noStrike">
              <a:solidFill>
                <a:schemeClr val="dk1"/>
              </a:solidFill>
              <a:latin typeface="Arial"/>
              <a:ea typeface="Arial"/>
              <a:cs typeface="Arial"/>
              <a:sym typeface="Arial"/>
            </a:endParaRPr>
          </a:p>
          <a:p>
            <a:pPr indent="-323850" lvl="1" marL="914400" marR="0" rtl="0" algn="l">
              <a:lnSpc>
                <a:spcPct val="115000"/>
              </a:lnSpc>
              <a:spcBef>
                <a:spcPts val="0"/>
              </a:spcBef>
              <a:spcAft>
                <a:spcPts val="0"/>
              </a:spcAft>
              <a:buClr>
                <a:schemeClr val="dk1"/>
              </a:buClr>
              <a:buSzPts val="1500"/>
              <a:buFont typeface="Arial"/>
              <a:buChar char="○"/>
            </a:pPr>
            <a:r>
              <a:rPr lang="en-US" sz="1500">
                <a:solidFill>
                  <a:schemeClr val="dk1"/>
                </a:solidFill>
              </a:rPr>
              <a:t>“Follow Emergency” </a:t>
            </a:r>
            <a:r>
              <a:rPr b="0" lang="en-US" sz="1500" u="none" cap="none" strike="noStrike">
                <a:solidFill>
                  <a:schemeClr val="dk1"/>
                </a:solidFill>
                <a:latin typeface="Arial"/>
                <a:ea typeface="Arial"/>
                <a:cs typeface="Arial"/>
                <a:sym typeface="Arial"/>
              </a:rPr>
              <a:t>button and flashing warning sign.</a:t>
            </a:r>
            <a:endParaRPr b="0" sz="1500" u="none" cap="none" strike="noStrike">
              <a:solidFill>
                <a:schemeClr val="dk1"/>
              </a:solidFill>
              <a:latin typeface="Arial"/>
              <a:ea typeface="Arial"/>
              <a:cs typeface="Arial"/>
              <a:sym typeface="Arial"/>
            </a:endParaRPr>
          </a:p>
          <a:p>
            <a:pPr indent="-323850" lvl="1" marL="914400" marR="0" rtl="0" algn="l">
              <a:lnSpc>
                <a:spcPct val="115000"/>
              </a:lnSpc>
              <a:spcBef>
                <a:spcPts val="0"/>
              </a:spcBef>
              <a:spcAft>
                <a:spcPts val="0"/>
              </a:spcAft>
              <a:buClr>
                <a:schemeClr val="dk1"/>
              </a:buClr>
              <a:buSzPts val="1500"/>
              <a:buChar char="○"/>
            </a:pPr>
            <a:r>
              <a:rPr lang="en-US" sz="1500">
                <a:solidFill>
                  <a:schemeClr val="dk1"/>
                </a:solidFill>
              </a:rPr>
              <a:t>Added the special feed button for emergencies only</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US" sz="1500">
                <a:solidFill>
                  <a:schemeClr val="dk1"/>
                </a:solidFill>
              </a:rPr>
              <a:t>Roadblock: Getting our feature to fit with the Twitter aesthetics.</a:t>
            </a:r>
            <a:endParaRPr b="0"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
              <a:buFont typeface="Helvetica Neue"/>
              <a:buNone/>
            </a:pPr>
            <a:r>
              <a:t/>
            </a:r>
            <a:endParaRPr b="0" i="0" sz="500" u="none" cap="none" strike="noStrike">
              <a:solidFill>
                <a:srgbClr val="000000"/>
              </a:solidFill>
              <a:latin typeface="Arial"/>
              <a:ea typeface="Arial"/>
              <a:cs typeface="Arial"/>
              <a:sym typeface="Arial"/>
            </a:endParaRPr>
          </a:p>
        </p:txBody>
      </p:sp>
      <p:pic>
        <p:nvPicPr>
          <p:cNvPr id="123" name="Google Shape;123;p26"/>
          <p:cNvPicPr preferRelativeResize="0"/>
          <p:nvPr/>
        </p:nvPicPr>
        <p:blipFill>
          <a:blip r:embed="rId3">
            <a:alphaModFix/>
          </a:blip>
          <a:stretch>
            <a:fillRect/>
          </a:stretch>
        </p:blipFill>
        <p:spPr>
          <a:xfrm>
            <a:off x="6003300" y="623858"/>
            <a:ext cx="3140700" cy="1770792"/>
          </a:xfrm>
          <a:prstGeom prst="rect">
            <a:avLst/>
          </a:prstGeom>
          <a:noFill/>
          <a:ln>
            <a:noFill/>
          </a:ln>
        </p:spPr>
      </p:pic>
      <p:pic>
        <p:nvPicPr>
          <p:cNvPr id="124" name="Google Shape;124;p26"/>
          <p:cNvPicPr preferRelativeResize="0"/>
          <p:nvPr/>
        </p:nvPicPr>
        <p:blipFill>
          <a:blip r:embed="rId4">
            <a:alphaModFix/>
          </a:blip>
          <a:stretch>
            <a:fillRect/>
          </a:stretch>
        </p:blipFill>
        <p:spPr>
          <a:xfrm>
            <a:off x="6701125" y="2394650"/>
            <a:ext cx="1891701" cy="189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7"/>
          <p:cNvSpPr txBox="1"/>
          <p:nvPr>
            <p:ph idx="4294967295" type="sldNum"/>
          </p:nvPr>
        </p:nvSpPr>
        <p:spPr>
          <a:xfrm>
            <a:off x="8712628" y="4706565"/>
            <a:ext cx="308530" cy="306904"/>
          </a:xfrm>
          <a:prstGeom prst="rect">
            <a:avLst/>
          </a:prstGeom>
          <a:noFill/>
          <a:ln>
            <a:noFill/>
          </a:ln>
        </p:spPr>
        <p:txBody>
          <a:bodyPr anchorCtr="0" anchor="ctr" bIns="91400" lIns="91400" spcFirstLastPara="1" rIns="91400" wrap="square" tIns="91400">
            <a:noAutofit/>
          </a:bodyPr>
          <a:lstStyle/>
          <a:p>
            <a:pPr indent="0" lvl="0" marL="0" marR="0" rtl="0" algn="r">
              <a:lnSpc>
                <a:spcPct val="100000"/>
              </a:lnSpc>
              <a:spcBef>
                <a:spcPts val="0"/>
              </a:spcBef>
              <a:spcAft>
                <a:spcPts val="0"/>
              </a:spcAft>
              <a:buClr>
                <a:srgbClr val="FFFFFF"/>
              </a:buClr>
              <a:buSzPts val="800"/>
              <a:buFont typeface="Helvetica Neue"/>
              <a:buNone/>
            </a:pPr>
            <a:fld id="{00000000-1234-1234-1234-123412341234}" type="slidenum">
              <a:rPr lang="en-US">
                <a:solidFill>
                  <a:srgbClr val="FFFFFF"/>
                </a:solidFill>
              </a:rPr>
              <a:t>‹#›</a:t>
            </a:fld>
            <a:endParaRPr/>
          </a:p>
        </p:txBody>
      </p:sp>
      <p:sp>
        <p:nvSpPr>
          <p:cNvPr id="130" name="Google Shape;130;p27"/>
          <p:cNvSpPr txBox="1"/>
          <p:nvPr/>
        </p:nvSpPr>
        <p:spPr>
          <a:xfrm>
            <a:off x="-201300" y="249325"/>
            <a:ext cx="2179800" cy="965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FFFFFF"/>
              </a:buClr>
              <a:buSzPts val="3400"/>
              <a:buFont typeface="Helvetica Neue"/>
              <a:buNone/>
            </a:pPr>
            <a:r>
              <a:rPr b="1" i="0" lang="en-US" sz="3400" u="none" cap="none" strike="noStrike">
                <a:solidFill>
                  <a:srgbClr val="FFFFFF"/>
                </a:solidFill>
                <a:latin typeface="Helvetica Neue"/>
                <a:ea typeface="Helvetica Neue"/>
                <a:cs typeface="Helvetica Neue"/>
                <a:sym typeface="Helvetica Neue"/>
              </a:rPr>
              <a:t>Demo</a:t>
            </a:r>
            <a:endParaRPr b="0" i="0" sz="1400" u="none" cap="none" strike="noStrike">
              <a:solidFill>
                <a:srgbClr val="000000"/>
              </a:solidFill>
              <a:latin typeface="Arial"/>
              <a:ea typeface="Arial"/>
              <a:cs typeface="Arial"/>
              <a:sym typeface="Arial"/>
            </a:endParaRPr>
          </a:p>
        </p:txBody>
      </p:sp>
      <p:pic>
        <p:nvPicPr>
          <p:cNvPr id="131" name="Google Shape;131;p27" title="DemoMovie.mov">
            <a:hlinkClick r:id="rId3"/>
          </p:cNvPr>
          <p:cNvPicPr preferRelativeResize="0"/>
          <p:nvPr/>
        </p:nvPicPr>
        <p:blipFill>
          <a:blip r:embed="rId4">
            <a:alphaModFix/>
          </a:blip>
          <a:stretch>
            <a:fillRect/>
          </a:stretch>
        </p:blipFill>
        <p:spPr>
          <a:xfrm>
            <a:off x="1785675" y="806475"/>
            <a:ext cx="5792076" cy="397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8"/>
          <p:cNvSpPr/>
          <p:nvPr/>
        </p:nvSpPr>
        <p:spPr>
          <a:xfrm>
            <a:off x="4693150" y="0"/>
            <a:ext cx="4450800" cy="5143500"/>
          </a:xfrm>
          <a:prstGeom prst="rect">
            <a:avLst/>
          </a:pr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Helvetica Neue"/>
              <a:buNone/>
            </a:pPr>
            <a:r>
              <a:t/>
            </a:r>
            <a:endParaRPr b="0" i="0" sz="1500" u="none" cap="none" strike="noStrike">
              <a:solidFill>
                <a:srgbClr val="000000"/>
              </a:solidFill>
              <a:latin typeface="Helvetica Neue"/>
              <a:ea typeface="Helvetica Neue"/>
              <a:cs typeface="Helvetica Neue"/>
              <a:sym typeface="Helvetica Neue"/>
            </a:endParaRPr>
          </a:p>
        </p:txBody>
      </p:sp>
      <p:sp>
        <p:nvSpPr>
          <p:cNvPr id="137" name="Google Shape;137;p28"/>
          <p:cNvSpPr txBox="1"/>
          <p:nvPr/>
        </p:nvSpPr>
        <p:spPr>
          <a:xfrm>
            <a:off x="26475" y="578925"/>
            <a:ext cx="4623600" cy="4233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100"/>
              <a:buFont typeface="Arial"/>
              <a:buNone/>
            </a:pPr>
            <a:r>
              <a:rPr b="1" i="0" lang="en-US" u="sng" cap="none" strike="noStrike">
                <a:solidFill>
                  <a:srgbClr val="1DA1F2"/>
                </a:solidFill>
                <a:latin typeface="Helvetica Neue"/>
                <a:ea typeface="Helvetica Neue"/>
                <a:cs typeface="Helvetica Neue"/>
                <a:sym typeface="Helvetica Neue"/>
              </a:rPr>
              <a:t>About</a:t>
            </a:r>
            <a:endParaRPr b="1" i="0" u="sng" cap="none" strike="noStrike">
              <a:solidFill>
                <a:srgbClr val="1DA1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b="1" u="sng">
              <a:solidFill>
                <a:srgbClr val="1DA1F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“Emergency Tweet” option for tweets containing </a:t>
            </a:r>
            <a:r>
              <a:rPr lang="en-US">
                <a:solidFill>
                  <a:schemeClr val="dk1"/>
                </a:solidFill>
              </a:rPr>
              <a:t>concerning</a:t>
            </a:r>
            <a:r>
              <a:rPr lang="en-US">
                <a:solidFill>
                  <a:schemeClr val="dk1"/>
                </a:solidFill>
              </a:rPr>
              <a:t> topics </a:t>
            </a:r>
            <a:r>
              <a:rPr lang="en-US">
                <a:solidFill>
                  <a:schemeClr val="dk1"/>
                </a:solidFill>
              </a:rPr>
              <a:t>would </a:t>
            </a:r>
            <a:r>
              <a:rPr lang="en-US">
                <a:solidFill>
                  <a:schemeClr val="dk1"/>
                </a:solidFill>
              </a:rPr>
              <a:t>highlight the tweet on both the feed and in the tweet detail section.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There is also a section in the left where it will be all the emergency tweets, like a feed for emergency..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1" u="sng">
              <a:solidFill>
                <a:srgbClr val="1DA1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1" i="0" lang="en-US" u="sng" cap="none" strike="noStrike">
                <a:solidFill>
                  <a:srgbClr val="1DA1F2"/>
                </a:solidFill>
                <a:latin typeface="Helvetica Neue"/>
                <a:ea typeface="Helvetica Neue"/>
                <a:cs typeface="Helvetica Neue"/>
                <a:sym typeface="Helvetica Neue"/>
              </a:rPr>
              <a:t>How it works</a:t>
            </a:r>
            <a:endParaRPr b="1" i="0" u="sng" cap="none" strike="noStrike">
              <a:solidFill>
                <a:srgbClr val="1DA1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b="1" u="sng">
              <a:solidFill>
                <a:srgbClr val="1DA1F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Emergency tweets are marked with a flashing icon to catch the users attention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Upon opening an emergency tweet, there will be an option to follow that tweet (via a button) so that users can stay posted on the latest updates.</a:t>
            </a:r>
            <a:endParaRPr b="1" i="0" u="sng" cap="none" strike="noStrike">
              <a:solidFill>
                <a:srgbClr val="000000"/>
              </a:solidFill>
              <a:latin typeface="Helvetica Neue"/>
              <a:ea typeface="Helvetica Neue"/>
              <a:cs typeface="Helvetica Neue"/>
              <a:sym typeface="Helvetica Neue"/>
            </a:endParaRPr>
          </a:p>
        </p:txBody>
      </p:sp>
      <p:sp>
        <p:nvSpPr>
          <p:cNvPr id="138" name="Google Shape;138;p28"/>
          <p:cNvSpPr txBox="1"/>
          <p:nvPr/>
        </p:nvSpPr>
        <p:spPr>
          <a:xfrm>
            <a:off x="69427" y="189670"/>
            <a:ext cx="4623719" cy="671403"/>
          </a:xfrm>
          <a:prstGeom prst="rect">
            <a:avLst/>
          </a:prstGeom>
          <a:noFill/>
          <a:ln>
            <a:noFill/>
          </a:ln>
        </p:spPr>
        <p:txBody>
          <a:bodyPr anchorCtr="0" anchor="b" bIns="19050" lIns="19050" spcFirstLastPara="1" rIns="19050" wrap="square" tIns="19050">
            <a:noAutofit/>
          </a:bodyPr>
          <a:lstStyle/>
          <a:p>
            <a:pPr indent="0" lvl="0" marL="0" marR="0" rtl="0" algn="l">
              <a:lnSpc>
                <a:spcPct val="80000"/>
              </a:lnSpc>
              <a:spcBef>
                <a:spcPts val="0"/>
              </a:spcBef>
              <a:spcAft>
                <a:spcPts val="0"/>
              </a:spcAft>
              <a:buClr>
                <a:schemeClr val="dk1"/>
              </a:buClr>
              <a:buSzPts val="2700"/>
              <a:buFont typeface="Helvetica Neue"/>
              <a:buNone/>
            </a:pPr>
            <a:r>
              <a:rPr b="1" lang="en-US" sz="2700">
                <a:solidFill>
                  <a:srgbClr val="1DA1F2"/>
                </a:solidFill>
                <a:latin typeface="Helvetica Neue"/>
                <a:ea typeface="Helvetica Neue"/>
                <a:cs typeface="Helvetica Neue"/>
                <a:sym typeface="Helvetica Neue"/>
              </a:rPr>
              <a:t>Emergency Tweet</a:t>
            </a:r>
            <a:endParaRPr b="0" i="0" sz="1400" u="none" cap="none" strike="noStrike">
              <a:solidFill>
                <a:srgbClr val="1DA1F2"/>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300"/>
              <a:buFont typeface="Helvetica Neue"/>
              <a:buNone/>
            </a:pPr>
            <a:r>
              <a:t/>
            </a:r>
            <a:endParaRPr b="1" i="0" sz="2300" u="none" cap="none" strike="noStrike">
              <a:solidFill>
                <a:srgbClr val="000000"/>
              </a:solidFill>
              <a:latin typeface="Helvetica Neue"/>
              <a:ea typeface="Helvetica Neue"/>
              <a:cs typeface="Helvetica Neue"/>
              <a:sym typeface="Helvetica Neue"/>
            </a:endParaRPr>
          </a:p>
        </p:txBody>
      </p:sp>
      <p:sp>
        <p:nvSpPr>
          <p:cNvPr id="139" name="Google Shape;139;p28"/>
          <p:cNvSpPr txBox="1"/>
          <p:nvPr/>
        </p:nvSpPr>
        <p:spPr>
          <a:xfrm>
            <a:off x="5687800" y="3865725"/>
            <a:ext cx="2461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FFFF"/>
                </a:solidFill>
                <a:latin typeface="Helvetica Neue"/>
                <a:ea typeface="Helvetica Neue"/>
                <a:cs typeface="Helvetica Neue"/>
                <a:sym typeface="Helvetica Neue"/>
              </a:rPr>
              <a:t>Use Case: Missing Person</a:t>
            </a:r>
            <a:endParaRPr b="1">
              <a:solidFill>
                <a:srgbClr val="FFFFFF"/>
              </a:solidFill>
              <a:latin typeface="Helvetica Neue"/>
              <a:ea typeface="Helvetica Neue"/>
              <a:cs typeface="Helvetica Neue"/>
              <a:sym typeface="Helvetica Neue"/>
            </a:endParaRPr>
          </a:p>
        </p:txBody>
      </p:sp>
      <p:pic>
        <p:nvPicPr>
          <p:cNvPr id="140" name="Google Shape;140;p28"/>
          <p:cNvPicPr preferRelativeResize="0"/>
          <p:nvPr/>
        </p:nvPicPr>
        <p:blipFill>
          <a:blip r:embed="rId3">
            <a:alphaModFix/>
          </a:blip>
          <a:stretch>
            <a:fillRect/>
          </a:stretch>
        </p:blipFill>
        <p:spPr>
          <a:xfrm>
            <a:off x="4807075" y="762000"/>
            <a:ext cx="4222950" cy="295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p:nvPr/>
        </p:nvSpPr>
        <p:spPr>
          <a:xfrm>
            <a:off x="4600680" y="0"/>
            <a:ext cx="4565700" cy="5143500"/>
          </a:xfrm>
          <a:prstGeom prst="rect">
            <a:avLst/>
          </a:pr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Helvetica Neue"/>
              <a:buNone/>
            </a:pPr>
            <a:r>
              <a:t/>
            </a:r>
            <a:endParaRPr b="0" i="0" sz="1500" u="none" cap="none" strike="noStrike">
              <a:solidFill>
                <a:srgbClr val="000000"/>
              </a:solidFill>
              <a:latin typeface="Helvetica Neue"/>
              <a:ea typeface="Helvetica Neue"/>
              <a:cs typeface="Helvetica Neue"/>
              <a:sym typeface="Helvetica Neue"/>
            </a:endParaRPr>
          </a:p>
        </p:txBody>
      </p:sp>
      <p:sp>
        <p:nvSpPr>
          <p:cNvPr id="146" name="Google Shape;146;p29"/>
          <p:cNvSpPr txBox="1"/>
          <p:nvPr/>
        </p:nvSpPr>
        <p:spPr>
          <a:xfrm>
            <a:off x="150610" y="65486"/>
            <a:ext cx="4018201" cy="397559"/>
          </a:xfrm>
          <a:prstGeom prst="rect">
            <a:avLst/>
          </a:prstGeom>
          <a:noFill/>
          <a:ln>
            <a:noFill/>
          </a:ln>
        </p:spPr>
        <p:txBody>
          <a:bodyPr anchorCtr="0" anchor="b" bIns="19050" lIns="19050" spcFirstLastPara="1" rIns="19050" wrap="square" tIns="19050">
            <a:noAutofit/>
          </a:bodyPr>
          <a:lstStyle/>
          <a:p>
            <a:pPr indent="0" lvl="0" marL="0" marR="0" rtl="0" algn="l">
              <a:lnSpc>
                <a:spcPct val="80000"/>
              </a:lnSpc>
              <a:spcBef>
                <a:spcPts val="0"/>
              </a:spcBef>
              <a:spcAft>
                <a:spcPts val="0"/>
              </a:spcAft>
              <a:buClr>
                <a:schemeClr val="dk1"/>
              </a:buClr>
              <a:buSzPts val="2700"/>
              <a:buFont typeface="Helvetica Neue"/>
              <a:buNone/>
            </a:pPr>
            <a:r>
              <a:rPr b="1" lang="en-US" sz="2700">
                <a:solidFill>
                  <a:srgbClr val="1DA1F2"/>
                </a:solidFill>
                <a:latin typeface="Helvetica Neue"/>
                <a:ea typeface="Helvetica Neue"/>
                <a:cs typeface="Helvetica Neue"/>
                <a:sym typeface="Helvetica Neue"/>
              </a:rPr>
              <a:t>Follow Option</a:t>
            </a:r>
            <a:endParaRPr b="1" i="0" sz="2400" u="none" cap="none" strike="noStrike">
              <a:solidFill>
                <a:srgbClr val="1DA1F2"/>
              </a:solidFill>
              <a:latin typeface="Helvetica Neue"/>
              <a:ea typeface="Helvetica Neue"/>
              <a:cs typeface="Helvetica Neue"/>
              <a:sym typeface="Helvetica Neue"/>
            </a:endParaRPr>
          </a:p>
        </p:txBody>
      </p:sp>
      <p:sp>
        <p:nvSpPr>
          <p:cNvPr id="147" name="Google Shape;147;p29"/>
          <p:cNvSpPr txBox="1"/>
          <p:nvPr/>
        </p:nvSpPr>
        <p:spPr>
          <a:xfrm>
            <a:off x="187425" y="515599"/>
            <a:ext cx="4287300" cy="3897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100"/>
              <a:buFont typeface="Arial"/>
              <a:buNone/>
            </a:pPr>
            <a:r>
              <a:rPr b="1" i="0" lang="en-US" u="sng" cap="none" strike="noStrike">
                <a:solidFill>
                  <a:srgbClr val="1DA1F2"/>
                </a:solidFill>
                <a:latin typeface="Helvetica Neue"/>
                <a:ea typeface="Helvetica Neue"/>
                <a:cs typeface="Helvetica Neue"/>
                <a:sym typeface="Helvetica Neue"/>
              </a:rPr>
              <a:t>About</a:t>
            </a:r>
            <a:endParaRPr b="1" i="0" u="sng" cap="none" strike="noStrike">
              <a:solidFill>
                <a:srgbClr val="1DA1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b="1" u="sng">
              <a:solidFill>
                <a:srgbClr val="1DA1F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 “follow” feature would be exclusive to “emergency tweets” upon launch, but if found successful in other contexts, the “follow” feature could be extended to those too.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marR="0" rtl="0" algn="l">
              <a:lnSpc>
                <a:spcPct val="281818"/>
              </a:lnSpc>
              <a:spcBef>
                <a:spcPts val="0"/>
              </a:spcBef>
              <a:spcAft>
                <a:spcPts val="0"/>
              </a:spcAft>
              <a:buNone/>
            </a:pPr>
            <a:r>
              <a:rPr b="1" i="0" lang="en-US" u="sng" cap="none" strike="noStrike">
                <a:solidFill>
                  <a:srgbClr val="1DA1F2"/>
                </a:solidFill>
                <a:latin typeface="Helvetica Neue"/>
                <a:ea typeface="Helvetica Neue"/>
                <a:cs typeface="Helvetica Neue"/>
                <a:sym typeface="Helvetica Neue"/>
              </a:rPr>
              <a:t>How it works</a:t>
            </a:r>
            <a:endParaRPr b="0" i="0" u="none" cap="none" strike="noStrike">
              <a:solidFill>
                <a:srgbClr val="1DA1F2"/>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Option to follow tweet/thread (via button-click)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Following will allow post notifications for the designated emergency tweet regarding new information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You can unfollow by going to same tweet and click it one more time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sp>
        <p:nvSpPr>
          <p:cNvPr id="148" name="Google Shape;148;p29"/>
          <p:cNvSpPr/>
          <p:nvPr/>
        </p:nvSpPr>
        <p:spPr>
          <a:xfrm>
            <a:off x="8428645" y="852222"/>
            <a:ext cx="214201" cy="174001"/>
          </a:xfrm>
          <a:prstGeom prst="rect">
            <a:avLst/>
          </a:pr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sp>
        <p:nvSpPr>
          <p:cNvPr id="149" name="Google Shape;149;p29"/>
          <p:cNvSpPr/>
          <p:nvPr/>
        </p:nvSpPr>
        <p:spPr>
          <a:xfrm>
            <a:off x="8342675" y="824449"/>
            <a:ext cx="224701" cy="182401"/>
          </a:xfrm>
          <a:custGeom>
            <a:rect b="b" l="l" r="r" t="t"/>
            <a:pathLst>
              <a:path extrusionOk="0" h="21600" w="21600">
                <a:moveTo>
                  <a:pt x="21600" y="2558"/>
                </a:moveTo>
                <a:cubicBezTo>
                  <a:pt x="20805" y="2991"/>
                  <a:pt x="19952" y="3284"/>
                  <a:pt x="19055" y="3416"/>
                </a:cubicBezTo>
                <a:cubicBezTo>
                  <a:pt x="19970" y="2741"/>
                  <a:pt x="20672" y="1672"/>
                  <a:pt x="21003" y="398"/>
                </a:cubicBezTo>
                <a:cubicBezTo>
                  <a:pt x="20147" y="1023"/>
                  <a:pt x="19199" y="1478"/>
                  <a:pt x="18189" y="1721"/>
                </a:cubicBezTo>
                <a:cubicBezTo>
                  <a:pt x="17381" y="663"/>
                  <a:pt x="16230" y="0"/>
                  <a:pt x="14955" y="0"/>
                </a:cubicBezTo>
                <a:cubicBezTo>
                  <a:pt x="12508" y="0"/>
                  <a:pt x="10524" y="2442"/>
                  <a:pt x="10524" y="5453"/>
                </a:cubicBezTo>
                <a:cubicBezTo>
                  <a:pt x="10524" y="5881"/>
                  <a:pt x="10564" y="6295"/>
                  <a:pt x="10638" y="6695"/>
                </a:cubicBezTo>
                <a:cubicBezTo>
                  <a:pt x="6954" y="6467"/>
                  <a:pt x="3689" y="4297"/>
                  <a:pt x="1503" y="998"/>
                </a:cubicBezTo>
                <a:cubicBezTo>
                  <a:pt x="1122" y="1804"/>
                  <a:pt x="904" y="2740"/>
                  <a:pt x="904" y="3739"/>
                </a:cubicBezTo>
                <a:cubicBezTo>
                  <a:pt x="904" y="5631"/>
                  <a:pt x="1687" y="7301"/>
                  <a:pt x="2876" y="8278"/>
                </a:cubicBezTo>
                <a:cubicBezTo>
                  <a:pt x="2149" y="8249"/>
                  <a:pt x="1466" y="8004"/>
                  <a:pt x="868" y="7596"/>
                </a:cubicBezTo>
                <a:cubicBezTo>
                  <a:pt x="868" y="7619"/>
                  <a:pt x="868" y="7642"/>
                  <a:pt x="868" y="7664"/>
                </a:cubicBezTo>
                <a:cubicBezTo>
                  <a:pt x="868" y="10306"/>
                  <a:pt x="2395" y="12511"/>
                  <a:pt x="4423" y="13012"/>
                </a:cubicBezTo>
                <a:cubicBezTo>
                  <a:pt x="4050" y="13135"/>
                  <a:pt x="3659" y="13202"/>
                  <a:pt x="3256" y="13202"/>
                </a:cubicBezTo>
                <a:cubicBezTo>
                  <a:pt x="2969" y="13202"/>
                  <a:pt x="2691" y="13169"/>
                  <a:pt x="2421" y="13105"/>
                </a:cubicBezTo>
                <a:cubicBezTo>
                  <a:pt x="2985" y="15271"/>
                  <a:pt x="4621" y="16848"/>
                  <a:pt x="6561" y="16891"/>
                </a:cubicBezTo>
                <a:cubicBezTo>
                  <a:pt x="5043" y="18354"/>
                  <a:pt x="3132" y="19226"/>
                  <a:pt x="1057" y="19226"/>
                </a:cubicBezTo>
                <a:cubicBezTo>
                  <a:pt x="700" y="19226"/>
                  <a:pt x="347" y="19201"/>
                  <a:pt x="0" y="19150"/>
                </a:cubicBezTo>
                <a:cubicBezTo>
                  <a:pt x="1961" y="20698"/>
                  <a:pt x="4291" y="21600"/>
                  <a:pt x="6793" y="21600"/>
                </a:cubicBezTo>
                <a:cubicBezTo>
                  <a:pt x="14945" y="21600"/>
                  <a:pt x="19402" y="13291"/>
                  <a:pt x="19402" y="6086"/>
                </a:cubicBezTo>
                <a:cubicBezTo>
                  <a:pt x="19402" y="5849"/>
                  <a:pt x="19397" y="5613"/>
                  <a:pt x="19389" y="5380"/>
                </a:cubicBezTo>
                <a:cubicBezTo>
                  <a:pt x="20254" y="4610"/>
                  <a:pt x="21006" y="3651"/>
                  <a:pt x="21600" y="2558"/>
                </a:cubicBezTo>
              </a:path>
            </a:pathLst>
          </a:custGeom>
          <a:solidFill>
            <a:srgbClr val="1DA1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800"/>
              <a:buFont typeface="Helvetica Neue"/>
              <a:buNone/>
            </a:pPr>
            <a:r>
              <a:t/>
            </a:r>
            <a:endParaRPr b="1" i="0" sz="800" u="none" cap="none" strike="noStrike">
              <a:solidFill>
                <a:srgbClr val="000000"/>
              </a:solidFill>
              <a:latin typeface="Helvetica Neue"/>
              <a:ea typeface="Helvetica Neue"/>
              <a:cs typeface="Helvetica Neue"/>
              <a:sym typeface="Helvetica Neue"/>
            </a:endParaRPr>
          </a:p>
        </p:txBody>
      </p:sp>
      <p:pic>
        <p:nvPicPr>
          <p:cNvPr id="150" name="Google Shape;150;p29"/>
          <p:cNvPicPr preferRelativeResize="0"/>
          <p:nvPr/>
        </p:nvPicPr>
        <p:blipFill>
          <a:blip r:embed="rId3">
            <a:alphaModFix/>
          </a:blip>
          <a:stretch>
            <a:fillRect/>
          </a:stretch>
        </p:blipFill>
        <p:spPr>
          <a:xfrm>
            <a:off x="4739875" y="257725"/>
            <a:ext cx="4287300" cy="3685775"/>
          </a:xfrm>
          <a:prstGeom prst="rect">
            <a:avLst/>
          </a:prstGeom>
          <a:noFill/>
          <a:ln>
            <a:noFill/>
          </a:ln>
        </p:spPr>
      </p:pic>
      <p:sp>
        <p:nvSpPr>
          <p:cNvPr id="151" name="Google Shape;151;p29"/>
          <p:cNvSpPr txBox="1"/>
          <p:nvPr/>
        </p:nvSpPr>
        <p:spPr>
          <a:xfrm>
            <a:off x="5259300" y="4171600"/>
            <a:ext cx="34971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Helvetica Neue"/>
                <a:ea typeface="Helvetica Neue"/>
                <a:cs typeface="Helvetica Neue"/>
                <a:sym typeface="Helvetica Neue"/>
              </a:rPr>
              <a:t>Use Case: Hospitals Requesting Personal Protective </a:t>
            </a:r>
            <a:r>
              <a:rPr b="1" lang="en-US">
                <a:solidFill>
                  <a:srgbClr val="FFFFFF"/>
                </a:solidFill>
                <a:latin typeface="Helvetica Neue"/>
                <a:ea typeface="Helvetica Neue"/>
                <a:cs typeface="Helvetica Neue"/>
                <a:sym typeface="Helvetica Neue"/>
              </a:rPr>
              <a:t>Equipment</a:t>
            </a:r>
            <a:endParaRPr b="1">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