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37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52387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185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17325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6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74273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32211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17030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04146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9AECE-A368-4EAB-B957-94611AB53746}" type="datetimeFigureOut">
              <a:rPr lang="es-419" smtClean="0"/>
              <a:t>19/9/2020</a:t>
            </a:fld>
            <a:endParaRPr lang="es-419"/>
          </a:p>
        </p:txBody>
      </p:sp>
      <p:sp>
        <p:nvSpPr>
          <p:cNvPr id="5" name="Footer Placeholder 4"/>
          <p:cNvSpPr>
            <a:spLocks noGrp="1"/>
          </p:cNvSpPr>
          <p:nvPr>
            <p:ph type="ftr" sz="quarter" idx="11"/>
          </p:nvPr>
        </p:nvSpPr>
        <p:spPr/>
        <p:txBody>
          <a:bodyPr/>
          <a:lstStyle/>
          <a:p>
            <a:endParaRPr lang="es-419"/>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47000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59920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9AECE-A368-4EAB-B957-94611AB53746}" type="datetimeFigureOut">
              <a:rPr lang="es-419" smtClean="0"/>
              <a:t>19/9/2020</a:t>
            </a:fld>
            <a:endParaRPr lang="es-419"/>
          </a:p>
        </p:txBody>
      </p:sp>
      <p:sp>
        <p:nvSpPr>
          <p:cNvPr id="8" name="Footer Placeholder 7"/>
          <p:cNvSpPr>
            <a:spLocks noGrp="1"/>
          </p:cNvSpPr>
          <p:nvPr>
            <p:ph type="ftr" sz="quarter" idx="11"/>
          </p:nvPr>
        </p:nvSpPr>
        <p:spPr/>
        <p:txBody>
          <a:bodyPr/>
          <a:lstStyle/>
          <a:p>
            <a:endParaRPr lang="es-419"/>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81769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9AECE-A368-4EAB-B957-94611AB53746}" type="datetimeFigureOut">
              <a:rPr lang="es-419" smtClean="0"/>
              <a:t>19/9/2020</a:t>
            </a:fld>
            <a:endParaRPr lang="es-419"/>
          </a:p>
        </p:txBody>
      </p:sp>
      <p:sp>
        <p:nvSpPr>
          <p:cNvPr id="4" name="Footer Placeholder 3"/>
          <p:cNvSpPr>
            <a:spLocks noGrp="1"/>
          </p:cNvSpPr>
          <p:nvPr>
            <p:ph type="ftr" sz="quarter" idx="11"/>
          </p:nvPr>
        </p:nvSpPr>
        <p:spPr/>
        <p:txBody>
          <a:bodyPr/>
          <a:lstStyle/>
          <a:p>
            <a:endParaRPr lang="es-419"/>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160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9AECE-A368-4EAB-B957-94611AB53746}" type="datetimeFigureOut">
              <a:rPr lang="es-419" smtClean="0"/>
              <a:t>19/9/2020</a:t>
            </a:fld>
            <a:endParaRPr lang="es-419"/>
          </a:p>
        </p:txBody>
      </p:sp>
      <p:sp>
        <p:nvSpPr>
          <p:cNvPr id="3" name="Footer Placeholder 2"/>
          <p:cNvSpPr>
            <a:spLocks noGrp="1"/>
          </p:cNvSpPr>
          <p:nvPr>
            <p:ph type="ftr" sz="quarter" idx="11"/>
          </p:nvPr>
        </p:nvSpPr>
        <p:spPr/>
        <p:txBody>
          <a:bodyPr/>
          <a:lstStyle/>
          <a:p>
            <a:endParaRPr lang="es-419"/>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425735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329298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9AECE-A368-4EAB-B957-94611AB53746}" type="datetimeFigureOut">
              <a:rPr lang="es-419" smtClean="0"/>
              <a:t>19/9/2020</a:t>
            </a:fld>
            <a:endParaRPr lang="es-419"/>
          </a:p>
        </p:txBody>
      </p:sp>
      <p:sp>
        <p:nvSpPr>
          <p:cNvPr id="6" name="Footer Placeholder 5"/>
          <p:cNvSpPr>
            <a:spLocks noGrp="1"/>
          </p:cNvSpPr>
          <p:nvPr>
            <p:ph type="ftr" sz="quarter" idx="11"/>
          </p:nvPr>
        </p:nvSpPr>
        <p:spPr/>
        <p:txBody>
          <a:bodyPr/>
          <a:lstStyle/>
          <a:p>
            <a:endParaRPr lang="es-419"/>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811658-D927-467F-B011-51104F8BCF61}" type="slidenum">
              <a:rPr lang="es-419" smtClean="0"/>
              <a:t>‹Nº›</a:t>
            </a:fld>
            <a:endParaRPr lang="es-419"/>
          </a:p>
        </p:txBody>
      </p:sp>
    </p:spTree>
    <p:extLst>
      <p:ext uri="{BB962C8B-B14F-4D97-AF65-F5344CB8AC3E}">
        <p14:creationId xmlns:p14="http://schemas.microsoft.com/office/powerpoint/2010/main" val="21106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79AECE-A368-4EAB-B957-94611AB53746}" type="datetimeFigureOut">
              <a:rPr lang="es-419" smtClean="0"/>
              <a:t>19/9/2020</a:t>
            </a:fld>
            <a:endParaRPr lang="es-419"/>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811658-D927-467F-B011-51104F8BCF61}" type="slidenum">
              <a:rPr lang="es-419" smtClean="0"/>
              <a:t>‹Nº›</a:t>
            </a:fld>
            <a:endParaRPr lang="es-419"/>
          </a:p>
        </p:txBody>
      </p:sp>
    </p:spTree>
    <p:extLst>
      <p:ext uri="{BB962C8B-B14F-4D97-AF65-F5344CB8AC3E}">
        <p14:creationId xmlns:p14="http://schemas.microsoft.com/office/powerpoint/2010/main" val="31905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DD8E-BCAA-4EF7-8F97-833DD8A03CE6}"/>
              </a:ext>
            </a:extLst>
          </p:cNvPr>
          <p:cNvSpPr>
            <a:spLocks noGrp="1"/>
          </p:cNvSpPr>
          <p:nvPr>
            <p:ph type="ctrTitle"/>
          </p:nvPr>
        </p:nvSpPr>
        <p:spPr/>
        <p:txBody>
          <a:bodyPr/>
          <a:lstStyle/>
          <a:p>
            <a:r>
              <a:rPr lang="es-ES" dirty="0"/>
              <a:t>Requisitos No Funcionales</a:t>
            </a:r>
            <a:endParaRPr lang="es-419" dirty="0"/>
          </a:p>
        </p:txBody>
      </p:sp>
      <p:sp>
        <p:nvSpPr>
          <p:cNvPr id="3" name="Subtítulo 2">
            <a:extLst>
              <a:ext uri="{FF2B5EF4-FFF2-40B4-BE49-F238E27FC236}">
                <a16:creationId xmlns:a16="http://schemas.microsoft.com/office/drawing/2014/main" id="{339ABEA0-18CA-4F0B-A1CC-D9A29BA66496}"/>
              </a:ext>
            </a:extLst>
          </p:cNvPr>
          <p:cNvSpPr>
            <a:spLocks noGrp="1"/>
          </p:cNvSpPr>
          <p:nvPr>
            <p:ph type="subTitle" idx="1"/>
          </p:nvPr>
        </p:nvSpPr>
        <p:spPr/>
        <p:txBody>
          <a:bodyPr/>
          <a:lstStyle/>
          <a:p>
            <a:r>
              <a:rPr lang="es-ES" dirty="0"/>
              <a:t>Por: Astrid Carolina Díaz Gómez</a:t>
            </a:r>
            <a:endParaRPr lang="es-419" dirty="0"/>
          </a:p>
        </p:txBody>
      </p:sp>
    </p:spTree>
    <p:extLst>
      <p:ext uri="{BB962C8B-B14F-4D97-AF65-F5344CB8AC3E}">
        <p14:creationId xmlns:p14="http://schemas.microsoft.com/office/powerpoint/2010/main" val="82968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785807"/>
          </a:xfrm>
        </p:spPr>
        <p:txBody>
          <a:bodyPr>
            <a:normAutofit/>
          </a:bodyPr>
          <a:lstStyle/>
          <a:p>
            <a:r>
              <a:rPr lang="es-419" dirty="0"/>
              <a:t>Los métodos deben tener un tamaño reducido</a:t>
            </a:r>
          </a:p>
          <a:p>
            <a:r>
              <a:rPr lang="es-419" dirty="0"/>
              <a:t>Los métodos no deben ser excesivamente pequeños, puesto que, en ese caso, se estaría alcanzando una modularidad exagerada, es decir, se podría llegar a una atomización de los componentes</a:t>
            </a:r>
          </a:p>
          <a:p>
            <a:r>
              <a:rPr lang="es-419" dirty="0"/>
              <a:t>Las clases deben tener el número apropiado de métodos</a:t>
            </a:r>
          </a:p>
          <a:p>
            <a:r>
              <a:rPr lang="es-419" dirty="0"/>
              <a:t>Las clases deben tener el número apropiado de atributos.	</a:t>
            </a:r>
          </a:p>
        </p:txBody>
      </p:sp>
      <p:pic>
        <p:nvPicPr>
          <p:cNvPr id="2" name="Imagen 1">
            <a:extLst>
              <a:ext uri="{FF2B5EF4-FFF2-40B4-BE49-F238E27FC236}">
                <a16:creationId xmlns:a16="http://schemas.microsoft.com/office/drawing/2014/main" id="{4EEE1E3B-449D-4B71-AF39-4F2DF1486600}"/>
              </a:ext>
            </a:extLst>
          </p:cNvPr>
          <p:cNvPicPr>
            <a:picLocks noChangeAspect="1"/>
          </p:cNvPicPr>
          <p:nvPr/>
        </p:nvPicPr>
        <p:blipFill>
          <a:blip r:embed="rId2"/>
          <a:stretch>
            <a:fillRect/>
          </a:stretch>
        </p:blipFill>
        <p:spPr>
          <a:xfrm>
            <a:off x="4147478" y="3515969"/>
            <a:ext cx="4883980" cy="2395253"/>
          </a:xfrm>
          <a:prstGeom prst="rect">
            <a:avLst/>
          </a:prstGeom>
        </p:spPr>
      </p:pic>
    </p:spTree>
    <p:extLst>
      <p:ext uri="{BB962C8B-B14F-4D97-AF65-F5344CB8AC3E}">
        <p14:creationId xmlns:p14="http://schemas.microsoft.com/office/powerpoint/2010/main" val="2252347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1998369" y="1036096"/>
            <a:ext cx="4543108" cy="4785807"/>
          </a:xfrm>
        </p:spPr>
        <p:txBody>
          <a:bodyPr>
            <a:normAutofit/>
          </a:bodyPr>
          <a:lstStyle/>
          <a:p>
            <a:r>
              <a:rPr lang="es-419" dirty="0"/>
              <a:t>Las clases deben tener un único objetivo. El concepto de modularidad se basa en que cada módulo represente una única funcionalidad</a:t>
            </a:r>
          </a:p>
          <a:p>
            <a:r>
              <a:rPr lang="es-419" dirty="0"/>
              <a:t>Dentro de una jerarquía de clases, cuanto mayor sea el número de relaciones de herencia, más disminuirá la modularidad debido a las interrelaciones que se crean</a:t>
            </a:r>
          </a:p>
          <a:p>
            <a:r>
              <a:rPr lang="es-419" dirty="0"/>
              <a:t>Las jerarquías de clases deben tener el número apropiado de clases, atendiendo a la finalidad de la jerarquía	</a:t>
            </a:r>
          </a:p>
        </p:txBody>
      </p:sp>
      <p:pic>
        <p:nvPicPr>
          <p:cNvPr id="2" name="Imagen 1">
            <a:extLst>
              <a:ext uri="{FF2B5EF4-FFF2-40B4-BE49-F238E27FC236}">
                <a16:creationId xmlns:a16="http://schemas.microsoft.com/office/drawing/2014/main" id="{5D8F3928-AE24-46EB-8B7C-9223D643E03B}"/>
              </a:ext>
            </a:extLst>
          </p:cNvPr>
          <p:cNvPicPr>
            <a:picLocks noChangeAspect="1"/>
          </p:cNvPicPr>
          <p:nvPr/>
        </p:nvPicPr>
        <p:blipFill>
          <a:blip r:embed="rId2"/>
          <a:stretch>
            <a:fillRect/>
          </a:stretch>
        </p:blipFill>
        <p:spPr>
          <a:xfrm>
            <a:off x="7506212" y="1211433"/>
            <a:ext cx="3855780" cy="3740395"/>
          </a:xfrm>
          <a:prstGeom prst="rect">
            <a:avLst/>
          </a:prstGeom>
        </p:spPr>
      </p:pic>
    </p:spTree>
    <p:extLst>
      <p:ext uri="{BB962C8B-B14F-4D97-AF65-F5344CB8AC3E}">
        <p14:creationId xmlns:p14="http://schemas.microsoft.com/office/powerpoint/2010/main" val="18447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01587-77C4-4302-83CC-ABB53DE50267}"/>
              </a:ext>
            </a:extLst>
          </p:cNvPr>
          <p:cNvSpPr>
            <a:spLocks noGrp="1"/>
          </p:cNvSpPr>
          <p:nvPr>
            <p:ph idx="1"/>
          </p:nvPr>
        </p:nvSpPr>
        <p:spPr>
          <a:xfrm>
            <a:off x="2589212" y="1125415"/>
            <a:ext cx="8915400" cy="4979963"/>
          </a:xfrm>
        </p:spPr>
        <p:txBody>
          <a:bodyPr>
            <a:normAutofit fontScale="92500" lnSpcReduction="20000"/>
          </a:bodyPr>
          <a:lstStyle/>
          <a:p>
            <a:r>
              <a:rPr lang="es-419" dirty="0"/>
              <a:t>	Las clases sólo deben permitir el acceso a sus atributos a través de sus métodos.</a:t>
            </a:r>
          </a:p>
          <a:p>
            <a:r>
              <a:rPr lang="es-419" dirty="0"/>
              <a:t>•	Las clases deben ofrecer constructores, destructor y funciones operador</a:t>
            </a:r>
          </a:p>
          <a:p>
            <a:r>
              <a:rPr lang="es-419" dirty="0"/>
              <a:t>•	Las clases deben ocultar todos sus atributos. La presencia de atributos protegidos y, en mayor medida, de atributos públicos disminuye la modularidad de la clase ya que se podría acceder a esta información sin utilizar la interfaz prevista.</a:t>
            </a:r>
          </a:p>
          <a:p>
            <a:r>
              <a:rPr lang="es-419" dirty="0"/>
              <a:t>•	Las clases deben disponer de comentarios que sigan una estructura estándar</a:t>
            </a:r>
          </a:p>
          <a:p>
            <a:r>
              <a:rPr lang="es-419" dirty="0"/>
              <a:t>•	Las clases deben llevar una documentación técnica completa, que describa su estructura, uso y utilidad, y explicando su modo de empleo y su funcionamiento.</a:t>
            </a:r>
          </a:p>
          <a:p>
            <a:r>
              <a:rPr lang="es-419" dirty="0"/>
              <a:t>•	Un programa modular no permitiría a un método utilizar atributos externos de otras clases, dado que a esta información se debe acceder a través de los servicios proporcionados por la clase.</a:t>
            </a:r>
          </a:p>
          <a:p>
            <a:r>
              <a:rPr lang="es-419" dirty="0"/>
              <a:t>•	Las clases deben ser autosuficientes y necesitar el menor número posible de servicios de otras clases</a:t>
            </a:r>
          </a:p>
          <a:p>
            <a:r>
              <a:rPr lang="es-419" dirty="0"/>
              <a:t>•	Las clases abstractas favorecen la modularidad debido a que permiten definir esquemas de comportamiento comunes a otras clases</a:t>
            </a:r>
          </a:p>
        </p:txBody>
      </p:sp>
    </p:spTree>
    <p:extLst>
      <p:ext uri="{BB962C8B-B14F-4D97-AF65-F5344CB8AC3E}">
        <p14:creationId xmlns:p14="http://schemas.microsoft.com/office/powerpoint/2010/main" val="275962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2853683-C7F6-451C-A904-0235E9F88214}"/>
              </a:ext>
            </a:extLst>
          </p:cNvPr>
          <p:cNvPicPr>
            <a:picLocks noChangeAspect="1"/>
          </p:cNvPicPr>
          <p:nvPr/>
        </p:nvPicPr>
        <p:blipFill>
          <a:blip r:embed="rId2"/>
          <a:stretch>
            <a:fillRect/>
          </a:stretch>
        </p:blipFill>
        <p:spPr>
          <a:xfrm>
            <a:off x="663389" y="1885525"/>
            <a:ext cx="10865222" cy="2622159"/>
          </a:xfrm>
          <a:prstGeom prst="rect">
            <a:avLst/>
          </a:prstGeom>
        </p:spPr>
      </p:pic>
    </p:spTree>
    <p:extLst>
      <p:ext uri="{BB962C8B-B14F-4D97-AF65-F5344CB8AC3E}">
        <p14:creationId xmlns:p14="http://schemas.microsoft.com/office/powerpoint/2010/main" val="165698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9ACE65-71B8-4EEE-81E6-8E524BD9DDC6}"/>
              </a:ext>
            </a:extLst>
          </p:cNvPr>
          <p:cNvPicPr>
            <a:picLocks noChangeAspect="1"/>
          </p:cNvPicPr>
          <p:nvPr/>
        </p:nvPicPr>
        <p:blipFill>
          <a:blip r:embed="rId2"/>
          <a:stretch>
            <a:fillRect/>
          </a:stretch>
        </p:blipFill>
        <p:spPr>
          <a:xfrm>
            <a:off x="3192121" y="601394"/>
            <a:ext cx="6669331" cy="5278094"/>
          </a:xfrm>
          <a:prstGeom prst="rect">
            <a:avLst/>
          </a:prstGeom>
        </p:spPr>
      </p:pic>
    </p:spTree>
    <p:extLst>
      <p:ext uri="{BB962C8B-B14F-4D97-AF65-F5344CB8AC3E}">
        <p14:creationId xmlns:p14="http://schemas.microsoft.com/office/powerpoint/2010/main" val="426215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37DDC-3EBF-414C-9218-B9DE4BFA9E10}"/>
              </a:ext>
            </a:extLst>
          </p:cNvPr>
          <p:cNvSpPr>
            <a:spLocks noGrp="1"/>
          </p:cNvSpPr>
          <p:nvPr>
            <p:ph type="title"/>
          </p:nvPr>
        </p:nvSpPr>
        <p:spPr/>
        <p:txBody>
          <a:bodyPr/>
          <a:lstStyle/>
          <a:p>
            <a:r>
              <a:rPr lang="es-ES" dirty="0"/>
              <a:t>Patrón de capas</a:t>
            </a:r>
            <a:endParaRPr lang="es-419" dirty="0"/>
          </a:p>
        </p:txBody>
      </p:sp>
      <p:sp>
        <p:nvSpPr>
          <p:cNvPr id="3" name="Marcador de contenido 2">
            <a:extLst>
              <a:ext uri="{FF2B5EF4-FFF2-40B4-BE49-F238E27FC236}">
                <a16:creationId xmlns:a16="http://schemas.microsoft.com/office/drawing/2014/main" id="{DCC7794F-BDAA-463E-ABB4-C38A7E40A694}"/>
              </a:ext>
            </a:extLst>
          </p:cNvPr>
          <p:cNvSpPr>
            <a:spLocks noGrp="1"/>
          </p:cNvSpPr>
          <p:nvPr>
            <p:ph idx="1"/>
          </p:nvPr>
        </p:nvSpPr>
        <p:spPr/>
        <p:txBody>
          <a:bodyPr/>
          <a:lstStyle/>
          <a:p>
            <a:r>
              <a:rPr lang="es-ES" dirty="0"/>
              <a:t>Se puede utilizar para estructurar programas que se pueden descomponer en grupos de subtareas, cada una de las cuales se encuentra en un nivel particular de abstracción. Cada capa proporciona servicios a la siguiente capa superior.</a:t>
            </a:r>
          </a:p>
          <a:p>
            <a:r>
              <a:rPr lang="es-ES" dirty="0"/>
              <a:t>Se usa en aplicaciones de escritorio generales y en aplicaciones web de comercio electrónico</a:t>
            </a:r>
          </a:p>
          <a:p>
            <a:r>
              <a:rPr lang="es-ES" dirty="0"/>
              <a:t>El objetivo primordial es la separación (desacoplamiento) de las partes que componen un sistema de software: lógica de negocios, cada de presentación y capa de datos. Así es más sencillo y mantenible crear diferentes interfaces sobre un mismo sistema sin requerir cambio en alguno en las otras capas.</a:t>
            </a:r>
            <a:endParaRPr lang="es-419" dirty="0"/>
          </a:p>
        </p:txBody>
      </p:sp>
    </p:spTree>
    <p:extLst>
      <p:ext uri="{BB962C8B-B14F-4D97-AF65-F5344CB8AC3E}">
        <p14:creationId xmlns:p14="http://schemas.microsoft.com/office/powerpoint/2010/main" val="157630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B515FEB-0524-456F-AB03-796B09BF0B34}"/>
              </a:ext>
            </a:extLst>
          </p:cNvPr>
          <p:cNvSpPr>
            <a:spLocks noGrp="1"/>
          </p:cNvSpPr>
          <p:nvPr>
            <p:ph idx="1"/>
          </p:nvPr>
        </p:nvSpPr>
        <p:spPr>
          <a:xfrm>
            <a:off x="1688880" y="1148638"/>
            <a:ext cx="4585311" cy="4560724"/>
          </a:xfrm>
        </p:spPr>
        <p:txBody>
          <a:bodyPr/>
          <a:lstStyle/>
          <a:p>
            <a:r>
              <a:rPr lang="es-ES" dirty="0"/>
              <a:t>Tiene como ventaja que el desarrollo se puede llevar a cabo en varios niveles y, en caso de que se presente algún cambio solo afectará a esa capa sin revisar el código fuente de los otros módulos.</a:t>
            </a:r>
          </a:p>
          <a:p>
            <a:r>
              <a:rPr lang="es-ES" dirty="0"/>
              <a:t>Permite distribuir el trabajo de creación de una aplicación por niveles, así cada grupo está totalmente abstraído del resto de niveles. </a:t>
            </a:r>
          </a:p>
          <a:p>
            <a:endParaRPr lang="es-419" dirty="0"/>
          </a:p>
        </p:txBody>
      </p:sp>
      <p:pic>
        <p:nvPicPr>
          <p:cNvPr id="4" name="Imagen 3">
            <a:extLst>
              <a:ext uri="{FF2B5EF4-FFF2-40B4-BE49-F238E27FC236}">
                <a16:creationId xmlns:a16="http://schemas.microsoft.com/office/drawing/2014/main" id="{9F15A3D5-A308-4B8E-B21F-82852137DC53}"/>
              </a:ext>
            </a:extLst>
          </p:cNvPr>
          <p:cNvPicPr>
            <a:picLocks noChangeAspect="1"/>
          </p:cNvPicPr>
          <p:nvPr/>
        </p:nvPicPr>
        <p:blipFill>
          <a:blip r:embed="rId2"/>
          <a:stretch>
            <a:fillRect/>
          </a:stretch>
        </p:blipFill>
        <p:spPr>
          <a:xfrm>
            <a:off x="7063811" y="968110"/>
            <a:ext cx="4029075" cy="4600575"/>
          </a:xfrm>
          <a:prstGeom prst="rect">
            <a:avLst/>
          </a:prstGeom>
        </p:spPr>
      </p:pic>
    </p:spTree>
    <p:extLst>
      <p:ext uri="{BB962C8B-B14F-4D97-AF65-F5344CB8AC3E}">
        <p14:creationId xmlns:p14="http://schemas.microsoft.com/office/powerpoint/2010/main" val="346757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17312-7BF1-481D-A3A7-AB9C540C76E8}"/>
              </a:ext>
            </a:extLst>
          </p:cNvPr>
          <p:cNvSpPr>
            <a:spLocks noGrp="1"/>
          </p:cNvSpPr>
          <p:nvPr>
            <p:ph type="title"/>
          </p:nvPr>
        </p:nvSpPr>
        <p:spPr/>
        <p:txBody>
          <a:bodyPr/>
          <a:lstStyle/>
          <a:p>
            <a:r>
              <a:rPr lang="es-419" dirty="0"/>
              <a:t>Access Control </a:t>
            </a:r>
          </a:p>
        </p:txBody>
      </p:sp>
      <p:sp>
        <p:nvSpPr>
          <p:cNvPr id="3" name="Marcador de contenido 2">
            <a:extLst>
              <a:ext uri="{FF2B5EF4-FFF2-40B4-BE49-F238E27FC236}">
                <a16:creationId xmlns:a16="http://schemas.microsoft.com/office/drawing/2014/main" id="{3DC34FD8-7E76-4897-98E7-39D7E820FBB9}"/>
              </a:ext>
            </a:extLst>
          </p:cNvPr>
          <p:cNvSpPr>
            <a:spLocks noGrp="1"/>
          </p:cNvSpPr>
          <p:nvPr>
            <p:ph idx="1"/>
          </p:nvPr>
        </p:nvSpPr>
        <p:spPr/>
        <p:txBody>
          <a:bodyPr/>
          <a:lstStyle/>
          <a:p>
            <a:r>
              <a:rPr lang="es-419" dirty="0"/>
              <a:t>Hace referencia al mecanismo que en función de la identificación ya autenticada permite acceder a datos o recursos, se enfoca en restringir o permitir el acceso a las diferentes funcionalidades de la aplicación de software que se está diseñando.</a:t>
            </a:r>
          </a:p>
          <a:p>
            <a:endParaRPr lang="es-419" dirty="0"/>
          </a:p>
        </p:txBody>
      </p:sp>
      <p:pic>
        <p:nvPicPr>
          <p:cNvPr id="4" name="Imagen 3">
            <a:extLst>
              <a:ext uri="{FF2B5EF4-FFF2-40B4-BE49-F238E27FC236}">
                <a16:creationId xmlns:a16="http://schemas.microsoft.com/office/drawing/2014/main" id="{7C44A08D-185B-4B73-A3E8-1F12046DC443}"/>
              </a:ext>
            </a:extLst>
          </p:cNvPr>
          <p:cNvPicPr>
            <a:picLocks noChangeAspect="1"/>
          </p:cNvPicPr>
          <p:nvPr/>
        </p:nvPicPr>
        <p:blipFill>
          <a:blip r:embed="rId2"/>
          <a:stretch>
            <a:fillRect/>
          </a:stretch>
        </p:blipFill>
        <p:spPr>
          <a:xfrm>
            <a:off x="3905762" y="3519265"/>
            <a:ext cx="5534025" cy="2714625"/>
          </a:xfrm>
          <a:prstGeom prst="rect">
            <a:avLst/>
          </a:prstGeom>
          <a:ln>
            <a:noFill/>
          </a:ln>
          <a:effectLst>
            <a:softEdge rad="112500"/>
          </a:effectLst>
        </p:spPr>
      </p:pic>
    </p:spTree>
    <p:extLst>
      <p:ext uri="{BB962C8B-B14F-4D97-AF65-F5344CB8AC3E}">
        <p14:creationId xmlns:p14="http://schemas.microsoft.com/office/powerpoint/2010/main" val="241303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D7A64D-DFA6-45F7-BD2F-A0FA8078BD72}"/>
              </a:ext>
            </a:extLst>
          </p:cNvPr>
          <p:cNvSpPr>
            <a:spLocks noGrp="1"/>
          </p:cNvSpPr>
          <p:nvPr>
            <p:ph idx="1"/>
          </p:nvPr>
        </p:nvSpPr>
        <p:spPr>
          <a:xfrm>
            <a:off x="2589212" y="1364566"/>
            <a:ext cx="8915400" cy="4546656"/>
          </a:xfrm>
        </p:spPr>
        <p:txBody>
          <a:bodyPr>
            <a:normAutofit/>
          </a:bodyPr>
          <a:lstStyle/>
          <a:p>
            <a:r>
              <a:rPr lang="es-419" dirty="0"/>
              <a:t>Debe realizarse un control de acceso a los usuarios para evitar accesos no</a:t>
            </a:r>
          </a:p>
          <a:p>
            <a:r>
              <a:rPr lang="es-419" dirty="0"/>
              <a:t>autorizados al sistema.</a:t>
            </a:r>
          </a:p>
          <a:p>
            <a:r>
              <a:rPr lang="es-419" dirty="0"/>
              <a:t>Debe realizarse un control de acceso a los usuarios para evitar accesos no</a:t>
            </a:r>
          </a:p>
          <a:p>
            <a:r>
              <a:rPr lang="es-419" dirty="0"/>
              <a:t>autorizados a las bases de datos.</a:t>
            </a:r>
          </a:p>
          <a:p>
            <a:r>
              <a:rPr lang="es-419" dirty="0"/>
              <a:t>Ante accesos no autorizados (o intentos reiterados) el sistema debe responder</a:t>
            </a:r>
          </a:p>
          <a:p>
            <a:r>
              <a:rPr lang="es-419" dirty="0"/>
              <a:t>con acciones como alertas visuales o sonoras, bloqueos del terminal, avisos a los</a:t>
            </a:r>
          </a:p>
          <a:p>
            <a:r>
              <a:rPr lang="es-419" dirty="0"/>
              <a:t>administradores</a:t>
            </a:r>
          </a:p>
          <a:p>
            <a:r>
              <a:rPr lang="es-419" dirty="0"/>
              <a:t>Dependiendo de los privilegios de acceso del usuario el sistema limita su</a:t>
            </a:r>
          </a:p>
          <a:p>
            <a:r>
              <a:rPr lang="es-419" dirty="0"/>
              <a:t>actividad, restringiendo su acceso sólo a los lugares o a las acciones autorizadas</a:t>
            </a:r>
          </a:p>
          <a:p>
            <a:endParaRPr lang="es-419" dirty="0"/>
          </a:p>
        </p:txBody>
      </p:sp>
    </p:spTree>
    <p:extLst>
      <p:ext uri="{BB962C8B-B14F-4D97-AF65-F5344CB8AC3E}">
        <p14:creationId xmlns:p14="http://schemas.microsoft.com/office/powerpoint/2010/main" val="23517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043E5-D211-4AF0-BBB6-691C4BF77613}"/>
              </a:ext>
            </a:extLst>
          </p:cNvPr>
          <p:cNvSpPr>
            <a:spLocks noGrp="1"/>
          </p:cNvSpPr>
          <p:nvPr>
            <p:ph type="title"/>
          </p:nvPr>
        </p:nvSpPr>
        <p:spPr/>
        <p:txBody>
          <a:bodyPr/>
          <a:lstStyle/>
          <a:p>
            <a:r>
              <a:rPr lang="es-419" dirty="0"/>
              <a:t>Agility</a:t>
            </a:r>
          </a:p>
        </p:txBody>
      </p:sp>
      <p:sp>
        <p:nvSpPr>
          <p:cNvPr id="3" name="Marcador de contenido 2">
            <a:extLst>
              <a:ext uri="{FF2B5EF4-FFF2-40B4-BE49-F238E27FC236}">
                <a16:creationId xmlns:a16="http://schemas.microsoft.com/office/drawing/2014/main" id="{7762E18E-D19E-4E57-B787-1781EE40857F}"/>
              </a:ext>
            </a:extLst>
          </p:cNvPr>
          <p:cNvSpPr>
            <a:spLocks noGrp="1"/>
          </p:cNvSpPr>
          <p:nvPr>
            <p:ph idx="1"/>
          </p:nvPr>
        </p:nvSpPr>
        <p:spPr>
          <a:xfrm>
            <a:off x="2592925" y="1540189"/>
            <a:ext cx="4947358" cy="3777622"/>
          </a:xfrm>
        </p:spPr>
        <p:txBody>
          <a:bodyPr>
            <a:normAutofit fontScale="92500" lnSpcReduction="10000"/>
          </a:bodyPr>
          <a:lstStyle/>
          <a:p>
            <a:r>
              <a:rPr lang="es-419" dirty="0"/>
              <a:t>La agilidad es la capacidad de diseñar los pasos a seguir en función del aprendizaje que surge de los resultados producidos por los pasos anteriores y de la habilidad de adaptarse a los cambios del contexto, con el fin de alcanzar los objetivos propuestos de manera efectiva.</a:t>
            </a:r>
          </a:p>
          <a:p>
            <a:r>
              <a:rPr lang="es-419" dirty="0"/>
              <a:t>Avanzar de a pasos, donde cada pequeño avance nos permita medir los resultados, verificar supuestos, sacar conclusiones y aprender de ello. Implica además trabajar de modo tal de obtener un producto funcional en cada paso, un producto cuya utilidad pueda ser comprobable.</a:t>
            </a:r>
          </a:p>
        </p:txBody>
      </p:sp>
      <p:pic>
        <p:nvPicPr>
          <p:cNvPr id="4" name="Imagen 3">
            <a:extLst>
              <a:ext uri="{FF2B5EF4-FFF2-40B4-BE49-F238E27FC236}">
                <a16:creationId xmlns:a16="http://schemas.microsoft.com/office/drawing/2014/main" id="{832D46A0-D2C9-4E48-80BA-B3DDA0B21A9A}"/>
              </a:ext>
            </a:extLst>
          </p:cNvPr>
          <p:cNvPicPr>
            <a:picLocks noChangeAspect="1"/>
          </p:cNvPicPr>
          <p:nvPr/>
        </p:nvPicPr>
        <p:blipFill>
          <a:blip r:embed="rId2"/>
          <a:stretch>
            <a:fillRect/>
          </a:stretch>
        </p:blipFill>
        <p:spPr>
          <a:xfrm>
            <a:off x="7646987" y="1863892"/>
            <a:ext cx="3857625" cy="3286125"/>
          </a:xfrm>
          <a:prstGeom prst="rect">
            <a:avLst/>
          </a:prstGeom>
        </p:spPr>
      </p:pic>
    </p:spTree>
    <p:extLst>
      <p:ext uri="{BB962C8B-B14F-4D97-AF65-F5344CB8AC3E}">
        <p14:creationId xmlns:p14="http://schemas.microsoft.com/office/powerpoint/2010/main" val="288044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CEB4C-AA81-49BD-9228-1DF3CB866E9B}"/>
              </a:ext>
            </a:extLst>
          </p:cNvPr>
          <p:cNvSpPr>
            <a:spLocks noGrp="1"/>
          </p:cNvSpPr>
          <p:nvPr>
            <p:ph type="title"/>
          </p:nvPr>
        </p:nvSpPr>
        <p:spPr/>
        <p:txBody>
          <a:bodyPr/>
          <a:lstStyle/>
          <a:p>
            <a:r>
              <a:rPr lang="es-419" dirty="0" err="1"/>
              <a:t>Analyzability</a:t>
            </a:r>
            <a:endParaRPr lang="es-419" dirty="0"/>
          </a:p>
        </p:txBody>
      </p:sp>
      <p:sp>
        <p:nvSpPr>
          <p:cNvPr id="3" name="Marcador de contenido 2">
            <a:extLst>
              <a:ext uri="{FF2B5EF4-FFF2-40B4-BE49-F238E27FC236}">
                <a16:creationId xmlns:a16="http://schemas.microsoft.com/office/drawing/2014/main" id="{6673EFAB-6D99-4709-A8C7-FCB6497FC700}"/>
              </a:ext>
            </a:extLst>
          </p:cNvPr>
          <p:cNvSpPr>
            <a:spLocks noGrp="1"/>
          </p:cNvSpPr>
          <p:nvPr>
            <p:ph idx="1"/>
          </p:nvPr>
        </p:nvSpPr>
        <p:spPr>
          <a:xfrm>
            <a:off x="1351255" y="1905000"/>
            <a:ext cx="7483256" cy="3777622"/>
          </a:xfrm>
        </p:spPr>
        <p:txBody>
          <a:bodyPr>
            <a:normAutofit fontScale="92500" lnSpcReduction="20000"/>
          </a:bodyPr>
          <a:lstStyle/>
          <a:p>
            <a:r>
              <a:rPr lang="es-419" dirty="0" err="1"/>
              <a:t>Analizabilidad</a:t>
            </a:r>
            <a:r>
              <a:rPr lang="es-419" dirty="0"/>
              <a:t> es la capacidad de un producto software de ser diagnosticado por deficiencias o causas de fallos en este, o para las partes a ser modificadas o identificadas</a:t>
            </a:r>
          </a:p>
          <a:p>
            <a:r>
              <a:rPr lang="es-419" dirty="0"/>
              <a:t>Los requerimientos del software deben estar reflejados e identificados en la</a:t>
            </a:r>
          </a:p>
          <a:p>
            <a:r>
              <a:rPr lang="es-419" dirty="0"/>
              <a:t>documentación del análisis</a:t>
            </a:r>
          </a:p>
          <a:p>
            <a:r>
              <a:rPr lang="es-419" dirty="0"/>
              <a:t>Para que el sistema sea completo, el análisis tiene que satisfacer todos los</a:t>
            </a:r>
          </a:p>
          <a:p>
            <a:r>
              <a:rPr lang="es-419" dirty="0"/>
              <a:t>requerimientos descritos en los requisitos software. Hay que tener en cuenta las</a:t>
            </a:r>
          </a:p>
          <a:p>
            <a:r>
              <a:rPr lang="es-419" dirty="0"/>
              <a:t>sucesivas modificaciones que suelen sufrir las especificaciones de requisitos software,</a:t>
            </a:r>
          </a:p>
          <a:p>
            <a:r>
              <a:rPr lang="es-419" dirty="0"/>
              <a:t>lo cual implica modificaciones a realizar en el análisis.</a:t>
            </a:r>
          </a:p>
          <a:p>
            <a:endParaRPr lang="es-419" dirty="0"/>
          </a:p>
        </p:txBody>
      </p:sp>
      <p:pic>
        <p:nvPicPr>
          <p:cNvPr id="4" name="Imagen 3">
            <a:extLst>
              <a:ext uri="{FF2B5EF4-FFF2-40B4-BE49-F238E27FC236}">
                <a16:creationId xmlns:a16="http://schemas.microsoft.com/office/drawing/2014/main" id="{25F005AF-3789-4D6F-A8CC-477FBF033D27}"/>
              </a:ext>
            </a:extLst>
          </p:cNvPr>
          <p:cNvPicPr>
            <a:picLocks noChangeAspect="1"/>
          </p:cNvPicPr>
          <p:nvPr/>
        </p:nvPicPr>
        <p:blipFill>
          <a:blip r:embed="rId2"/>
          <a:stretch>
            <a:fillRect/>
          </a:stretch>
        </p:blipFill>
        <p:spPr>
          <a:xfrm>
            <a:off x="8953902" y="2399935"/>
            <a:ext cx="2980410" cy="2259037"/>
          </a:xfrm>
          <a:prstGeom prst="rect">
            <a:avLst/>
          </a:prstGeom>
        </p:spPr>
      </p:pic>
    </p:spTree>
    <p:extLst>
      <p:ext uri="{BB962C8B-B14F-4D97-AF65-F5344CB8AC3E}">
        <p14:creationId xmlns:p14="http://schemas.microsoft.com/office/powerpoint/2010/main" val="6927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3AE16-E75E-4938-9F0D-714488C63CDC}"/>
              </a:ext>
            </a:extLst>
          </p:cNvPr>
          <p:cNvSpPr>
            <a:spLocks noGrp="1"/>
          </p:cNvSpPr>
          <p:nvPr>
            <p:ph type="title"/>
          </p:nvPr>
        </p:nvSpPr>
        <p:spPr/>
        <p:txBody>
          <a:bodyPr/>
          <a:lstStyle/>
          <a:p>
            <a:r>
              <a:rPr lang="es-419" dirty="0" err="1"/>
              <a:t>Simplicity</a:t>
            </a:r>
            <a:endParaRPr lang="es-419" dirty="0"/>
          </a:p>
        </p:txBody>
      </p:sp>
      <p:sp>
        <p:nvSpPr>
          <p:cNvPr id="3" name="Marcador de contenido 2">
            <a:extLst>
              <a:ext uri="{FF2B5EF4-FFF2-40B4-BE49-F238E27FC236}">
                <a16:creationId xmlns:a16="http://schemas.microsoft.com/office/drawing/2014/main" id="{F901DF9D-9F5E-4483-8160-877A794FD8DE}"/>
              </a:ext>
            </a:extLst>
          </p:cNvPr>
          <p:cNvSpPr>
            <a:spLocks noGrp="1"/>
          </p:cNvSpPr>
          <p:nvPr>
            <p:ph idx="1"/>
          </p:nvPr>
        </p:nvSpPr>
        <p:spPr>
          <a:xfrm>
            <a:off x="2096843" y="1540189"/>
            <a:ext cx="8915400" cy="3777622"/>
          </a:xfrm>
        </p:spPr>
        <p:txBody>
          <a:bodyPr/>
          <a:lstStyle/>
          <a:p>
            <a:r>
              <a:rPr lang="es-419" dirty="0"/>
              <a:t>Simplicidad es la ausencia de complejidad o dificultades. En el desarrollo de software puede resultar de interés diferenciar entre complejidades esenciales y accidentales. Determinar si una dificultad en un diseño o programa es esencial o accidental, nos permite atacar las dificultades accidentales, buscando soluciones más simples</a:t>
            </a:r>
          </a:p>
        </p:txBody>
      </p:sp>
      <p:pic>
        <p:nvPicPr>
          <p:cNvPr id="4" name="Imagen 3">
            <a:extLst>
              <a:ext uri="{FF2B5EF4-FFF2-40B4-BE49-F238E27FC236}">
                <a16:creationId xmlns:a16="http://schemas.microsoft.com/office/drawing/2014/main" id="{E7189EB9-747C-4F7C-A465-746E7A8B5667}"/>
              </a:ext>
            </a:extLst>
          </p:cNvPr>
          <p:cNvPicPr>
            <a:picLocks noChangeAspect="1"/>
          </p:cNvPicPr>
          <p:nvPr/>
        </p:nvPicPr>
        <p:blipFill>
          <a:blip r:embed="rId2"/>
          <a:stretch>
            <a:fillRect/>
          </a:stretch>
        </p:blipFill>
        <p:spPr>
          <a:xfrm>
            <a:off x="3918511" y="3429000"/>
            <a:ext cx="3876675" cy="3086100"/>
          </a:xfrm>
          <a:prstGeom prst="rect">
            <a:avLst/>
          </a:prstGeom>
        </p:spPr>
      </p:pic>
    </p:spTree>
    <p:extLst>
      <p:ext uri="{BB962C8B-B14F-4D97-AF65-F5344CB8AC3E}">
        <p14:creationId xmlns:p14="http://schemas.microsoft.com/office/powerpoint/2010/main" val="72536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13259-AE38-41E5-944B-7F47DAA37935}"/>
              </a:ext>
            </a:extLst>
          </p:cNvPr>
          <p:cNvSpPr>
            <a:spLocks noGrp="1"/>
          </p:cNvSpPr>
          <p:nvPr>
            <p:ph type="title"/>
          </p:nvPr>
        </p:nvSpPr>
        <p:spPr/>
        <p:txBody>
          <a:bodyPr/>
          <a:lstStyle/>
          <a:p>
            <a:r>
              <a:rPr lang="es-419" dirty="0" err="1"/>
              <a:t>Confidentiality</a:t>
            </a:r>
            <a:endParaRPr lang="es-419" dirty="0"/>
          </a:p>
        </p:txBody>
      </p:sp>
      <p:sp>
        <p:nvSpPr>
          <p:cNvPr id="3" name="Marcador de contenido 2">
            <a:extLst>
              <a:ext uri="{FF2B5EF4-FFF2-40B4-BE49-F238E27FC236}">
                <a16:creationId xmlns:a16="http://schemas.microsoft.com/office/drawing/2014/main" id="{FC7448E7-5824-4E2A-893A-4C7619E305B0}"/>
              </a:ext>
            </a:extLst>
          </p:cNvPr>
          <p:cNvSpPr>
            <a:spLocks noGrp="1"/>
          </p:cNvSpPr>
          <p:nvPr>
            <p:ph idx="1"/>
          </p:nvPr>
        </p:nvSpPr>
        <p:spPr>
          <a:xfrm>
            <a:off x="1343806" y="1779639"/>
            <a:ext cx="4979206" cy="3777622"/>
          </a:xfrm>
        </p:spPr>
        <p:txBody>
          <a:bodyPr/>
          <a:lstStyle/>
          <a:p>
            <a:r>
              <a:rPr lang="es-419" dirty="0"/>
              <a:t>Es el grado en el que los datos tienen atributos que aseguran que estos son sólo accedidos e interpretados por usuarios autorizados en un contexto de uso específico.</a:t>
            </a:r>
          </a:p>
          <a:p>
            <a:r>
              <a:rPr lang="es-419" dirty="0"/>
              <a:t>La confidencialidad, requiere que la información sea accesible de forma única a las personas que se encuentran autorizadas. </a:t>
            </a:r>
          </a:p>
          <a:p>
            <a:r>
              <a:rPr lang="es-419" dirty="0"/>
              <a:t>Es necesario acceder a la información mediante autorización y control. </a:t>
            </a:r>
          </a:p>
          <a:p>
            <a:endParaRPr lang="es-419" dirty="0"/>
          </a:p>
        </p:txBody>
      </p:sp>
      <p:pic>
        <p:nvPicPr>
          <p:cNvPr id="4" name="Imagen 3">
            <a:extLst>
              <a:ext uri="{FF2B5EF4-FFF2-40B4-BE49-F238E27FC236}">
                <a16:creationId xmlns:a16="http://schemas.microsoft.com/office/drawing/2014/main" id="{57E28FB2-6EC3-42C3-9161-8278AAC79052}"/>
              </a:ext>
            </a:extLst>
          </p:cNvPr>
          <p:cNvPicPr>
            <a:picLocks noChangeAspect="1"/>
          </p:cNvPicPr>
          <p:nvPr/>
        </p:nvPicPr>
        <p:blipFill>
          <a:blip r:embed="rId2"/>
          <a:stretch>
            <a:fillRect/>
          </a:stretch>
        </p:blipFill>
        <p:spPr>
          <a:xfrm>
            <a:off x="6690851" y="1396737"/>
            <a:ext cx="5181600" cy="4543425"/>
          </a:xfrm>
          <a:prstGeom prst="rect">
            <a:avLst/>
          </a:prstGeom>
        </p:spPr>
      </p:pic>
    </p:spTree>
    <p:extLst>
      <p:ext uri="{BB962C8B-B14F-4D97-AF65-F5344CB8AC3E}">
        <p14:creationId xmlns:p14="http://schemas.microsoft.com/office/powerpoint/2010/main" val="11390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D5D3-1D67-4518-BD0D-FE3B4BE91A4E}"/>
              </a:ext>
            </a:extLst>
          </p:cNvPr>
          <p:cNvSpPr>
            <a:spLocks noGrp="1"/>
          </p:cNvSpPr>
          <p:nvPr>
            <p:ph type="title"/>
          </p:nvPr>
        </p:nvSpPr>
        <p:spPr/>
        <p:txBody>
          <a:bodyPr/>
          <a:lstStyle/>
          <a:p>
            <a:r>
              <a:rPr lang="es-419" dirty="0" err="1"/>
              <a:t>Distributivity</a:t>
            </a:r>
            <a:endParaRPr lang="es-419" dirty="0"/>
          </a:p>
        </p:txBody>
      </p:sp>
      <p:sp>
        <p:nvSpPr>
          <p:cNvPr id="3" name="Marcador de contenido 2">
            <a:extLst>
              <a:ext uri="{FF2B5EF4-FFF2-40B4-BE49-F238E27FC236}">
                <a16:creationId xmlns:a16="http://schemas.microsoft.com/office/drawing/2014/main" id="{4FDFEDC5-B9CC-4AF1-AE21-997C3DF296C3}"/>
              </a:ext>
            </a:extLst>
          </p:cNvPr>
          <p:cNvSpPr>
            <a:spLocks noGrp="1"/>
          </p:cNvSpPr>
          <p:nvPr>
            <p:ph idx="1"/>
          </p:nvPr>
        </p:nvSpPr>
        <p:spPr>
          <a:xfrm>
            <a:off x="2353238" y="1646903"/>
            <a:ext cx="8915400" cy="3777622"/>
          </a:xfrm>
        </p:spPr>
        <p:txBody>
          <a:bodyPr/>
          <a:lstStyle/>
          <a:p>
            <a:r>
              <a:rPr lang="es-419" dirty="0"/>
              <a:t>El software está distribuido si sus partes se encuentran localizadas en distintos dispositivos de proceso o almacenamiento</a:t>
            </a:r>
          </a:p>
          <a:p>
            <a:r>
              <a:rPr lang="es-419" dirty="0"/>
              <a:t>La distribución de clases en ficheros favorece la expansión del código al poderse localizar fácilmente cada uno de los módulos del sistema.</a:t>
            </a:r>
          </a:p>
          <a:p>
            <a:r>
              <a:rPr lang="es-419" dirty="0"/>
              <a:t>Se define un sistema distribuido como aquel en el que los componentes de hardware, localizados en computadores unidos mediante una red, comunican y coordinan sus acciones solo mediante el paso de mensajes.</a:t>
            </a:r>
          </a:p>
          <a:p>
            <a:endParaRPr lang="es-419" dirty="0"/>
          </a:p>
        </p:txBody>
      </p:sp>
      <p:pic>
        <p:nvPicPr>
          <p:cNvPr id="4" name="Imagen 3">
            <a:extLst>
              <a:ext uri="{FF2B5EF4-FFF2-40B4-BE49-F238E27FC236}">
                <a16:creationId xmlns:a16="http://schemas.microsoft.com/office/drawing/2014/main" id="{0F043490-6756-41B3-A4F6-A5AA3D8BABDB}"/>
              </a:ext>
            </a:extLst>
          </p:cNvPr>
          <p:cNvPicPr>
            <a:picLocks noChangeAspect="1"/>
          </p:cNvPicPr>
          <p:nvPr/>
        </p:nvPicPr>
        <p:blipFill>
          <a:blip r:embed="rId2"/>
          <a:stretch>
            <a:fillRect/>
          </a:stretch>
        </p:blipFill>
        <p:spPr>
          <a:xfrm>
            <a:off x="3967314" y="3988742"/>
            <a:ext cx="4557369" cy="2355371"/>
          </a:xfrm>
          <a:prstGeom prst="rect">
            <a:avLst/>
          </a:prstGeom>
        </p:spPr>
      </p:pic>
    </p:spTree>
    <p:extLst>
      <p:ext uri="{BB962C8B-B14F-4D97-AF65-F5344CB8AC3E}">
        <p14:creationId xmlns:p14="http://schemas.microsoft.com/office/powerpoint/2010/main" val="132868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2DA6D-EF70-4D3D-B7F2-8991E41AD89F}"/>
              </a:ext>
            </a:extLst>
          </p:cNvPr>
          <p:cNvSpPr>
            <a:spLocks noGrp="1"/>
          </p:cNvSpPr>
          <p:nvPr>
            <p:ph type="title"/>
          </p:nvPr>
        </p:nvSpPr>
        <p:spPr/>
        <p:txBody>
          <a:bodyPr/>
          <a:lstStyle/>
          <a:p>
            <a:r>
              <a:rPr lang="es-419" dirty="0" err="1"/>
              <a:t>Modularity</a:t>
            </a:r>
            <a:endParaRPr lang="es-419" dirty="0"/>
          </a:p>
        </p:txBody>
      </p:sp>
      <p:sp>
        <p:nvSpPr>
          <p:cNvPr id="3" name="Marcador de contenido 2">
            <a:extLst>
              <a:ext uri="{FF2B5EF4-FFF2-40B4-BE49-F238E27FC236}">
                <a16:creationId xmlns:a16="http://schemas.microsoft.com/office/drawing/2014/main" id="{215B2E01-8121-4E80-BBCE-90D3CB5D52C7}"/>
              </a:ext>
            </a:extLst>
          </p:cNvPr>
          <p:cNvSpPr>
            <a:spLocks noGrp="1"/>
          </p:cNvSpPr>
          <p:nvPr>
            <p:ph idx="1"/>
          </p:nvPr>
        </p:nvSpPr>
        <p:spPr>
          <a:xfrm>
            <a:off x="699345" y="1540188"/>
            <a:ext cx="6756954" cy="4919606"/>
          </a:xfrm>
        </p:spPr>
        <p:txBody>
          <a:bodyPr>
            <a:normAutofit/>
          </a:bodyPr>
          <a:lstStyle/>
          <a:p>
            <a:r>
              <a:rPr lang="es-419" dirty="0"/>
              <a:t>La modularidad se refiere a la medida en que un software o una aplicación web puede dividirse en módulos más pequeños. </a:t>
            </a:r>
          </a:p>
          <a:p>
            <a:r>
              <a:rPr lang="es-419" dirty="0"/>
              <a:t>La modularidad del software indica que el número de módulos de aplicación son capaces de servir a un dominio empresarial específico.</a:t>
            </a:r>
          </a:p>
          <a:p>
            <a:r>
              <a:rPr lang="es-419" dirty="0"/>
              <a:t>Se puede lograr un diseño modular eficaz si los módulos divididos se pueden resolver, modificar y compilar por separado.</a:t>
            </a:r>
          </a:p>
          <a:p>
            <a:r>
              <a:rPr lang="es-419" dirty="0"/>
              <a:t>Para construir un software con un diseño modular efectivo hay un factor de “Independencia Funcional” que entra en juego. El significado de Independencia funcional es que una función es de naturaleza atómica, de modo que realiza solo una tarea del software sin o con la menor interacción con otros módulos.</a:t>
            </a:r>
          </a:p>
        </p:txBody>
      </p:sp>
      <p:pic>
        <p:nvPicPr>
          <p:cNvPr id="4" name="Imagen 3">
            <a:extLst>
              <a:ext uri="{FF2B5EF4-FFF2-40B4-BE49-F238E27FC236}">
                <a16:creationId xmlns:a16="http://schemas.microsoft.com/office/drawing/2014/main" id="{6BE8C83F-BF23-4829-A069-68346D39405F}"/>
              </a:ext>
            </a:extLst>
          </p:cNvPr>
          <p:cNvPicPr>
            <a:picLocks noChangeAspect="1"/>
          </p:cNvPicPr>
          <p:nvPr/>
        </p:nvPicPr>
        <p:blipFill>
          <a:blip r:embed="rId2"/>
          <a:stretch>
            <a:fillRect/>
          </a:stretch>
        </p:blipFill>
        <p:spPr>
          <a:xfrm>
            <a:off x="7456299" y="1905000"/>
            <a:ext cx="4391025" cy="2809875"/>
          </a:xfrm>
          <a:prstGeom prst="rect">
            <a:avLst/>
          </a:prstGeom>
        </p:spPr>
      </p:pic>
    </p:spTree>
    <p:extLst>
      <p:ext uri="{BB962C8B-B14F-4D97-AF65-F5344CB8AC3E}">
        <p14:creationId xmlns:p14="http://schemas.microsoft.com/office/powerpoint/2010/main" val="339400043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TotalTime>
  <Words>1135</Words>
  <Application>Microsoft Office PowerPoint</Application>
  <PresentationFormat>Panorámica</PresentationFormat>
  <Paragraphs>60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Espiral</vt:lpstr>
      <vt:lpstr>Requisitos No Funcionales</vt:lpstr>
      <vt:lpstr>Access Control </vt:lpstr>
      <vt:lpstr>Presentación de PowerPoint</vt:lpstr>
      <vt:lpstr>Agility</vt:lpstr>
      <vt:lpstr>Analyzability</vt:lpstr>
      <vt:lpstr>Simplicity</vt:lpstr>
      <vt:lpstr>Confidentiality</vt:lpstr>
      <vt:lpstr>Distributivity</vt:lpstr>
      <vt:lpstr>Modularity</vt:lpstr>
      <vt:lpstr>Presentación de PowerPoint</vt:lpstr>
      <vt:lpstr>Presentación de PowerPoint</vt:lpstr>
      <vt:lpstr>Presentación de PowerPoint</vt:lpstr>
      <vt:lpstr>Presentación de PowerPoint</vt:lpstr>
      <vt:lpstr>Presentación de PowerPoint</vt:lpstr>
      <vt:lpstr>Patrón de capas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Requisitos No Funcionales</dc:title>
  <dc:creator>ASTRID CAROLINA DIAZ GÓMEZ</dc:creator>
  <cp:lastModifiedBy>ASTRID CAROLINA DIAZ GÓMEZ</cp:lastModifiedBy>
  <cp:revision>8</cp:revision>
  <dcterms:created xsi:type="dcterms:W3CDTF">2020-09-18T22:55:08Z</dcterms:created>
  <dcterms:modified xsi:type="dcterms:W3CDTF">2020-09-19T14:56:34Z</dcterms:modified>
</cp:coreProperties>
</file>