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9"/>
  </p:normalViewPr>
  <p:slideViewPr>
    <p:cSldViewPr snapToGrid="0">
      <p:cViewPr varScale="1">
        <p:scale>
          <a:sx n="87" d="100"/>
          <a:sy n="87" d="100"/>
        </p:scale>
        <p:origin x="10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25/9/20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25/9/20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25/9/20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25/9/20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Componente_de_softwar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lstStyle/>
          <a:p>
            <a:r>
              <a:rPr lang="es-ES" dirty="0"/>
              <a:t>Por: Astrid Carolina Díaz Gómez</a:t>
            </a:r>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Los métodos deben tener un tamaño reducido</a:t>
            </a:r>
          </a:p>
          <a:p>
            <a:r>
              <a:rPr lang="es-419" dirty="0"/>
              <a:t>Los métodos no deben ser excesivamente pequeños, puesto que, en ese caso, se estaría alcanzando una modularidad exagerada, es decir, se podría llegar a una atomización de los componentes</a:t>
            </a:r>
          </a:p>
          <a:p>
            <a:r>
              <a:rPr lang="es-419" dirty="0"/>
              <a:t>Las clases deben tener el número apropiado de métodos</a:t>
            </a:r>
          </a:p>
          <a:p>
            <a:r>
              <a:rPr lang="es-419" dirty="0"/>
              <a:t>Las clases deben tener el número apropiado de atributos.	</a:t>
            </a:r>
          </a:p>
        </p:txBody>
      </p:sp>
      <p:pic>
        <p:nvPicPr>
          <p:cNvPr id="2" name="Imagen 1">
            <a:extLst>
              <a:ext uri="{FF2B5EF4-FFF2-40B4-BE49-F238E27FC236}">
                <a16:creationId xmlns:a16="http://schemas.microsoft.com/office/drawing/2014/main" id="{4EEE1E3B-449D-4B71-AF39-4F2DF1486600}"/>
              </a:ext>
            </a:extLst>
          </p:cNvPr>
          <p:cNvPicPr>
            <a:picLocks noChangeAspect="1"/>
          </p:cNvPicPr>
          <p:nvPr/>
        </p:nvPicPr>
        <p:blipFill>
          <a:blip r:embed="rId2"/>
          <a:stretch>
            <a:fillRect/>
          </a:stretch>
        </p:blipFill>
        <p:spPr>
          <a:xfrm>
            <a:off x="4147478" y="3515969"/>
            <a:ext cx="4883980" cy="2395253"/>
          </a:xfrm>
          <a:prstGeom prst="rect">
            <a:avLst/>
          </a:prstGeom>
        </p:spPr>
      </p:pic>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1998369" y="1036096"/>
            <a:ext cx="4543108" cy="4785807"/>
          </a:xfrm>
        </p:spPr>
        <p:txBody>
          <a:bodyPr>
            <a:normAutofit/>
          </a:bodyPr>
          <a:lstStyle/>
          <a:p>
            <a:r>
              <a:rPr lang="es-419" dirty="0"/>
              <a:t>Las clases deben tener un único objetivo. El concepto de modularidad se basa en que cada módulo represente una única funcionalidad</a:t>
            </a:r>
          </a:p>
          <a:p>
            <a:r>
              <a:rPr lang="es-419" dirty="0"/>
              <a:t>Dentro de una jerarquía de clases, cuanto mayor sea el número de relaciones de herencia, más disminuirá la modularidad debido a las interrelaciones que se crean</a:t>
            </a:r>
          </a:p>
          <a:p>
            <a:r>
              <a:rPr lang="es-419" dirty="0"/>
              <a:t>Las jerarquías de clases deben tener el número apropiado de clases, atendiendo a la finalidad de la jerarquía	</a:t>
            </a:r>
          </a:p>
        </p:txBody>
      </p:sp>
      <p:pic>
        <p:nvPicPr>
          <p:cNvPr id="2" name="Imagen 1">
            <a:extLst>
              <a:ext uri="{FF2B5EF4-FFF2-40B4-BE49-F238E27FC236}">
                <a16:creationId xmlns:a16="http://schemas.microsoft.com/office/drawing/2014/main" id="{5D8F3928-AE24-46EB-8B7C-9223D643E03B}"/>
              </a:ext>
            </a:extLst>
          </p:cNvPr>
          <p:cNvPicPr>
            <a:picLocks noChangeAspect="1"/>
          </p:cNvPicPr>
          <p:nvPr/>
        </p:nvPicPr>
        <p:blipFill>
          <a:blip r:embed="rId2"/>
          <a:stretch>
            <a:fillRect/>
          </a:stretch>
        </p:blipFill>
        <p:spPr>
          <a:xfrm>
            <a:off x="7506212" y="1211433"/>
            <a:ext cx="3855780" cy="3740395"/>
          </a:xfrm>
          <a:prstGeom prst="rect">
            <a:avLst/>
          </a:prstGeom>
        </p:spPr>
      </p:pic>
    </p:spTree>
    <p:extLst>
      <p:ext uri="{BB962C8B-B14F-4D97-AF65-F5344CB8AC3E}">
        <p14:creationId xmlns:p14="http://schemas.microsoft.com/office/powerpoint/2010/main" val="18447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853683-C7F6-451C-A904-0235E9F88214}"/>
              </a:ext>
            </a:extLst>
          </p:cNvPr>
          <p:cNvPicPr>
            <a:picLocks noChangeAspect="1"/>
          </p:cNvPicPr>
          <p:nvPr/>
        </p:nvPicPr>
        <p:blipFill>
          <a:blip r:embed="rId2"/>
          <a:stretch>
            <a:fillRect/>
          </a:stretch>
        </p:blipFill>
        <p:spPr>
          <a:xfrm>
            <a:off x="663389" y="1885525"/>
            <a:ext cx="10865222" cy="2622159"/>
          </a:xfrm>
          <a:prstGeom prst="rect">
            <a:avLst/>
          </a:prstGeom>
        </p:spPr>
      </p:pic>
    </p:spTree>
    <p:extLst>
      <p:ext uri="{BB962C8B-B14F-4D97-AF65-F5344CB8AC3E}">
        <p14:creationId xmlns:p14="http://schemas.microsoft.com/office/powerpoint/2010/main" val="16569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9ACE65-71B8-4EEE-81E6-8E524BD9DDC6}"/>
              </a:ext>
            </a:extLst>
          </p:cNvPr>
          <p:cNvPicPr>
            <a:picLocks noChangeAspect="1"/>
          </p:cNvPicPr>
          <p:nvPr/>
        </p:nvPicPr>
        <p:blipFill>
          <a:blip r:embed="rId2"/>
          <a:stretch>
            <a:fillRect/>
          </a:stretch>
        </p:blipFill>
        <p:spPr>
          <a:xfrm>
            <a:off x="3192121" y="601394"/>
            <a:ext cx="6669331" cy="5278094"/>
          </a:xfrm>
          <a:prstGeom prst="rect">
            <a:avLst/>
          </a:prstGeom>
        </p:spPr>
      </p:pic>
    </p:spTree>
    <p:extLst>
      <p:ext uri="{BB962C8B-B14F-4D97-AF65-F5344CB8AC3E}">
        <p14:creationId xmlns:p14="http://schemas.microsoft.com/office/powerpoint/2010/main" val="42621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31AC-2BCE-754B-A4F8-13A4EE39767F}"/>
              </a:ext>
            </a:extLst>
          </p:cNvPr>
          <p:cNvSpPr>
            <a:spLocks noGrp="1"/>
          </p:cNvSpPr>
          <p:nvPr>
            <p:ph type="title"/>
          </p:nvPr>
        </p:nvSpPr>
        <p:spPr/>
        <p:txBody>
          <a:bodyPr/>
          <a:lstStyle/>
          <a:p>
            <a:r>
              <a:rPr lang="en-CO" dirty="0"/>
              <a:t>Patron  MVC</a:t>
            </a:r>
          </a:p>
        </p:txBody>
      </p:sp>
      <p:pic>
        <p:nvPicPr>
          <p:cNvPr id="1026" name="Picture 2">
            <a:extLst>
              <a:ext uri="{FF2B5EF4-FFF2-40B4-BE49-F238E27FC236}">
                <a16:creationId xmlns:a16="http://schemas.microsoft.com/office/drawing/2014/main" id="{516EB523-973E-F94E-B8CF-E99C738A5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475" y="1905000"/>
            <a:ext cx="5656058" cy="31570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FFD78C-EA1F-3747-9F17-E2128480FE62}"/>
              </a:ext>
            </a:extLst>
          </p:cNvPr>
          <p:cNvSpPr/>
          <p:nvPr/>
        </p:nvSpPr>
        <p:spPr>
          <a:xfrm>
            <a:off x="6939491" y="350155"/>
            <a:ext cx="4565121" cy="3416320"/>
          </a:xfrm>
          <a:prstGeom prst="rect">
            <a:avLst/>
          </a:prstGeom>
        </p:spPr>
        <p:txBody>
          <a:bodyPr wrap="square">
            <a:spAutoFit/>
          </a:bodyPr>
          <a:lstStyle/>
          <a:p>
            <a:r>
              <a:rPr lang="en-US" sz="2400" dirty="0"/>
              <a:t>Propone la </a:t>
            </a:r>
            <a:r>
              <a:rPr lang="en-US" sz="2400" dirty="0" err="1"/>
              <a:t>construcción</a:t>
            </a:r>
            <a:r>
              <a:rPr lang="en-US" sz="2400" dirty="0"/>
              <a:t> de </a:t>
            </a:r>
            <a:r>
              <a:rPr lang="en-US" sz="2400" dirty="0" err="1"/>
              <a:t>tres</a:t>
            </a:r>
            <a:r>
              <a:rPr lang="en-US" sz="2400" dirty="0"/>
              <a:t> </a:t>
            </a:r>
            <a:r>
              <a:rPr lang="en-US" sz="2400" dirty="0">
                <a:hlinkClick r:id="rId3" tooltip="Componente de software"/>
              </a:rPr>
              <a:t>componentes</a:t>
            </a:r>
            <a:r>
              <a:rPr lang="en-US" sz="2400" dirty="0"/>
              <a:t> </a:t>
            </a:r>
            <a:r>
              <a:rPr lang="en-US" sz="2400" dirty="0" err="1"/>
              <a:t>distintos</a:t>
            </a:r>
            <a:r>
              <a:rPr lang="en-US" sz="2400" dirty="0"/>
              <a:t> que son el </a:t>
            </a:r>
            <a:r>
              <a:rPr lang="en-US" sz="2400" b="1" dirty="0" err="1"/>
              <a:t>modelo</a:t>
            </a:r>
            <a:r>
              <a:rPr lang="en-US" sz="2400" dirty="0"/>
              <a:t>, la </a:t>
            </a:r>
            <a:r>
              <a:rPr lang="en-US" sz="2400" b="1" dirty="0"/>
              <a:t>vista</a:t>
            </a:r>
            <a:r>
              <a:rPr lang="en-US" sz="2400" dirty="0"/>
              <a:t> y el </a:t>
            </a:r>
            <a:r>
              <a:rPr lang="en-US" sz="2400" b="1" dirty="0" err="1"/>
              <a:t>controlador</a:t>
            </a:r>
            <a:r>
              <a:rPr lang="en-US" sz="2400" dirty="0"/>
              <a:t>, es </a:t>
            </a:r>
            <a:r>
              <a:rPr lang="en-US" sz="2400" dirty="0" err="1"/>
              <a:t>decir</a:t>
            </a:r>
            <a:r>
              <a:rPr lang="en-US" sz="2400" dirty="0"/>
              <a:t>, por un </a:t>
            </a:r>
            <a:r>
              <a:rPr lang="en-US" sz="2400" dirty="0" err="1"/>
              <a:t>lado</a:t>
            </a:r>
            <a:r>
              <a:rPr lang="en-US" sz="2400" dirty="0"/>
              <a:t> define </a:t>
            </a:r>
            <a:r>
              <a:rPr lang="en-US" sz="2400" dirty="0" err="1"/>
              <a:t>componentes</a:t>
            </a:r>
            <a:r>
              <a:rPr lang="en-US" sz="2400" dirty="0"/>
              <a:t> para la </a:t>
            </a:r>
            <a:r>
              <a:rPr lang="en-US" sz="2400" dirty="0" err="1"/>
              <a:t>representación</a:t>
            </a:r>
            <a:r>
              <a:rPr lang="en-US" sz="2400" dirty="0"/>
              <a:t> de la </a:t>
            </a:r>
            <a:r>
              <a:rPr lang="en-US" sz="2400" dirty="0" err="1"/>
              <a:t>información</a:t>
            </a:r>
            <a:r>
              <a:rPr lang="en-US" sz="2400" dirty="0"/>
              <a:t>, y por </a:t>
            </a:r>
            <a:r>
              <a:rPr lang="en-US" sz="2400" dirty="0" err="1"/>
              <a:t>otro</a:t>
            </a:r>
            <a:r>
              <a:rPr lang="en-US" sz="2400" dirty="0"/>
              <a:t> </a:t>
            </a:r>
            <a:r>
              <a:rPr lang="en-US" sz="2400" dirty="0" err="1"/>
              <a:t>lado</a:t>
            </a:r>
            <a:r>
              <a:rPr lang="en-US" sz="2400" dirty="0"/>
              <a:t> para la </a:t>
            </a:r>
            <a:r>
              <a:rPr lang="en-US" sz="2400" dirty="0" err="1"/>
              <a:t>interacción</a:t>
            </a:r>
            <a:r>
              <a:rPr lang="en-US" sz="2400" dirty="0"/>
              <a:t> del </a:t>
            </a:r>
            <a:r>
              <a:rPr lang="en-US" sz="2400" dirty="0" err="1"/>
              <a:t>usuario</a:t>
            </a:r>
            <a:endParaRPr lang="en-CO" sz="2400" dirty="0"/>
          </a:p>
        </p:txBody>
      </p:sp>
    </p:spTree>
    <p:extLst>
      <p:ext uri="{BB962C8B-B14F-4D97-AF65-F5344CB8AC3E}">
        <p14:creationId xmlns:p14="http://schemas.microsoft.com/office/powerpoint/2010/main" val="9593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7DDC-3EBF-414C-9218-B9DE4BFA9E10}"/>
              </a:ext>
            </a:extLst>
          </p:cNvPr>
          <p:cNvSpPr>
            <a:spLocks noGrp="1"/>
          </p:cNvSpPr>
          <p:nvPr>
            <p:ph type="title"/>
          </p:nvPr>
        </p:nvSpPr>
        <p:spPr/>
        <p:txBody>
          <a:bodyPr/>
          <a:lstStyle/>
          <a:p>
            <a:r>
              <a:rPr lang="es-ES" dirty="0"/>
              <a:t>Patrón de capas</a:t>
            </a:r>
            <a:endParaRPr lang="es-419" dirty="0"/>
          </a:p>
        </p:txBody>
      </p:sp>
      <p:sp>
        <p:nvSpPr>
          <p:cNvPr id="3" name="Marcador de contenido 2">
            <a:extLst>
              <a:ext uri="{FF2B5EF4-FFF2-40B4-BE49-F238E27FC236}">
                <a16:creationId xmlns:a16="http://schemas.microsoft.com/office/drawing/2014/main" id="{DCC7794F-BDAA-463E-ABB4-C38A7E40A694}"/>
              </a:ext>
            </a:extLst>
          </p:cNvPr>
          <p:cNvSpPr>
            <a:spLocks noGrp="1"/>
          </p:cNvSpPr>
          <p:nvPr>
            <p:ph idx="1"/>
          </p:nvPr>
        </p:nvSpPr>
        <p:spPr/>
        <p:txBody>
          <a:bodyPr/>
          <a:lstStyle/>
          <a:p>
            <a:r>
              <a:rPr lang="es-ES" dirty="0"/>
              <a:t>Se puede utilizar para estructurar programas que se pueden descomponer en grupos de subtareas, cada una de las cuales se encuentra en un nivel particular de abstracción. Cada capa proporciona servicios a la siguiente capa superior.</a:t>
            </a:r>
          </a:p>
          <a:p>
            <a:r>
              <a:rPr lang="es-ES" dirty="0"/>
              <a:t>Se usa en aplicaciones de escritorio generales y en aplicaciones web de comercio electrónico</a:t>
            </a:r>
          </a:p>
          <a:p>
            <a:r>
              <a:rPr lang="es-ES" dirty="0"/>
              <a:t>El objetivo primordial es la separación (desacoplamiento) de las partes que componen un sistema de software: lógica de negocios, cada de presentación y capa de datos. Así es más sencillo y mantenible crear diferentes interfaces sobre un mismo sistema sin requerir cambio en alguno en las otras capas.</a:t>
            </a:r>
            <a:endParaRPr lang="es-419" dirty="0"/>
          </a:p>
        </p:txBody>
      </p:sp>
    </p:spTree>
    <p:extLst>
      <p:ext uri="{BB962C8B-B14F-4D97-AF65-F5344CB8AC3E}">
        <p14:creationId xmlns:p14="http://schemas.microsoft.com/office/powerpoint/2010/main" val="157630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15FEB-0524-456F-AB03-796B09BF0B34}"/>
              </a:ext>
            </a:extLst>
          </p:cNvPr>
          <p:cNvSpPr>
            <a:spLocks noGrp="1"/>
          </p:cNvSpPr>
          <p:nvPr>
            <p:ph idx="1"/>
          </p:nvPr>
        </p:nvSpPr>
        <p:spPr>
          <a:xfrm>
            <a:off x="1688880" y="1148638"/>
            <a:ext cx="4585311" cy="4560724"/>
          </a:xfrm>
        </p:spPr>
        <p:txBody>
          <a:bodyPr/>
          <a:lstStyle/>
          <a:p>
            <a:r>
              <a:rPr lang="es-ES" dirty="0"/>
              <a:t>Tiene como ventaja que el desarrollo se puede llevar a cabo en varios niveles y, en caso de que se presente algún cambio solo afectará a esa capa sin revisar el código fuente de los otros módulos.</a:t>
            </a:r>
          </a:p>
          <a:p>
            <a:r>
              <a:rPr lang="es-ES" dirty="0"/>
              <a:t>Permite distribuir el trabajo de creación de una aplicación por niveles, así cada grupo está totalmente abstraído del resto de niveles. </a:t>
            </a:r>
          </a:p>
          <a:p>
            <a:endParaRPr lang="es-419" dirty="0"/>
          </a:p>
        </p:txBody>
      </p:sp>
      <p:pic>
        <p:nvPicPr>
          <p:cNvPr id="4" name="Imagen 3">
            <a:extLst>
              <a:ext uri="{FF2B5EF4-FFF2-40B4-BE49-F238E27FC236}">
                <a16:creationId xmlns:a16="http://schemas.microsoft.com/office/drawing/2014/main" id="{9F15A3D5-A308-4B8E-B21F-82852137DC53}"/>
              </a:ext>
            </a:extLst>
          </p:cNvPr>
          <p:cNvPicPr>
            <a:picLocks noChangeAspect="1"/>
          </p:cNvPicPr>
          <p:nvPr/>
        </p:nvPicPr>
        <p:blipFill>
          <a:blip r:embed="rId2"/>
          <a:stretch>
            <a:fillRect/>
          </a:stretch>
        </p:blipFill>
        <p:spPr>
          <a:xfrm>
            <a:off x="7063811" y="968110"/>
            <a:ext cx="4029075" cy="4600575"/>
          </a:xfrm>
          <a:prstGeom prst="rect">
            <a:avLst/>
          </a:prstGeom>
        </p:spPr>
      </p:pic>
    </p:spTree>
    <p:extLst>
      <p:ext uri="{BB962C8B-B14F-4D97-AF65-F5344CB8AC3E}">
        <p14:creationId xmlns:p14="http://schemas.microsoft.com/office/powerpoint/2010/main" val="34675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a:xfrm>
            <a:off x="2592925" y="1540189"/>
            <a:ext cx="4947358" cy="3777622"/>
          </a:xfrm>
        </p:spPr>
        <p:txBody>
          <a:bodyPr>
            <a:normAutofit fontScale="92500" lnSpcReduction="10000"/>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pic>
        <p:nvPicPr>
          <p:cNvPr id="4" name="Imagen 3">
            <a:extLst>
              <a:ext uri="{FF2B5EF4-FFF2-40B4-BE49-F238E27FC236}">
                <a16:creationId xmlns:a16="http://schemas.microsoft.com/office/drawing/2014/main" id="{832D46A0-D2C9-4E48-80BA-B3DDA0B21A9A}"/>
              </a:ext>
            </a:extLst>
          </p:cNvPr>
          <p:cNvPicPr>
            <a:picLocks noChangeAspect="1"/>
          </p:cNvPicPr>
          <p:nvPr/>
        </p:nvPicPr>
        <p:blipFill>
          <a:blip r:embed="rId2"/>
          <a:stretch>
            <a:fillRect/>
          </a:stretch>
        </p:blipFill>
        <p:spPr>
          <a:xfrm>
            <a:off x="7646987" y="1863892"/>
            <a:ext cx="3857625" cy="3286125"/>
          </a:xfrm>
          <a:prstGeom prst="rect">
            <a:avLst/>
          </a:prstGeom>
        </p:spPr>
      </p:pic>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a:xfrm>
            <a:off x="1351255" y="1905000"/>
            <a:ext cx="7483256" cy="3777622"/>
          </a:xfrm>
        </p:spPr>
        <p:txBody>
          <a:bodyPr>
            <a:normAutofit fontScale="92500" lnSpcReduction="2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pic>
        <p:nvPicPr>
          <p:cNvPr id="4" name="Imagen 3">
            <a:extLst>
              <a:ext uri="{FF2B5EF4-FFF2-40B4-BE49-F238E27FC236}">
                <a16:creationId xmlns:a16="http://schemas.microsoft.com/office/drawing/2014/main" id="{25F005AF-3789-4D6F-A8CC-477FBF033D27}"/>
              </a:ext>
            </a:extLst>
          </p:cNvPr>
          <p:cNvPicPr>
            <a:picLocks noChangeAspect="1"/>
          </p:cNvPicPr>
          <p:nvPr/>
        </p:nvPicPr>
        <p:blipFill>
          <a:blip r:embed="rId2"/>
          <a:stretch>
            <a:fillRect/>
          </a:stretch>
        </p:blipFill>
        <p:spPr>
          <a:xfrm>
            <a:off x="8953902" y="2399935"/>
            <a:ext cx="2980410" cy="2259037"/>
          </a:xfrm>
          <a:prstGeom prst="rect">
            <a:avLst/>
          </a:prstGeom>
        </p:spPr>
      </p:pic>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a:xfrm>
            <a:off x="2096843" y="1540189"/>
            <a:ext cx="8915400" cy="3777622"/>
          </a:xfrm>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pic>
        <p:nvPicPr>
          <p:cNvPr id="4" name="Imagen 3">
            <a:extLst>
              <a:ext uri="{FF2B5EF4-FFF2-40B4-BE49-F238E27FC236}">
                <a16:creationId xmlns:a16="http://schemas.microsoft.com/office/drawing/2014/main" id="{E7189EB9-747C-4F7C-A465-746E7A8B5667}"/>
              </a:ext>
            </a:extLst>
          </p:cNvPr>
          <p:cNvPicPr>
            <a:picLocks noChangeAspect="1"/>
          </p:cNvPicPr>
          <p:nvPr/>
        </p:nvPicPr>
        <p:blipFill>
          <a:blip r:embed="rId2"/>
          <a:stretch>
            <a:fillRect/>
          </a:stretch>
        </p:blipFill>
        <p:spPr>
          <a:xfrm>
            <a:off x="3918511" y="3429000"/>
            <a:ext cx="3876675" cy="3086100"/>
          </a:xfrm>
          <a:prstGeom prst="rect">
            <a:avLst/>
          </a:prstGeom>
        </p:spPr>
      </p:pic>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a:xfrm>
            <a:off x="1343806" y="1779639"/>
            <a:ext cx="4979206" cy="3777622"/>
          </a:xfrm>
        </p:spPr>
        <p:txBody>
          <a:bodyPr/>
          <a:lstStyle/>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pic>
        <p:nvPicPr>
          <p:cNvPr id="4" name="Imagen 3">
            <a:extLst>
              <a:ext uri="{FF2B5EF4-FFF2-40B4-BE49-F238E27FC236}">
                <a16:creationId xmlns:a16="http://schemas.microsoft.com/office/drawing/2014/main" id="{57E28FB2-6EC3-42C3-9161-8278AAC79052}"/>
              </a:ext>
            </a:extLst>
          </p:cNvPr>
          <p:cNvPicPr>
            <a:picLocks noChangeAspect="1"/>
          </p:cNvPicPr>
          <p:nvPr/>
        </p:nvPicPr>
        <p:blipFill>
          <a:blip r:embed="rId2"/>
          <a:stretch>
            <a:fillRect/>
          </a:stretch>
        </p:blipFill>
        <p:spPr>
          <a:xfrm>
            <a:off x="6690851" y="1396737"/>
            <a:ext cx="5181600" cy="4543425"/>
          </a:xfrm>
          <a:prstGeom prst="rect">
            <a:avLst/>
          </a:prstGeom>
        </p:spPr>
      </p:pic>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a:xfrm>
            <a:off x="2353238" y="1646903"/>
            <a:ext cx="8915400" cy="3777622"/>
          </a:xfrm>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r>
              <a:rPr lang="es-419" dirty="0"/>
              <a:t>Se define un sistema distribuido como aquel en el que los componentes de hardware, localizados en computadores unidos mediante una red, comunican y coordinan sus acciones solo mediante el paso de mensajes.</a:t>
            </a:r>
          </a:p>
          <a:p>
            <a:endParaRPr lang="es-419" dirty="0"/>
          </a:p>
        </p:txBody>
      </p:sp>
      <p:pic>
        <p:nvPicPr>
          <p:cNvPr id="4" name="Imagen 3">
            <a:extLst>
              <a:ext uri="{FF2B5EF4-FFF2-40B4-BE49-F238E27FC236}">
                <a16:creationId xmlns:a16="http://schemas.microsoft.com/office/drawing/2014/main" id="{0F043490-6756-41B3-A4F6-A5AA3D8BABDB}"/>
              </a:ext>
            </a:extLst>
          </p:cNvPr>
          <p:cNvPicPr>
            <a:picLocks noChangeAspect="1"/>
          </p:cNvPicPr>
          <p:nvPr/>
        </p:nvPicPr>
        <p:blipFill>
          <a:blip r:embed="rId2"/>
          <a:stretch>
            <a:fillRect/>
          </a:stretch>
        </p:blipFill>
        <p:spPr>
          <a:xfrm>
            <a:off x="3967314" y="3988742"/>
            <a:ext cx="4557369" cy="2355371"/>
          </a:xfrm>
          <a:prstGeom prst="rect">
            <a:avLst/>
          </a:prstGeom>
        </p:spPr>
      </p:pic>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a:xfrm>
            <a:off x="699345" y="1540188"/>
            <a:ext cx="6756954" cy="4919606"/>
          </a:xfrm>
        </p:spPr>
        <p:txBody>
          <a:bodyPr>
            <a:normAutofit/>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pic>
        <p:nvPicPr>
          <p:cNvPr id="4" name="Imagen 3">
            <a:extLst>
              <a:ext uri="{FF2B5EF4-FFF2-40B4-BE49-F238E27FC236}">
                <a16:creationId xmlns:a16="http://schemas.microsoft.com/office/drawing/2014/main" id="{6BE8C83F-BF23-4829-A069-68346D39405F}"/>
              </a:ext>
            </a:extLst>
          </p:cNvPr>
          <p:cNvPicPr>
            <a:picLocks noChangeAspect="1"/>
          </p:cNvPicPr>
          <p:nvPr/>
        </p:nvPicPr>
        <p:blipFill>
          <a:blip r:embed="rId2"/>
          <a:stretch>
            <a:fillRect/>
          </a:stretch>
        </p:blipFill>
        <p:spPr>
          <a:xfrm>
            <a:off x="7456299" y="1905000"/>
            <a:ext cx="4391025" cy="2809875"/>
          </a:xfrm>
          <a:prstGeom prst="rect">
            <a:avLst/>
          </a:prstGeom>
        </p:spPr>
      </p:pic>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134</TotalTime>
  <Words>1179</Words>
  <Application>Microsoft Macintosh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Espiral</vt:lpstr>
      <vt:lpstr>Requisitos No Funcionales</vt:lpstr>
      <vt:lpstr>Access Control </vt:lpstr>
      <vt:lpstr>PowerPoint Presentation</vt:lpstr>
      <vt:lpstr>Agility</vt:lpstr>
      <vt:lpstr>Analyzability</vt:lpstr>
      <vt:lpstr>Simplicity</vt:lpstr>
      <vt:lpstr>Confidentiality</vt:lpstr>
      <vt:lpstr>Distributivity</vt:lpstr>
      <vt:lpstr>Modularity</vt:lpstr>
      <vt:lpstr>PowerPoint Presentation</vt:lpstr>
      <vt:lpstr>PowerPoint Presentation</vt:lpstr>
      <vt:lpstr>PowerPoint Presentation</vt:lpstr>
      <vt:lpstr>PowerPoint Presentation</vt:lpstr>
      <vt:lpstr>PowerPoint Presentation</vt:lpstr>
      <vt:lpstr>Patron  MVC</vt:lpstr>
      <vt:lpstr>Patrón de capas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LUIS CARLOS MARIN CAMPOS</cp:lastModifiedBy>
  <cp:revision>9</cp:revision>
  <dcterms:created xsi:type="dcterms:W3CDTF">2020-09-18T22:55:08Z</dcterms:created>
  <dcterms:modified xsi:type="dcterms:W3CDTF">2020-09-26T02:17:52Z</dcterms:modified>
</cp:coreProperties>
</file>