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6"/>
  </p:notesMasterIdLst>
  <p:sldIdLst>
    <p:sldId id="282" r:id="rId2"/>
    <p:sldId id="283" r:id="rId3"/>
    <p:sldId id="284" r:id="rId4"/>
    <p:sldId id="285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microsoft.com/office/2015/10/relationships/revisionInfo" Target="revisionInfo.xml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4007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849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1.2.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Entendiendo el Problema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1434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El problema se identifica hablando con las personas que lo tienen: </a:t>
            </a:r>
            <a:endParaRPr lang="es-VE" sz="1850" dirty="0"/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None/>
            </a:pPr>
            <a:endParaRPr lang="es-VE" sz="1850" b="0" i="0" u="none" strike="noStrike" cap="none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Raleway"/>
              <a:buChar char="•"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Escucha y Pregunta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None/>
            </a:pPr>
            <a:endParaRPr lang="es-VE" sz="1850" b="0" i="0" u="none" strike="noStrike" cap="none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Raleway"/>
              <a:buChar char="•"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Evita en la medida de lo posible el uso de tecnología y toma nota en un cuaderno.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Raleway"/>
              <a:buChar char="•"/>
            </a:pPr>
            <a:endParaRPr lang="es-VE" sz="1850" b="0" i="0" u="none" strike="noStrike" cap="none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Raleway"/>
              <a:buChar char="•"/>
            </a:pPr>
            <a:r>
              <a:rPr lang="es-VE" sz="1850" dirty="0"/>
              <a:t>Fíjate también en:</a:t>
            </a:r>
          </a:p>
          <a:p>
            <a:pPr lvl="1" indent="-342900">
              <a:lnSpc>
                <a:spcPct val="90000"/>
              </a:lnSpc>
              <a:spcBef>
                <a:spcPts val="370"/>
              </a:spcBef>
              <a:buSzPct val="97368"/>
              <a:buFont typeface="Raleway"/>
              <a:buChar char="•"/>
            </a:pPr>
            <a:r>
              <a:rPr lang="es-VE" sz="1450" b="0" i="0" u="none" strike="noStrike" cap="none" dirty="0">
                <a:solidFill>
                  <a:schemeClr val="dk1"/>
                </a:solidFill>
              </a:rPr>
              <a:t>Palabras que usa frecuentemente.</a:t>
            </a:r>
          </a:p>
          <a:p>
            <a:pPr lvl="1" indent="-342900">
              <a:lnSpc>
                <a:spcPct val="90000"/>
              </a:lnSpc>
              <a:spcBef>
                <a:spcPts val="370"/>
              </a:spcBef>
              <a:buSzPct val="97368"/>
              <a:buFont typeface="Raleway"/>
              <a:buChar char="•"/>
            </a:pPr>
            <a:r>
              <a:rPr lang="es-VE" sz="1450" dirty="0"/>
              <a:t>Su actitud y postura corporal.</a:t>
            </a:r>
          </a:p>
          <a:p>
            <a:pPr lvl="1" indent="-342900">
              <a:lnSpc>
                <a:spcPct val="90000"/>
              </a:lnSpc>
              <a:spcBef>
                <a:spcPts val="370"/>
              </a:spcBef>
              <a:buSzPct val="97368"/>
              <a:buFont typeface="Raleway"/>
              <a:buChar char="•"/>
            </a:pPr>
            <a:r>
              <a:rPr lang="es-VE" sz="1450" b="0" i="0" u="none" strike="noStrike" cap="none" dirty="0">
                <a:solidFill>
                  <a:schemeClr val="dk1"/>
                </a:solidFill>
              </a:rPr>
              <a:t>Tono de voz.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Raleway"/>
              <a:buChar char="•"/>
            </a:pP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.2 Entendiendo el Problema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¿</a:t>
            </a: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Cómo identificar el problema?</a:t>
            </a: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14341"/>
            <a:ext cx="3761295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- Un problema no es la ausencia de su solución, sino un estado existente negativo por ejemplo: Equipo no funciona.</a:t>
            </a:r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 </a:t>
            </a:r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-La importancia de un problema no está determinada por su ubicación en el Árbol de Problemas</a:t>
            </a:r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-Identificar problemas existentes (no los posibles, ficticios o futuros)</a:t>
            </a:r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-Formular el problema como un estado negativo</a:t>
            </a:r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-Escribir un solo problema por tarjeta</a:t>
            </a:r>
          </a:p>
          <a:p>
            <a:pPr marL="342900" marR="0" lvl="0" indent="-342900" algn="just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Raleway"/>
              <a:buChar char="•"/>
            </a:pP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.2 Entendiendo el Problema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Técnicas: El Árbol de Problemas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394BB6-1CD3-45D0-929F-6FAEE969E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828" y="1652225"/>
            <a:ext cx="4284400" cy="3212183"/>
          </a:xfrm>
          <a:prstGeom prst="rect">
            <a:avLst/>
          </a:prstGeom>
        </p:spPr>
      </p:pic>
      <p:sp>
        <p:nvSpPr>
          <p:cNvPr id="10" name="Shape 393">
            <a:extLst>
              <a:ext uri="{FF2B5EF4-FFF2-40B4-BE49-F238E27FC236}">
                <a16:creationId xmlns:a16="http://schemas.microsoft.com/office/drawing/2014/main" id="{7832A4D7-3B4B-4F0B-93E3-10C9539108AC}"/>
              </a:ext>
            </a:extLst>
          </p:cNvPr>
          <p:cNvSpPr txBox="1">
            <a:spLocks/>
          </p:cNvSpPr>
          <p:nvPr/>
        </p:nvSpPr>
        <p:spPr>
          <a:xfrm>
            <a:off x="3134412" y="6560303"/>
            <a:ext cx="5962455" cy="2976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VE" sz="1400" b="1" dirty="0">
                <a:latin typeface="Raleway" panose="020B0604020202020204" charset="0"/>
              </a:rPr>
              <a:t>FUENTE: http://www.jjponline.com/marcologico/problema.html</a:t>
            </a:r>
          </a:p>
        </p:txBody>
      </p:sp>
    </p:spTree>
    <p:extLst>
      <p:ext uri="{BB962C8B-B14F-4D97-AF65-F5344CB8AC3E}">
        <p14:creationId xmlns:p14="http://schemas.microsoft.com/office/powerpoint/2010/main" val="21564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.2 Entendiendo el Problema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457200" y="674182"/>
            <a:ext cx="8309728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VE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Árbol de Problemas: Acceso a Internet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AC0740-F50F-4BF6-81BA-0705DA746833}"/>
              </a:ext>
            </a:extLst>
          </p:cNvPr>
          <p:cNvSpPr txBox="1"/>
          <p:nvPr/>
        </p:nvSpPr>
        <p:spPr>
          <a:xfrm>
            <a:off x="4308047" y="3411148"/>
            <a:ext cx="2865749" cy="95410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pPr algn="ctr"/>
            <a:endParaRPr lang="es-VE" b="1" dirty="0">
              <a:solidFill>
                <a:schemeClr val="bg1"/>
              </a:solidFill>
              <a:latin typeface="Raleway" panose="020B0604020202020204" charset="0"/>
            </a:endParaRPr>
          </a:p>
          <a:p>
            <a:pPr algn="ctr"/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El acceso a Internet es limitado en el mundo</a:t>
            </a:r>
          </a:p>
          <a:p>
            <a:pPr algn="ctr"/>
            <a:endParaRPr lang="en-US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A4E71-9978-4B7E-809D-7D6F6239B2BC}"/>
              </a:ext>
            </a:extLst>
          </p:cNvPr>
          <p:cNvSpPr txBox="1"/>
          <p:nvPr/>
        </p:nvSpPr>
        <p:spPr>
          <a:xfrm flipH="1">
            <a:off x="2406674" y="4973254"/>
            <a:ext cx="2318161" cy="1169551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VE" dirty="0">
              <a:latin typeface="Raleway" panose="020B0604020202020204" charset="0"/>
            </a:endParaRPr>
          </a:p>
          <a:p>
            <a:pPr algn="ctr"/>
            <a:r>
              <a:rPr lang="es-VE" dirty="0">
                <a:latin typeface="Raleway" panose="020B0604020202020204" charset="0"/>
              </a:rPr>
              <a:t>Existen diferencias en los niveles de ingresos por país,</a:t>
            </a:r>
          </a:p>
          <a:p>
            <a:pPr algn="ctr"/>
            <a:endParaRPr lang="es-VE" dirty="0">
              <a:latin typeface="Raleway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E33CC2-8F05-406D-8F88-E6B9EB8C13E7}"/>
              </a:ext>
            </a:extLst>
          </p:cNvPr>
          <p:cNvSpPr txBox="1"/>
          <p:nvPr/>
        </p:nvSpPr>
        <p:spPr>
          <a:xfrm flipH="1">
            <a:off x="4939644" y="4993497"/>
            <a:ext cx="1611983" cy="1169551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VE" dirty="0">
              <a:latin typeface="Raleway" panose="020B0604020202020204" charset="0"/>
            </a:endParaRPr>
          </a:p>
          <a:p>
            <a:pPr algn="ctr"/>
            <a:r>
              <a:rPr lang="es-VE" dirty="0">
                <a:latin typeface="Raleway" panose="020B0604020202020204" charset="0"/>
              </a:rPr>
              <a:t>El costo de la tecnología difiere por país</a:t>
            </a:r>
          </a:p>
          <a:p>
            <a:pPr algn="ctr"/>
            <a:endParaRPr lang="es-VE" dirty="0">
              <a:latin typeface="Raleway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4670BF-4371-4725-B658-014911444BC2}"/>
              </a:ext>
            </a:extLst>
          </p:cNvPr>
          <p:cNvSpPr txBox="1"/>
          <p:nvPr/>
        </p:nvSpPr>
        <p:spPr>
          <a:xfrm flipH="1">
            <a:off x="6721311" y="4973255"/>
            <a:ext cx="2293646" cy="1169551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VE" dirty="0">
              <a:latin typeface="Raleway" panose="020B0604020202020204" charset="0"/>
            </a:endParaRPr>
          </a:p>
          <a:p>
            <a:pPr algn="ctr"/>
            <a:r>
              <a:rPr lang="es-VE" dirty="0">
                <a:latin typeface="Raleway" panose="020B0604020202020204" charset="0"/>
              </a:rPr>
              <a:t>El ritmo de adopción de tecnología es más lento en unos países que otros. </a:t>
            </a:r>
          </a:p>
          <a:p>
            <a:pPr algn="ctr"/>
            <a:endParaRPr lang="es-VE" dirty="0">
              <a:latin typeface="Raleway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12AE1C-FE3D-4EDF-BACF-160BFFDD04AA}"/>
              </a:ext>
            </a:extLst>
          </p:cNvPr>
          <p:cNvSpPr txBox="1"/>
          <p:nvPr/>
        </p:nvSpPr>
        <p:spPr>
          <a:xfrm flipH="1">
            <a:off x="2406674" y="1684057"/>
            <a:ext cx="2868058" cy="1169551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VE" dirty="0">
              <a:latin typeface="Raleway" panose="020B0604020202020204" charset="0"/>
            </a:endParaRPr>
          </a:p>
          <a:p>
            <a:pPr algn="ctr"/>
            <a:r>
              <a:rPr lang="es-VE" dirty="0">
                <a:latin typeface="Raleway" panose="020B0604020202020204" charset="0"/>
              </a:rPr>
              <a:t>No todas las personas del mundo pueden disfrutar de las ventajas de la tecnología</a:t>
            </a:r>
          </a:p>
          <a:p>
            <a:pPr algn="ctr"/>
            <a:endParaRPr lang="es-VE" dirty="0">
              <a:latin typeface="Raleway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183CC2-5040-4D7D-8566-C8B633A7D687}"/>
              </a:ext>
            </a:extLst>
          </p:cNvPr>
          <p:cNvSpPr txBox="1"/>
          <p:nvPr/>
        </p:nvSpPr>
        <p:spPr>
          <a:xfrm flipH="1">
            <a:off x="6095053" y="1684057"/>
            <a:ext cx="2868058" cy="1169551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VE" dirty="0">
              <a:latin typeface="Raleway" panose="020B0604020202020204" charset="0"/>
            </a:endParaRPr>
          </a:p>
          <a:p>
            <a:pPr algn="ctr"/>
            <a:r>
              <a:rPr lang="es-VE" dirty="0">
                <a:latin typeface="Raleway" panose="020B0604020202020204" charset="0"/>
              </a:rPr>
              <a:t>Las herramientas de aprendizaje están limitados para aquellos sin acceso a Internet. </a:t>
            </a:r>
          </a:p>
          <a:p>
            <a:pPr algn="ctr"/>
            <a:endParaRPr lang="es-VE" dirty="0">
              <a:latin typeface="Raleway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B48C0-61F1-4F3B-A0A8-1F84EB3166CD}"/>
              </a:ext>
            </a:extLst>
          </p:cNvPr>
          <p:cNvSpPr txBox="1"/>
          <p:nvPr/>
        </p:nvSpPr>
        <p:spPr>
          <a:xfrm flipH="1">
            <a:off x="131781" y="3387054"/>
            <a:ext cx="19810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Problema Central:</a:t>
            </a:r>
          </a:p>
          <a:p>
            <a:r>
              <a:rPr lang="es-VE" sz="1200" dirty="0">
                <a:latin typeface="Raleway" panose="020B0604020202020204" charset="0"/>
              </a:rPr>
              <a:t>Define el tópico de nuestra investigación</a:t>
            </a:r>
            <a:endParaRPr lang="en-US" sz="1200" dirty="0">
              <a:latin typeface="Raleway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2BAAAC-F16C-41F5-A3EA-BE1C3A837574}"/>
              </a:ext>
            </a:extLst>
          </p:cNvPr>
          <p:cNvSpPr txBox="1"/>
          <p:nvPr/>
        </p:nvSpPr>
        <p:spPr>
          <a:xfrm flipH="1">
            <a:off x="152123" y="1623390"/>
            <a:ext cx="19810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Efectos</a:t>
            </a:r>
          </a:p>
          <a:p>
            <a:r>
              <a:rPr lang="es-VE" sz="1200" dirty="0">
                <a:latin typeface="Raleway" panose="020B0604020202020204" charset="0"/>
              </a:rPr>
              <a:t>Nos recuerda porque es importante resolver este problema y nos permite medir el impacto de resolverlo. </a:t>
            </a:r>
            <a:endParaRPr lang="en-US" sz="1200" dirty="0">
              <a:latin typeface="Raleway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D4F201-CEC9-4B92-8F92-20F99B683D21}"/>
              </a:ext>
            </a:extLst>
          </p:cNvPr>
          <p:cNvSpPr txBox="1"/>
          <p:nvPr/>
        </p:nvSpPr>
        <p:spPr>
          <a:xfrm flipH="1">
            <a:off x="119524" y="5034809"/>
            <a:ext cx="19933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Causas:</a:t>
            </a:r>
          </a:p>
          <a:p>
            <a:r>
              <a:rPr lang="es-VE" sz="1200" dirty="0">
                <a:latin typeface="Raleway" panose="020B0604020202020204" charset="0"/>
              </a:rPr>
              <a:t>Si entendemos las causas (y las visualizamos numéricamente) podemos dar soluciones al problema</a:t>
            </a:r>
            <a:endParaRPr lang="en-US" sz="1200" dirty="0">
              <a:latin typeface="Raleway" panose="020B0604020202020204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0CEAA9-E436-46E5-85E8-D16BA3430032}"/>
              </a:ext>
            </a:extLst>
          </p:cNvPr>
          <p:cNvCxnSpPr>
            <a:stCxn id="6" idx="0"/>
            <a:endCxn id="2" idx="2"/>
          </p:cNvCxnSpPr>
          <p:nvPr/>
        </p:nvCxnSpPr>
        <p:spPr>
          <a:xfrm rot="5400000" flipH="1" flipV="1">
            <a:off x="4349339" y="3581671"/>
            <a:ext cx="607999" cy="2175168"/>
          </a:xfrm>
          <a:prstGeom prst="bentConnector3">
            <a:avLst/>
          </a:prstGeom>
          <a:ln>
            <a:solidFill>
              <a:srgbClr val="2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24D75D0-0506-4952-B03F-DC6398C9E1A9}"/>
              </a:ext>
            </a:extLst>
          </p:cNvPr>
          <p:cNvCxnSpPr>
            <a:cxnSpLocks/>
            <a:stCxn id="12" idx="0"/>
            <a:endCxn id="2" idx="2"/>
          </p:cNvCxnSpPr>
          <p:nvPr/>
        </p:nvCxnSpPr>
        <p:spPr>
          <a:xfrm rot="16200000" flipV="1">
            <a:off x="6500528" y="3605649"/>
            <a:ext cx="608000" cy="2127212"/>
          </a:xfrm>
          <a:prstGeom prst="bentConnector3">
            <a:avLst>
              <a:gd name="adj1" fmla="val 50000"/>
            </a:avLst>
          </a:prstGeom>
          <a:ln>
            <a:solidFill>
              <a:srgbClr val="2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1FE0E60-DF3D-413B-8E7E-A4B6E3545DFE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5429158" y="4677019"/>
            <a:ext cx="628242" cy="4713"/>
          </a:xfrm>
          <a:prstGeom prst="bentConnector3">
            <a:avLst>
              <a:gd name="adj1" fmla="val 50000"/>
            </a:avLst>
          </a:prstGeom>
          <a:ln>
            <a:solidFill>
              <a:srgbClr val="2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572DEFF-91EA-49E9-9379-6005C55543B5}"/>
              </a:ext>
            </a:extLst>
          </p:cNvPr>
          <p:cNvCxnSpPr>
            <a:cxnSpLocks/>
            <a:stCxn id="2" idx="0"/>
            <a:endCxn id="15" idx="2"/>
          </p:cNvCxnSpPr>
          <p:nvPr/>
        </p:nvCxnSpPr>
        <p:spPr>
          <a:xfrm rot="16200000" flipV="1">
            <a:off x="4512043" y="2182268"/>
            <a:ext cx="557540" cy="1900219"/>
          </a:xfrm>
          <a:prstGeom prst="bentConnector3">
            <a:avLst>
              <a:gd name="adj1" fmla="val 50000"/>
            </a:avLst>
          </a:prstGeom>
          <a:ln>
            <a:solidFill>
              <a:srgbClr val="2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305C3BD-47BA-4C7D-8167-1681CD7DAF4B}"/>
              </a:ext>
            </a:extLst>
          </p:cNvPr>
          <p:cNvCxnSpPr>
            <a:cxnSpLocks/>
            <a:stCxn id="2" idx="0"/>
            <a:endCxn id="16" idx="2"/>
          </p:cNvCxnSpPr>
          <p:nvPr/>
        </p:nvCxnSpPr>
        <p:spPr>
          <a:xfrm rot="5400000" flipH="1" flipV="1">
            <a:off x="6356232" y="2238298"/>
            <a:ext cx="557540" cy="1788160"/>
          </a:xfrm>
          <a:prstGeom prst="bentConnector3">
            <a:avLst>
              <a:gd name="adj1" fmla="val 50000"/>
            </a:avLst>
          </a:prstGeom>
          <a:ln>
            <a:solidFill>
              <a:srgbClr val="2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41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On-screen Show (4:3)</PresentationFormat>
  <Paragraphs>47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Montserrat</vt:lpstr>
      <vt:lpstr>Raleway</vt:lpstr>
      <vt:lpstr>Arial</vt:lpstr>
      <vt:lpstr>Office Theme</vt:lpstr>
      <vt:lpstr>PowerPoint Presentation</vt:lpstr>
      <vt:lpstr>1.2 Entendiendo el Problema</vt:lpstr>
      <vt:lpstr>1.2 Entendiendo el Problema</vt:lpstr>
      <vt:lpstr>1.2 Entendiendo el Problema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12</cp:revision>
  <dcterms:modified xsi:type="dcterms:W3CDTF">2017-07-12T14:02:39Z</dcterms:modified>
</cp:coreProperties>
</file>