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6"/>
  </p:notesMasterIdLst>
  <p:sldIdLst>
    <p:sldId id="282" r:id="rId2"/>
    <p:sldId id="283" r:id="rId3"/>
    <p:sldId id="284" r:id="rId4"/>
    <p:sldId id="285" r:id="rId5"/>
  </p:sldIdLst>
  <p:sldSz cx="9144000" cy="6858000" type="screen4x3"/>
  <p:notesSz cx="6858000" cy="9144000"/>
  <p:embeddedFontLst>
    <p:embeddedFont>
      <p:font typeface="Raleway" panose="020B0604020202020204" charset="0"/>
      <p:regular r:id="rId7"/>
      <p:bold r:id="rId8"/>
      <p:italic r:id="rId9"/>
      <p:boldItalic r:id="rId10"/>
    </p:embeddedFont>
    <p:embeddedFont>
      <p:font typeface="Montserrat" panose="020B060402020202020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microsoft.com/office/2015/10/relationships/revisionInfo" Target="revisionInfo.xml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2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736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3746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5822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sktop.arcgis.com/es/arcmap/10.3/guide-books/map-projections/about-geographic-coordinate-systems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4.4.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Visualizaciones Geográficas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5312003"/>
            <a:ext cx="8229600" cy="842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VE" sz="1600" dirty="0">
                <a:latin typeface="Raleway" panose="020B0604020202020204" charset="0"/>
              </a:rPr>
              <a:t>Fuente y más información en</a:t>
            </a:r>
            <a:r>
              <a:rPr lang="es-VE" sz="1850" dirty="0">
                <a:latin typeface="Raleway" panose="020B0604020202020204" charset="0"/>
              </a:rPr>
              <a:t>: 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VE" sz="1200" dirty="0">
                <a:latin typeface="Raleway" panose="020B0604020202020204" charset="0"/>
                <a:hlinkClick r:id="rId3"/>
              </a:rPr>
              <a:t>http://desktop.arcgis.com/es/arcmap/10.3/guide-books/map-projections/about-geographic-coordinate-systems.htm</a:t>
            </a:r>
            <a:endParaRPr lang="es-VE" sz="1200" dirty="0">
              <a:latin typeface="Raleway" panose="020B0604020202020204" charset="0"/>
            </a:endParaRP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VE" sz="1200" dirty="0">
              <a:latin typeface="Raleway" panose="020B0604020202020204" charset="0"/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4.4 Visualizaciones Geográficas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Coordenadas Geográficas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26" name="Picture 2" descr="Ilustración de los paralelos y los meridianos que forman una retícula">
            <a:extLst>
              <a:ext uri="{FF2B5EF4-FFF2-40B4-BE49-F238E27FC236}">
                <a16:creationId xmlns:a16="http://schemas.microsoft.com/office/drawing/2014/main" id="{84DFB543-849E-47E3-9F07-AD5E9A13B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73" y="2214221"/>
            <a:ext cx="5923299" cy="160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lustración de un globo con valores de longitud y latitud">
            <a:extLst>
              <a:ext uri="{FF2B5EF4-FFF2-40B4-BE49-F238E27FC236}">
                <a16:creationId xmlns:a16="http://schemas.microsoft.com/office/drawing/2014/main" id="{80C51602-D15B-45D1-A664-20BC3D851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132233"/>
            <a:ext cx="18954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37EAD5-72A5-4F9D-8CA1-14EAE5DCA3F1}"/>
              </a:ext>
            </a:extLst>
          </p:cNvPr>
          <p:cNvSpPr txBox="1"/>
          <p:nvPr/>
        </p:nvSpPr>
        <p:spPr>
          <a:xfrm flipH="1">
            <a:off x="-437943" y="4256725"/>
            <a:ext cx="2980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>
                <a:latin typeface="Raleway" panose="020B0604020202020204" charset="0"/>
              </a:rPr>
              <a:t>Latitud </a:t>
            </a:r>
          </a:p>
          <a:p>
            <a:pPr algn="ctr"/>
            <a:r>
              <a:rPr lang="es-VE" dirty="0">
                <a:latin typeface="Raleway" panose="020B0604020202020204" charset="0"/>
              </a:rPr>
              <a:t>define paralelos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34AC2-3A69-4CB8-88CD-31E25611B56E}"/>
              </a:ext>
            </a:extLst>
          </p:cNvPr>
          <p:cNvSpPr txBox="1"/>
          <p:nvPr/>
        </p:nvSpPr>
        <p:spPr>
          <a:xfrm flipH="1">
            <a:off x="1748192" y="4223243"/>
            <a:ext cx="2980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>
                <a:latin typeface="Raleway" panose="020B0604020202020204" charset="0"/>
              </a:rPr>
              <a:t>Longitud  </a:t>
            </a:r>
          </a:p>
          <a:p>
            <a:pPr algn="ctr"/>
            <a:r>
              <a:rPr lang="es-VE" dirty="0">
                <a:latin typeface="Raleway" panose="020B0604020202020204" charset="0"/>
              </a:rPr>
              <a:t>define meridianos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ACD23-66D1-49A0-99E5-70BF2D1402C1}"/>
              </a:ext>
            </a:extLst>
          </p:cNvPr>
          <p:cNvSpPr txBox="1"/>
          <p:nvPr/>
        </p:nvSpPr>
        <p:spPr>
          <a:xfrm flipH="1">
            <a:off x="4213638" y="4318055"/>
            <a:ext cx="5127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>
                <a:latin typeface="Raleway" panose="020B0604020202020204" charset="0"/>
              </a:rPr>
              <a:t>Juntas son las coordenadas geográficas de un punto</a:t>
            </a:r>
            <a:endParaRPr lang="en-US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rgbClr val="F7B600"/>
              </a:buClr>
              <a:buSzPct val="25000"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4.4 Visualizaciones Geográficas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Mapas por Puntos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1D002-04CF-4BB4-A845-BC7D54240BCD}"/>
              </a:ext>
            </a:extLst>
          </p:cNvPr>
          <p:cNvSpPr txBox="1"/>
          <p:nvPr/>
        </p:nvSpPr>
        <p:spPr>
          <a:xfrm>
            <a:off x="377072" y="1592568"/>
            <a:ext cx="860908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Cuando se usa: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Es ideal usarla cuando tengo varios puntos geográficos</a:t>
            </a:r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Recomendaciones: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Busca que el zoom de la visualización te permita ver todos los puntos de manera cómoda. En caso de ser muchos puntos, escoge un mecanismo para filtrar o mostrar agrupaciones.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Busca escoger colores que permitan hacer contraste con el fondo del mapa.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Si usaras una escala categórica o de secuencia dependerá de la variable que quieras representar. </a:t>
            </a:r>
          </a:p>
        </p:txBody>
      </p:sp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BAC12379-E55D-4E9A-8128-3C7203EA8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8684" y="4277594"/>
            <a:ext cx="4700940" cy="177200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7F11082-F1E1-447F-9026-39D27BF9CBE6}"/>
              </a:ext>
            </a:extLst>
          </p:cNvPr>
          <p:cNvSpPr txBox="1"/>
          <p:nvPr/>
        </p:nvSpPr>
        <p:spPr>
          <a:xfrm>
            <a:off x="405831" y="3504141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Elementos</a:t>
            </a:r>
            <a:endParaRPr lang="en-US" b="1" dirty="0">
              <a:solidFill>
                <a:srgbClr val="F7B617"/>
              </a:solidFill>
              <a:latin typeface="Raleway" panose="020B060402020202020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AB9607-B755-46D3-8EC2-DFDF70F68AC4}"/>
              </a:ext>
            </a:extLst>
          </p:cNvPr>
          <p:cNvSpPr txBox="1"/>
          <p:nvPr/>
        </p:nvSpPr>
        <p:spPr>
          <a:xfrm>
            <a:off x="2546917" y="3778924"/>
            <a:ext cx="3469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Puntos definidos por Latitud y Longitud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A3574C-4776-4935-8676-B2473F6E9D6D}"/>
              </a:ext>
            </a:extLst>
          </p:cNvPr>
          <p:cNvSpPr txBox="1"/>
          <p:nvPr/>
        </p:nvSpPr>
        <p:spPr>
          <a:xfrm>
            <a:off x="2469444" y="6240493"/>
            <a:ext cx="4259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Colores, tamaños y muchas otras combinaciones</a:t>
            </a:r>
            <a:endParaRPr lang="en-US" dirty="0">
              <a:latin typeface="Raleway" panose="020B060402020202020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31B7D6-6B1A-4932-83A7-0D2C8F978837}"/>
              </a:ext>
            </a:extLst>
          </p:cNvPr>
          <p:cNvCxnSpPr/>
          <p:nvPr/>
        </p:nvCxnSpPr>
        <p:spPr>
          <a:xfrm>
            <a:off x="4136805" y="4277594"/>
            <a:ext cx="702349" cy="642353"/>
          </a:xfrm>
          <a:prstGeom prst="straightConnector1">
            <a:avLst/>
          </a:prstGeom>
          <a:ln>
            <a:solidFill>
              <a:srgbClr val="F7B6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40A169-3580-4CAE-932C-025017F51E01}"/>
              </a:ext>
            </a:extLst>
          </p:cNvPr>
          <p:cNvCxnSpPr>
            <a:cxnSpLocks/>
          </p:cNvCxnSpPr>
          <p:nvPr/>
        </p:nvCxnSpPr>
        <p:spPr>
          <a:xfrm flipV="1">
            <a:off x="3970550" y="5301732"/>
            <a:ext cx="166255" cy="830895"/>
          </a:xfrm>
          <a:prstGeom prst="straightConnector1">
            <a:avLst/>
          </a:prstGeom>
          <a:ln>
            <a:solidFill>
              <a:srgbClr val="F7B6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85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rgbClr val="F7B600"/>
              </a:buClr>
              <a:buSzPct val="25000"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4.4 Visualizaciones Geográficas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Mapas por Áreas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1D002-04CF-4BB4-A845-BC7D54240BCD}"/>
              </a:ext>
            </a:extLst>
          </p:cNvPr>
          <p:cNvSpPr txBox="1"/>
          <p:nvPr/>
        </p:nvSpPr>
        <p:spPr>
          <a:xfrm>
            <a:off x="377072" y="1592568"/>
            <a:ext cx="86090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Cuando se usa: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Se usa para mostrar tendencias en un área geográfica que puede ser una región, un país o un estado para mostrar un indicador. </a:t>
            </a: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Recomendaciones: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Escoger la escala de colores según la variable a analizar. En el caso de mostrar categorías usar colores bien diferenciados, mientras que si son variables secuenciales,  usar los colores que mejor den la sensación de mayor o menor.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Cuidar no sobrecargar el mapa y si debe usarse mucha información permitir colocar y quitar capas de información para que la persona pueda entender fácilmente la historia. </a:t>
            </a:r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5497F79F-7857-4108-B7F4-31783D4D1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9318" y="4126325"/>
            <a:ext cx="4698442" cy="23636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E1C5AC-C700-4D86-ABA0-2513808FC904}"/>
              </a:ext>
            </a:extLst>
          </p:cNvPr>
          <p:cNvSpPr txBox="1"/>
          <p:nvPr/>
        </p:nvSpPr>
        <p:spPr>
          <a:xfrm>
            <a:off x="859922" y="4504626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Áreas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3D755-5936-426C-B79F-C55AC4698959}"/>
              </a:ext>
            </a:extLst>
          </p:cNvPr>
          <p:cNvSpPr txBox="1"/>
          <p:nvPr/>
        </p:nvSpPr>
        <p:spPr>
          <a:xfrm>
            <a:off x="785383" y="5889265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Colores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6AB789-CE4B-4DBB-9376-99BFACCCB643}"/>
              </a:ext>
            </a:extLst>
          </p:cNvPr>
          <p:cNvSpPr txBox="1"/>
          <p:nvPr/>
        </p:nvSpPr>
        <p:spPr>
          <a:xfrm>
            <a:off x="513851" y="3818548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Elementos</a:t>
            </a:r>
            <a:endParaRPr lang="en-US" b="1" dirty="0">
              <a:solidFill>
                <a:srgbClr val="F7B617"/>
              </a:solidFill>
              <a:latin typeface="Raleway" panose="020B060402020202020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296F8C-7598-4664-9501-94D021DA0E86}"/>
              </a:ext>
            </a:extLst>
          </p:cNvPr>
          <p:cNvCxnSpPr>
            <a:cxnSpLocks/>
          </p:cNvCxnSpPr>
          <p:nvPr/>
        </p:nvCxnSpPr>
        <p:spPr>
          <a:xfrm>
            <a:off x="1667435" y="4674687"/>
            <a:ext cx="1242020" cy="371627"/>
          </a:xfrm>
          <a:prstGeom prst="straightConnector1">
            <a:avLst/>
          </a:prstGeom>
          <a:ln>
            <a:solidFill>
              <a:srgbClr val="F7B6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B19568-B77D-490C-AA3E-FFB547DDC8E4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612854" y="5198714"/>
            <a:ext cx="1449001" cy="844440"/>
          </a:xfrm>
          <a:prstGeom prst="straightConnector1">
            <a:avLst/>
          </a:prstGeom>
          <a:ln>
            <a:solidFill>
              <a:srgbClr val="F7B6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75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On-screen Show (4:3)</PresentationFormat>
  <Paragraphs>33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Raleway</vt:lpstr>
      <vt:lpstr>Montserrat</vt:lpstr>
      <vt:lpstr>Calibri</vt:lpstr>
      <vt:lpstr>Office Theme</vt:lpstr>
      <vt:lpstr>PowerPoint Presentation</vt:lpstr>
      <vt:lpstr>4.4 Visualizaciones Geográficas</vt:lpstr>
      <vt:lpstr>4.4 Visualizaciones Geográficas</vt:lpstr>
      <vt:lpstr>4.4 Visualizaciones Geográficas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21</cp:revision>
  <dcterms:modified xsi:type="dcterms:W3CDTF">2017-07-22T17:50:19Z</dcterms:modified>
</cp:coreProperties>
</file>