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7"/>
  </p:notesMasterIdLst>
  <p:sldIdLst>
    <p:sldId id="282" r:id="rId2"/>
    <p:sldId id="285" r:id="rId3"/>
    <p:sldId id="286" r:id="rId4"/>
    <p:sldId id="287" r:id="rId5"/>
    <p:sldId id="288" r:id="rId6"/>
  </p:sldIdLst>
  <p:sldSz cx="9144000" cy="6858000" type="screen4x3"/>
  <p:notesSz cx="6858000" cy="9144000"/>
  <p:embeddedFontLst>
    <p:embeddedFont>
      <p:font typeface="Raleway" panose="020B0604020202020204" charset="0"/>
      <p:regular r:id="rId8"/>
      <p:bold r:id="rId9"/>
      <p:italic r:id="rId10"/>
      <p:boldItalic r:id="rId11"/>
    </p:embeddedFont>
    <p:embeddedFont>
      <p:font typeface="Montserrat" panose="020B060402020202020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617"/>
    <a:srgbClr val="2B2B2B"/>
    <a:srgbClr val="93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150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200" b="0" i="0" u="none" strike="noStrike" cap="none">
                <a:solidFill>
                  <a:schemeClr val="dk1"/>
                </a:solidFill>
                <a:latin typeface="Calibri"/>
                <a:ea typeface="Calibri"/>
                <a:cs typeface="Calibri"/>
                <a:sym typeface="Calibri"/>
              </a:defRPr>
            </a:lvl2pPr>
            <a:lvl3pPr marL="914400" marR="0" lvl="2" indent="0" algn="l" rtl="0">
              <a:spcBef>
                <a:spcPts val="0"/>
              </a:spcBef>
              <a:defRPr sz="1200" b="0" i="0" u="none" strike="noStrike" cap="none">
                <a:solidFill>
                  <a:schemeClr val="dk1"/>
                </a:solidFill>
                <a:latin typeface="Calibri"/>
                <a:ea typeface="Calibri"/>
                <a:cs typeface="Calibri"/>
                <a:sym typeface="Calibri"/>
              </a:defRPr>
            </a:lvl3pPr>
            <a:lvl4pPr marL="1371600" marR="0" lvl="3" indent="0" algn="l" rtl="0">
              <a:spcBef>
                <a:spcPts val="0"/>
              </a:spcBef>
              <a:defRPr sz="1200" b="0" i="0" u="none" strike="noStrike" cap="none">
                <a:solidFill>
                  <a:schemeClr val="dk1"/>
                </a:solidFill>
                <a:latin typeface="Calibri"/>
                <a:ea typeface="Calibri"/>
                <a:cs typeface="Calibri"/>
                <a:sym typeface="Calibri"/>
              </a:defRPr>
            </a:lvl4pPr>
            <a:lvl5pPr marL="1828800" marR="0" lvl="4" indent="0" algn="l" rtl="0">
              <a:spcBef>
                <a:spcPts val="0"/>
              </a:spcBef>
              <a:defRPr sz="1200" b="0" i="0" u="none" strike="noStrike" cap="none">
                <a:solidFill>
                  <a:schemeClr val="dk1"/>
                </a:solidFill>
                <a:latin typeface="Calibri"/>
                <a:ea typeface="Calibri"/>
                <a:cs typeface="Calibri"/>
                <a:sym typeface="Calibri"/>
              </a:defRPr>
            </a:lvl5pPr>
            <a:lvl6pPr marL="2286000" marR="0" lvl="5" indent="0" algn="l" rtl="0">
              <a:spcBef>
                <a:spcPts val="0"/>
              </a:spcBef>
              <a:defRPr sz="1200" b="0" i="0" u="none" strike="noStrike" cap="none">
                <a:solidFill>
                  <a:schemeClr val="dk1"/>
                </a:solidFill>
                <a:latin typeface="Calibri"/>
                <a:ea typeface="Calibri"/>
                <a:cs typeface="Calibri"/>
                <a:sym typeface="Calibri"/>
              </a:defRPr>
            </a:lvl6pPr>
            <a:lvl7pPr marL="2743200" marR="0" lvl="6" indent="0" algn="l" rtl="0">
              <a:spcBef>
                <a:spcPts val="0"/>
              </a:spcBef>
              <a:defRPr sz="1200" b="0" i="0" u="none" strike="noStrike" cap="none">
                <a:solidFill>
                  <a:schemeClr val="dk1"/>
                </a:solidFill>
                <a:latin typeface="Calibri"/>
                <a:ea typeface="Calibri"/>
                <a:cs typeface="Calibri"/>
                <a:sym typeface="Calibri"/>
              </a:defRPr>
            </a:lvl7pPr>
            <a:lvl8pPr marL="3200400" marR="0" lvl="7" indent="0" algn="l" rtl="0">
              <a:spcBef>
                <a:spcPts val="0"/>
              </a:spcBef>
              <a:defRPr sz="1200" b="0" i="0" u="none" strike="noStrike" cap="none">
                <a:solidFill>
                  <a:schemeClr val="dk1"/>
                </a:solidFill>
                <a:latin typeface="Calibri"/>
                <a:ea typeface="Calibri"/>
                <a:cs typeface="Calibri"/>
                <a:sym typeface="Calibri"/>
              </a:defRPr>
            </a:lvl8pPr>
            <a:lvl9pPr marL="3657600" marR="0" lvl="8" indent="0" algn="l" rtl="0">
              <a:spcBef>
                <a:spcPts val="0"/>
              </a:spcBef>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21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1257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6736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074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0242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7" name="Shape 1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lvl="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lvl="1"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lvl="2"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lvl="3"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lvl="4"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lvl="5"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lvl="6"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lvl="7"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lvl="8"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lvl="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lvl="1"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lvl="2"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lvl="3"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lvl="4"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lvl="5"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lvl="6"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lvl="7"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lvl="8"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lvl="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lvl="1"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lvl="2"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lvl="3"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lvl="4"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lvl="5"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lvl="6"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lvl="7"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lvl="8"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lvl="0" algn="l" rtl="0">
              <a:spcBef>
                <a:spcPts val="0"/>
              </a:spcBef>
              <a:defRPr sz="4000" b="1" cap="none"/>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lvl="0" indent="0" rtl="0">
              <a:spcBef>
                <a:spcPts val="0"/>
              </a:spcBef>
              <a:buClr>
                <a:srgbClr val="888888"/>
              </a:buClr>
              <a:buFont typeface="Calibri"/>
              <a:buNone/>
              <a:defRPr sz="2000">
                <a:solidFill>
                  <a:srgbClr val="888888"/>
                </a:solidFill>
              </a:defRPr>
            </a:lvl1pPr>
            <a:lvl2pPr marL="457200" lvl="1" indent="0" rtl="0">
              <a:spcBef>
                <a:spcPts val="0"/>
              </a:spcBef>
              <a:buClr>
                <a:srgbClr val="888888"/>
              </a:buClr>
              <a:buFont typeface="Calibri"/>
              <a:buNone/>
              <a:defRPr sz="1800">
                <a:solidFill>
                  <a:srgbClr val="888888"/>
                </a:solidFill>
              </a:defRPr>
            </a:lvl2pPr>
            <a:lvl3pPr marL="914400" lvl="2" indent="0" rtl="0">
              <a:spcBef>
                <a:spcPts val="0"/>
              </a:spcBef>
              <a:buClr>
                <a:srgbClr val="888888"/>
              </a:buClr>
              <a:buFont typeface="Calibri"/>
              <a:buNone/>
              <a:defRPr sz="1600">
                <a:solidFill>
                  <a:srgbClr val="888888"/>
                </a:solidFill>
              </a:defRPr>
            </a:lvl3pPr>
            <a:lvl4pPr marL="1371600" lvl="3" indent="0" rtl="0">
              <a:spcBef>
                <a:spcPts val="0"/>
              </a:spcBef>
              <a:buClr>
                <a:srgbClr val="888888"/>
              </a:buClr>
              <a:buFont typeface="Calibri"/>
              <a:buNone/>
              <a:defRPr sz="1400">
                <a:solidFill>
                  <a:srgbClr val="888888"/>
                </a:solidFill>
              </a:defRPr>
            </a:lvl4pPr>
            <a:lvl5pPr marL="1828800" lvl="4" indent="0" rtl="0">
              <a:spcBef>
                <a:spcPts val="0"/>
              </a:spcBef>
              <a:buClr>
                <a:srgbClr val="888888"/>
              </a:buClr>
              <a:buFont typeface="Calibri"/>
              <a:buNone/>
              <a:defRPr sz="1400">
                <a:solidFill>
                  <a:srgbClr val="888888"/>
                </a:solidFill>
              </a:defRPr>
            </a:lvl5pPr>
            <a:lvl6pPr marL="2286000" lvl="5" indent="0" rtl="0">
              <a:spcBef>
                <a:spcPts val="0"/>
              </a:spcBef>
              <a:buClr>
                <a:srgbClr val="888888"/>
              </a:buClr>
              <a:buFont typeface="Calibri"/>
              <a:buNone/>
              <a:defRPr sz="1400">
                <a:solidFill>
                  <a:srgbClr val="888888"/>
                </a:solidFill>
              </a:defRPr>
            </a:lvl6pPr>
            <a:lvl7pPr marL="2743200" lvl="6" indent="0" rtl="0">
              <a:spcBef>
                <a:spcPts val="0"/>
              </a:spcBef>
              <a:buClr>
                <a:srgbClr val="888888"/>
              </a:buClr>
              <a:buFont typeface="Calibri"/>
              <a:buNone/>
              <a:defRPr sz="1400">
                <a:solidFill>
                  <a:srgbClr val="888888"/>
                </a:solidFill>
              </a:defRPr>
            </a:lvl7pPr>
            <a:lvl8pPr marL="3200400" lvl="7" indent="0" rtl="0">
              <a:spcBef>
                <a:spcPts val="0"/>
              </a:spcBef>
              <a:buClr>
                <a:srgbClr val="888888"/>
              </a:buClr>
              <a:buFont typeface="Calibri"/>
              <a:buNone/>
              <a:defRPr sz="1400">
                <a:solidFill>
                  <a:srgbClr val="888888"/>
                </a:solidFill>
              </a:defRPr>
            </a:lvl8pPr>
            <a:lvl9pPr marL="3657600" lvl="8" indent="0" rtl="0">
              <a:spcBef>
                <a:spcPts val="0"/>
              </a:spcBef>
              <a:buClr>
                <a:srgbClr val="888888"/>
              </a:buClr>
              <a:buFont typeface="Calibri"/>
              <a:buNone/>
              <a:defRPr sz="1400">
                <a:solidFill>
                  <a:srgbClr val="888888"/>
                </a:solidFill>
              </a:defRPr>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lvl="0" indent="0" rtl="0">
              <a:spcBef>
                <a:spcPts val="0"/>
              </a:spcBef>
              <a:buFont typeface="Calibri"/>
              <a:buNone/>
              <a:defRPr sz="2400" b="1"/>
            </a:lvl1pPr>
            <a:lvl2pPr marL="457200" lvl="1" indent="0" rtl="0">
              <a:spcBef>
                <a:spcPts val="0"/>
              </a:spcBef>
              <a:buFont typeface="Calibri"/>
              <a:buNone/>
              <a:defRPr sz="2000" b="1"/>
            </a:lvl2pPr>
            <a:lvl3pPr marL="914400" lvl="2" indent="0" rtl="0">
              <a:spcBef>
                <a:spcPts val="0"/>
              </a:spcBef>
              <a:buFont typeface="Calibri"/>
              <a:buNone/>
              <a:defRPr sz="1800" b="1"/>
            </a:lvl3pPr>
            <a:lvl4pPr marL="1371600" lvl="3" indent="0" rtl="0">
              <a:spcBef>
                <a:spcPts val="0"/>
              </a:spcBef>
              <a:buFont typeface="Calibri"/>
              <a:buNone/>
              <a:defRPr sz="1600" b="1"/>
            </a:lvl4pPr>
            <a:lvl5pPr marL="1828800" lvl="4" indent="0" rtl="0">
              <a:spcBef>
                <a:spcPts val="0"/>
              </a:spcBef>
              <a:buFont typeface="Calibri"/>
              <a:buNone/>
              <a:defRPr sz="1600" b="1"/>
            </a:lvl5pPr>
            <a:lvl6pPr marL="2286000" lvl="5" indent="0" rtl="0">
              <a:spcBef>
                <a:spcPts val="0"/>
              </a:spcBef>
              <a:buFont typeface="Calibri"/>
              <a:buNone/>
              <a:defRPr sz="1600" b="1"/>
            </a:lvl6pPr>
            <a:lvl7pPr marL="2743200" lvl="6" indent="0" rtl="0">
              <a:spcBef>
                <a:spcPts val="0"/>
              </a:spcBef>
              <a:buFont typeface="Calibri"/>
              <a:buNone/>
              <a:defRPr sz="1600" b="1"/>
            </a:lvl7pPr>
            <a:lvl8pPr marL="3200400" lvl="7" indent="0" rtl="0">
              <a:spcBef>
                <a:spcPts val="0"/>
              </a:spcBef>
              <a:buFont typeface="Calibri"/>
              <a:buNone/>
              <a:defRPr sz="1600" b="1"/>
            </a:lvl8pPr>
            <a:lvl9pPr marL="3657600" lvl="8" indent="0" rtl="0">
              <a:spcBef>
                <a:spcPts val="0"/>
              </a:spcBef>
              <a:buFont typeface="Calibri"/>
              <a:buNone/>
              <a:defRPr sz="1600" b="1"/>
            </a:lvl9pPr>
          </a:lstStyle>
          <a:p>
            <a:endParaRPr/>
          </a:p>
        </p:txBody>
      </p:sp>
      <p:sp>
        <p:nvSpPr>
          <p:cNvPr id="43" name="Shape 4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44" name="Shape 4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lvl="0" indent="0" rtl="0">
              <a:spcBef>
                <a:spcPts val="0"/>
              </a:spcBef>
              <a:buFont typeface="Calibri"/>
              <a:buNone/>
              <a:defRPr sz="2400" b="1"/>
            </a:lvl1pPr>
            <a:lvl2pPr marL="457200" lvl="1" indent="0" rtl="0">
              <a:spcBef>
                <a:spcPts val="0"/>
              </a:spcBef>
              <a:buFont typeface="Calibri"/>
              <a:buNone/>
              <a:defRPr sz="2000" b="1"/>
            </a:lvl2pPr>
            <a:lvl3pPr marL="914400" lvl="2" indent="0" rtl="0">
              <a:spcBef>
                <a:spcPts val="0"/>
              </a:spcBef>
              <a:buFont typeface="Calibri"/>
              <a:buNone/>
              <a:defRPr sz="1800" b="1"/>
            </a:lvl3pPr>
            <a:lvl4pPr marL="1371600" lvl="3" indent="0" rtl="0">
              <a:spcBef>
                <a:spcPts val="0"/>
              </a:spcBef>
              <a:buFont typeface="Calibri"/>
              <a:buNone/>
              <a:defRPr sz="1600" b="1"/>
            </a:lvl4pPr>
            <a:lvl5pPr marL="1828800" lvl="4" indent="0" rtl="0">
              <a:spcBef>
                <a:spcPts val="0"/>
              </a:spcBef>
              <a:buFont typeface="Calibri"/>
              <a:buNone/>
              <a:defRPr sz="1600" b="1"/>
            </a:lvl5pPr>
            <a:lvl6pPr marL="2286000" lvl="5" indent="0" rtl="0">
              <a:spcBef>
                <a:spcPts val="0"/>
              </a:spcBef>
              <a:buFont typeface="Calibri"/>
              <a:buNone/>
              <a:defRPr sz="1600" b="1"/>
            </a:lvl6pPr>
            <a:lvl7pPr marL="2743200" lvl="6" indent="0" rtl="0">
              <a:spcBef>
                <a:spcPts val="0"/>
              </a:spcBef>
              <a:buFont typeface="Calibri"/>
              <a:buNone/>
              <a:defRPr sz="1600" b="1"/>
            </a:lvl7pPr>
            <a:lvl8pPr marL="3200400" lvl="7" indent="0" rtl="0">
              <a:spcBef>
                <a:spcPts val="0"/>
              </a:spcBef>
              <a:buFont typeface="Calibri"/>
              <a:buNone/>
              <a:defRPr sz="1600" b="1"/>
            </a:lvl8pPr>
            <a:lvl9pPr marL="3657600" lvl="8" indent="0" rtl="0">
              <a:spcBef>
                <a:spcPts val="0"/>
              </a:spcBef>
              <a:buFont typeface="Calibri"/>
              <a:buNone/>
              <a:defRPr sz="1600" b="1"/>
            </a:lvl9pPr>
          </a:lstStyle>
          <a:p>
            <a:endParaRPr/>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lvl="0" indent="0" rtl="0">
              <a:spcBef>
                <a:spcPts val="0"/>
              </a:spcBef>
              <a:buFont typeface="Calibri"/>
              <a:buNone/>
              <a:defRPr sz="1400"/>
            </a:lvl1pPr>
            <a:lvl2pPr marL="457200" lvl="1" indent="0" rtl="0">
              <a:spcBef>
                <a:spcPts val="0"/>
              </a:spcBef>
              <a:buFont typeface="Calibri"/>
              <a:buNone/>
              <a:defRPr sz="1200"/>
            </a:lvl2pPr>
            <a:lvl3pPr marL="914400" lvl="2" indent="0" rtl="0">
              <a:spcBef>
                <a:spcPts val="0"/>
              </a:spcBef>
              <a:buFont typeface="Calibri"/>
              <a:buNone/>
              <a:defRPr sz="1000"/>
            </a:lvl3pPr>
            <a:lvl4pPr marL="1371600" lvl="3" indent="0" rtl="0">
              <a:spcBef>
                <a:spcPts val="0"/>
              </a:spcBef>
              <a:buFont typeface="Calibri"/>
              <a:buNone/>
              <a:defRPr sz="900"/>
            </a:lvl4pPr>
            <a:lvl5pPr marL="1828800" lvl="4" indent="0" rtl="0">
              <a:spcBef>
                <a:spcPts val="0"/>
              </a:spcBef>
              <a:buFont typeface="Calibri"/>
              <a:buNone/>
              <a:defRPr sz="900"/>
            </a:lvl5pPr>
            <a:lvl6pPr marL="2286000" lvl="5" indent="0" rtl="0">
              <a:spcBef>
                <a:spcPts val="0"/>
              </a:spcBef>
              <a:buFont typeface="Calibri"/>
              <a:buNone/>
              <a:defRPr sz="900"/>
            </a:lvl6pPr>
            <a:lvl7pPr marL="2743200" lvl="6" indent="0" rtl="0">
              <a:spcBef>
                <a:spcPts val="0"/>
              </a:spcBef>
              <a:buFont typeface="Calibri"/>
              <a:buNone/>
              <a:defRPr sz="900"/>
            </a:lvl7pPr>
            <a:lvl8pPr marL="3200400" lvl="7" indent="0" rtl="0">
              <a:spcBef>
                <a:spcPts val="0"/>
              </a:spcBef>
              <a:buFont typeface="Calibri"/>
              <a:buNone/>
              <a:defRPr sz="900"/>
            </a:lvl8pPr>
            <a:lvl9pPr marL="3657600" lvl="8" indent="0" rtl="0">
              <a:spcBef>
                <a:spcPts val="0"/>
              </a:spcBef>
              <a:buFont typeface="Calibri"/>
              <a:buNone/>
              <a:defRPr sz="900"/>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lvl="0" indent="0" algn="l" rtl="0">
              <a:spcBef>
                <a:spcPts val="0"/>
              </a:spcBef>
              <a:buClr>
                <a:srgbClr val="888888"/>
              </a:buClr>
              <a:buFont typeface="Calibri"/>
              <a:buNone/>
              <a:defRPr sz="3200" b="0" i="0" u="none" strike="noStrike" cap="none">
                <a:solidFill>
                  <a:srgbClr val="888888"/>
                </a:solidFill>
                <a:latin typeface="Calibri"/>
                <a:ea typeface="Calibri"/>
                <a:cs typeface="Calibri"/>
                <a:sym typeface="Calibri"/>
              </a:defRPr>
            </a:lvl1pPr>
            <a:lvl2pPr marL="457200" marR="0" lvl="1" indent="0" algn="l" rtl="0">
              <a:spcBef>
                <a:spcPts val="0"/>
              </a:spcBef>
              <a:buClr>
                <a:schemeClr val="dk1"/>
              </a:buClr>
              <a:buFont typeface="Calibri"/>
              <a:buNone/>
              <a:defRPr sz="2800" b="0" i="0" u="none" strike="noStrike" cap="none">
                <a:solidFill>
                  <a:schemeClr val="dk1"/>
                </a:solidFill>
                <a:latin typeface="Calibri"/>
                <a:ea typeface="Calibri"/>
                <a:cs typeface="Calibri"/>
                <a:sym typeface="Calibri"/>
              </a:defRPr>
            </a:lvl2pPr>
            <a:lvl3pPr marL="914400" marR="0" lvl="2" indent="0" algn="l" rtl="0">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5pPr>
            <a:lvl6pPr marL="2286000" marR="0" lvl="5"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lvl="0" indent="0" rtl="0">
              <a:spcBef>
                <a:spcPts val="0"/>
              </a:spcBef>
              <a:buFont typeface="Calibri"/>
              <a:buNone/>
              <a:defRPr sz="1400"/>
            </a:lvl1pPr>
            <a:lvl2pPr marL="457200" lvl="1" indent="0" rtl="0">
              <a:spcBef>
                <a:spcPts val="0"/>
              </a:spcBef>
              <a:buFont typeface="Calibri"/>
              <a:buNone/>
              <a:defRPr sz="1200"/>
            </a:lvl2pPr>
            <a:lvl3pPr marL="914400" lvl="2" indent="0" rtl="0">
              <a:spcBef>
                <a:spcPts val="0"/>
              </a:spcBef>
              <a:buFont typeface="Calibri"/>
              <a:buNone/>
              <a:defRPr sz="1000"/>
            </a:lvl3pPr>
            <a:lvl4pPr marL="1371600" lvl="3" indent="0" rtl="0">
              <a:spcBef>
                <a:spcPts val="0"/>
              </a:spcBef>
              <a:buFont typeface="Calibri"/>
              <a:buNone/>
              <a:defRPr sz="900"/>
            </a:lvl4pPr>
            <a:lvl5pPr marL="1828800" lvl="4" indent="0" rtl="0">
              <a:spcBef>
                <a:spcPts val="0"/>
              </a:spcBef>
              <a:buFont typeface="Calibri"/>
              <a:buNone/>
              <a:defRPr sz="900"/>
            </a:lvl5pPr>
            <a:lvl6pPr marL="2286000" lvl="5" indent="0" rtl="0">
              <a:spcBef>
                <a:spcPts val="0"/>
              </a:spcBef>
              <a:buFont typeface="Calibri"/>
              <a:buNone/>
              <a:defRPr sz="900"/>
            </a:lvl6pPr>
            <a:lvl7pPr marL="2743200" lvl="6" indent="0" rtl="0">
              <a:spcBef>
                <a:spcPts val="0"/>
              </a:spcBef>
              <a:buFont typeface="Calibri"/>
              <a:buNone/>
              <a:defRPr sz="900"/>
            </a:lvl7pPr>
            <a:lvl8pPr marL="3200400" lvl="7" indent="0" rtl="0">
              <a:spcBef>
                <a:spcPts val="0"/>
              </a:spcBef>
              <a:buFont typeface="Calibri"/>
              <a:buNone/>
              <a:defRPr sz="900"/>
            </a:lvl8pPr>
            <a:lvl9pPr marL="3657600" lvl="8" indent="0" rtl="0">
              <a:spcBef>
                <a:spcPts val="0"/>
              </a:spcBef>
              <a:buFont typeface="Calibri"/>
              <a:buNone/>
              <a:defRPr sz="900"/>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Shape 163" descr="laboratorialogotigo2.png"/>
          <p:cNvPicPr preferRelativeResize="0"/>
          <p:nvPr/>
        </p:nvPicPr>
        <p:blipFill rotWithShape="1">
          <a:blip r:embed="rId3">
            <a:alphaModFix/>
          </a:blip>
          <a:srcRect b="73866"/>
          <a:stretch/>
        </p:blipFill>
        <p:spPr>
          <a:xfrm>
            <a:off x="0" y="0"/>
            <a:ext cx="9144000" cy="6858000"/>
          </a:xfrm>
          <a:prstGeom prst="rect">
            <a:avLst/>
          </a:prstGeom>
          <a:noFill/>
          <a:ln>
            <a:noFill/>
          </a:ln>
        </p:spPr>
      </p:pic>
      <p:pic>
        <p:nvPicPr>
          <p:cNvPr id="164" name="Shape 164" descr="laboratorialogotigo2.png"/>
          <p:cNvPicPr preferRelativeResize="0"/>
          <p:nvPr/>
        </p:nvPicPr>
        <p:blipFill rotWithShape="1">
          <a:blip r:embed="rId3">
            <a:alphaModFix/>
          </a:blip>
          <a:srcRect l="7399" t="25605" r="7409" b="25392"/>
          <a:stretch/>
        </p:blipFill>
        <p:spPr>
          <a:xfrm>
            <a:off x="1171228" y="2779742"/>
            <a:ext cx="6792856" cy="1078348"/>
          </a:xfrm>
          <a:prstGeom prst="rect">
            <a:avLst/>
          </a:prstGeom>
          <a:noFill/>
          <a:ln>
            <a:noFill/>
          </a:ln>
        </p:spPr>
      </p:pic>
      <p:sp>
        <p:nvSpPr>
          <p:cNvPr id="165" name="Shape 165"/>
          <p:cNvSpPr txBox="1">
            <a:spLocks noGrp="1"/>
          </p:cNvSpPr>
          <p:nvPr>
            <p:ph type="subTitle" idx="1"/>
          </p:nvPr>
        </p:nvSpPr>
        <p:spPr>
          <a:xfrm>
            <a:off x="1371600" y="4135742"/>
            <a:ext cx="6400799" cy="499086"/>
          </a:xfrm>
          <a:prstGeom prst="rect">
            <a:avLst/>
          </a:prstGeom>
          <a:noFill/>
          <a:ln>
            <a:noFill/>
          </a:ln>
        </p:spPr>
        <p:txBody>
          <a:bodyPr lIns="91425" tIns="45700" rIns="91425" bIns="45700" anchor="t" anchorCtr="0">
            <a:noAutofit/>
          </a:bodyPr>
          <a:lstStyle/>
          <a:p>
            <a:pPr marL="0" marR="0" lvl="0" indent="0" algn="ctr" rtl="0">
              <a:spcBef>
                <a:spcPts val="0"/>
              </a:spcBef>
              <a:buClr>
                <a:schemeClr val="lt1"/>
              </a:buClr>
              <a:buSzPct val="25000"/>
              <a:buFont typeface="Arial"/>
              <a:buNone/>
            </a:pPr>
            <a:r>
              <a:rPr lang="es-CU" sz="2400" dirty="0">
                <a:solidFill>
                  <a:schemeClr val="lt1"/>
                </a:solidFill>
                <a:latin typeface="Raleway"/>
                <a:ea typeface="Raleway"/>
                <a:cs typeface="Raleway"/>
                <a:sym typeface="Raleway"/>
              </a:rPr>
              <a:t>Curso de Visualización</a:t>
            </a:r>
          </a:p>
          <a:p>
            <a:pPr marL="0" marR="0" lvl="0" indent="0" algn="ctr" rtl="0">
              <a:spcBef>
                <a:spcPts val="0"/>
              </a:spcBef>
              <a:buClr>
                <a:schemeClr val="lt1"/>
              </a:buClr>
              <a:buSzPct val="25000"/>
              <a:buFont typeface="Arial"/>
              <a:buNone/>
            </a:pPr>
            <a:endParaRPr lang="es-CU" sz="2400" dirty="0">
              <a:solidFill>
                <a:schemeClr val="lt1"/>
              </a:solidFill>
              <a:latin typeface="Raleway"/>
              <a:ea typeface="Raleway"/>
              <a:cs typeface="Raleway"/>
              <a:sym typeface="Raleway"/>
            </a:endParaRPr>
          </a:p>
          <a:p>
            <a:pPr marL="0" marR="0" lvl="0" indent="0" algn="ctr" rtl="0">
              <a:spcBef>
                <a:spcPts val="0"/>
              </a:spcBef>
              <a:buClr>
                <a:schemeClr val="lt1"/>
              </a:buClr>
              <a:buSzPct val="25000"/>
              <a:buFont typeface="Arial"/>
              <a:buNone/>
            </a:pPr>
            <a:r>
              <a:rPr lang="es-CU" sz="2400" dirty="0">
                <a:solidFill>
                  <a:schemeClr val="lt1"/>
                </a:solidFill>
                <a:latin typeface="Raleway"/>
                <a:ea typeface="Raleway"/>
                <a:cs typeface="Raleway"/>
                <a:sym typeface="Raleway"/>
              </a:rPr>
              <a:t>Lección 5.4. </a:t>
            </a:r>
            <a:r>
              <a:rPr lang="es-VE" sz="2400" dirty="0">
                <a:solidFill>
                  <a:schemeClr val="lt1"/>
                </a:solidFill>
                <a:latin typeface="Raleway"/>
                <a:ea typeface="Raleway"/>
                <a:cs typeface="Raleway"/>
                <a:sym typeface="Raleway"/>
              </a:rPr>
              <a:t>Gráfico de Burbujas</a:t>
            </a:r>
            <a:endParaRPr lang="es-SV" sz="2400" dirty="0">
              <a:solidFill>
                <a:schemeClr val="lt1"/>
              </a:solidFill>
              <a:latin typeface="Raleway"/>
              <a:ea typeface="Raleway"/>
              <a:cs typeface="Raleway"/>
              <a:sym typeface="Raleway"/>
            </a:endParaRPr>
          </a:p>
        </p:txBody>
      </p:sp>
    </p:spTree>
    <p:extLst>
      <p:ext uri="{BB962C8B-B14F-4D97-AF65-F5344CB8AC3E}">
        <p14:creationId xmlns:p14="http://schemas.microsoft.com/office/powerpoint/2010/main" val="296489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457200" y="1628481"/>
            <a:ext cx="8229600" cy="45261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s-VE" sz="1850" b="1" dirty="0"/>
              <a:t>Data</a:t>
            </a:r>
          </a:p>
          <a:p>
            <a:pPr marL="0" marR="0" lvl="0" indent="0" algn="l" rtl="0">
              <a:lnSpc>
                <a:spcPct val="90000"/>
              </a:lnSpc>
              <a:spcBef>
                <a:spcPts val="0"/>
              </a:spcBef>
              <a:buClr>
                <a:schemeClr val="dk1"/>
              </a:buClr>
              <a:buSzPct val="25000"/>
              <a:buFont typeface="Arial"/>
              <a:buNone/>
            </a:pPr>
            <a:endParaRPr lang="es-VE" sz="1850" b="1" dirty="0"/>
          </a:p>
          <a:p>
            <a:pPr marL="0" marR="0" lvl="0" indent="0" algn="l" rtl="0">
              <a:lnSpc>
                <a:spcPct val="90000"/>
              </a:lnSpc>
              <a:spcBef>
                <a:spcPts val="0"/>
              </a:spcBef>
              <a:buClr>
                <a:schemeClr val="dk1"/>
              </a:buClr>
              <a:buSzPct val="25000"/>
              <a:buFont typeface="Arial"/>
              <a:buNone/>
            </a:pPr>
            <a:endParaRPr lang="es-VE" sz="1850" b="1" dirty="0"/>
          </a:p>
        </p:txBody>
      </p:sp>
      <p:sp>
        <p:nvSpPr>
          <p:cNvPr id="394" name="Shape 394"/>
          <p:cNvSpPr txBox="1">
            <a:spLocks noGrp="1"/>
          </p:cNvSpPr>
          <p:nvPr>
            <p:ph type="title"/>
          </p:nvPr>
        </p:nvSpPr>
        <p:spPr>
          <a:xfrm>
            <a:off x="666539" y="209956"/>
            <a:ext cx="5192220" cy="428400"/>
          </a:xfrm>
          <a:prstGeom prst="rect">
            <a:avLst/>
          </a:prstGeom>
          <a:noFill/>
          <a:ln>
            <a:noFill/>
          </a:ln>
        </p:spPr>
        <p:txBody>
          <a:bodyPr lIns="91425" tIns="45700" rIns="91425" bIns="45700" anchor="ctr" anchorCtr="0">
            <a:noAutofit/>
          </a:bodyPr>
          <a:lstStyle/>
          <a:p>
            <a:pPr marL="0" marR="0" lvl="0" indent="0" algn="l" rtl="0">
              <a:spcBef>
                <a:spcPts val="0"/>
              </a:spcBef>
              <a:buClr>
                <a:srgbClr val="F7B600"/>
              </a:buClr>
              <a:buSzPct val="25000"/>
              <a:buFont typeface="Arial"/>
              <a:buNone/>
            </a:pPr>
            <a:r>
              <a:rPr lang="es-VE" sz="1200" dirty="0">
                <a:solidFill>
                  <a:srgbClr val="F7B600"/>
                </a:solidFill>
                <a:latin typeface="Montserrat"/>
                <a:ea typeface="Montserrat"/>
                <a:cs typeface="Montserrat"/>
                <a:sym typeface="Montserrat"/>
              </a:rPr>
              <a:t>5</a:t>
            </a:r>
            <a:r>
              <a:rPr lang="es-VE" sz="1200" i="0" u="none" strike="noStrike" cap="none" dirty="0">
                <a:solidFill>
                  <a:srgbClr val="F7B600"/>
                </a:solidFill>
                <a:latin typeface="Montserrat"/>
                <a:ea typeface="Montserrat"/>
                <a:cs typeface="Montserrat"/>
                <a:sym typeface="Montserrat"/>
              </a:rPr>
              <a:t>.4 Gráfico de Burbujas</a:t>
            </a:r>
          </a:p>
        </p:txBody>
      </p:sp>
      <p:pic>
        <p:nvPicPr>
          <p:cNvPr id="395" name="Shape 395" descr="isotipo codeacademy.png"/>
          <p:cNvPicPr preferRelativeResize="0"/>
          <p:nvPr/>
        </p:nvPicPr>
        <p:blipFill rotWithShape="1">
          <a:blip r:embed="rId3">
            <a:alphaModFix/>
          </a:blip>
          <a:srcRect/>
          <a:stretch/>
        </p:blipFill>
        <p:spPr>
          <a:xfrm>
            <a:off x="131781" y="126082"/>
            <a:ext cx="548100" cy="548100"/>
          </a:xfrm>
          <a:prstGeom prst="rect">
            <a:avLst/>
          </a:prstGeom>
          <a:noFill/>
          <a:ln>
            <a:noFill/>
          </a:ln>
        </p:spPr>
      </p:pic>
      <p:sp>
        <p:nvSpPr>
          <p:cNvPr id="396" name="Shape 396"/>
          <p:cNvSpPr txBox="1"/>
          <p:nvPr/>
        </p:nvSpPr>
        <p:spPr>
          <a:xfrm>
            <a:off x="1117076" y="674182"/>
            <a:ext cx="7494309"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GT" sz="3600" dirty="0">
                <a:solidFill>
                  <a:srgbClr val="F7B600"/>
                </a:solidFill>
                <a:latin typeface="Raleway"/>
                <a:ea typeface="Raleway"/>
                <a:cs typeface="Raleway"/>
                <a:sym typeface="Raleway"/>
              </a:rPr>
              <a:t>Crea tu propio gráfico con Legos</a:t>
            </a:r>
            <a:endParaRPr lang="es-GT" sz="3600" b="0" i="0" u="none" strike="noStrike" cap="none" dirty="0">
              <a:solidFill>
                <a:srgbClr val="F7B600"/>
              </a:solidFill>
              <a:latin typeface="Raleway"/>
              <a:ea typeface="Raleway"/>
              <a:cs typeface="Raleway"/>
              <a:sym typeface="Raleway"/>
            </a:endParaRPr>
          </a:p>
        </p:txBody>
      </p:sp>
      <p:sp>
        <p:nvSpPr>
          <p:cNvPr id="2" name="TextBox 1">
            <a:extLst>
              <a:ext uri="{FF2B5EF4-FFF2-40B4-BE49-F238E27FC236}">
                <a16:creationId xmlns:a16="http://schemas.microsoft.com/office/drawing/2014/main" id="{359987A4-FA09-49EA-9AD5-F637CA854CD0}"/>
              </a:ext>
            </a:extLst>
          </p:cNvPr>
          <p:cNvSpPr txBox="1"/>
          <p:nvPr/>
        </p:nvSpPr>
        <p:spPr>
          <a:xfrm>
            <a:off x="2875176" y="1592655"/>
            <a:ext cx="6066150" cy="3170099"/>
          </a:xfrm>
          <a:prstGeom prst="rect">
            <a:avLst/>
          </a:prstGeom>
          <a:noFill/>
        </p:spPr>
        <p:txBody>
          <a:bodyPr wrap="square" rtlCol="0">
            <a:spAutoFit/>
          </a:bodyPr>
          <a:lstStyle/>
          <a:p>
            <a:pPr algn="just"/>
            <a:r>
              <a:rPr lang="es-VE" sz="1600" b="1" dirty="0">
                <a:latin typeface="Raleway" panose="020B0604020202020204" charset="0"/>
              </a:rPr>
              <a:t>Instrucciones</a:t>
            </a:r>
          </a:p>
          <a:p>
            <a:pPr algn="just"/>
            <a:endParaRPr lang="es-VE" sz="1600" dirty="0">
              <a:latin typeface="Raleway" panose="020B0604020202020204" charset="0"/>
            </a:endParaRPr>
          </a:p>
          <a:p>
            <a:pPr algn="just"/>
            <a:r>
              <a:rPr lang="es-VE" sz="1200" b="1" dirty="0">
                <a:latin typeface="Raleway" panose="020B0604020202020204" charset="0"/>
              </a:rPr>
              <a:t>NOTA: </a:t>
            </a:r>
            <a:r>
              <a:rPr lang="es-VE" sz="1200" dirty="0">
                <a:latin typeface="Raleway" panose="020B0604020202020204" charset="0"/>
              </a:rPr>
              <a:t>Los gráficos de burbujas suelen ser redondo como una burbuja, pero en este caso agruparemos los LEGO lo más cercano posible para dar la sensación de la burbuja. La forma perfecta del gráfico la hará el software.  </a:t>
            </a:r>
          </a:p>
          <a:p>
            <a:pPr algn="just"/>
            <a:endParaRPr lang="es-VE" sz="1200" dirty="0">
              <a:latin typeface="Raleway" panose="020B0604020202020204" charset="0"/>
            </a:endParaRPr>
          </a:p>
          <a:p>
            <a:pPr marL="342900" indent="-342900" algn="just">
              <a:buAutoNum type="arabicPeriod"/>
            </a:pPr>
            <a:r>
              <a:rPr lang="es-VE" sz="1200" dirty="0">
                <a:latin typeface="Raleway" panose="020B0604020202020204" charset="0"/>
              </a:rPr>
              <a:t>Comienza por la categoría que tiene más colores, en este caso el amarillo y organiza las piezas en un cuadrado. </a:t>
            </a:r>
          </a:p>
          <a:p>
            <a:pPr marL="342900" indent="-342900" algn="just">
              <a:buAutoNum type="arabicPeriod"/>
            </a:pPr>
            <a:r>
              <a:rPr lang="es-VE" sz="1200" dirty="0">
                <a:latin typeface="Raleway" panose="020B0604020202020204" charset="0"/>
              </a:rPr>
              <a:t>Continua con la segunda categoría más frecuente, las azules y organízalas en una forma que permita concentrarlas en un solo conjunto. </a:t>
            </a:r>
          </a:p>
          <a:p>
            <a:pPr marL="342900" indent="-342900" algn="just">
              <a:buAutoNum type="arabicPeriod"/>
            </a:pPr>
            <a:r>
              <a:rPr lang="es-VE" sz="1200" dirty="0">
                <a:latin typeface="Raleway" panose="020B0604020202020204" charset="0"/>
              </a:rPr>
              <a:t>Sigue con la siguiente categoría que son las piezas verdes. </a:t>
            </a:r>
          </a:p>
          <a:p>
            <a:pPr marL="342900" indent="-342900" algn="just">
              <a:buAutoNum type="arabicPeriod"/>
            </a:pPr>
            <a:r>
              <a:rPr lang="es-VE" sz="1200" dirty="0">
                <a:latin typeface="Raleway" panose="020B0604020202020204" charset="0"/>
              </a:rPr>
              <a:t>Completa el gráfico con un triángulo con las piezas rojas. </a:t>
            </a:r>
          </a:p>
          <a:p>
            <a:pPr marL="342900" indent="-342900" algn="just">
              <a:buAutoNum type="arabicPeriod"/>
            </a:pPr>
            <a:endParaRPr lang="es-VE" sz="1200" dirty="0">
              <a:latin typeface="Raleway" panose="020B0604020202020204" charset="0"/>
            </a:endParaRPr>
          </a:p>
          <a:p>
            <a:pPr algn="just"/>
            <a:r>
              <a:rPr lang="es-VE" sz="1200" dirty="0">
                <a:latin typeface="Raleway" panose="020B0604020202020204" charset="0"/>
              </a:rPr>
              <a:t>Fíjate que siendo los mismos datos, la percepción que causa es diferente y permite ver más que tan más grande o más pequeño es un grupo respecto al otro, mientras que la organización por torta da más la idea de radios respecto a los otros grupos. </a:t>
            </a:r>
          </a:p>
        </p:txBody>
      </p:sp>
      <p:cxnSp>
        <p:nvCxnSpPr>
          <p:cNvPr id="8" name="Straight Arrow Connector 7">
            <a:extLst>
              <a:ext uri="{FF2B5EF4-FFF2-40B4-BE49-F238E27FC236}">
                <a16:creationId xmlns:a16="http://schemas.microsoft.com/office/drawing/2014/main" id="{C2207261-7E47-44E9-B4C1-34001964DA03}"/>
              </a:ext>
            </a:extLst>
          </p:cNvPr>
          <p:cNvCxnSpPr>
            <a:cxnSpLocks/>
          </p:cNvCxnSpPr>
          <p:nvPr/>
        </p:nvCxnSpPr>
        <p:spPr>
          <a:xfrm flipV="1">
            <a:off x="538773" y="3891532"/>
            <a:ext cx="4905" cy="2674237"/>
          </a:xfrm>
          <a:prstGeom prst="straightConnector1">
            <a:avLst/>
          </a:prstGeom>
          <a:ln>
            <a:solidFill>
              <a:srgbClr val="F7B617"/>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1C1D2E6-7F74-4B61-9CD3-945D6D1664F0}"/>
              </a:ext>
            </a:extLst>
          </p:cNvPr>
          <p:cNvCxnSpPr/>
          <p:nvPr/>
        </p:nvCxnSpPr>
        <p:spPr>
          <a:xfrm>
            <a:off x="238846" y="5135940"/>
            <a:ext cx="2328421" cy="0"/>
          </a:xfrm>
          <a:prstGeom prst="straightConnector1">
            <a:avLst/>
          </a:prstGeom>
          <a:ln>
            <a:solidFill>
              <a:srgbClr val="F7B617"/>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29E1313-DE0D-4458-AE3B-4BD8C69DEEC4}"/>
              </a:ext>
            </a:extLst>
          </p:cNvPr>
          <p:cNvSpPr txBox="1"/>
          <p:nvPr/>
        </p:nvSpPr>
        <p:spPr>
          <a:xfrm flipH="1">
            <a:off x="1461157" y="6295226"/>
            <a:ext cx="1239623" cy="523220"/>
          </a:xfrm>
          <a:prstGeom prst="rect">
            <a:avLst/>
          </a:prstGeom>
          <a:noFill/>
        </p:spPr>
        <p:txBody>
          <a:bodyPr wrap="square" rtlCol="0">
            <a:spAutoFit/>
          </a:bodyPr>
          <a:lstStyle/>
          <a:p>
            <a:pPr algn="ctr"/>
            <a:r>
              <a:rPr lang="es-VE" dirty="0">
                <a:latin typeface="Raleway" panose="020B0604020202020204" charset="0"/>
              </a:rPr>
              <a:t>A la </a:t>
            </a:r>
          </a:p>
          <a:p>
            <a:pPr algn="ctr"/>
            <a:r>
              <a:rPr lang="es-VE" dirty="0">
                <a:latin typeface="Raleway" panose="020B0604020202020204" charset="0"/>
              </a:rPr>
              <a:t>derecha</a:t>
            </a:r>
            <a:endParaRPr lang="en-US" dirty="0">
              <a:latin typeface="Raleway" panose="020B0604020202020204" charset="0"/>
            </a:endParaRPr>
          </a:p>
        </p:txBody>
      </p:sp>
      <p:sp>
        <p:nvSpPr>
          <p:cNvPr id="11" name="TextBox 10">
            <a:extLst>
              <a:ext uri="{FF2B5EF4-FFF2-40B4-BE49-F238E27FC236}">
                <a16:creationId xmlns:a16="http://schemas.microsoft.com/office/drawing/2014/main" id="{8A68D018-1E16-4830-B2C7-95A50E048DD9}"/>
              </a:ext>
            </a:extLst>
          </p:cNvPr>
          <p:cNvSpPr txBox="1"/>
          <p:nvPr/>
        </p:nvSpPr>
        <p:spPr>
          <a:xfrm rot="16200000" flipH="1">
            <a:off x="-291253" y="4369664"/>
            <a:ext cx="1141226" cy="523220"/>
          </a:xfrm>
          <a:prstGeom prst="rect">
            <a:avLst/>
          </a:prstGeom>
          <a:noFill/>
        </p:spPr>
        <p:txBody>
          <a:bodyPr wrap="square" rtlCol="0">
            <a:spAutoFit/>
          </a:bodyPr>
          <a:lstStyle/>
          <a:p>
            <a:pPr algn="ctr"/>
            <a:r>
              <a:rPr lang="es-VE" dirty="0">
                <a:latin typeface="Raleway" panose="020B0604020202020204" charset="0"/>
              </a:rPr>
              <a:t>Hacia</a:t>
            </a:r>
          </a:p>
          <a:p>
            <a:pPr algn="ctr"/>
            <a:r>
              <a:rPr lang="es-VE" dirty="0">
                <a:latin typeface="Raleway" panose="020B0604020202020204" charset="0"/>
              </a:rPr>
              <a:t> Arriba</a:t>
            </a:r>
            <a:endParaRPr lang="en-US" dirty="0">
              <a:latin typeface="Raleway" panose="020B0604020202020204" charset="0"/>
            </a:endParaRPr>
          </a:p>
        </p:txBody>
      </p:sp>
      <p:sp>
        <p:nvSpPr>
          <p:cNvPr id="4" name="Rectangle 3">
            <a:extLst>
              <a:ext uri="{FF2B5EF4-FFF2-40B4-BE49-F238E27FC236}">
                <a16:creationId xmlns:a16="http://schemas.microsoft.com/office/drawing/2014/main" id="{F15EF8D2-347F-4E70-82F5-45F2EDEA54C5}"/>
              </a:ext>
            </a:extLst>
          </p:cNvPr>
          <p:cNvSpPr/>
          <p:nvPr/>
        </p:nvSpPr>
        <p:spPr>
          <a:xfrm>
            <a:off x="2365307" y="5929964"/>
            <a:ext cx="282215" cy="273377"/>
          </a:xfrm>
          <a:prstGeom prst="rect">
            <a:avLst/>
          </a:prstGeom>
          <a:solidFill>
            <a:srgbClr val="FF0000"/>
          </a:solidFill>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840895-4686-4FD2-B936-8D0A4964CF52}"/>
              </a:ext>
            </a:extLst>
          </p:cNvPr>
          <p:cNvSpPr/>
          <p:nvPr/>
        </p:nvSpPr>
        <p:spPr>
          <a:xfrm>
            <a:off x="1834753" y="4565932"/>
            <a:ext cx="282215" cy="273377"/>
          </a:xfrm>
          <a:prstGeom prst="rect">
            <a:avLst/>
          </a:prstGeom>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A4F9B29-D116-4DE8-B845-864B515BD419}"/>
              </a:ext>
            </a:extLst>
          </p:cNvPr>
          <p:cNvSpPr/>
          <p:nvPr/>
        </p:nvSpPr>
        <p:spPr>
          <a:xfrm>
            <a:off x="1824388" y="4843749"/>
            <a:ext cx="282215" cy="273377"/>
          </a:xfrm>
          <a:prstGeom prst="rect">
            <a:avLst/>
          </a:prstGeom>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F2FFF2-96BC-4AFD-9738-F67053E14B05}"/>
              </a:ext>
            </a:extLst>
          </p:cNvPr>
          <p:cNvSpPr/>
          <p:nvPr/>
        </p:nvSpPr>
        <p:spPr>
          <a:xfrm>
            <a:off x="2112800" y="4698967"/>
            <a:ext cx="282215" cy="273377"/>
          </a:xfrm>
          <a:prstGeom prst="rect">
            <a:avLst/>
          </a:prstGeom>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F41A57E-A988-4041-8239-11A319182C35}"/>
              </a:ext>
            </a:extLst>
          </p:cNvPr>
          <p:cNvSpPr txBox="1"/>
          <p:nvPr/>
        </p:nvSpPr>
        <p:spPr>
          <a:xfrm>
            <a:off x="2454163" y="4216178"/>
            <a:ext cx="271598" cy="307777"/>
          </a:xfrm>
          <a:prstGeom prst="rect">
            <a:avLst/>
          </a:prstGeom>
          <a:noFill/>
        </p:spPr>
        <p:txBody>
          <a:bodyPr wrap="square" rtlCol="0">
            <a:spAutoFit/>
          </a:bodyPr>
          <a:lstStyle/>
          <a:p>
            <a:r>
              <a:rPr lang="es-VE" dirty="0">
                <a:latin typeface="Raleway" panose="020B0604020202020204" charset="0"/>
              </a:rPr>
              <a:t>3</a:t>
            </a:r>
            <a:endParaRPr lang="en-US" dirty="0">
              <a:latin typeface="Raleway" panose="020B0604020202020204" charset="0"/>
            </a:endParaRPr>
          </a:p>
        </p:txBody>
      </p:sp>
      <p:graphicFrame>
        <p:nvGraphicFramePr>
          <p:cNvPr id="22" name="Table 21">
            <a:extLst>
              <a:ext uri="{FF2B5EF4-FFF2-40B4-BE49-F238E27FC236}">
                <a16:creationId xmlns:a16="http://schemas.microsoft.com/office/drawing/2014/main" id="{EF950AFF-A384-482D-90FF-2FB1CC2B3D82}"/>
              </a:ext>
            </a:extLst>
          </p:cNvPr>
          <p:cNvGraphicFramePr>
            <a:graphicFrameLocks noGrp="1"/>
          </p:cNvGraphicFramePr>
          <p:nvPr>
            <p:extLst/>
          </p:nvPr>
        </p:nvGraphicFramePr>
        <p:xfrm>
          <a:off x="744841" y="1952287"/>
          <a:ext cx="1658993" cy="1854200"/>
        </p:xfrm>
        <a:graphic>
          <a:graphicData uri="http://schemas.openxmlformats.org/drawingml/2006/table">
            <a:tbl>
              <a:tblPr firstRow="1" bandRow="1">
                <a:tableStyleId>{5C22544A-7EE6-4342-B048-85BDC9FD1C3A}</a:tableStyleId>
              </a:tblPr>
              <a:tblGrid>
                <a:gridCol w="1060768">
                  <a:extLst>
                    <a:ext uri="{9D8B030D-6E8A-4147-A177-3AD203B41FA5}">
                      <a16:colId xmlns:a16="http://schemas.microsoft.com/office/drawing/2014/main" val="1642073338"/>
                    </a:ext>
                  </a:extLst>
                </a:gridCol>
                <a:gridCol w="598225">
                  <a:extLst>
                    <a:ext uri="{9D8B030D-6E8A-4147-A177-3AD203B41FA5}">
                      <a16:colId xmlns:a16="http://schemas.microsoft.com/office/drawing/2014/main" val="1073385963"/>
                    </a:ext>
                  </a:extLst>
                </a:gridCol>
              </a:tblGrid>
              <a:tr h="370840">
                <a:tc>
                  <a:txBody>
                    <a:bodyPr/>
                    <a:lstStyle/>
                    <a:p>
                      <a:r>
                        <a:rPr lang="es-VE" dirty="0">
                          <a:solidFill>
                            <a:schemeClr val="bg1"/>
                          </a:solidFill>
                          <a:latin typeface="Raleway" panose="020B0604020202020204" charset="0"/>
                        </a:rPr>
                        <a:t>Categoría</a:t>
                      </a:r>
                      <a:endParaRPr lang="en-US" dirty="0">
                        <a:solidFill>
                          <a:schemeClr val="bg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B617"/>
                    </a:solidFill>
                  </a:tcPr>
                </a:tc>
                <a:tc>
                  <a:txBody>
                    <a:bodyPr/>
                    <a:lstStyle/>
                    <a:p>
                      <a:endParaRPr lang="en-US" dirty="0">
                        <a:solidFill>
                          <a:schemeClr val="bg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B617"/>
                    </a:solidFill>
                  </a:tcPr>
                </a:tc>
                <a:extLst>
                  <a:ext uri="{0D108BD9-81ED-4DB2-BD59-A6C34878D82A}">
                    <a16:rowId xmlns:a16="http://schemas.microsoft.com/office/drawing/2014/main" val="2952785500"/>
                  </a:ext>
                </a:extLst>
              </a:tr>
              <a:tr h="370840">
                <a:tc>
                  <a:txBody>
                    <a:bodyPr/>
                    <a:lstStyle/>
                    <a:p>
                      <a:pPr algn="ctr"/>
                      <a:r>
                        <a:rPr lang="es-VE" b="1" dirty="0">
                          <a:solidFill>
                            <a:srgbClr val="92D050"/>
                          </a:solidFill>
                          <a:latin typeface="Raleway" panose="020B0604020202020204" charset="0"/>
                        </a:rPr>
                        <a:t>X</a:t>
                      </a:r>
                      <a:endParaRPr lang="en-US" b="1" dirty="0">
                        <a:solidFill>
                          <a:srgbClr val="92D050"/>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s-VE" dirty="0">
                          <a:solidFill>
                            <a:schemeClr val="tx1"/>
                          </a:solidFill>
                          <a:latin typeface="Raleway" panose="020B0604020202020204" charset="0"/>
                        </a:rPr>
                        <a:t>5</a:t>
                      </a:r>
                      <a:endParaRPr lang="en-US" dirty="0">
                        <a:solidFill>
                          <a:schemeClr val="tx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8618717"/>
                  </a:ext>
                </a:extLst>
              </a:tr>
              <a:tr h="370840">
                <a:tc>
                  <a:txBody>
                    <a:bodyPr/>
                    <a:lstStyle/>
                    <a:p>
                      <a:pPr algn="ctr"/>
                      <a:r>
                        <a:rPr lang="es-VE" b="1" dirty="0">
                          <a:solidFill>
                            <a:srgbClr val="0070C0"/>
                          </a:solidFill>
                          <a:latin typeface="Raleway" panose="020B0604020202020204" charset="0"/>
                        </a:rPr>
                        <a:t>X</a:t>
                      </a:r>
                      <a:endParaRPr lang="en-US" b="1" dirty="0">
                        <a:solidFill>
                          <a:srgbClr val="0070C0"/>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s-VE" dirty="0">
                          <a:solidFill>
                            <a:schemeClr val="tx1"/>
                          </a:solidFill>
                          <a:latin typeface="Raleway" panose="020B0604020202020204" charset="0"/>
                        </a:rPr>
                        <a:t>7</a:t>
                      </a:r>
                      <a:endParaRPr lang="en-US" dirty="0">
                        <a:solidFill>
                          <a:schemeClr val="tx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2974235"/>
                  </a:ext>
                </a:extLst>
              </a:tr>
              <a:tr h="370840">
                <a:tc>
                  <a:txBody>
                    <a:bodyPr/>
                    <a:lstStyle/>
                    <a:p>
                      <a:pPr algn="ctr"/>
                      <a:r>
                        <a:rPr lang="es-VE" b="1" dirty="0">
                          <a:solidFill>
                            <a:srgbClr val="FFFF00"/>
                          </a:solidFill>
                          <a:highlight>
                            <a:srgbClr val="FFFF00"/>
                          </a:highlight>
                          <a:latin typeface="Raleway" panose="020B0604020202020204" charset="0"/>
                        </a:rPr>
                        <a:t>X</a:t>
                      </a:r>
                      <a:endParaRPr lang="en-US" b="1" dirty="0">
                        <a:solidFill>
                          <a:srgbClr val="FFFF00"/>
                        </a:solidFill>
                        <a:highlight>
                          <a:srgbClr val="FFFF00"/>
                        </a:highlight>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VE" dirty="0">
                          <a:solidFill>
                            <a:schemeClr val="tx1"/>
                          </a:solidFill>
                          <a:latin typeface="Raleway" panose="020B0604020202020204" charset="0"/>
                        </a:rPr>
                        <a:t>9</a:t>
                      </a:r>
                      <a:endParaRPr lang="en-US" dirty="0">
                        <a:solidFill>
                          <a:schemeClr val="tx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1752445"/>
                  </a:ext>
                </a:extLst>
              </a:tr>
              <a:tr h="370840">
                <a:tc>
                  <a:txBody>
                    <a:bodyPr/>
                    <a:lstStyle/>
                    <a:p>
                      <a:pPr algn="ctr"/>
                      <a:r>
                        <a:rPr lang="es-VE" b="1" dirty="0">
                          <a:solidFill>
                            <a:srgbClr val="FF0000"/>
                          </a:solidFill>
                          <a:latin typeface="Raleway" panose="020B0604020202020204" charset="0"/>
                        </a:rPr>
                        <a:t>X</a:t>
                      </a:r>
                      <a:endParaRPr lang="en-US" b="1" dirty="0">
                        <a:solidFill>
                          <a:srgbClr val="FF0000"/>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s-VE" dirty="0">
                          <a:solidFill>
                            <a:schemeClr val="tx1"/>
                          </a:solidFill>
                          <a:latin typeface="Raleway" panose="020B0604020202020204" charset="0"/>
                        </a:rPr>
                        <a:t>3</a:t>
                      </a:r>
                      <a:endParaRPr lang="en-US" dirty="0">
                        <a:solidFill>
                          <a:schemeClr val="tx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6693980"/>
                  </a:ext>
                </a:extLst>
              </a:tr>
            </a:tbl>
          </a:graphicData>
        </a:graphic>
      </p:graphicFrame>
      <p:sp>
        <p:nvSpPr>
          <p:cNvPr id="23" name="Rectangle 22">
            <a:extLst>
              <a:ext uri="{FF2B5EF4-FFF2-40B4-BE49-F238E27FC236}">
                <a16:creationId xmlns:a16="http://schemas.microsoft.com/office/drawing/2014/main" id="{5E596C45-5BB9-4C41-834D-09F4C3F48EBB}"/>
              </a:ext>
            </a:extLst>
          </p:cNvPr>
          <p:cNvSpPr/>
          <p:nvPr/>
        </p:nvSpPr>
        <p:spPr>
          <a:xfrm>
            <a:off x="2076126" y="5929963"/>
            <a:ext cx="282215" cy="273377"/>
          </a:xfrm>
          <a:prstGeom prst="rect">
            <a:avLst/>
          </a:prstGeom>
          <a:solidFill>
            <a:srgbClr val="FF0000"/>
          </a:solidFill>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AAA88AB-A152-4912-857D-6E08110C292E}"/>
              </a:ext>
            </a:extLst>
          </p:cNvPr>
          <p:cNvSpPr/>
          <p:nvPr/>
        </p:nvSpPr>
        <p:spPr>
          <a:xfrm>
            <a:off x="2195767" y="5665370"/>
            <a:ext cx="282215" cy="273377"/>
          </a:xfrm>
          <a:prstGeom prst="rect">
            <a:avLst/>
          </a:prstGeom>
          <a:solidFill>
            <a:srgbClr val="FF0000"/>
          </a:solidFill>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C0D0BA3-4CF8-4C2D-A94C-1193C073AAB3}"/>
              </a:ext>
            </a:extLst>
          </p:cNvPr>
          <p:cNvSpPr txBox="1"/>
          <p:nvPr/>
        </p:nvSpPr>
        <p:spPr>
          <a:xfrm>
            <a:off x="2697707" y="5530159"/>
            <a:ext cx="220286" cy="307777"/>
          </a:xfrm>
          <a:prstGeom prst="rect">
            <a:avLst/>
          </a:prstGeom>
          <a:noFill/>
        </p:spPr>
        <p:txBody>
          <a:bodyPr wrap="square" rtlCol="0">
            <a:spAutoFit/>
          </a:bodyPr>
          <a:lstStyle/>
          <a:p>
            <a:r>
              <a:rPr lang="es-VE" dirty="0">
                <a:latin typeface="Raleway" panose="020B0604020202020204" charset="0"/>
              </a:rPr>
              <a:t>4</a:t>
            </a:r>
          </a:p>
        </p:txBody>
      </p:sp>
      <p:sp>
        <p:nvSpPr>
          <p:cNvPr id="3" name="Rectangle 2">
            <a:extLst>
              <a:ext uri="{FF2B5EF4-FFF2-40B4-BE49-F238E27FC236}">
                <a16:creationId xmlns:a16="http://schemas.microsoft.com/office/drawing/2014/main" id="{E73A016D-3960-48F0-A9EC-8B16E4123376}"/>
              </a:ext>
            </a:extLst>
          </p:cNvPr>
          <p:cNvSpPr/>
          <p:nvPr/>
        </p:nvSpPr>
        <p:spPr>
          <a:xfrm>
            <a:off x="2008254" y="5475952"/>
            <a:ext cx="1102442" cy="92559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B769A4F-95C7-467E-945A-564D7B8698C3}"/>
              </a:ext>
            </a:extLst>
          </p:cNvPr>
          <p:cNvSpPr txBox="1"/>
          <p:nvPr/>
        </p:nvSpPr>
        <p:spPr>
          <a:xfrm flipH="1">
            <a:off x="359667" y="6323710"/>
            <a:ext cx="1239623" cy="523220"/>
          </a:xfrm>
          <a:prstGeom prst="rect">
            <a:avLst/>
          </a:prstGeom>
          <a:noFill/>
        </p:spPr>
        <p:txBody>
          <a:bodyPr wrap="square" rtlCol="0">
            <a:spAutoFit/>
          </a:bodyPr>
          <a:lstStyle/>
          <a:p>
            <a:pPr algn="ctr"/>
            <a:r>
              <a:rPr lang="es-VE" dirty="0">
                <a:latin typeface="Raleway" panose="020B0604020202020204" charset="0"/>
              </a:rPr>
              <a:t>A la izquierda</a:t>
            </a:r>
            <a:endParaRPr lang="en-US" dirty="0">
              <a:latin typeface="Raleway" panose="020B0604020202020204" charset="0"/>
            </a:endParaRPr>
          </a:p>
        </p:txBody>
      </p:sp>
      <p:sp>
        <p:nvSpPr>
          <p:cNvPr id="27" name="TextBox 26">
            <a:extLst>
              <a:ext uri="{FF2B5EF4-FFF2-40B4-BE49-F238E27FC236}">
                <a16:creationId xmlns:a16="http://schemas.microsoft.com/office/drawing/2014/main" id="{59BAF13A-DF8E-4CAA-B596-5414653F65D2}"/>
              </a:ext>
            </a:extLst>
          </p:cNvPr>
          <p:cNvSpPr txBox="1"/>
          <p:nvPr/>
        </p:nvSpPr>
        <p:spPr>
          <a:xfrm rot="16200000" flipH="1">
            <a:off x="-284801" y="5501189"/>
            <a:ext cx="1141226" cy="523220"/>
          </a:xfrm>
          <a:prstGeom prst="rect">
            <a:avLst/>
          </a:prstGeom>
          <a:noFill/>
        </p:spPr>
        <p:txBody>
          <a:bodyPr wrap="square" rtlCol="0">
            <a:spAutoFit/>
          </a:bodyPr>
          <a:lstStyle/>
          <a:p>
            <a:pPr algn="ctr"/>
            <a:r>
              <a:rPr lang="es-VE" dirty="0">
                <a:latin typeface="Raleway" panose="020B0604020202020204" charset="0"/>
              </a:rPr>
              <a:t>Hacia</a:t>
            </a:r>
          </a:p>
          <a:p>
            <a:pPr algn="ctr"/>
            <a:r>
              <a:rPr lang="es-VE" dirty="0">
                <a:latin typeface="Raleway" panose="020B0604020202020204" charset="0"/>
              </a:rPr>
              <a:t> Abajo</a:t>
            </a:r>
            <a:endParaRPr lang="en-US" dirty="0">
              <a:latin typeface="Raleway" panose="020B0604020202020204" charset="0"/>
            </a:endParaRPr>
          </a:p>
        </p:txBody>
      </p:sp>
      <p:sp>
        <p:nvSpPr>
          <p:cNvPr id="28" name="Rectangle 27">
            <a:extLst>
              <a:ext uri="{FF2B5EF4-FFF2-40B4-BE49-F238E27FC236}">
                <a16:creationId xmlns:a16="http://schemas.microsoft.com/office/drawing/2014/main" id="{3C146151-1477-42B1-AC4E-C56E94CB48D2}"/>
              </a:ext>
            </a:extLst>
          </p:cNvPr>
          <p:cNvSpPr/>
          <p:nvPr/>
        </p:nvSpPr>
        <p:spPr>
          <a:xfrm>
            <a:off x="1835389" y="5137549"/>
            <a:ext cx="282215" cy="273377"/>
          </a:xfrm>
          <a:prstGeom prst="rect">
            <a:avLst/>
          </a:prstGeom>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75F8842-6432-4697-ACF4-8AF7B2D72698}"/>
              </a:ext>
            </a:extLst>
          </p:cNvPr>
          <p:cNvSpPr/>
          <p:nvPr/>
        </p:nvSpPr>
        <p:spPr>
          <a:xfrm>
            <a:off x="2127612" y="4989318"/>
            <a:ext cx="282215" cy="273377"/>
          </a:xfrm>
          <a:prstGeom prst="rect">
            <a:avLst/>
          </a:prstGeom>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1D7EF2C-4052-4611-93BB-010A7C3A987B}"/>
              </a:ext>
            </a:extLst>
          </p:cNvPr>
          <p:cNvSpPr/>
          <p:nvPr/>
        </p:nvSpPr>
        <p:spPr>
          <a:xfrm>
            <a:off x="1801339" y="4510712"/>
            <a:ext cx="663772" cy="91441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8BBC69A-38D9-4314-AE19-EAA7CCDD4D3E}"/>
              </a:ext>
            </a:extLst>
          </p:cNvPr>
          <p:cNvSpPr/>
          <p:nvPr/>
        </p:nvSpPr>
        <p:spPr>
          <a:xfrm>
            <a:off x="928379" y="6000064"/>
            <a:ext cx="282215" cy="273377"/>
          </a:xfrm>
          <a:prstGeom prst="rect">
            <a:avLst/>
          </a:prstGeom>
          <a:solidFill>
            <a:srgbClr val="0070C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7876640-9DEE-4606-8FC3-EF578F63887A}"/>
              </a:ext>
            </a:extLst>
          </p:cNvPr>
          <p:cNvSpPr/>
          <p:nvPr/>
        </p:nvSpPr>
        <p:spPr>
          <a:xfrm>
            <a:off x="1400003" y="5716985"/>
            <a:ext cx="282215" cy="273377"/>
          </a:xfrm>
          <a:prstGeom prst="rect">
            <a:avLst/>
          </a:prstGeom>
          <a:solidFill>
            <a:srgbClr val="0070C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38B999E-D7B9-4C96-99BA-37EEE4C462CE}"/>
              </a:ext>
            </a:extLst>
          </p:cNvPr>
          <p:cNvSpPr/>
          <p:nvPr/>
        </p:nvSpPr>
        <p:spPr>
          <a:xfrm>
            <a:off x="759233" y="5425615"/>
            <a:ext cx="998716" cy="966941"/>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61AE6C8-2296-47AC-A2C5-CEF3F75426EF}"/>
              </a:ext>
            </a:extLst>
          </p:cNvPr>
          <p:cNvSpPr txBox="1"/>
          <p:nvPr/>
        </p:nvSpPr>
        <p:spPr>
          <a:xfrm>
            <a:off x="1779733" y="5775940"/>
            <a:ext cx="271598" cy="307777"/>
          </a:xfrm>
          <a:prstGeom prst="rect">
            <a:avLst/>
          </a:prstGeom>
          <a:noFill/>
        </p:spPr>
        <p:txBody>
          <a:bodyPr wrap="square" rtlCol="0">
            <a:spAutoFit/>
          </a:bodyPr>
          <a:lstStyle/>
          <a:p>
            <a:r>
              <a:rPr lang="es-VE" dirty="0">
                <a:latin typeface="Raleway" panose="020B0604020202020204" charset="0"/>
              </a:rPr>
              <a:t>2</a:t>
            </a:r>
            <a:endParaRPr lang="en-US" dirty="0">
              <a:latin typeface="Raleway" panose="020B0604020202020204" charset="0"/>
            </a:endParaRPr>
          </a:p>
        </p:txBody>
      </p:sp>
      <p:sp>
        <p:nvSpPr>
          <p:cNvPr id="35" name="Rectangle 34">
            <a:extLst>
              <a:ext uri="{FF2B5EF4-FFF2-40B4-BE49-F238E27FC236}">
                <a16:creationId xmlns:a16="http://schemas.microsoft.com/office/drawing/2014/main" id="{0EDDA181-E0E7-4422-AFA0-8D978721CDBE}"/>
              </a:ext>
            </a:extLst>
          </p:cNvPr>
          <p:cNvSpPr/>
          <p:nvPr/>
        </p:nvSpPr>
        <p:spPr>
          <a:xfrm>
            <a:off x="622544" y="4214550"/>
            <a:ext cx="878018" cy="1209457"/>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B8D95EA-207A-4CE3-83E6-86F90C16ECA3}"/>
              </a:ext>
            </a:extLst>
          </p:cNvPr>
          <p:cNvSpPr txBox="1"/>
          <p:nvPr/>
        </p:nvSpPr>
        <p:spPr>
          <a:xfrm>
            <a:off x="816127" y="3888860"/>
            <a:ext cx="271598" cy="307777"/>
          </a:xfrm>
          <a:prstGeom prst="rect">
            <a:avLst/>
          </a:prstGeom>
          <a:noFill/>
        </p:spPr>
        <p:txBody>
          <a:bodyPr wrap="square" rtlCol="0">
            <a:spAutoFit/>
          </a:bodyPr>
          <a:lstStyle/>
          <a:p>
            <a:r>
              <a:rPr lang="es-VE" dirty="0">
                <a:latin typeface="Raleway" panose="020B0604020202020204" charset="0"/>
              </a:rPr>
              <a:t>1</a:t>
            </a:r>
            <a:endParaRPr lang="en-US" dirty="0">
              <a:latin typeface="Raleway" panose="020B0604020202020204" charset="0"/>
            </a:endParaRPr>
          </a:p>
        </p:txBody>
      </p:sp>
      <p:sp>
        <p:nvSpPr>
          <p:cNvPr id="37" name="Rectangle 36">
            <a:extLst>
              <a:ext uri="{FF2B5EF4-FFF2-40B4-BE49-F238E27FC236}">
                <a16:creationId xmlns:a16="http://schemas.microsoft.com/office/drawing/2014/main" id="{5A154F41-FF7A-4E31-B82C-CDA8E1F9AE71}"/>
              </a:ext>
            </a:extLst>
          </p:cNvPr>
          <p:cNvSpPr/>
          <p:nvPr/>
        </p:nvSpPr>
        <p:spPr>
          <a:xfrm>
            <a:off x="649303" y="4543876"/>
            <a:ext cx="282215" cy="273377"/>
          </a:xfrm>
          <a:prstGeom prst="rect">
            <a:avLst/>
          </a:prstGeom>
          <a:solidFill>
            <a:srgbClr val="FFFF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6C8F65A-069E-41E9-B309-29BD098D39EA}"/>
              </a:ext>
            </a:extLst>
          </p:cNvPr>
          <p:cNvSpPr/>
          <p:nvPr/>
        </p:nvSpPr>
        <p:spPr>
          <a:xfrm>
            <a:off x="1225912" y="4549553"/>
            <a:ext cx="282215" cy="273377"/>
          </a:xfrm>
          <a:prstGeom prst="rect">
            <a:avLst/>
          </a:prstGeom>
          <a:solidFill>
            <a:srgbClr val="FFFF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1B7A35B-4F38-4811-B14F-F3F2B8D1961D}"/>
              </a:ext>
            </a:extLst>
          </p:cNvPr>
          <p:cNvSpPr/>
          <p:nvPr/>
        </p:nvSpPr>
        <p:spPr>
          <a:xfrm>
            <a:off x="949392" y="4546415"/>
            <a:ext cx="282215" cy="273377"/>
          </a:xfrm>
          <a:prstGeom prst="rect">
            <a:avLst/>
          </a:prstGeom>
          <a:solidFill>
            <a:srgbClr val="FFFF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17EFCA7-B3CC-40CF-8122-42E8AA96658B}"/>
              </a:ext>
            </a:extLst>
          </p:cNvPr>
          <p:cNvSpPr/>
          <p:nvPr/>
        </p:nvSpPr>
        <p:spPr>
          <a:xfrm>
            <a:off x="1224337" y="4826076"/>
            <a:ext cx="282215" cy="273377"/>
          </a:xfrm>
          <a:prstGeom prst="rect">
            <a:avLst/>
          </a:prstGeom>
          <a:solidFill>
            <a:srgbClr val="FFFF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0C71562-6E0D-4B08-8CDA-CB2A4142376E}"/>
              </a:ext>
            </a:extLst>
          </p:cNvPr>
          <p:cNvSpPr/>
          <p:nvPr/>
        </p:nvSpPr>
        <p:spPr>
          <a:xfrm>
            <a:off x="1218347" y="6000858"/>
            <a:ext cx="282215" cy="273377"/>
          </a:xfrm>
          <a:prstGeom prst="rect">
            <a:avLst/>
          </a:prstGeom>
          <a:solidFill>
            <a:srgbClr val="0070C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7E1D8A4-35C8-4F46-808C-73A2BE9035C8}"/>
              </a:ext>
            </a:extLst>
          </p:cNvPr>
          <p:cNvSpPr/>
          <p:nvPr/>
        </p:nvSpPr>
        <p:spPr>
          <a:xfrm>
            <a:off x="802621" y="5719122"/>
            <a:ext cx="282215" cy="273377"/>
          </a:xfrm>
          <a:prstGeom prst="rect">
            <a:avLst/>
          </a:prstGeom>
          <a:solidFill>
            <a:srgbClr val="0070C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3396254-69E8-40F3-9975-97C9E6089913}"/>
              </a:ext>
            </a:extLst>
          </p:cNvPr>
          <p:cNvSpPr/>
          <p:nvPr/>
        </p:nvSpPr>
        <p:spPr>
          <a:xfrm>
            <a:off x="1093835" y="5716062"/>
            <a:ext cx="282215" cy="273377"/>
          </a:xfrm>
          <a:prstGeom prst="rect">
            <a:avLst/>
          </a:prstGeom>
          <a:solidFill>
            <a:srgbClr val="0070C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4BE7BA5-B004-4602-9F3B-CA46CAEA6AD4}"/>
              </a:ext>
            </a:extLst>
          </p:cNvPr>
          <p:cNvSpPr/>
          <p:nvPr/>
        </p:nvSpPr>
        <p:spPr>
          <a:xfrm>
            <a:off x="1240214" y="5425424"/>
            <a:ext cx="282215" cy="273377"/>
          </a:xfrm>
          <a:prstGeom prst="rect">
            <a:avLst/>
          </a:prstGeom>
          <a:solidFill>
            <a:srgbClr val="0070C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BFB4814-6207-481F-9729-7B5ADEA75203}"/>
              </a:ext>
            </a:extLst>
          </p:cNvPr>
          <p:cNvSpPr/>
          <p:nvPr/>
        </p:nvSpPr>
        <p:spPr>
          <a:xfrm>
            <a:off x="940126" y="5426994"/>
            <a:ext cx="282215" cy="273377"/>
          </a:xfrm>
          <a:prstGeom prst="rect">
            <a:avLst/>
          </a:prstGeom>
          <a:solidFill>
            <a:srgbClr val="0070C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DD66666-A9B9-46B7-8911-24A59D289B52}"/>
              </a:ext>
            </a:extLst>
          </p:cNvPr>
          <p:cNvSpPr/>
          <p:nvPr/>
        </p:nvSpPr>
        <p:spPr>
          <a:xfrm>
            <a:off x="1225910" y="5119873"/>
            <a:ext cx="282215" cy="273377"/>
          </a:xfrm>
          <a:prstGeom prst="rect">
            <a:avLst/>
          </a:prstGeom>
          <a:solidFill>
            <a:srgbClr val="FFFF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C7C4DC4-226C-4243-91AA-31B12B61AF6D}"/>
              </a:ext>
            </a:extLst>
          </p:cNvPr>
          <p:cNvSpPr/>
          <p:nvPr/>
        </p:nvSpPr>
        <p:spPr>
          <a:xfrm>
            <a:off x="946249" y="4830791"/>
            <a:ext cx="282215" cy="273377"/>
          </a:xfrm>
          <a:prstGeom prst="rect">
            <a:avLst/>
          </a:prstGeom>
          <a:solidFill>
            <a:srgbClr val="FFFF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3FF7E7B-6C7F-47A2-85EA-1FB872621E98}"/>
              </a:ext>
            </a:extLst>
          </p:cNvPr>
          <p:cNvSpPr/>
          <p:nvPr/>
        </p:nvSpPr>
        <p:spPr>
          <a:xfrm>
            <a:off x="938392" y="5119875"/>
            <a:ext cx="282215" cy="273377"/>
          </a:xfrm>
          <a:prstGeom prst="rect">
            <a:avLst/>
          </a:prstGeom>
          <a:solidFill>
            <a:srgbClr val="FFFF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EE0937D-49ED-417B-A2AC-B155384469F6}"/>
              </a:ext>
            </a:extLst>
          </p:cNvPr>
          <p:cNvSpPr/>
          <p:nvPr/>
        </p:nvSpPr>
        <p:spPr>
          <a:xfrm>
            <a:off x="649304" y="4835502"/>
            <a:ext cx="282215" cy="273377"/>
          </a:xfrm>
          <a:prstGeom prst="rect">
            <a:avLst/>
          </a:prstGeom>
          <a:solidFill>
            <a:srgbClr val="FFFF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E5DB91F-B6A3-4071-BF32-6C44060E9299}"/>
              </a:ext>
            </a:extLst>
          </p:cNvPr>
          <p:cNvSpPr/>
          <p:nvPr/>
        </p:nvSpPr>
        <p:spPr>
          <a:xfrm>
            <a:off x="646164" y="5110446"/>
            <a:ext cx="282215" cy="273377"/>
          </a:xfrm>
          <a:prstGeom prst="rect">
            <a:avLst/>
          </a:prstGeom>
          <a:solidFill>
            <a:srgbClr val="FFFF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92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Shape 394"/>
          <p:cNvSpPr txBox="1">
            <a:spLocks noGrp="1"/>
          </p:cNvSpPr>
          <p:nvPr>
            <p:ph type="title"/>
          </p:nvPr>
        </p:nvSpPr>
        <p:spPr>
          <a:xfrm>
            <a:off x="666539" y="209956"/>
            <a:ext cx="5192220" cy="428400"/>
          </a:xfrm>
          <a:prstGeom prst="rect">
            <a:avLst/>
          </a:prstGeom>
          <a:noFill/>
          <a:ln>
            <a:noFill/>
          </a:ln>
        </p:spPr>
        <p:txBody>
          <a:bodyPr lIns="91425" tIns="45700" rIns="91425" bIns="45700" anchor="ctr" anchorCtr="0">
            <a:noAutofit/>
          </a:bodyPr>
          <a:lstStyle/>
          <a:p>
            <a:pPr lvl="0" algn="l">
              <a:buClr>
                <a:srgbClr val="F7B600"/>
              </a:buClr>
              <a:buSzPct val="25000"/>
            </a:pPr>
            <a:r>
              <a:rPr lang="es-VE" sz="1200" dirty="0">
                <a:solidFill>
                  <a:srgbClr val="F7B600"/>
                </a:solidFill>
                <a:latin typeface="Montserrat"/>
                <a:ea typeface="Montserrat"/>
                <a:cs typeface="Montserrat"/>
                <a:sym typeface="Montserrat"/>
              </a:rPr>
              <a:t>5.4 Gráfico de Burbujas</a:t>
            </a:r>
            <a:endParaRPr lang="es-VE" sz="1200" i="0" u="none" strike="noStrike" cap="none" dirty="0">
              <a:solidFill>
                <a:srgbClr val="F7B600"/>
              </a:solidFill>
              <a:latin typeface="Montserrat"/>
              <a:ea typeface="Montserrat"/>
              <a:cs typeface="Montserrat"/>
              <a:sym typeface="Montserrat"/>
            </a:endParaRPr>
          </a:p>
        </p:txBody>
      </p:sp>
      <p:pic>
        <p:nvPicPr>
          <p:cNvPr id="395" name="Shape 395" descr="isotipo codeacademy.png"/>
          <p:cNvPicPr preferRelativeResize="0"/>
          <p:nvPr/>
        </p:nvPicPr>
        <p:blipFill rotWithShape="1">
          <a:blip r:embed="rId3">
            <a:alphaModFix/>
          </a:blip>
          <a:srcRect/>
          <a:stretch/>
        </p:blipFill>
        <p:spPr>
          <a:xfrm>
            <a:off x="131781" y="126082"/>
            <a:ext cx="548100" cy="548100"/>
          </a:xfrm>
          <a:prstGeom prst="rect">
            <a:avLst/>
          </a:prstGeom>
          <a:noFill/>
          <a:ln>
            <a:noFill/>
          </a:ln>
        </p:spPr>
      </p:pic>
      <p:sp>
        <p:nvSpPr>
          <p:cNvPr id="396" name="Shape 396"/>
          <p:cNvSpPr txBox="1"/>
          <p:nvPr/>
        </p:nvSpPr>
        <p:spPr>
          <a:xfrm>
            <a:off x="1117076" y="674182"/>
            <a:ext cx="7494309"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GT" sz="3600" dirty="0">
                <a:solidFill>
                  <a:srgbClr val="F7B600"/>
                </a:solidFill>
                <a:latin typeface="Raleway"/>
                <a:ea typeface="Raleway"/>
                <a:cs typeface="Raleway"/>
                <a:sym typeface="Raleway"/>
              </a:rPr>
              <a:t>Resultado</a:t>
            </a:r>
            <a:endParaRPr lang="es-GT" sz="3600" b="0" i="0" u="none" strike="noStrike" cap="none" dirty="0">
              <a:solidFill>
                <a:srgbClr val="F7B600"/>
              </a:solidFill>
              <a:latin typeface="Raleway"/>
              <a:ea typeface="Raleway"/>
              <a:cs typeface="Raleway"/>
              <a:sym typeface="Raleway"/>
            </a:endParaRPr>
          </a:p>
        </p:txBody>
      </p:sp>
      <p:pic>
        <p:nvPicPr>
          <p:cNvPr id="4" name="Picture 3" descr="A picture containing light, indoor, computer&#10;&#10;Description generated with high confidence">
            <a:extLst>
              <a:ext uri="{FF2B5EF4-FFF2-40B4-BE49-F238E27FC236}">
                <a16:creationId xmlns:a16="http://schemas.microsoft.com/office/drawing/2014/main" id="{53F88FBD-9C67-495D-9C6B-5599F0BB5CE5}"/>
              </a:ext>
            </a:extLst>
          </p:cNvPr>
          <p:cNvPicPr>
            <a:picLocks noChangeAspect="1"/>
          </p:cNvPicPr>
          <p:nvPr/>
        </p:nvPicPr>
        <p:blipFill rotWithShape="1">
          <a:blip r:embed="rId4"/>
          <a:srcRect l="34072" t="14303" r="28506" b="23327"/>
          <a:stretch/>
        </p:blipFill>
        <p:spPr>
          <a:xfrm>
            <a:off x="1601757" y="1890073"/>
            <a:ext cx="5383506" cy="4100661"/>
          </a:xfrm>
          <a:prstGeom prst="rect">
            <a:avLst/>
          </a:prstGeom>
        </p:spPr>
      </p:pic>
    </p:spTree>
    <p:extLst>
      <p:ext uri="{BB962C8B-B14F-4D97-AF65-F5344CB8AC3E}">
        <p14:creationId xmlns:p14="http://schemas.microsoft.com/office/powerpoint/2010/main" val="2474579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Shape 394"/>
          <p:cNvSpPr txBox="1">
            <a:spLocks noGrp="1"/>
          </p:cNvSpPr>
          <p:nvPr>
            <p:ph type="title"/>
          </p:nvPr>
        </p:nvSpPr>
        <p:spPr>
          <a:xfrm>
            <a:off x="666539" y="209956"/>
            <a:ext cx="5192220" cy="428400"/>
          </a:xfrm>
          <a:prstGeom prst="rect">
            <a:avLst/>
          </a:prstGeom>
          <a:noFill/>
          <a:ln>
            <a:noFill/>
          </a:ln>
        </p:spPr>
        <p:txBody>
          <a:bodyPr lIns="91425" tIns="45700" rIns="91425" bIns="45700" anchor="ctr" anchorCtr="0">
            <a:noAutofit/>
          </a:bodyPr>
          <a:lstStyle/>
          <a:p>
            <a:pPr lvl="0" algn="l">
              <a:buClr>
                <a:srgbClr val="F7B600"/>
              </a:buClr>
              <a:buSzPct val="25000"/>
            </a:pPr>
            <a:r>
              <a:rPr lang="es-VE" sz="1200" dirty="0">
                <a:solidFill>
                  <a:srgbClr val="F7B600"/>
                </a:solidFill>
                <a:latin typeface="Montserrat"/>
                <a:ea typeface="Montserrat"/>
                <a:cs typeface="Montserrat"/>
                <a:sym typeface="Montserrat"/>
              </a:rPr>
              <a:t>5.4 Gráfico de Burbujas</a:t>
            </a:r>
            <a:endParaRPr lang="es-VE" sz="1200" i="0" u="none" strike="noStrike" cap="none" dirty="0">
              <a:solidFill>
                <a:srgbClr val="F7B600"/>
              </a:solidFill>
              <a:latin typeface="Montserrat"/>
              <a:ea typeface="Montserrat"/>
              <a:cs typeface="Montserrat"/>
              <a:sym typeface="Montserrat"/>
            </a:endParaRPr>
          </a:p>
        </p:txBody>
      </p:sp>
      <p:pic>
        <p:nvPicPr>
          <p:cNvPr id="395" name="Shape 395" descr="isotipo codeacademy.png"/>
          <p:cNvPicPr preferRelativeResize="0"/>
          <p:nvPr/>
        </p:nvPicPr>
        <p:blipFill rotWithShape="1">
          <a:blip r:embed="rId3">
            <a:alphaModFix/>
          </a:blip>
          <a:srcRect/>
          <a:stretch/>
        </p:blipFill>
        <p:spPr>
          <a:xfrm>
            <a:off x="131781" y="126082"/>
            <a:ext cx="548100" cy="548100"/>
          </a:xfrm>
          <a:prstGeom prst="rect">
            <a:avLst/>
          </a:prstGeom>
          <a:noFill/>
          <a:ln>
            <a:noFill/>
          </a:ln>
        </p:spPr>
      </p:pic>
      <p:sp>
        <p:nvSpPr>
          <p:cNvPr id="396" name="Shape 396"/>
          <p:cNvSpPr txBox="1"/>
          <p:nvPr/>
        </p:nvSpPr>
        <p:spPr>
          <a:xfrm>
            <a:off x="1117077" y="674182"/>
            <a:ext cx="710781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GT" sz="3600" b="0" i="0" u="none" strike="noStrike" cap="none" dirty="0">
                <a:solidFill>
                  <a:srgbClr val="F7B600"/>
                </a:solidFill>
                <a:latin typeface="Raleway"/>
                <a:ea typeface="Raleway"/>
                <a:cs typeface="Raleway"/>
                <a:sym typeface="Raleway"/>
              </a:rPr>
              <a:t>¿Cómo hacemos el ejemplo?</a:t>
            </a:r>
          </a:p>
        </p:txBody>
      </p:sp>
    </p:spTree>
    <p:extLst>
      <p:ext uri="{BB962C8B-B14F-4D97-AF65-F5344CB8AC3E}">
        <p14:creationId xmlns:p14="http://schemas.microsoft.com/office/powerpoint/2010/main" val="101041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Shape 394"/>
          <p:cNvSpPr txBox="1">
            <a:spLocks noGrp="1"/>
          </p:cNvSpPr>
          <p:nvPr>
            <p:ph type="title"/>
          </p:nvPr>
        </p:nvSpPr>
        <p:spPr>
          <a:xfrm>
            <a:off x="666539" y="209956"/>
            <a:ext cx="5192220" cy="428400"/>
          </a:xfrm>
          <a:prstGeom prst="rect">
            <a:avLst/>
          </a:prstGeom>
          <a:noFill/>
          <a:ln>
            <a:noFill/>
          </a:ln>
        </p:spPr>
        <p:txBody>
          <a:bodyPr lIns="91425" tIns="45700" rIns="91425" bIns="45700" anchor="ctr" anchorCtr="0">
            <a:noAutofit/>
          </a:bodyPr>
          <a:lstStyle/>
          <a:p>
            <a:pPr lvl="0" algn="l">
              <a:buClr>
                <a:srgbClr val="F7B600"/>
              </a:buClr>
              <a:buSzPct val="25000"/>
            </a:pPr>
            <a:r>
              <a:rPr lang="es-VE" sz="1200" dirty="0">
                <a:solidFill>
                  <a:srgbClr val="F7B600"/>
                </a:solidFill>
                <a:latin typeface="Montserrat"/>
                <a:ea typeface="Montserrat"/>
                <a:cs typeface="Montserrat"/>
                <a:sym typeface="Montserrat"/>
              </a:rPr>
              <a:t>5.4 Gráfico de Burbujas</a:t>
            </a:r>
            <a:endParaRPr lang="es-VE" sz="1200" i="0" u="none" strike="noStrike" cap="none" dirty="0">
              <a:solidFill>
                <a:srgbClr val="F7B600"/>
              </a:solidFill>
              <a:latin typeface="Montserrat"/>
              <a:ea typeface="Montserrat"/>
              <a:cs typeface="Montserrat"/>
              <a:sym typeface="Montserrat"/>
            </a:endParaRPr>
          </a:p>
        </p:txBody>
      </p:sp>
      <p:pic>
        <p:nvPicPr>
          <p:cNvPr id="395" name="Shape 395" descr="isotipo codeacademy.png"/>
          <p:cNvPicPr preferRelativeResize="0"/>
          <p:nvPr/>
        </p:nvPicPr>
        <p:blipFill rotWithShape="1">
          <a:blip r:embed="rId3">
            <a:alphaModFix/>
          </a:blip>
          <a:srcRect/>
          <a:stretch/>
        </p:blipFill>
        <p:spPr>
          <a:xfrm>
            <a:off x="131781" y="126082"/>
            <a:ext cx="548100" cy="548100"/>
          </a:xfrm>
          <a:prstGeom prst="rect">
            <a:avLst/>
          </a:prstGeom>
          <a:noFill/>
          <a:ln>
            <a:noFill/>
          </a:ln>
        </p:spPr>
      </p:pic>
      <p:sp>
        <p:nvSpPr>
          <p:cNvPr id="396" name="Shape 396"/>
          <p:cNvSpPr txBox="1"/>
          <p:nvPr/>
        </p:nvSpPr>
        <p:spPr>
          <a:xfrm>
            <a:off x="1786380" y="2719799"/>
            <a:ext cx="5236589" cy="6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GT" sz="5400" b="0" i="0" u="none" strike="noStrike" cap="none" dirty="0">
                <a:solidFill>
                  <a:srgbClr val="F7B600"/>
                </a:solidFill>
                <a:latin typeface="Raleway"/>
                <a:ea typeface="Raleway"/>
                <a:cs typeface="Raleway"/>
                <a:sym typeface="Raleway"/>
              </a:rPr>
              <a:t>TU TURNO</a:t>
            </a:r>
          </a:p>
        </p:txBody>
      </p:sp>
    </p:spTree>
    <p:extLst>
      <p:ext uri="{BB962C8B-B14F-4D97-AF65-F5344CB8AC3E}">
        <p14:creationId xmlns:p14="http://schemas.microsoft.com/office/powerpoint/2010/main" val="85436941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225</Words>
  <Application>Microsoft Office PowerPoint</Application>
  <PresentationFormat>On-screen Show (4:3)</PresentationFormat>
  <Paragraphs>42</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Raleway</vt:lpstr>
      <vt:lpstr>Montserrat</vt:lpstr>
      <vt:lpstr>Arial</vt:lpstr>
      <vt:lpstr>Calibri</vt:lpstr>
      <vt:lpstr>Office Theme</vt:lpstr>
      <vt:lpstr>PowerPoint Presentation</vt:lpstr>
      <vt:lpstr>5.4 Gráfico de Burbujas</vt:lpstr>
      <vt:lpstr>5.4 Gráfico de Burbujas</vt:lpstr>
      <vt:lpstr>5.4 Gráfico de Burbujas</vt:lpstr>
      <vt:lpstr>5.4 Gráfico de Burbujas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Marines Plaza</dc:creator>
  <cp:lastModifiedBy>Marines Plaza</cp:lastModifiedBy>
  <cp:revision>22</cp:revision>
  <dcterms:modified xsi:type="dcterms:W3CDTF">2017-07-22T17:33:31Z</dcterms:modified>
</cp:coreProperties>
</file>