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7"/>
  </p:notesMasterIdLst>
  <p:sldIdLst>
    <p:sldId id="282" r:id="rId2"/>
    <p:sldId id="283" r:id="rId3"/>
    <p:sldId id="284" r:id="rId4"/>
    <p:sldId id="285" r:id="rId5"/>
    <p:sldId id="286" r:id="rId6"/>
  </p:sldIdLst>
  <p:sldSz cx="9144000" cy="6858000" type="screen4x3"/>
  <p:notesSz cx="6858000" cy="9144000"/>
  <p:embeddedFontLst>
    <p:embeddedFont>
      <p:font typeface="Raleway" panose="020B0604020202020204" charset="0"/>
      <p:regular r:id="rId8"/>
      <p:bold r:id="rId9"/>
      <p:italic r:id="rId10"/>
      <p:boldItalic r:id="rId11"/>
    </p:embeddedFont>
    <p:embeddedFont>
      <p:font typeface="Montserrat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2427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7661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432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5.5.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Gráfico de Dispersión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227202" y="1493620"/>
            <a:ext cx="232647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b="1" i="0" u="none" strike="noStrike" cap="none" dirty="0">
                <a:solidFill>
                  <a:schemeClr val="dk1"/>
                </a:solidFill>
              </a:rPr>
              <a:t>Data</a:t>
            </a:r>
            <a:endParaRPr lang="es-VE" sz="1850" b="1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.5 Gráfico de Dispersión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517876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Crea tu propio gráfico con Legos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BC5914-ECE1-4473-BACB-1CB223FC2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478880"/>
              </p:ext>
            </p:extLst>
          </p:nvPr>
        </p:nvGraphicFramePr>
        <p:xfrm>
          <a:off x="174876" y="1876810"/>
          <a:ext cx="187293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687">
                  <a:extLst>
                    <a:ext uri="{9D8B030D-6E8A-4147-A177-3AD203B41FA5}">
                      <a16:colId xmlns:a16="http://schemas.microsoft.com/office/drawing/2014/main" val="1642073338"/>
                    </a:ext>
                  </a:extLst>
                </a:gridCol>
                <a:gridCol w="704750">
                  <a:extLst>
                    <a:ext uri="{9D8B030D-6E8A-4147-A177-3AD203B41FA5}">
                      <a16:colId xmlns:a16="http://schemas.microsoft.com/office/drawing/2014/main" val="1073385963"/>
                    </a:ext>
                  </a:extLst>
                </a:gridCol>
                <a:gridCol w="671496">
                  <a:extLst>
                    <a:ext uri="{9D8B030D-6E8A-4147-A177-3AD203B41FA5}">
                      <a16:colId xmlns:a16="http://schemas.microsoft.com/office/drawing/2014/main" val="2345704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VE" dirty="0">
                          <a:solidFill>
                            <a:schemeClr val="bg1"/>
                          </a:solidFill>
                          <a:latin typeface="Raleway" panose="020B0604020202020204" charset="0"/>
                        </a:rPr>
                        <a:t>Cat</a:t>
                      </a:r>
                      <a:endParaRPr lang="en-US" dirty="0">
                        <a:solidFill>
                          <a:schemeClr val="bg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VE" dirty="0">
                          <a:solidFill>
                            <a:schemeClr val="bg1"/>
                          </a:solidFill>
                          <a:latin typeface="Raleway" panose="020B0604020202020204" charset="0"/>
                        </a:rPr>
                        <a:t>Talla</a:t>
                      </a:r>
                      <a:endParaRPr lang="en-US" dirty="0">
                        <a:solidFill>
                          <a:schemeClr val="bg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VE" dirty="0">
                          <a:solidFill>
                            <a:schemeClr val="bg1"/>
                          </a:solidFill>
                          <a:latin typeface="Raleway" panose="020B0604020202020204" charset="0"/>
                        </a:rPr>
                        <a:t>Peso</a:t>
                      </a:r>
                      <a:endParaRPr lang="en-US" dirty="0">
                        <a:solidFill>
                          <a:schemeClr val="bg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78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b="1" dirty="0">
                          <a:solidFill>
                            <a:srgbClr val="00B050"/>
                          </a:solidFill>
                          <a:latin typeface="Raleway" panose="020B0604020202020204" charset="0"/>
                        </a:rPr>
                        <a:t>X</a:t>
                      </a:r>
                      <a:endParaRPr lang="en-US" b="1" dirty="0">
                        <a:solidFill>
                          <a:srgbClr val="00B050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61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b="1" dirty="0">
                          <a:solidFill>
                            <a:srgbClr val="0070C0"/>
                          </a:solidFill>
                          <a:latin typeface="Raleway" panose="020B0604020202020204" charset="0"/>
                        </a:rPr>
                        <a:t>X</a:t>
                      </a:r>
                      <a:endParaRPr lang="en-US" b="1" dirty="0">
                        <a:solidFill>
                          <a:srgbClr val="0070C0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97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b="1" dirty="0">
                          <a:solidFill>
                            <a:srgbClr val="FFFF00"/>
                          </a:solidFill>
                          <a:latin typeface="Raleway" panose="020B0604020202020204" charset="0"/>
                        </a:rPr>
                        <a:t>X</a:t>
                      </a:r>
                      <a:endParaRPr lang="en-US" b="1" dirty="0">
                        <a:solidFill>
                          <a:srgbClr val="FFFF00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75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b="1" dirty="0">
                          <a:solidFill>
                            <a:srgbClr val="FF0000"/>
                          </a:solidFill>
                          <a:latin typeface="Raleway" panose="020B0604020202020204" charset="0"/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9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b="1" dirty="0">
                          <a:solidFill>
                            <a:srgbClr val="00B050"/>
                          </a:solidFill>
                          <a:latin typeface="Raleway" panose="020B0604020202020204" charset="0"/>
                        </a:rPr>
                        <a:t>X</a:t>
                      </a:r>
                      <a:endParaRPr lang="en-US" b="1" dirty="0">
                        <a:solidFill>
                          <a:srgbClr val="00B050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298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b="1" dirty="0">
                          <a:solidFill>
                            <a:srgbClr val="0070C0"/>
                          </a:solidFill>
                          <a:latin typeface="Raleway" panose="020B0604020202020204" charset="0"/>
                        </a:rPr>
                        <a:t>X</a:t>
                      </a:r>
                      <a:endParaRPr lang="en-US" b="1" dirty="0">
                        <a:solidFill>
                          <a:srgbClr val="0070C0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0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b="1" dirty="0">
                          <a:solidFill>
                            <a:srgbClr val="FFFF00"/>
                          </a:solidFill>
                          <a:latin typeface="Raleway" panose="020B0604020202020204" charset="0"/>
                        </a:rPr>
                        <a:t>X</a:t>
                      </a:r>
                      <a:endParaRPr lang="en-US" b="1" dirty="0">
                        <a:solidFill>
                          <a:srgbClr val="FFFF00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37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b="1" dirty="0">
                          <a:solidFill>
                            <a:srgbClr val="FF0000"/>
                          </a:solidFill>
                          <a:latin typeface="Raleway" panose="020B0604020202020204" charset="0"/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1300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717B43B-F316-4856-9C19-74542B1E7EA1}"/>
              </a:ext>
            </a:extLst>
          </p:cNvPr>
          <p:cNvSpPr txBox="1"/>
          <p:nvPr/>
        </p:nvSpPr>
        <p:spPr>
          <a:xfrm>
            <a:off x="4330881" y="1493619"/>
            <a:ext cx="470942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600" b="1" dirty="0">
                <a:latin typeface="Raleway" panose="020B0604020202020204" charset="0"/>
              </a:rPr>
              <a:t>Instrucciones</a:t>
            </a:r>
          </a:p>
          <a:p>
            <a:pPr algn="just"/>
            <a:endParaRPr lang="es-VE" sz="1600" dirty="0">
              <a:latin typeface="Raleway" panose="020B0604020202020204" charset="0"/>
            </a:endParaRPr>
          </a:p>
          <a:p>
            <a:pPr algn="just"/>
            <a:r>
              <a:rPr lang="es-VE" sz="1200" b="1" dirty="0">
                <a:latin typeface="Raleway" panose="020B0604020202020204" charset="0"/>
              </a:rPr>
              <a:t>NOTA: </a:t>
            </a:r>
            <a:r>
              <a:rPr lang="es-VE" sz="1200" dirty="0">
                <a:latin typeface="Raleway" panose="020B0604020202020204" charset="0"/>
              </a:rPr>
              <a:t>Recuerda que en este gráfico estamos visualizando 2 variables al mismo tiempo. Así que esta vez usaremos la base de LEGO para simular nuestra escala. Cómo nuestros LEGOS son cuadrados (tienen 4 puntos), 2 puntos en el tablero representa una sólo columna o una sola posición hacia arriba. Al final tendremos 8 puntos en diferentes lugares dispersos, justo lo que queremos con un gráfico de Dispersión. </a:t>
            </a:r>
          </a:p>
          <a:p>
            <a:pPr algn="just"/>
            <a:endParaRPr lang="es-VE" sz="1200" dirty="0">
              <a:latin typeface="Raleway" panose="020B0604020202020204" charset="0"/>
            </a:endParaRPr>
          </a:p>
          <a:p>
            <a:pPr marL="342900" indent="-342900" algn="just">
              <a:buAutoNum type="arabicPeriod"/>
            </a:pPr>
            <a:r>
              <a:rPr lang="es-VE" sz="1200" dirty="0">
                <a:latin typeface="Raleway" panose="020B0604020202020204" charset="0"/>
              </a:rPr>
              <a:t>Comienza por el primer punto, comenzando desde la esquina inferior a la izquierda. Cómo la categoría es verde, usa un LEGO verde y cuenta hacia la derecha tantos valores diga en la talla, en este caso es en la primera columna y luego sube hacia arriba tantas posiciones diga el peso en este caso 4. </a:t>
            </a:r>
          </a:p>
          <a:p>
            <a:pPr marL="342900" indent="-342900" algn="just">
              <a:buAutoNum type="arabicPeriod"/>
            </a:pPr>
            <a:r>
              <a:rPr lang="es-VE" sz="1200" dirty="0">
                <a:latin typeface="Raleway" panose="020B0604020202020204" charset="0"/>
              </a:rPr>
              <a:t>Continua con el segundo punto, en este caso la categoría es azul, así que debes usar un LEGO azul, y desplázate a la derecha 2 columnas (el número de tallas) y sube 7 posiciones (el número de peso)</a:t>
            </a:r>
          </a:p>
          <a:p>
            <a:pPr marL="342900" indent="-342900" algn="just">
              <a:buAutoNum type="arabicPeriod"/>
            </a:pPr>
            <a:r>
              <a:rPr lang="es-VE" sz="1200" dirty="0">
                <a:latin typeface="Raleway" panose="020B0604020202020204" charset="0"/>
              </a:rPr>
              <a:t>Repite el procedimiento para los siguientes 6 puntos usando un LEGO del color de la categoría y desplazándote a la derecha el número que diga en talla y subiendo la cantidad de posiciones que diga en peso. </a:t>
            </a:r>
          </a:p>
          <a:p>
            <a:pPr marL="342900" indent="-342900" algn="just">
              <a:buAutoNum type="arabicPeriod"/>
            </a:pPr>
            <a:r>
              <a:rPr lang="es-VE" sz="1200" dirty="0">
                <a:latin typeface="Raleway" panose="020B0604020202020204" charset="0"/>
              </a:rPr>
              <a:t>Cuando hayas colocado las 8 piezas, tendrás tu gráfico listo.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D572EC-A232-4EB9-AF42-9F7A32DF7E84}"/>
              </a:ext>
            </a:extLst>
          </p:cNvPr>
          <p:cNvSpPr txBox="1"/>
          <p:nvPr/>
        </p:nvSpPr>
        <p:spPr>
          <a:xfrm flipH="1">
            <a:off x="2325947" y="4451404"/>
            <a:ext cx="179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>
                <a:latin typeface="Raleway" panose="020B0604020202020204" charset="0"/>
              </a:rPr>
              <a:t>Hacia la Derecha</a:t>
            </a:r>
            <a:endParaRPr lang="en-US" dirty="0">
              <a:latin typeface="Raleway" panose="020B060402020202020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E5249EF-4A6F-4EB4-9F06-5D68B021074A}"/>
              </a:ext>
            </a:extLst>
          </p:cNvPr>
          <p:cNvGrpSpPr/>
          <p:nvPr/>
        </p:nvGrpSpPr>
        <p:grpSpPr>
          <a:xfrm>
            <a:off x="2260991" y="2077352"/>
            <a:ext cx="1817467" cy="2321145"/>
            <a:chOff x="2523576" y="3760037"/>
            <a:chExt cx="1817467" cy="232114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E8995AE-13A3-4F0D-8A9E-F05518C53203}"/>
                </a:ext>
              </a:extLst>
            </p:cNvPr>
            <p:cNvGrpSpPr/>
            <p:nvPr/>
          </p:nvGrpSpPr>
          <p:grpSpPr>
            <a:xfrm>
              <a:off x="3281870" y="3760037"/>
              <a:ext cx="863199" cy="2038216"/>
              <a:chOff x="2957634" y="3770575"/>
              <a:chExt cx="863199" cy="203821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4485FF7-8DEF-4FAA-BBC8-B0E58B7D66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8891" y="4785803"/>
                <a:ext cx="851942" cy="1022988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9D71CF88-8920-4ECE-963D-2A1E06F39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7634" y="3770575"/>
                <a:ext cx="851942" cy="1022988"/>
              </a:xfrm>
              <a:prstGeom prst="rect">
                <a:avLst/>
              </a:prstGeom>
            </p:spPr>
          </p:pic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623C051-816B-41EB-8C4F-32BC6C5C63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8600" y="3987537"/>
              <a:ext cx="0" cy="2082418"/>
            </a:xfrm>
            <a:prstGeom prst="straightConnector1">
              <a:avLst/>
            </a:prstGeom>
            <a:ln>
              <a:solidFill>
                <a:srgbClr val="F7B617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2DE32F5-D1D1-400F-9F65-C6CB8827298B}"/>
                </a:ext>
              </a:extLst>
            </p:cNvPr>
            <p:cNvCxnSpPr>
              <a:cxnSpLocks/>
            </p:cNvCxnSpPr>
            <p:nvPr/>
          </p:nvCxnSpPr>
          <p:spPr>
            <a:xfrm>
              <a:off x="2632435" y="6069957"/>
              <a:ext cx="1708608" cy="11225"/>
            </a:xfrm>
            <a:prstGeom prst="straightConnector1">
              <a:avLst/>
            </a:prstGeom>
            <a:ln>
              <a:solidFill>
                <a:srgbClr val="F7B617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32445C-7AF1-4588-963A-F62BFA3C8830}"/>
                </a:ext>
              </a:extLst>
            </p:cNvPr>
            <p:cNvSpPr txBox="1"/>
            <p:nvPr/>
          </p:nvSpPr>
          <p:spPr>
            <a:xfrm rot="16200000" flipH="1">
              <a:off x="1788987" y="4707766"/>
              <a:ext cx="1776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dirty="0">
                  <a:latin typeface="Raleway" panose="020B0604020202020204" charset="0"/>
                </a:rPr>
                <a:t>Hacia Arriba</a:t>
              </a:r>
              <a:endParaRPr lang="en-US" dirty="0">
                <a:latin typeface="Raleway" panose="020B060402020202020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6F3B543-A105-4D9E-83BF-6E434FA4C72E}"/>
                </a:ext>
              </a:extLst>
            </p:cNvPr>
            <p:cNvSpPr/>
            <p:nvPr/>
          </p:nvSpPr>
          <p:spPr>
            <a:xfrm>
              <a:off x="3287446" y="4764038"/>
              <a:ext cx="282215" cy="273377"/>
            </a:xfrm>
            <a:prstGeom prst="rect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EF7B6D-F76A-4F25-8C60-E486086F169F}"/>
                </a:ext>
              </a:extLst>
            </p:cNvPr>
            <p:cNvSpPr/>
            <p:nvPr/>
          </p:nvSpPr>
          <p:spPr>
            <a:xfrm>
              <a:off x="3536281" y="4007600"/>
              <a:ext cx="282215" cy="27337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FAD7EA-0C6F-4DFB-9DEC-3A9D0805E62C}"/>
                </a:ext>
              </a:extLst>
            </p:cNvPr>
            <p:cNvSpPr txBox="1"/>
            <p:nvPr/>
          </p:nvSpPr>
          <p:spPr>
            <a:xfrm>
              <a:off x="3308069" y="4729638"/>
              <a:ext cx="261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>
                  <a:latin typeface="Raleway" panose="020B0604020202020204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D9DB12-F68A-47AA-B1B5-62C207F4B0A3}"/>
                </a:ext>
              </a:extLst>
            </p:cNvPr>
            <p:cNvSpPr txBox="1"/>
            <p:nvPr/>
          </p:nvSpPr>
          <p:spPr>
            <a:xfrm>
              <a:off x="3556904" y="3990399"/>
              <a:ext cx="261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>
                  <a:latin typeface="Raleway" panose="020B0604020202020204" charset="0"/>
                </a:rPr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EDE1EA-B559-44B4-BC2D-3169A6D6C58C}"/>
                </a:ext>
              </a:extLst>
            </p:cNvPr>
            <p:cNvSpPr txBox="1"/>
            <p:nvPr/>
          </p:nvSpPr>
          <p:spPr>
            <a:xfrm>
              <a:off x="2994880" y="4754324"/>
              <a:ext cx="261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>
                  <a:latin typeface="Raleway" panose="020B0604020202020204" charset="0"/>
                </a:rPr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607F9D-74BA-49F7-9E15-7F949FB01DCF}"/>
                </a:ext>
              </a:extLst>
            </p:cNvPr>
            <p:cNvSpPr txBox="1"/>
            <p:nvPr/>
          </p:nvSpPr>
          <p:spPr>
            <a:xfrm>
              <a:off x="3320291" y="5737203"/>
              <a:ext cx="261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>
                  <a:latin typeface="Raleway" panose="020B0604020202020204" charset="0"/>
                </a:rPr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02D2BF8-1E77-4F35-8174-8A6412AEC107}"/>
                </a:ext>
              </a:extLst>
            </p:cNvPr>
            <p:cNvSpPr txBox="1"/>
            <p:nvPr/>
          </p:nvSpPr>
          <p:spPr>
            <a:xfrm>
              <a:off x="3609047" y="5750132"/>
              <a:ext cx="261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>
                  <a:latin typeface="Raleway" panose="020B0604020202020204" charset="0"/>
                </a:rPr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A8019D-452C-4B49-B4A5-8FB3A1F2CC34}"/>
                </a:ext>
              </a:extLst>
            </p:cNvPr>
            <p:cNvSpPr txBox="1"/>
            <p:nvPr/>
          </p:nvSpPr>
          <p:spPr>
            <a:xfrm>
              <a:off x="3029447" y="3973469"/>
              <a:ext cx="261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>
                  <a:latin typeface="Raleway" panose="020B0604020202020204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rgbClr val="F7B600"/>
              </a:buClr>
              <a:buSzPct val="25000"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5.5 Gráfico de Dispersión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6" y="688323"/>
            <a:ext cx="7494309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Resultado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" name="Picture 3" descr="A picture containing light, traffic, night, outdoor&#10;&#10;Description generated with very high confidence">
            <a:extLst>
              <a:ext uri="{FF2B5EF4-FFF2-40B4-BE49-F238E27FC236}">
                <a16:creationId xmlns:a16="http://schemas.microsoft.com/office/drawing/2014/main" id="{E63DEB88-06AC-4FB1-8126-335E2A4CDB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907" t="32236" r="33969"/>
          <a:stretch/>
        </p:blipFill>
        <p:spPr>
          <a:xfrm rot="2676441">
            <a:off x="5434558" y="2135171"/>
            <a:ext cx="3120272" cy="28319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595CE39-599D-4623-B63A-F822C347B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467" y="1649691"/>
            <a:ext cx="4809427" cy="4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1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rgbClr val="F7B600"/>
              </a:buClr>
              <a:buSzPct val="25000"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5.5 Gráfico de Dispersión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¿Cómo hacemos el ejemplo?</a:t>
            </a:r>
          </a:p>
        </p:txBody>
      </p:sp>
    </p:spTree>
    <p:extLst>
      <p:ext uri="{BB962C8B-B14F-4D97-AF65-F5344CB8AC3E}">
        <p14:creationId xmlns:p14="http://schemas.microsoft.com/office/powerpoint/2010/main" val="101041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rgbClr val="F7B600"/>
              </a:buClr>
              <a:buSzPct val="25000"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5.5 Gráfico de Dispersión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786380" y="2719799"/>
            <a:ext cx="5236589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GT" sz="54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TU TURNO</a:t>
            </a:r>
          </a:p>
        </p:txBody>
      </p:sp>
    </p:spTree>
    <p:extLst>
      <p:ext uri="{BB962C8B-B14F-4D97-AF65-F5344CB8AC3E}">
        <p14:creationId xmlns:p14="http://schemas.microsoft.com/office/powerpoint/2010/main" val="85436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On-screen Show (4:3)</PresentationFormat>
  <Paragraphs>55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Raleway</vt:lpstr>
      <vt:lpstr>Montserrat</vt:lpstr>
      <vt:lpstr>Arial</vt:lpstr>
      <vt:lpstr>Calibri</vt:lpstr>
      <vt:lpstr>Office Theme</vt:lpstr>
      <vt:lpstr>PowerPoint Presentation</vt:lpstr>
      <vt:lpstr>5.5 Gráfico de Dispersión</vt:lpstr>
      <vt:lpstr>5.5 Gráfico de Dispersión</vt:lpstr>
      <vt:lpstr>5.5 Gráfico de Dispersión</vt:lpstr>
      <vt:lpstr>5.5 Gráfico de Dispersión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32</cp:revision>
  <dcterms:modified xsi:type="dcterms:W3CDTF">2017-07-22T17:33:11Z</dcterms:modified>
</cp:coreProperties>
</file>