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82" r:id="rId2"/>
    <p:sldId id="284" r:id="rId3"/>
    <p:sldId id="283" r:id="rId4"/>
    <p:sldId id="285" r:id="rId5"/>
    <p:sldId id="287" r:id="rId6"/>
    <p:sldId id="286" r:id="rId7"/>
  </p:sldIdLst>
  <p:sldSz cx="9144000" cy="6858000" type="screen4x3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60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41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27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1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sktop.arcgis.com/es/arcmap/10.3/guide-books/map-projections/about-geographic-coordinate-systems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j5VVjLh_xo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es-es/map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s-es/s/blog/2017/03/tackle-your-geospatial-analysis-ease-tableau-1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tialreference.org/ref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6.1.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Introducción a Coordenadas Geográficas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5312003"/>
            <a:ext cx="8229600" cy="842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600" dirty="0">
                <a:latin typeface="Raleway" panose="020B0604020202020204" charset="0"/>
              </a:rPr>
              <a:t>Fuente y más información en</a:t>
            </a:r>
            <a:r>
              <a:rPr lang="es-VE" sz="1850" dirty="0">
                <a:latin typeface="Raleway" panose="020B0604020202020204" charset="0"/>
              </a:rPr>
              <a:t>: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200" dirty="0">
                <a:latin typeface="Raleway" panose="020B0604020202020204" charset="0"/>
                <a:hlinkClick r:id="rId3"/>
              </a:rPr>
              <a:t>http://desktop.arcgis.com/es/arcmap/10.3/guide-books/map-projections/about-geographic-coordinate-systems.htm</a:t>
            </a:r>
            <a:endParaRPr lang="es-VE" sz="1200" dirty="0">
              <a:latin typeface="Raleway" panose="020B060402020202020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200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6.1 Introducción a Coordenadas Geográficas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Coordenadas Geográficas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6" name="Picture 2" descr="Ilustración de los paralelos y los meridianos que forman una retícula">
            <a:extLst>
              <a:ext uri="{FF2B5EF4-FFF2-40B4-BE49-F238E27FC236}">
                <a16:creationId xmlns:a16="http://schemas.microsoft.com/office/drawing/2014/main" id="{84DFB543-849E-47E3-9F07-AD5E9A13B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3" y="2214221"/>
            <a:ext cx="5923299" cy="16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ustración de un globo con valores de longitud y latitud">
            <a:extLst>
              <a:ext uri="{FF2B5EF4-FFF2-40B4-BE49-F238E27FC236}">
                <a16:creationId xmlns:a16="http://schemas.microsoft.com/office/drawing/2014/main" id="{80C51602-D15B-45D1-A664-20BC3D85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32233"/>
            <a:ext cx="1895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37EAD5-72A5-4F9D-8CA1-14EAE5DCA3F1}"/>
              </a:ext>
            </a:extLst>
          </p:cNvPr>
          <p:cNvSpPr txBox="1"/>
          <p:nvPr/>
        </p:nvSpPr>
        <p:spPr>
          <a:xfrm flipH="1">
            <a:off x="-437943" y="4256725"/>
            <a:ext cx="298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Latitud </a:t>
            </a:r>
          </a:p>
          <a:p>
            <a:pPr algn="ctr"/>
            <a:r>
              <a:rPr lang="es-VE" dirty="0">
                <a:latin typeface="Raleway" panose="020B0604020202020204" charset="0"/>
              </a:rPr>
              <a:t>define paralelos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34AC2-3A69-4CB8-88CD-31E25611B56E}"/>
              </a:ext>
            </a:extLst>
          </p:cNvPr>
          <p:cNvSpPr txBox="1"/>
          <p:nvPr/>
        </p:nvSpPr>
        <p:spPr>
          <a:xfrm flipH="1">
            <a:off x="1748192" y="4223243"/>
            <a:ext cx="298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Longitud  </a:t>
            </a:r>
          </a:p>
          <a:p>
            <a:pPr algn="ctr"/>
            <a:r>
              <a:rPr lang="es-VE" dirty="0">
                <a:latin typeface="Raleway" panose="020B0604020202020204" charset="0"/>
              </a:rPr>
              <a:t>define meridianos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ACD23-66D1-49A0-99E5-70BF2D1402C1}"/>
              </a:ext>
            </a:extLst>
          </p:cNvPr>
          <p:cNvSpPr txBox="1"/>
          <p:nvPr/>
        </p:nvSpPr>
        <p:spPr>
          <a:xfrm flipH="1">
            <a:off x="4213638" y="4318055"/>
            <a:ext cx="5127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Juntas son las coordenadas geográficas de un punto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6.1 Introducción a Coordenadas Geográficas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Proyecciones Cartográficas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Kj5VVjLh_xo">
            <a:hlinkClick r:id="" action="ppaction://media"/>
            <a:extLst>
              <a:ext uri="{FF2B5EF4-FFF2-40B4-BE49-F238E27FC236}">
                <a16:creationId xmlns:a16="http://schemas.microsoft.com/office/drawing/2014/main" id="{505D12F6-1E6C-46D8-BCE2-EC81D241675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63031" y="1402237"/>
            <a:ext cx="6909368" cy="51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05831" y="6160194"/>
            <a:ext cx="8229600" cy="512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600" dirty="0">
                <a:latin typeface="Raleway" panose="020B0604020202020204" charset="0"/>
              </a:rPr>
              <a:t>Fuente y más información en</a:t>
            </a:r>
            <a:r>
              <a:rPr lang="es-VE" sz="1850" dirty="0">
                <a:latin typeface="Raleway" panose="020B0604020202020204" charset="0"/>
              </a:rPr>
              <a:t>: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200" dirty="0">
                <a:latin typeface="Raleway" panose="020B0604020202020204" charset="0"/>
                <a:hlinkClick r:id="rId3"/>
              </a:rPr>
              <a:t>https://www.tableau.com/es-es/mapdata</a:t>
            </a:r>
            <a:endParaRPr lang="es-VE" sz="1200" dirty="0">
              <a:latin typeface="Raleway" panose="020B060402020202020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200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6.1 Introducción a Coordenadas Geográficas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679881" y="674182"/>
            <a:ext cx="8374564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Coordenadas Geográficas en </a:t>
            </a:r>
            <a:r>
              <a:rPr lang="es-GT" sz="3600" dirty="0" err="1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Tableau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34AC2-3A69-4CB8-88CD-31E25611B56E}"/>
              </a:ext>
            </a:extLst>
          </p:cNvPr>
          <p:cNvSpPr txBox="1"/>
          <p:nvPr/>
        </p:nvSpPr>
        <p:spPr>
          <a:xfrm flipH="1">
            <a:off x="296945" y="1678006"/>
            <a:ext cx="606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 err="1">
                <a:latin typeface="Raleway" panose="020B0604020202020204" charset="0"/>
              </a:rPr>
              <a:t>Tableau</a:t>
            </a:r>
            <a:r>
              <a:rPr lang="es-VE" dirty="0">
                <a:latin typeface="Raleway" panose="020B0604020202020204" charset="0"/>
              </a:rPr>
              <a:t> tiene la capacidad de asignar roles geográficos a los campos, 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2F977E-B1CE-411D-83FD-1AC664C9E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883" y="2290714"/>
            <a:ext cx="3642517" cy="34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05831" y="6160194"/>
            <a:ext cx="8229600" cy="512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600" dirty="0">
                <a:latin typeface="Raleway" panose="020B0604020202020204" charset="0"/>
              </a:rPr>
              <a:t>Fuente y más información en</a:t>
            </a:r>
            <a:r>
              <a:rPr lang="es-VE" sz="1850" dirty="0">
                <a:latin typeface="Raleway" panose="020B0604020202020204" charset="0"/>
              </a:rPr>
              <a:t>: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200" dirty="0">
                <a:latin typeface="Raleway" panose="020B0604020202020204" charset="0"/>
                <a:hlinkClick r:id="rId3"/>
              </a:rPr>
              <a:t>https://public.tableau.com/es-es/s/blog/2017/03/tackle-your-geospatial-analysis-ease-tableau-102</a:t>
            </a:r>
            <a:endParaRPr lang="es-VE" sz="1200" dirty="0">
              <a:latin typeface="Raleway" panose="020B060402020202020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200" dirty="0">
              <a:latin typeface="Raleway" panose="020B060402020202020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200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6.1 Introducción a Coordenadas Geográficas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679881" y="674182"/>
            <a:ext cx="8374564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Áreas Espaciales en </a:t>
            </a:r>
            <a:r>
              <a:rPr lang="es-GT" sz="3600" dirty="0" err="1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Tableau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34AC2-3A69-4CB8-88CD-31E25611B56E}"/>
              </a:ext>
            </a:extLst>
          </p:cNvPr>
          <p:cNvSpPr txBox="1"/>
          <p:nvPr/>
        </p:nvSpPr>
        <p:spPr>
          <a:xfrm flipH="1">
            <a:off x="296945" y="1678006"/>
            <a:ext cx="8196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>
                <a:latin typeface="Raleway" panose="020B0604020202020204" charset="0"/>
              </a:rPr>
              <a:t>Además con la versión paga de </a:t>
            </a:r>
            <a:r>
              <a:rPr lang="es-VE" dirty="0" err="1">
                <a:latin typeface="Raleway" panose="020B0604020202020204" charset="0"/>
              </a:rPr>
              <a:t>Tableau</a:t>
            </a:r>
            <a:r>
              <a:rPr lang="es-VE" dirty="0">
                <a:latin typeface="Raleway" panose="020B0604020202020204" charset="0"/>
              </a:rPr>
              <a:t>, puedes graficar tus propios polígonos o áreas: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C76A3-4706-4DA4-B7D3-4DDE8B414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868" y="2140904"/>
            <a:ext cx="6339526" cy="39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7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6.1 Introducción a Coordenadas Geográficas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549039" y="674182"/>
            <a:ext cx="806463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Consideraciones en otros software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ACD23-66D1-49A0-99E5-70BF2D1402C1}"/>
              </a:ext>
            </a:extLst>
          </p:cNvPr>
          <p:cNvSpPr txBox="1"/>
          <p:nvPr/>
        </p:nvSpPr>
        <p:spPr>
          <a:xfrm flipH="1">
            <a:off x="348648" y="1659697"/>
            <a:ext cx="8465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800" dirty="0">
                <a:latin typeface="Raleway" panose="020B0604020202020204" charset="0"/>
              </a:rPr>
              <a:t>Conceptos que debes estudiar al trabajar con data Geoespacial en otros software:</a:t>
            </a:r>
          </a:p>
          <a:p>
            <a:endParaRPr lang="es-ES" sz="18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Raleway" panose="020B0604020202020204" charset="0"/>
              </a:rPr>
              <a:t>Cambio en las unidades de las coordenadas geográficas de Radianes a ángulos y a sistema decimal.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Raleway" panose="020B0604020202020204" charset="0"/>
              </a:rPr>
              <a:t>Trabajo con archivos que contienen estructuras de polígonos espaciales o extensión .</a:t>
            </a:r>
            <a:r>
              <a:rPr lang="es-ES" sz="1800" dirty="0" err="1">
                <a:latin typeface="Raleway" panose="020B0604020202020204" charset="0"/>
              </a:rPr>
              <a:t>shp</a:t>
            </a:r>
            <a:endParaRPr lang="es-ES" sz="18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Raleway" panose="020B0604020202020204" charset="0"/>
              </a:rPr>
              <a:t>Trabajo con el sistema referencial de coordenadas o CRS por su siglas en inglés.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Raleway" panose="020B0604020202020204" charset="0"/>
              </a:rPr>
              <a:t>Cálculo de Distancia entre 2 puntos.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latin typeface="Raleway" panose="020B0604020202020204" charset="0"/>
            </a:endParaRPr>
          </a:p>
          <a:p>
            <a:r>
              <a:rPr lang="es-ES" sz="1800" dirty="0">
                <a:latin typeface="Raleway" panose="020B0604020202020204" charset="0"/>
              </a:rPr>
              <a:t>Además busca la referencia o CRS que mejor funciona para tus puntos en este sitio: </a:t>
            </a:r>
            <a:r>
              <a:rPr lang="es-ES" sz="1800" dirty="0">
                <a:latin typeface="Raleway" panose="020B0604020202020204" charset="0"/>
                <a:hlinkClick r:id="rId4"/>
              </a:rPr>
              <a:t>http://spatialreference.org/ref/</a:t>
            </a:r>
            <a:r>
              <a:rPr lang="es-ES" sz="1800" dirty="0">
                <a:latin typeface="Raleway" panose="020B0604020202020204" charset="0"/>
              </a:rPr>
              <a:t> </a:t>
            </a:r>
            <a:endParaRPr lang="en-US" sz="18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4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(4:3)</PresentationFormat>
  <Paragraphs>34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Calibri</vt:lpstr>
      <vt:lpstr>Raleway</vt:lpstr>
      <vt:lpstr>Office Theme</vt:lpstr>
      <vt:lpstr>PowerPoint Presentation</vt:lpstr>
      <vt:lpstr>6.1 Introducción a Coordenadas Geográficas</vt:lpstr>
      <vt:lpstr>6.1 Introducción a Coordenadas Geográficas</vt:lpstr>
      <vt:lpstr>6.1 Introducción a Coordenadas Geográficas</vt:lpstr>
      <vt:lpstr>6.1 Introducción a Coordenadas Geográficas</vt:lpstr>
      <vt:lpstr>6.1 Introducción a Coordenadas Geográficas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25</cp:revision>
  <dcterms:modified xsi:type="dcterms:W3CDTF">2017-07-25T17:07:35Z</dcterms:modified>
</cp:coreProperties>
</file>