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82" r:id="rId2"/>
    <p:sldId id="283" r:id="rId3"/>
    <p:sldId id="290" r:id="rId4"/>
    <p:sldId id="291" r:id="rId5"/>
    <p:sldId id="286" r:id="rId6"/>
    <p:sldId id="287" r:id="rId7"/>
    <p:sldId id="289" r:id="rId8"/>
    <p:sldId id="28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97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99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4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2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17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32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spalhe.com.br/en-US/sense-cloud/Subsystems/CloudHub/Content/Visualizations/FilterPane/filter-pane.htm" TargetMode="External"/><Relationship Id="rId13" Type="http://schemas.openxmlformats.org/officeDocument/2006/relationships/hyperlink" Target="http://espalhe.com.br/en-US/sense-cloud/Subsystems/CloudHub/Content/Visualizations/PieChart/pie-chart.htm" TargetMode="External"/><Relationship Id="rId18" Type="http://schemas.openxmlformats.org/officeDocument/2006/relationships/hyperlink" Target="http://espalhe.com.br/en-US/sense-cloud/Subsystems/CloudHub/Content/Visualizations/TreeMap/treemap.htm" TargetMode="External"/><Relationship Id="rId3" Type="http://schemas.openxmlformats.org/officeDocument/2006/relationships/hyperlink" Target="https://docs.tibco.com/pub/spotfire_web_player/6.5.0/doc/html/es_ES/GUID-6023CECC-E502-4AE1-B5C5-FFE5DAF6FAE2.html" TargetMode="External"/><Relationship Id="rId21" Type="http://schemas.openxmlformats.org/officeDocument/2006/relationships/hyperlink" Target="http://espalhe.com.br/en-US/sense-cloud/Subsystems/CloudHub/Content/Visualizations/Histogram/histogram.htm" TargetMode="External"/><Relationship Id="rId7" Type="http://schemas.openxmlformats.org/officeDocument/2006/relationships/hyperlink" Target="http://espalhe.com.br/en-US/sense-cloud/Subsystems/CloudHub/Content/Visualizations/ComboChart/combo-chart.htm" TargetMode="External"/><Relationship Id="rId12" Type="http://schemas.openxmlformats.org/officeDocument/2006/relationships/hyperlink" Target="http://espalhe.com.br/en-US/sense-cloud/Subsystems/CloudHub/Content/Visualizations/Map/map.htm" TargetMode="External"/><Relationship Id="rId17" Type="http://schemas.openxmlformats.org/officeDocument/2006/relationships/hyperlink" Target="http://espalhe.com.br/en-US/sense-cloud/Subsystems/CloudHub/Content/Visualizations/TextAndImage/text-image.htm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://espalhe.com.br/en-US/sense-cloud/Subsystems/CloudHub/Content/Visualizations/Table/table.htm" TargetMode="External"/><Relationship Id="rId20" Type="http://schemas.openxmlformats.org/officeDocument/2006/relationships/hyperlink" Target="http://espalhe.com.br/en-US/sense-cloud/Subsystems/CloudHub/Content/Visualizations/DistPlot/distribution-plo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palhe.com.br/en-US/sense-cloud/Subsystems/CloudHub/Content/Visualizations/BarChart/bar-chart.htm" TargetMode="External"/><Relationship Id="rId11" Type="http://schemas.openxmlformats.org/officeDocument/2006/relationships/hyperlink" Target="http://espalhe.com.br/en-US/sense-cloud/Subsystems/CloudHub/Content/Visualizations/LineChart/line-chart.htm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://espalhe.com.br/en-US/sense-cloud/Subsystems/CloudHub/Content/Visualizations/ScatterPlot/scatter-plot.htm" TargetMode="External"/><Relationship Id="rId10" Type="http://schemas.openxmlformats.org/officeDocument/2006/relationships/hyperlink" Target="http://espalhe.com.br/en-US/sense-cloud/Subsystems/CloudHub/Content/Visualizations/KPI/KPI.htm" TargetMode="External"/><Relationship Id="rId19" Type="http://schemas.openxmlformats.org/officeDocument/2006/relationships/hyperlink" Target="http://espalhe.com.br/en-US/sense-cloud/Subsystems/CloudHub/Content/Visualizations/BoxPlot/box-plot.htm" TargetMode="External"/><Relationship Id="rId4" Type="http://schemas.openxmlformats.org/officeDocument/2006/relationships/hyperlink" Target="http://www2.microstrategy.com/producthelp/9.3/WebUser/WebHelp/Lang_3082/About_visualizations.htm" TargetMode="External"/><Relationship Id="rId9" Type="http://schemas.openxmlformats.org/officeDocument/2006/relationships/hyperlink" Target="http://espalhe.com.br/en-US/sense-cloud/Subsystems/CloudHub/Content/Visualizations/Gauge/gauge.htm" TargetMode="External"/><Relationship Id="rId14" Type="http://schemas.openxmlformats.org/officeDocument/2006/relationships/hyperlink" Target="http://espalhe.com.br/en-US/sense-cloud/Subsystems/CloudHub/Content/Visualizations/PivotTable/pivot-tabl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Tradicionales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Barras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de manera simple un conjunto de valores en 1 o 2 dimensiones.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usa barras apiladas, usar una escala de colores por categorías.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quiere usar comparación, usar barras lado a lado.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Vertical es preferible a horizontal.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78" t="-137" r="5011" b="83835"/>
          <a:stretch/>
        </p:blipFill>
        <p:spPr>
          <a:xfrm>
            <a:off x="948959" y="1674213"/>
            <a:ext cx="2102738" cy="226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5273988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A55C1-B03A-495C-AD2F-F1433CE3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8" y="5901133"/>
            <a:ext cx="575360" cy="74682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876E2375-EE9C-413E-906E-09B1AE598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246" y="5901133"/>
            <a:ext cx="624894" cy="712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004D1B-D042-4542-922C-ED28F7AB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026" y="5886694"/>
            <a:ext cx="567739" cy="708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AACA83-8744-4C27-8BF7-CD9A267C0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972" y="5901133"/>
            <a:ext cx="563929" cy="712532"/>
          </a:xfrm>
          <a:prstGeom prst="rect">
            <a:avLst/>
          </a:prstGeom>
        </p:spPr>
      </p:pic>
      <p:pic>
        <p:nvPicPr>
          <p:cNvPr id="20" name="Picture 19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F48341FB-A9F2-48EB-80CE-4A9FAB9F2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273" y="4286553"/>
            <a:ext cx="3016266" cy="248980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Torta o Pie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5273988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55"/>
          <a:stretch/>
        </p:blipFill>
        <p:spPr>
          <a:xfrm>
            <a:off x="5094513" y="4717627"/>
            <a:ext cx="1749569" cy="1924217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B1972ED4-D45E-4D46-9AA4-F6538B5F0B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5" t="24426" r="64536" b="60655"/>
          <a:stretch/>
        </p:blipFill>
        <p:spPr>
          <a:xfrm>
            <a:off x="1078250" y="2237052"/>
            <a:ext cx="1638729" cy="1504417"/>
          </a:xfrm>
          <a:prstGeom prst="rect">
            <a:avLst/>
          </a:prstGeom>
        </p:spPr>
      </p:pic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6D9C970-4ECB-4A03-AD3C-175AABA0F952}"/>
              </a:ext>
            </a:extLst>
          </p:cNvPr>
          <p:cNvSpPr/>
          <p:nvPr/>
        </p:nvSpPr>
        <p:spPr>
          <a:xfrm>
            <a:off x="848803" y="3730324"/>
            <a:ext cx="2295707" cy="383835"/>
          </a:xfrm>
          <a:prstGeom prst="curvedUpArrow">
            <a:avLst/>
          </a:prstGeom>
          <a:solidFill>
            <a:srgbClr val="F7B617"/>
          </a:solidFill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1D1AEA7-1D2B-450D-95DE-4C2A5FB0A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61" y="5792518"/>
            <a:ext cx="58679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Burbujas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de manera simple un conjunto de valores en 1 o 2 dimensiones.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usa barras apiladas, usar una escala de colores por categorías.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quiere usar comparación, usar barras lado a lado.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Vertical es preferible a horizontal.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5273988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24" r="34853"/>
          <a:stretch/>
        </p:blipFill>
        <p:spPr>
          <a:xfrm>
            <a:off x="4176693" y="4619656"/>
            <a:ext cx="3622921" cy="1924217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B1972ED4-D45E-4D46-9AA4-F6538B5F0B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5" t="24426" r="64536" b="60655"/>
          <a:stretch/>
        </p:blipFill>
        <p:spPr>
          <a:xfrm>
            <a:off x="1078250" y="2237052"/>
            <a:ext cx="1638729" cy="1504417"/>
          </a:xfrm>
          <a:prstGeom prst="rect">
            <a:avLst/>
          </a:prstGeom>
        </p:spPr>
      </p:pic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6D9C970-4ECB-4A03-AD3C-175AABA0F952}"/>
              </a:ext>
            </a:extLst>
          </p:cNvPr>
          <p:cNvSpPr/>
          <p:nvPr/>
        </p:nvSpPr>
        <p:spPr>
          <a:xfrm>
            <a:off x="848803" y="3730324"/>
            <a:ext cx="2295707" cy="383835"/>
          </a:xfrm>
          <a:prstGeom prst="curvedUpArrow">
            <a:avLst/>
          </a:prstGeom>
          <a:solidFill>
            <a:srgbClr val="F7B617"/>
          </a:solidFill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1D1AEA7-1D2B-450D-95DE-4C2A5FB0A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61" y="5792518"/>
            <a:ext cx="58679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Torta o Pie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55563" y="1842940"/>
            <a:ext cx="45154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dirty="0">
                <a:latin typeface="Raleway" panose="020B0604020202020204" charset="0"/>
              </a:rPr>
              <a:t>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1" y="2031476"/>
            <a:ext cx="3511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809762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tradicionales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55563" y="1842940"/>
            <a:ext cx="45154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dirty="0">
                <a:latin typeface="Raleway" panose="020B0604020202020204" charset="0"/>
              </a:rPr>
              <a:t>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7" t="24187" b="60672"/>
          <a:stretch/>
        </p:blipFill>
        <p:spPr>
          <a:xfrm>
            <a:off x="941614" y="2292682"/>
            <a:ext cx="1188348" cy="1038347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CBF6F-C2EE-4F6C-BB61-CAF322B0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48" y="1567543"/>
            <a:ext cx="528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809762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Fuentes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55563" y="1842940"/>
            <a:ext cx="45154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dirty="0">
                <a:latin typeface="Raleway" panose="020B0604020202020204" charset="0"/>
              </a:rPr>
              <a:t>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7" t="24187" b="60672"/>
          <a:stretch/>
        </p:blipFill>
        <p:spPr>
          <a:xfrm>
            <a:off x="941614" y="2292682"/>
            <a:ext cx="1188348" cy="1038347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CBF6F-C2EE-4F6C-BB61-CAF322B0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48" y="1567543"/>
            <a:ext cx="528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850" dirty="0">
                <a:hlinkClick r:id="rId3"/>
              </a:rPr>
              <a:t>https://docs.tibco.com/pub/spotfire_web_player/6.5.0/doc/html/es_ES/GUID-6023CECC-E502-4AE1-B5C5-FFE5DAF6FAE2.html</a:t>
            </a: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850" dirty="0">
                <a:hlinkClick r:id="rId4"/>
              </a:rPr>
              <a:t>http://www2.microstrategy.com/producthelp/9.3/WebUser/WebHelp/Lang_3082/About_visualizations.htm</a:t>
            </a: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Tipo de Visualizaciones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415DA0-F010-4F5E-90E2-6A68CD7CBE7B}"/>
              </a:ext>
            </a:extLst>
          </p:cNvPr>
          <p:cNvGraphicFramePr>
            <a:graphicFrameLocks noGrp="1"/>
          </p:cNvGraphicFramePr>
          <p:nvPr/>
        </p:nvGraphicFramePr>
        <p:xfrm>
          <a:off x="3864622" y="1600200"/>
          <a:ext cx="1414756" cy="4525962"/>
        </p:xfrm>
        <a:graphic>
          <a:graphicData uri="http://schemas.openxmlformats.org/drawingml/2006/table">
            <a:tbl>
              <a:tblPr/>
              <a:tblGrid>
                <a:gridCol w="707378">
                  <a:extLst>
                    <a:ext uri="{9D8B030D-6E8A-4147-A177-3AD203B41FA5}">
                      <a16:colId xmlns:a16="http://schemas.microsoft.com/office/drawing/2014/main" val="2739725074"/>
                    </a:ext>
                  </a:extLst>
                </a:gridCol>
                <a:gridCol w="707378">
                  <a:extLst>
                    <a:ext uri="{9D8B030D-6E8A-4147-A177-3AD203B41FA5}">
                      <a16:colId xmlns:a16="http://schemas.microsoft.com/office/drawing/2014/main" val="3641571771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rpose of visualization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Recommended chart type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94381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Compare data side by side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6"/>
                        </a:rPr>
                        <a:t>Bar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8702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Combine absolute and relative values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7"/>
                        </a:rPr>
                        <a:t>Combo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53503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Make selections to reduce data set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8"/>
                        </a:rPr>
                        <a:t>Filter pane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0564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Indicate ratio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9"/>
                        </a:rPr>
                        <a:t>Gauge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86550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a performance value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0"/>
                        </a:rPr>
                        <a:t>KPI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76739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trends over time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1"/>
                        </a:rPr>
                        <a:t>Line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89215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point and area data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2"/>
                        </a:rPr>
                        <a:t>Map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57286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ratio to total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3"/>
                        </a:rPr>
                        <a:t>Pie chart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5736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Create a cross table view of data and to summarize data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4"/>
                        </a:rPr>
                        <a:t>Pivot table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20017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correlation of measures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5"/>
                        </a:rPr>
                        <a:t>Scatter plot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47055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numbers and values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6"/>
                        </a:rPr>
                        <a:t>Table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53600"/>
                  </a:ext>
                </a:extLst>
              </a:tr>
              <a:tr h="318041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text, images, links, and measures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7"/>
                        </a:rPr>
                        <a:t>Text &amp; image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10863"/>
                  </a:ext>
                </a:extLst>
              </a:tr>
              <a:tr h="220182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hierarchical data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8"/>
                        </a:rPr>
                        <a:t>Treemap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0922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Compare range and distribution for groups of numerical data.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19"/>
                        </a:rPr>
                        <a:t>Box plot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6168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 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>
                          <a:solidFill>
                            <a:srgbClr val="007FCA"/>
                          </a:solidFill>
                          <a:effectLst/>
                          <a:hlinkClick r:id="rId20"/>
                        </a:rPr>
                        <a:t>Distribution plot</a:t>
                      </a:r>
                      <a:endParaRPr lang="en-US" sz="60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84955"/>
                  </a:ext>
                </a:extLst>
              </a:tr>
              <a:tr h="709475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>
                          <a:effectLst/>
                        </a:rPr>
                        <a:t>Display distribution of numerical data over a continuous interval, or a certain time period.</a:t>
                      </a: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i="0" u="none" strike="noStrike" dirty="0">
                          <a:solidFill>
                            <a:srgbClr val="007FCA"/>
                          </a:solidFill>
                          <a:effectLst/>
                          <a:hlinkClick r:id="rId21"/>
                        </a:rPr>
                        <a:t>Histogram</a:t>
                      </a:r>
                      <a:endParaRPr lang="en-US" sz="600" dirty="0">
                        <a:effectLst/>
                      </a:endParaRPr>
                    </a:p>
                  </a:txBody>
                  <a:tcPr marL="12232" marR="12232" marT="12232" marB="12232">
                    <a:lnL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992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F96659-B369-4008-BD85-0506393EBBE4}"/>
              </a:ext>
            </a:extLst>
          </p:cNvPr>
          <p:cNvSpPr txBox="1"/>
          <p:nvPr/>
        </p:nvSpPr>
        <p:spPr>
          <a:xfrm>
            <a:off x="7079530" y="4477732"/>
            <a:ext cx="10583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http://espalhe.com.br/en-US/sense-cloud/Subsystems/CloudHub/Content/Visualizations/when-to-use-what-type-of-visualization.htm</a:t>
            </a:r>
          </a:p>
        </p:txBody>
      </p:sp>
    </p:spTree>
    <p:extLst>
      <p:ext uri="{BB962C8B-B14F-4D97-AF65-F5344CB8AC3E}">
        <p14:creationId xmlns:p14="http://schemas.microsoft.com/office/powerpoint/2010/main" val="9454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On-screen Show (4:3)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Raleway</vt:lpstr>
      <vt:lpstr>Montserrat</vt:lpstr>
      <vt:lpstr>Arial</vt:lpstr>
      <vt:lpstr>Office Theme</vt:lpstr>
      <vt:lpstr>PowerPoint Presentation</vt:lpstr>
      <vt:lpstr>4.2 Visualizaciones Tradicionales</vt:lpstr>
      <vt:lpstr>4.2 Visualizaciones Tradicionales</vt:lpstr>
      <vt:lpstr>4.2 Visualizaciones Tradicionales</vt:lpstr>
      <vt:lpstr>4.2 Visualizaciones Tradicionales</vt:lpstr>
      <vt:lpstr>4.2 Visualizaciones Tradicionales</vt:lpstr>
      <vt:lpstr>4.2 Visualizaciones Tradicionales</vt:lpstr>
      <vt:lpstr>4.1 Tipo de 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27</cp:revision>
  <dcterms:modified xsi:type="dcterms:W3CDTF">2017-07-20T11:59:39Z</dcterms:modified>
</cp:coreProperties>
</file>