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82" r:id="rId4"/>
    <p:sldId id="285" r:id="rId5"/>
    <p:sldId id="281" r:id="rId6"/>
    <p:sldId id="288" r:id="rId7"/>
    <p:sldId id="284" r:id="rId8"/>
    <p:sldId id="287" r:id="rId9"/>
    <p:sldId id="258" r:id="rId10"/>
    <p:sldId id="283" r:id="rId11"/>
    <p:sldId id="289" r:id="rId12"/>
  </p:sldIdLst>
  <p:sldSz cx="9144000" cy="6858000" type="screen4x3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35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24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35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0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25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25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35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Raleway"/>
              <a:buChar char="•"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Raleway"/>
              <a:buChar char="–"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Raleway"/>
              <a:buChar char="•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–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»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2.5. Teoría de Colores para </a:t>
            </a:r>
            <a:r>
              <a:rPr lang="es-SV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F4E4AF-9588-4045-9A6F-5B1AE6FA2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85033"/>
              </p:ext>
            </p:extLst>
          </p:nvPr>
        </p:nvGraphicFramePr>
        <p:xfrm>
          <a:off x="245098" y="2123845"/>
          <a:ext cx="8616098" cy="432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418">
                  <a:extLst>
                    <a:ext uri="{9D8B030D-6E8A-4147-A177-3AD203B41FA5}">
                      <a16:colId xmlns:a16="http://schemas.microsoft.com/office/drawing/2014/main" val="2263426253"/>
                    </a:ext>
                  </a:extLst>
                </a:gridCol>
                <a:gridCol w="2311199">
                  <a:extLst>
                    <a:ext uri="{9D8B030D-6E8A-4147-A177-3AD203B41FA5}">
                      <a16:colId xmlns:a16="http://schemas.microsoft.com/office/drawing/2014/main" val="3864663791"/>
                    </a:ext>
                  </a:extLst>
                </a:gridCol>
                <a:gridCol w="2521671">
                  <a:extLst>
                    <a:ext uri="{9D8B030D-6E8A-4147-A177-3AD203B41FA5}">
                      <a16:colId xmlns:a16="http://schemas.microsoft.com/office/drawing/2014/main" val="2017984833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197565108"/>
                    </a:ext>
                  </a:extLst>
                </a:gridCol>
              </a:tblGrid>
              <a:tr h="652349">
                <a:tc>
                  <a:txBody>
                    <a:bodyPr/>
                    <a:lstStyle/>
                    <a:p>
                      <a:r>
                        <a:rPr lang="es-VE" b="1" dirty="0">
                          <a:latin typeface="Raleway" panose="020B0604020202020204" charset="0"/>
                        </a:rPr>
                        <a:t>Tipo</a:t>
                      </a:r>
                      <a:endParaRPr lang="en-US" b="1" dirty="0"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b="1" dirty="0">
                          <a:latin typeface="Raleway" panose="020B0604020202020204" charset="0"/>
                        </a:rPr>
                        <a:t>Categoría</a:t>
                      </a:r>
                      <a:endParaRPr lang="en-US" b="1" dirty="0"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b="1" dirty="0">
                          <a:latin typeface="Raleway" panose="020B0604020202020204" charset="0"/>
                        </a:rPr>
                        <a:t>Escala secuencial (Ordenada)</a:t>
                      </a:r>
                      <a:endParaRPr lang="en-US" b="1" dirty="0"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b="1" dirty="0">
                          <a:latin typeface="Raleway" panose="020B0604020202020204" charset="0"/>
                        </a:rPr>
                        <a:t>Escala divergente (Ordenada)</a:t>
                      </a:r>
                      <a:endParaRPr lang="en-US" b="1" dirty="0"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16762"/>
                  </a:ext>
                </a:extLst>
              </a:tr>
              <a:tr h="929719">
                <a:tc>
                  <a:txBody>
                    <a:bodyPr/>
                    <a:lstStyle/>
                    <a:p>
                      <a:r>
                        <a:rPr lang="es-VE" dirty="0">
                          <a:latin typeface="Raleway" panose="020B0604020202020204" charset="0"/>
                        </a:rPr>
                        <a:t>    </a:t>
                      </a:r>
                    </a:p>
                    <a:p>
                      <a:r>
                        <a:rPr lang="es-VE" dirty="0">
                          <a:latin typeface="Raleway" panose="020B0604020202020204" charset="0"/>
                        </a:rPr>
                        <a:t>    Ejemplo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latin typeface="Raleway" panose="020B0604020202020204" charset="0"/>
                        </a:rPr>
                        <a:t>Continentes </a:t>
                      </a:r>
                    </a:p>
                    <a:p>
                      <a:r>
                        <a:rPr lang="es-VE" dirty="0">
                          <a:latin typeface="Raleway" panose="020B0604020202020204" charset="0"/>
                        </a:rPr>
                        <a:t>Ninguno es mejor que otro, sólo diferentes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latin typeface="Raleway" panose="020B0604020202020204" charset="0"/>
                        </a:rPr>
                        <a:t>Penetración de Internet</a:t>
                      </a:r>
                      <a:endParaRPr lang="es-VE" dirty="0">
                        <a:latin typeface="Raleway" panose="020B0604020202020204" charset="0"/>
                      </a:endParaRPr>
                    </a:p>
                    <a:p>
                      <a:pPr algn="l"/>
                      <a:r>
                        <a:rPr lang="es-VE" dirty="0">
                          <a:latin typeface="Raleway" panose="020B0604020202020204" charset="0"/>
                        </a:rPr>
                        <a:t>Mientras más mejor. Se puede dar el caso mientras menos mejor (enfermedades)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latin typeface="Raleway" panose="020B0604020202020204" charset="0"/>
                        </a:rPr>
                        <a:t>Peso corporal</a:t>
                      </a:r>
                    </a:p>
                    <a:p>
                      <a:r>
                        <a:rPr lang="es-VE" dirty="0">
                          <a:latin typeface="Raleway" panose="020B0604020202020204" charset="0"/>
                        </a:rPr>
                        <a:t>No muy poco, tampoco de más.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02280"/>
                  </a:ext>
                </a:extLst>
              </a:tr>
              <a:tr h="1298316">
                <a:tc>
                  <a:txBody>
                    <a:bodyPr/>
                    <a:lstStyle/>
                    <a:p>
                      <a:pPr algn="ctr"/>
                      <a:endParaRPr lang="es-VE" dirty="0">
                        <a:latin typeface="Raleway" panose="020B0604020202020204" charset="0"/>
                      </a:endParaRPr>
                    </a:p>
                    <a:p>
                      <a:pPr algn="ctr"/>
                      <a:endParaRPr lang="es-VE" dirty="0">
                        <a:latin typeface="Raleway" panose="020B0604020202020204" charset="0"/>
                      </a:endParaRPr>
                    </a:p>
                    <a:p>
                      <a:pPr algn="ctr"/>
                      <a:r>
                        <a:rPr lang="es-VE" dirty="0">
                          <a:latin typeface="Raleway" panose="020B0604020202020204" charset="0"/>
                        </a:rPr>
                        <a:t>Se construye: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>
                          <a:latin typeface="Raleway" panose="020B0604020202020204" charset="0"/>
                        </a:rPr>
                        <a:t>Mantén fija la Saturación y la Luminosidad y busca tener matices bien diferenciados el uno del otro.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dirty="0">
                          <a:latin typeface="Raleway" panose="020B0604020202020204" charset="0"/>
                        </a:rPr>
                        <a:t>Una vez escogido el matiz, busca variar la Saturación o la luminosidad o ambas para crear la percepción de escala secuencial. </a:t>
                      </a:r>
                    </a:p>
                    <a:p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latin typeface="Raleway" panose="020B0604020202020204" charset="0"/>
                        </a:rPr>
                        <a:t>Escoge 2 matices y luego varía la Saturación o Luminosidad o ambas para tener 2 escalas secuenciales que se unen en el centro para crear la divergencia .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78161"/>
                  </a:ext>
                </a:extLst>
              </a:tr>
              <a:tr h="929719">
                <a:tc>
                  <a:txBody>
                    <a:bodyPr/>
                    <a:lstStyle/>
                    <a:p>
                      <a:pPr algn="ctr"/>
                      <a:endParaRPr lang="es-VE" dirty="0">
                        <a:latin typeface="Raleway" panose="020B0604020202020204" charset="0"/>
                      </a:endParaRPr>
                    </a:p>
                    <a:p>
                      <a:pPr algn="ctr"/>
                      <a:r>
                        <a:rPr lang="es-VE" dirty="0">
                          <a:latin typeface="Raleway" panose="020B0604020202020204" charset="0"/>
                        </a:rPr>
                        <a:t>Escala Ejemplo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49741"/>
                  </a:ext>
                </a:extLst>
              </a:tr>
            </a:tbl>
          </a:graphicData>
        </a:graphic>
      </p:graphicFrame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r>
              <a:rPr lang="es-VE" sz="1850" b="1" i="0" u="none" strike="noStrike" cap="none" dirty="0">
                <a:solidFill>
                  <a:schemeClr val="dk1"/>
                </a:solidFill>
              </a:rPr>
              <a:t>Aplicación a una variable:  </a:t>
            </a:r>
          </a:p>
          <a:p>
            <a:pPr indent="-342900">
              <a:lnSpc>
                <a:spcPct val="90000"/>
              </a:lnSpc>
              <a:spcBef>
                <a:spcPts val="370"/>
              </a:spcBef>
              <a:buSzPct val="97368"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395167" y="674175"/>
            <a:ext cx="584461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3600" b="0" i="0" u="none" strike="noStrike" cap="none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Escogencia del Color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2BAA3-CF07-46D6-87FB-AB3C016D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68" y="5630082"/>
            <a:ext cx="2053768" cy="682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18413-9DEE-44B4-ABAE-5017139B66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20" t="20524"/>
          <a:stretch/>
        </p:blipFill>
        <p:spPr>
          <a:xfrm>
            <a:off x="3944344" y="5648934"/>
            <a:ext cx="2147283" cy="663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437B5-E5A8-435C-B5CE-E0CDF2A40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796" y="5708835"/>
            <a:ext cx="2099492" cy="6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6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Estudiaremos 2 área</a:t>
            </a:r>
            <a:r>
              <a:rPr lang="es-VE" sz="1850" dirty="0"/>
              <a:t>s respecto a los colores: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Psicología de los </a:t>
            </a:r>
            <a:r>
              <a:rPr lang="es-VE" sz="1850" dirty="0"/>
              <a:t>colores</a:t>
            </a:r>
            <a:r>
              <a:rPr lang="es-VE" sz="1850" b="0" i="0" u="none" strike="noStrike" cap="none" dirty="0">
                <a:solidFill>
                  <a:schemeClr val="dk1"/>
                </a:solidFill>
              </a:rPr>
              <a:t>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Propiedades del color: </a:t>
            </a:r>
          </a:p>
          <a:p>
            <a:pPr lvl="1" indent="-342900">
              <a:lnSpc>
                <a:spcPct val="90000"/>
              </a:lnSpc>
              <a:spcBef>
                <a:spcPts val="370"/>
              </a:spcBef>
              <a:buSzPct val="97368"/>
              <a:buFont typeface="Raleway"/>
              <a:buChar char="•"/>
            </a:pPr>
            <a:r>
              <a:rPr lang="es-VE" sz="1450" dirty="0"/>
              <a:t>Matiz</a:t>
            </a:r>
          </a:p>
          <a:p>
            <a:pPr lvl="1" indent="-342900">
              <a:lnSpc>
                <a:spcPct val="90000"/>
              </a:lnSpc>
              <a:spcBef>
                <a:spcPts val="370"/>
              </a:spcBef>
              <a:buSzPct val="97368"/>
              <a:buFont typeface="Raleway"/>
              <a:buChar char="•"/>
            </a:pPr>
            <a:r>
              <a:rPr lang="es-VE" sz="1450" b="0" i="0" u="none" strike="noStrike" cap="none" dirty="0">
                <a:solidFill>
                  <a:schemeClr val="dk1"/>
                </a:solidFill>
              </a:rPr>
              <a:t>Valor, Tono o Luminosidad. </a:t>
            </a:r>
          </a:p>
          <a:p>
            <a:pPr lvl="1" indent="-342900">
              <a:lnSpc>
                <a:spcPct val="90000"/>
              </a:lnSpc>
              <a:spcBef>
                <a:spcPts val="370"/>
              </a:spcBef>
              <a:buSzPct val="97368"/>
              <a:buFont typeface="Raleway"/>
              <a:buChar char="•"/>
            </a:pPr>
            <a:r>
              <a:rPr lang="es-VE" sz="1450" dirty="0"/>
              <a:t>Saturación o Intensidad</a:t>
            </a:r>
          </a:p>
          <a:p>
            <a:pPr marL="400050" lvl="1" indent="0">
              <a:lnSpc>
                <a:spcPct val="90000"/>
              </a:lnSpc>
              <a:spcBef>
                <a:spcPts val="370"/>
              </a:spcBef>
              <a:buSzPct val="97368"/>
              <a:buNone/>
            </a:pPr>
            <a:endParaRPr lang="es-VE" sz="1450" b="0" i="0" u="none" strike="noStrike" cap="none"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370"/>
              </a:spcBef>
              <a:buSzPct val="97368"/>
              <a:buNone/>
            </a:pPr>
            <a:r>
              <a:rPr lang="es-VE" sz="1850" dirty="0"/>
              <a:t>Lo hacemos porque nos interesa responder la pregunta qué colores debo usar al crear una visualización.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Los colores</a:t>
            </a: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laboratorialogotigo2.png"/>
          <p:cNvPicPr preferRelativeResize="0"/>
          <p:nvPr/>
        </p:nvPicPr>
        <p:blipFill rotWithShape="1">
          <a:blip r:embed="rId3">
            <a:alphaModFix/>
          </a:blip>
          <a:srcRect b="7386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0" y="3403232"/>
            <a:ext cx="9144000" cy="49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BO" sz="4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Aspectos de los Colores</a:t>
            </a:r>
          </a:p>
        </p:txBody>
      </p:sp>
      <p:pic>
        <p:nvPicPr>
          <p:cNvPr id="178" name="Shape 178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0941" y="2786009"/>
            <a:ext cx="548100" cy="5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32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Los colores tienen palabras, sentimientos y acciones asociados a ellos. A esto lo llamamos psicología del color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r>
              <a:rPr lang="es-VE" sz="1850" dirty="0"/>
              <a:t>Recuerda que todo color tiene aspectos positivos y negativos, así que se consiente de ambos al usarlos.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673258" y="674175"/>
            <a:ext cx="5594808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Psicología de los Colores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F99CE-6EBB-497E-BAD5-2E8314901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31" y="2612256"/>
            <a:ext cx="81057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Las marcas escogen sus colores según como se quieren posicionar: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673258" y="674175"/>
            <a:ext cx="5594808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Psicología de los Colores 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BB67C5F8-8CBF-43B9-8E16-99FF6A88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08" y="2023933"/>
            <a:ext cx="6177931" cy="4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739245" y="674175"/>
            <a:ext cx="53921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U" sz="3600" b="0" i="0" u="none" strike="noStrike" cap="none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Propiedades del Color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FC7561-D715-429F-AA40-4E3E1AC0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28" y="1550709"/>
            <a:ext cx="7096942" cy="50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8717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1" i="0" u="none" strike="noStrike" cap="none" dirty="0">
                <a:solidFill>
                  <a:schemeClr val="dk1"/>
                </a:solidFill>
              </a:rPr>
              <a:t>Matiz = Categoría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450" b="0" i="0" u="none" strike="noStrike" cap="none" dirty="0">
                <a:solidFill>
                  <a:schemeClr val="dk1"/>
                </a:solidFill>
              </a:rPr>
              <a:t>Se diferencia claramente del otro color, pero no implica una escala en sí misma </a:t>
            </a:r>
            <a:endParaRPr lang="es-VE" sz="1450" dirty="0"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r>
              <a:rPr lang="es-VE" sz="1850" b="1" i="0" u="none" strike="noStrike" cap="none" dirty="0">
                <a:solidFill>
                  <a:schemeClr val="dk1"/>
                </a:solidFill>
              </a:rPr>
              <a:t>Luminosidad y Saturación = Orden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r>
              <a:rPr lang="es-VE" sz="1850" dirty="0"/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r>
              <a:rPr lang="es-VE" sz="1450" b="0" i="0" u="none" strike="noStrike" cap="none" dirty="0">
                <a:solidFill>
                  <a:schemeClr val="dk1"/>
                </a:solidFill>
              </a:rPr>
              <a:t>	Permite establecer una percepción de escala de mayor a menor.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932495" y="674175"/>
            <a:ext cx="5321431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Propiedades del Color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98BA3-574B-4653-A48B-14ED4D2D8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52" y="4028218"/>
            <a:ext cx="3528218" cy="26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laboratorialogotigo2.png"/>
          <p:cNvPicPr preferRelativeResize="0"/>
          <p:nvPr/>
        </p:nvPicPr>
        <p:blipFill rotWithShape="1">
          <a:blip r:embed="rId3">
            <a:alphaModFix/>
          </a:blip>
          <a:srcRect b="7386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0" y="3403232"/>
            <a:ext cx="9144000" cy="49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BO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Escogencia del Color en las Visualizaciones</a:t>
            </a:r>
          </a:p>
        </p:txBody>
      </p:sp>
      <p:pic>
        <p:nvPicPr>
          <p:cNvPr id="178" name="Shape 178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0941" y="2786009"/>
            <a:ext cx="548100" cy="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1" i="0" u="none" strike="noStrike" cap="none" dirty="0">
                <a:solidFill>
                  <a:schemeClr val="dk1"/>
                </a:solidFill>
              </a:rPr>
              <a:t>Paleta de Colores General: </a:t>
            </a:r>
            <a:endParaRPr lang="es-VE" sz="1850" b="1" dirty="0"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Fíjate en los colores escogidos por la empresa para su logo. Esto representa como ellos se ven a sí mismos.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dirty="0"/>
              <a:t>Trata de mantenerte en esta paleta de colores, aunque según el indicador puedes cambiar usando la psicología del color.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None/>
            </a:pPr>
            <a:endParaRPr lang="es-VE" sz="1850" dirty="0"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dirty="0"/>
              <a:t>Busca que se vea agradable y sea fácil de leer. </a:t>
            </a:r>
            <a:endParaRPr lang="es-VE" sz="185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2.5 Teoría de Colores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395167" y="674175"/>
            <a:ext cx="584461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3600" b="0" i="0" u="none" strike="noStrike" cap="none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Escogencia del Color</a:t>
            </a:r>
          </a:p>
        </p:txBody>
      </p:sp>
    </p:spTree>
    <p:extLst>
      <p:ext uri="{BB962C8B-B14F-4D97-AF65-F5344CB8AC3E}">
        <p14:creationId xmlns:p14="http://schemas.microsoft.com/office/powerpoint/2010/main" val="193131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(4:3)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Calibri</vt:lpstr>
      <vt:lpstr>Raleway</vt:lpstr>
      <vt:lpstr>Office Theme</vt:lpstr>
      <vt:lpstr>Office Theme</vt:lpstr>
      <vt:lpstr>PowerPoint Presentation</vt:lpstr>
      <vt:lpstr>2.5 Teoría de Colores</vt:lpstr>
      <vt:lpstr>PowerPoint Presentation</vt:lpstr>
      <vt:lpstr>2.5 Teoría de Colores</vt:lpstr>
      <vt:lpstr>2.5 Teoría de Colores</vt:lpstr>
      <vt:lpstr>2.5 Teoría de Colores</vt:lpstr>
      <vt:lpstr>2.5 Teoría de Colores</vt:lpstr>
      <vt:lpstr>PowerPoint Presentation</vt:lpstr>
      <vt:lpstr>2.5 Teoría de Colores</vt:lpstr>
      <vt:lpstr>2.5 Teoría de Colores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15</cp:revision>
  <dcterms:modified xsi:type="dcterms:W3CDTF">2017-07-12T09:07:43Z</dcterms:modified>
</cp:coreProperties>
</file>