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9144000" cy="6858000" type="screen4x3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17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8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55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4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es.logicalis.com/analytics/tableros-de-control-indicadores-y-buenas-practica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7.1.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un Tablero de Información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22553" y="2381040"/>
            <a:ext cx="3510946" cy="23024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>
                <a:latin typeface="Raleway" panose="020B0604020202020204" charset="0"/>
              </a:rPr>
              <a:t>Un tablero de información es el conjunto de gráficos e informaciones interactivas que le permiten a una persona entender de manera dinámica la realidad que un conjunto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>
                <a:latin typeface="Raleway" panose="020B0604020202020204" charset="0"/>
              </a:rPr>
              <a:t>de datos presenta. </a:t>
            </a:r>
            <a:endParaRPr lang="es-VE" sz="185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Tablero de Información 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830B8-08E2-40CE-B486-C3DD8D17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56" y="1699398"/>
            <a:ext cx="5039165" cy="3062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BEEBE-3874-4AAC-B567-31FC6FC3C122}"/>
              </a:ext>
            </a:extLst>
          </p:cNvPr>
          <p:cNvSpPr txBox="1"/>
          <p:nvPr/>
        </p:nvSpPr>
        <p:spPr>
          <a:xfrm flipH="1">
            <a:off x="74707" y="6203443"/>
            <a:ext cx="9192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 de la Imagen: </a:t>
            </a:r>
          </a:p>
          <a:p>
            <a:r>
              <a:rPr lang="es-VE" dirty="0">
                <a:latin typeface="Raleway" panose="020B0604020202020204" charset="0"/>
                <a:hlinkClick r:id="rId5"/>
              </a:rPr>
              <a:t>https://blog.es.logicalis.com/analytics/tableros-de-control-indicadores-y-buenas-practicas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97E413-1B15-4149-B7DB-1A6E2F9E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686"/>
            <a:ext cx="9144000" cy="4198627"/>
          </a:xfrm>
          <a:prstGeom prst="rect">
            <a:avLst/>
          </a:prstGeom>
        </p:spPr>
      </p:pic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207390" y="6206968"/>
            <a:ext cx="8936610" cy="1392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00" dirty="0">
                <a:latin typeface="Raleway" panose="020B0604020202020204" charset="0"/>
              </a:rPr>
              <a:t>        Parámetros               Filtros                Leyendas              Elementos de Información              Interactividad</a:t>
            </a:r>
            <a:endParaRPr lang="es-VE" sz="140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Elementos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44763F-6120-44E3-8570-458092856A84}"/>
              </a:ext>
            </a:extLst>
          </p:cNvPr>
          <p:cNvGrpSpPr/>
          <p:nvPr/>
        </p:nvGrpSpPr>
        <p:grpSpPr>
          <a:xfrm>
            <a:off x="131781" y="6148086"/>
            <a:ext cx="400639" cy="377072"/>
            <a:chOff x="5321431" y="1607270"/>
            <a:chExt cx="400639" cy="3770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8E861C-182B-4FC8-AF94-07067FFC1A9E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B7ED9E-B110-4FC4-B01C-82E8626B70C7}"/>
                </a:ext>
              </a:extLst>
            </p:cNvPr>
            <p:cNvSpPr txBox="1"/>
            <p:nvPr/>
          </p:nvSpPr>
          <p:spPr>
            <a:xfrm>
              <a:off x="5459535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9B02C9-9448-4770-8F88-D7C154FA14E1}"/>
              </a:ext>
            </a:extLst>
          </p:cNvPr>
          <p:cNvGrpSpPr/>
          <p:nvPr/>
        </p:nvGrpSpPr>
        <p:grpSpPr>
          <a:xfrm>
            <a:off x="1779451" y="6162225"/>
            <a:ext cx="400639" cy="377072"/>
            <a:chOff x="5321431" y="1607270"/>
            <a:chExt cx="400639" cy="377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B5F1CC-81C8-4D10-A5FB-08B77FB3C41D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E7F765-05DB-41BF-BA1C-6B3741128AAD}"/>
                </a:ext>
              </a:extLst>
            </p:cNvPr>
            <p:cNvSpPr txBox="1"/>
            <p:nvPr/>
          </p:nvSpPr>
          <p:spPr>
            <a:xfrm>
              <a:off x="5464248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ED9726-F1AD-44C6-9988-5F2077DCC854}"/>
              </a:ext>
            </a:extLst>
          </p:cNvPr>
          <p:cNvGrpSpPr/>
          <p:nvPr/>
        </p:nvGrpSpPr>
        <p:grpSpPr>
          <a:xfrm>
            <a:off x="2983584" y="6141716"/>
            <a:ext cx="400639" cy="377072"/>
            <a:chOff x="5321431" y="1607270"/>
            <a:chExt cx="400639" cy="37707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4A431B-13FE-49C6-843B-C45E903943B8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7913F0-6904-4C56-A6F2-BB913A4DF333}"/>
                </a:ext>
              </a:extLst>
            </p:cNvPr>
            <p:cNvSpPr txBox="1"/>
            <p:nvPr/>
          </p:nvSpPr>
          <p:spPr>
            <a:xfrm>
              <a:off x="5459535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3E35B5-A60B-4C5F-A556-A5324D2479A3}"/>
              </a:ext>
            </a:extLst>
          </p:cNvPr>
          <p:cNvGrpSpPr/>
          <p:nvPr/>
        </p:nvGrpSpPr>
        <p:grpSpPr>
          <a:xfrm>
            <a:off x="7293833" y="6123770"/>
            <a:ext cx="400639" cy="377072"/>
            <a:chOff x="5321431" y="1607270"/>
            <a:chExt cx="400639" cy="3770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E2B98B-1E29-4F36-9802-1563D6B8B77A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5FD91-CF6B-4EA1-8F10-E7FB50E21935}"/>
                </a:ext>
              </a:extLst>
            </p:cNvPr>
            <p:cNvSpPr txBox="1"/>
            <p:nvPr/>
          </p:nvSpPr>
          <p:spPr>
            <a:xfrm>
              <a:off x="5468961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C3880-0DA3-42A8-AB74-0CE9FA1308CE}"/>
              </a:ext>
            </a:extLst>
          </p:cNvPr>
          <p:cNvGrpSpPr/>
          <p:nvPr/>
        </p:nvGrpSpPr>
        <p:grpSpPr>
          <a:xfrm>
            <a:off x="4470662" y="6114927"/>
            <a:ext cx="400639" cy="377072"/>
            <a:chOff x="5321431" y="1607270"/>
            <a:chExt cx="400639" cy="37707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1F081B-107A-452E-8003-C0C357BC6209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A0401C-9E4D-4F7A-AF67-F4E4ED578408}"/>
                </a:ext>
              </a:extLst>
            </p:cNvPr>
            <p:cNvSpPr txBox="1"/>
            <p:nvPr/>
          </p:nvSpPr>
          <p:spPr>
            <a:xfrm>
              <a:off x="5464248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7BAA38-0930-4F21-8C2A-BAA4132A1135}"/>
              </a:ext>
            </a:extLst>
          </p:cNvPr>
          <p:cNvGrpSpPr/>
          <p:nvPr/>
        </p:nvGrpSpPr>
        <p:grpSpPr>
          <a:xfrm>
            <a:off x="826222" y="1823176"/>
            <a:ext cx="400639" cy="377072"/>
            <a:chOff x="5321431" y="1607270"/>
            <a:chExt cx="400639" cy="3770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5A673E-4B65-47AD-A36B-38B96E7BD1CC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8AEC68-DC9E-403A-832B-B9C66F4C4344}"/>
                </a:ext>
              </a:extLst>
            </p:cNvPr>
            <p:cNvSpPr txBox="1"/>
            <p:nvPr/>
          </p:nvSpPr>
          <p:spPr>
            <a:xfrm>
              <a:off x="5459535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8E3A9-57BD-4E46-9931-6463EBB442B4}"/>
              </a:ext>
            </a:extLst>
          </p:cNvPr>
          <p:cNvGrpSpPr/>
          <p:nvPr/>
        </p:nvGrpSpPr>
        <p:grpSpPr>
          <a:xfrm>
            <a:off x="716438" y="2704152"/>
            <a:ext cx="400639" cy="377072"/>
            <a:chOff x="5321431" y="1607270"/>
            <a:chExt cx="400639" cy="3770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D36AA8-0B74-4282-A237-963F7AFDCBEE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1CCE62-3512-49C5-B553-7866B5EF531F}"/>
                </a:ext>
              </a:extLst>
            </p:cNvPr>
            <p:cNvSpPr txBox="1"/>
            <p:nvPr/>
          </p:nvSpPr>
          <p:spPr>
            <a:xfrm>
              <a:off x="5464248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B3A9A6-28ED-4A44-AC1B-B4E4EC471AB0}"/>
              </a:ext>
            </a:extLst>
          </p:cNvPr>
          <p:cNvGrpSpPr/>
          <p:nvPr/>
        </p:nvGrpSpPr>
        <p:grpSpPr>
          <a:xfrm>
            <a:off x="764006" y="4116232"/>
            <a:ext cx="400639" cy="377072"/>
            <a:chOff x="5321431" y="1607270"/>
            <a:chExt cx="400639" cy="37707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6D9C3B-8876-4536-A7B9-AACBC030BEB7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30E34D-FC1F-4318-BB1C-4D9B9AF83589}"/>
                </a:ext>
              </a:extLst>
            </p:cNvPr>
            <p:cNvSpPr txBox="1"/>
            <p:nvPr/>
          </p:nvSpPr>
          <p:spPr>
            <a:xfrm>
              <a:off x="5459535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17054C-7C4D-4858-AEB0-25287D8B5A6B}"/>
              </a:ext>
            </a:extLst>
          </p:cNvPr>
          <p:cNvGrpSpPr/>
          <p:nvPr/>
        </p:nvGrpSpPr>
        <p:grpSpPr>
          <a:xfrm>
            <a:off x="3689808" y="2145092"/>
            <a:ext cx="400639" cy="377072"/>
            <a:chOff x="5321431" y="1607270"/>
            <a:chExt cx="400639" cy="3770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5A7D4D-579F-450B-8DAC-B4980858C255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843E83-96AC-4BE4-B230-BEDB29C97964}"/>
                </a:ext>
              </a:extLst>
            </p:cNvPr>
            <p:cNvSpPr txBox="1"/>
            <p:nvPr/>
          </p:nvSpPr>
          <p:spPr>
            <a:xfrm>
              <a:off x="5464248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135258-D7C6-4636-9B41-78CF0674F68B}"/>
              </a:ext>
            </a:extLst>
          </p:cNvPr>
          <p:cNvGrpSpPr/>
          <p:nvPr/>
        </p:nvGrpSpPr>
        <p:grpSpPr>
          <a:xfrm>
            <a:off x="7151016" y="1997139"/>
            <a:ext cx="400639" cy="377072"/>
            <a:chOff x="5321431" y="1607270"/>
            <a:chExt cx="400639" cy="37707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9D570E2-92FD-450C-972A-01E44D1A9159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D0BC1-F359-45AF-8FB9-4342969CF67D}"/>
                </a:ext>
              </a:extLst>
            </p:cNvPr>
            <p:cNvSpPr txBox="1"/>
            <p:nvPr/>
          </p:nvSpPr>
          <p:spPr>
            <a:xfrm>
              <a:off x="5464248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F15EDB-ADF3-4EAB-9FE8-F563EA816025}"/>
              </a:ext>
            </a:extLst>
          </p:cNvPr>
          <p:cNvGrpSpPr/>
          <p:nvPr/>
        </p:nvGrpSpPr>
        <p:grpSpPr>
          <a:xfrm>
            <a:off x="4572000" y="3745092"/>
            <a:ext cx="400639" cy="377072"/>
            <a:chOff x="5321431" y="1607270"/>
            <a:chExt cx="400639" cy="37707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C49C82-808E-4B38-8012-7969B2D7CFA4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763437-86DA-4941-B6EC-789659F7A06D}"/>
                </a:ext>
              </a:extLst>
            </p:cNvPr>
            <p:cNvSpPr txBox="1"/>
            <p:nvPr/>
          </p:nvSpPr>
          <p:spPr>
            <a:xfrm>
              <a:off x="5464248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4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5FB045-5277-4B3C-BBB2-90651D76353C}"/>
              </a:ext>
            </a:extLst>
          </p:cNvPr>
          <p:cNvSpPr/>
          <p:nvPr/>
        </p:nvSpPr>
        <p:spPr>
          <a:xfrm>
            <a:off x="1091295" y="2161436"/>
            <a:ext cx="1298400" cy="425550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56EB52-B786-46BB-BC81-D913F6156BFD}"/>
              </a:ext>
            </a:extLst>
          </p:cNvPr>
          <p:cNvSpPr/>
          <p:nvPr/>
        </p:nvSpPr>
        <p:spPr>
          <a:xfrm>
            <a:off x="1164645" y="3474107"/>
            <a:ext cx="1078934" cy="425550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7099B9-F150-439C-A648-0D9FA6A0BECC}"/>
              </a:ext>
            </a:extLst>
          </p:cNvPr>
          <p:cNvGrpSpPr/>
          <p:nvPr/>
        </p:nvGrpSpPr>
        <p:grpSpPr>
          <a:xfrm>
            <a:off x="1169358" y="2185675"/>
            <a:ext cx="400639" cy="377072"/>
            <a:chOff x="5321431" y="1607270"/>
            <a:chExt cx="400639" cy="3770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B6DFAD-83B6-4358-BDD5-002C669E1E05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8841D2-0383-427D-904A-35FD66A7B2AB}"/>
                </a:ext>
              </a:extLst>
            </p:cNvPr>
            <p:cNvSpPr txBox="1"/>
            <p:nvPr/>
          </p:nvSpPr>
          <p:spPr>
            <a:xfrm>
              <a:off x="5468961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5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081BA4-EB99-47E8-85AF-B9E7CB0E3E9F}"/>
              </a:ext>
            </a:extLst>
          </p:cNvPr>
          <p:cNvGrpSpPr/>
          <p:nvPr/>
        </p:nvGrpSpPr>
        <p:grpSpPr>
          <a:xfrm>
            <a:off x="1226861" y="3498346"/>
            <a:ext cx="400639" cy="377072"/>
            <a:chOff x="5321431" y="1607270"/>
            <a:chExt cx="400639" cy="37707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F69590-EBCD-498F-A9A6-FBA64C5D0202}"/>
                </a:ext>
              </a:extLst>
            </p:cNvPr>
            <p:cNvSpPr/>
            <p:nvPr/>
          </p:nvSpPr>
          <p:spPr>
            <a:xfrm flipH="1">
              <a:off x="5321431" y="1607270"/>
              <a:ext cx="400639" cy="377072"/>
            </a:xfrm>
            <a:prstGeom prst="ellipse">
              <a:avLst/>
            </a:prstGeom>
            <a:solidFill>
              <a:srgbClr val="F7B617"/>
            </a:solidFill>
            <a:ln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EBA605-8E4F-459C-A524-60B95BD2DF16}"/>
                </a:ext>
              </a:extLst>
            </p:cNvPr>
            <p:cNvSpPr txBox="1"/>
            <p:nvPr/>
          </p:nvSpPr>
          <p:spPr>
            <a:xfrm>
              <a:off x="5468961" y="1621409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2B2B"/>
                  </a:solidFill>
                  <a:latin typeface="Raleway" panose="020B060402020202020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1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199" y="1628481"/>
            <a:ext cx="8342723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Fácil de entender y leer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Escoger los elementos de información adecuados (No demasiados, pero tampoco muy pocos)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Poder visualizar todo en un solo sitio sin tener que desplazarse. 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Identificar los elementos con títulos claros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Usar los colores que acompañen la sicología y a la empresa u organización a la que se le hace el análisis.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UX en un tablero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6550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>
                <a:latin typeface="Raleway" panose="020B0604020202020204" charset="0"/>
              </a:rPr>
              <a:t>En general rige el principio de mientras más mejor.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>
                <a:latin typeface="Raleway" panose="020B0604020202020204" charset="0"/>
              </a:rPr>
              <a:t>Aunque no siempre se aplica, dado que se puede dar el caso en que al agregar exceso de filtros las visualizaciones pierdan sentido.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>
              <a:latin typeface="Raleway" panose="020B060402020202020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>
                <a:latin typeface="Raleway" panose="020B0604020202020204" charset="0"/>
              </a:rPr>
              <a:t>Para ello se sugieren los siguientes pasos: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>
              <a:latin typeface="Raleway" panose="020B0604020202020204" charset="0"/>
            </a:endParaRP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>
                <a:latin typeface="Raleway" panose="020B0604020202020204" charset="0"/>
              </a:rPr>
              <a:t>1. Interconectar todos los elementos de un tablero de información y permitir que cada elemento pueda filtrar a los otros. 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>
                <a:latin typeface="Raleway" panose="020B0604020202020204" charset="0"/>
              </a:rPr>
              <a:t>2. Recorrer el tablero de información jugando con la data y ver cómo reaccionan todos los elementos de información a cada filtro. 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>
                <a:latin typeface="Raleway" panose="020B0604020202020204" charset="0"/>
              </a:rPr>
              <a:t>3. Si se encuentra que un filtro deja sin sentido los demás elementos, considerar removerlo o ajustarlo. 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>
                <a:latin typeface="Raleway" panose="020B0604020202020204" charset="0"/>
              </a:rPr>
              <a:t>4. Repetir el paso 2 y 3 hasta llegar a un tablero dinámico con el que es sencillo y amigable interactuar. </a:t>
            </a:r>
            <a:endParaRPr lang="es-VE" sz="145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Decisión de Interactividad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63870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Raleway</vt:lpstr>
      <vt:lpstr>Calibri</vt:lpstr>
      <vt:lpstr>Office Theme</vt:lpstr>
      <vt:lpstr>PowerPoint Presentation</vt:lpstr>
      <vt:lpstr>7.1 Introducción a un Tablero de Información</vt:lpstr>
      <vt:lpstr>7.1 Introducción a un Tablero de Información</vt:lpstr>
      <vt:lpstr>7.1 Introducción a un Tablero de Información</vt:lpstr>
      <vt:lpstr>7.1 Introducción a un Tablero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24</cp:revision>
  <dcterms:modified xsi:type="dcterms:W3CDTF">2017-07-26T12:46:55Z</dcterms:modified>
</cp:coreProperties>
</file>