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82" r:id="rId2"/>
    <p:sldId id="283" r:id="rId3"/>
    <p:sldId id="292" r:id="rId4"/>
    <p:sldId id="294" r:id="rId5"/>
    <p:sldId id="295" r:id="rId6"/>
    <p:sldId id="296" r:id="rId7"/>
    <p:sldId id="297" r:id="rId8"/>
    <p:sldId id="298" r:id="rId9"/>
    <p:sldId id="299" r:id="rId10"/>
  </p:sldIdLst>
  <p:sldSz cx="9144000" cy="6858000" type="screen4x3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7B617"/>
    <a:srgbClr val="2BB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57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5770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8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298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2606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56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63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09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3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2.6.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Juego de Agregaciones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TARJETAS DE AGREGACIONES</a:t>
            </a:r>
          </a:p>
        </p:txBody>
      </p:sp>
    </p:spTree>
    <p:extLst>
      <p:ext uri="{BB962C8B-B14F-4D97-AF65-F5344CB8AC3E}">
        <p14:creationId xmlns:p14="http://schemas.microsoft.com/office/powerpoint/2010/main" val="183874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Mínimo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Saber el menor valor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" panose="020B0604020202020204" charset="0"/>
              </a:rPr>
              <a:t>Representa el valor mínimo que haya en una muestra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193680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cuantas veces se repite cada valor. Esto definirá la frecuencia del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Ver cuál es el valor más pequeño que tiene al menos 1 como frecuencia.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Ese valor representa el mínimo de la población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301343" y="6338589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28F36-0D23-43A8-B3D2-A2975DB42C8F}"/>
              </a:ext>
            </a:extLst>
          </p:cNvPr>
          <p:cNvSpPr txBox="1"/>
          <p:nvPr/>
        </p:nvSpPr>
        <p:spPr>
          <a:xfrm>
            <a:off x="996367" y="5544195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-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178006" y="5585136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Minimun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426EE-74E9-44BE-B45C-BC27D7CCCB5E}"/>
              </a:ext>
            </a:extLst>
          </p:cNvPr>
          <p:cNvSpPr txBox="1"/>
          <p:nvPr/>
        </p:nvSpPr>
        <p:spPr>
          <a:xfrm>
            <a:off x="3629911" y="5600172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01036-CCE2-4FE8-B779-5A7C478A23CB}"/>
              </a:ext>
            </a:extLst>
          </p:cNvPr>
          <p:cNvSpPr txBox="1"/>
          <p:nvPr/>
        </p:nvSpPr>
        <p:spPr>
          <a:xfrm>
            <a:off x="2101493" y="6279770"/>
            <a:ext cx="225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– Función o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Máximo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S</a:t>
            </a:r>
            <a:r>
              <a:rPr lang="en-US" dirty="0" err="1">
                <a:latin typeface="Raleway" panose="020B0604020202020204" charset="0"/>
              </a:rPr>
              <a:t>aber</a:t>
            </a:r>
            <a:r>
              <a:rPr lang="en-US" dirty="0">
                <a:latin typeface="Raleway" panose="020B0604020202020204" charset="0"/>
              </a:rPr>
              <a:t> el mayor valor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" panose="020B0604020202020204" charset="0"/>
              </a:rPr>
              <a:t>Representa el valor máximo que haya en una muestra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193680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cuantas veces se repite cada valor. Esto definirá la frecuencia del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Ver cuál es el valor más grande que tiene al menos 1 como frecuencia.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Ese valor representa el máximo de la población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301343" y="6338589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MAX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28F36-0D23-43A8-B3D2-A2975DB42C8F}"/>
              </a:ext>
            </a:extLst>
          </p:cNvPr>
          <p:cNvSpPr txBox="1"/>
          <p:nvPr/>
        </p:nvSpPr>
        <p:spPr>
          <a:xfrm>
            <a:off x="996367" y="5544195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178006" y="5585136"/>
            <a:ext cx="194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Maximun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426EE-74E9-44BE-B45C-BC27D7CCCB5E}"/>
              </a:ext>
            </a:extLst>
          </p:cNvPr>
          <p:cNvSpPr txBox="1"/>
          <p:nvPr/>
        </p:nvSpPr>
        <p:spPr>
          <a:xfrm>
            <a:off x="3629911" y="5600172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01036-CCE2-4FE8-B779-5A7C478A23CB}"/>
              </a:ext>
            </a:extLst>
          </p:cNvPr>
          <p:cNvSpPr txBox="1"/>
          <p:nvPr/>
        </p:nvSpPr>
        <p:spPr>
          <a:xfrm>
            <a:off x="2101493" y="6279770"/>
            <a:ext cx="237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– Función o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2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Rango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Saber que valores hay en una data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Raleway" panose="020B0604020202020204" charset="0"/>
              </a:rPr>
              <a:t>Son todos los valores que se encuentran entre el mínimo y máximo de una muestra.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193680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cuantas veces se repite cada valor. Esto definirá la frecuencia del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Ver cuál es el valor más pequeño que tiene al menos 1 como frecuencia. Esto representa el mínimo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Ver cuál es el valor más grande que tiene al menos 1 como frecuencia. Esto representa el máximo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El rango son todos los valores ubicados entre el mínimo y máximo de la población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232644" y="6191729"/>
            <a:ext cx="17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- Función</a:t>
            </a:r>
          </a:p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MAX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28F36-0D23-43A8-B3D2-A2975DB42C8F}"/>
              </a:ext>
            </a:extLst>
          </p:cNvPr>
          <p:cNvSpPr txBox="1"/>
          <p:nvPr/>
        </p:nvSpPr>
        <p:spPr>
          <a:xfrm>
            <a:off x="996367" y="5431075"/>
            <a:ext cx="17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– Método</a:t>
            </a:r>
          </a:p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178006" y="5585136"/>
            <a:ext cx="194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Minimun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</a:p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Maximun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426EE-74E9-44BE-B45C-BC27D7CCCB5E}"/>
              </a:ext>
            </a:extLst>
          </p:cNvPr>
          <p:cNvSpPr txBox="1"/>
          <p:nvPr/>
        </p:nvSpPr>
        <p:spPr>
          <a:xfrm>
            <a:off x="3635965" y="5477414"/>
            <a:ext cx="17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- Función</a:t>
            </a:r>
          </a:p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01036-CCE2-4FE8-B779-5A7C478A23CB}"/>
              </a:ext>
            </a:extLst>
          </p:cNvPr>
          <p:cNvSpPr txBox="1"/>
          <p:nvPr/>
        </p:nvSpPr>
        <p:spPr>
          <a:xfrm>
            <a:off x="2016022" y="6191729"/>
            <a:ext cx="241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min – Función o Método</a:t>
            </a:r>
          </a:p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max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– Función o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8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Suma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El total de una variable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" panose="020B0604020202020204" charset="0"/>
              </a:rPr>
              <a:t>Es la suma de todos los valores de una muestra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193680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cuantas veces se repite cada valor. Esto definirá la frecuencia del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Sumar todas las frecuencias. 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301343" y="6338589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SUMA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28F36-0D23-43A8-B3D2-A2975DB42C8F}"/>
              </a:ext>
            </a:extLst>
          </p:cNvPr>
          <p:cNvSpPr txBox="1"/>
          <p:nvPr/>
        </p:nvSpPr>
        <p:spPr>
          <a:xfrm>
            <a:off x="996367" y="5435792"/>
            <a:ext cx="17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.reduce(add,0) -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178006" y="5585136"/>
            <a:ext cx="194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Sum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426EE-74E9-44BE-B45C-BC27D7CCCB5E}"/>
              </a:ext>
            </a:extLst>
          </p:cNvPr>
          <p:cNvSpPr txBox="1"/>
          <p:nvPr/>
        </p:nvSpPr>
        <p:spPr>
          <a:xfrm>
            <a:off x="3629911" y="5600172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sum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01036-CCE2-4FE8-B779-5A7C478A23CB}"/>
              </a:ext>
            </a:extLst>
          </p:cNvPr>
          <p:cNvSpPr txBox="1"/>
          <p:nvPr/>
        </p:nvSpPr>
        <p:spPr>
          <a:xfrm>
            <a:off x="2101492" y="6246779"/>
            <a:ext cx="330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sum – Función o 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3023850" y="674175"/>
            <a:ext cx="30963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Cuenta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Saber cuantos elementos hay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" panose="020B0604020202020204" charset="0"/>
              </a:rPr>
              <a:t>Representa la cantidad de elementos con información en una serie de datos. 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193680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cuantas veces se repite cada valor. Esto definirá la frecuencia del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Sumar todas las frecuencias.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todos los elementos cuya suma sea más de 0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301343" y="6338589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CONTAR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178006" y="5585136"/>
            <a:ext cx="194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Count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426EE-74E9-44BE-B45C-BC27D7CCCB5E}"/>
              </a:ext>
            </a:extLst>
          </p:cNvPr>
          <p:cNvSpPr txBox="1"/>
          <p:nvPr/>
        </p:nvSpPr>
        <p:spPr>
          <a:xfrm>
            <a:off x="3559997" y="5400465"/>
            <a:ext cx="2063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Dependiendo de la estructura:  </a:t>
            </a:r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length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, </a:t>
            </a:r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nrow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o </a:t>
            </a:r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ncol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01036-CCE2-4FE8-B779-5A7C478A23CB}"/>
              </a:ext>
            </a:extLst>
          </p:cNvPr>
          <p:cNvSpPr txBox="1"/>
          <p:nvPr/>
        </p:nvSpPr>
        <p:spPr>
          <a:xfrm>
            <a:off x="2101493" y="6279770"/>
            <a:ext cx="252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count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–Método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B4262C-D307-4B09-A0CA-D2912D5597F9}"/>
              </a:ext>
            </a:extLst>
          </p:cNvPr>
          <p:cNvSpPr txBox="1"/>
          <p:nvPr/>
        </p:nvSpPr>
        <p:spPr>
          <a:xfrm>
            <a:off x="955241" y="5492288"/>
            <a:ext cx="19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length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- Método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0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413261" y="674175"/>
            <a:ext cx="427976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Media Aritmética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Cuanto le toca a cada uno se si divide el total por igual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Raleway" panose="020B0604020202020204" charset="0"/>
              </a:rPr>
              <a:t>La media de varias cantidades es la suma de todas las cantidades dividida entre el número de ellas. También se llama promedio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245526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Calcular la suma y la cuenta de la población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Dividir ambos valores</a:t>
            </a: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301343" y="6338589"/>
            <a:ext cx="217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PROMEDIO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28F36-0D23-43A8-B3D2-A2975DB42C8F}"/>
              </a:ext>
            </a:extLst>
          </p:cNvPr>
          <p:cNvSpPr txBox="1"/>
          <p:nvPr/>
        </p:nvSpPr>
        <p:spPr>
          <a:xfrm>
            <a:off x="896880" y="5493129"/>
            <a:ext cx="199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.reduce(add,0)/.</a:t>
            </a:r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length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- Método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178006" y="5585136"/>
            <a:ext cx="194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 err="1">
                <a:solidFill>
                  <a:srgbClr val="2B2B2B"/>
                </a:solidFill>
                <a:latin typeface="Raleway" panose="020B0604020202020204" charset="0"/>
              </a:rPr>
              <a:t>Average</a:t>
            </a:r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426EE-74E9-44BE-B45C-BC27D7CCCB5E}"/>
              </a:ext>
            </a:extLst>
          </p:cNvPr>
          <p:cNvSpPr txBox="1"/>
          <p:nvPr/>
        </p:nvSpPr>
        <p:spPr>
          <a:xfrm>
            <a:off x="3629911" y="5600172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mean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01036-CCE2-4FE8-B779-5A7C478A23CB}"/>
              </a:ext>
            </a:extLst>
          </p:cNvPr>
          <p:cNvSpPr txBox="1"/>
          <p:nvPr/>
        </p:nvSpPr>
        <p:spPr>
          <a:xfrm>
            <a:off x="2101493" y="6237353"/>
            <a:ext cx="252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mean en librería </a:t>
            </a:r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statistics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– Función o Método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pic>
        <p:nvPicPr>
          <p:cNvPr id="28" name="Picture 27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F87293C4-157F-4E54-99D4-0E0972FD83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5060" y="4369762"/>
            <a:ext cx="978374" cy="2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9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2116318" y="674175"/>
            <a:ext cx="427976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Mediana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El centro real de los datos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Raleway" panose="020B0604020202020204" charset="0"/>
              </a:rPr>
              <a:t>Se llama MEDIANA de un conjunto de datos numéricos al que ocupa el valor central.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245526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cuantas veces se repite cada valor. Esto definirá la frecuencia del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Organizar los valores de menor a mayor.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Ver si hay una cantidad de elementos par o impar: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s-VE" b="1" u="sng" dirty="0">
                <a:latin typeface="Raleway" panose="020B0604020202020204" charset="0"/>
              </a:rPr>
              <a:t>Si es impar</a:t>
            </a:r>
            <a:r>
              <a:rPr lang="es-VE" dirty="0">
                <a:latin typeface="Raleway" panose="020B0604020202020204" charset="0"/>
              </a:rPr>
              <a:t>, se toma el valor del medio, 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s-VE" b="1" u="sng" dirty="0">
                <a:latin typeface="Raleway" panose="020B0604020202020204" charset="0"/>
              </a:rPr>
              <a:t>Si es par</a:t>
            </a:r>
            <a:r>
              <a:rPr lang="es-VE" dirty="0">
                <a:latin typeface="Raleway" panose="020B0604020202020204" charset="0"/>
              </a:rPr>
              <a:t>, se toma el promedio entre los 2 valores centrales. 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291917" y="6338589"/>
            <a:ext cx="237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MEDIANA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178006" y="5585136"/>
            <a:ext cx="194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Median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7426EE-74E9-44BE-B45C-BC27D7CCCB5E}"/>
              </a:ext>
            </a:extLst>
          </p:cNvPr>
          <p:cNvSpPr txBox="1"/>
          <p:nvPr/>
        </p:nvSpPr>
        <p:spPr>
          <a:xfrm>
            <a:off x="3629911" y="5600172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median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pic>
        <p:nvPicPr>
          <p:cNvPr id="28" name="Picture 27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F87293C4-157F-4E54-99D4-0E0972FD83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5060" y="4369762"/>
            <a:ext cx="978374" cy="2011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D9F2BF-1802-4D15-B125-5E066C18BE2A}"/>
              </a:ext>
            </a:extLst>
          </p:cNvPr>
          <p:cNvSpPr txBox="1"/>
          <p:nvPr/>
        </p:nvSpPr>
        <p:spPr>
          <a:xfrm>
            <a:off x="1969517" y="6237353"/>
            <a:ext cx="26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median en librería </a:t>
            </a:r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statistics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– Función o Método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57EE11-E184-4DFA-B748-DA480AE2D197}"/>
              </a:ext>
            </a:extLst>
          </p:cNvPr>
          <p:cNvSpPr txBox="1"/>
          <p:nvPr/>
        </p:nvSpPr>
        <p:spPr>
          <a:xfrm>
            <a:off x="872052" y="5357487"/>
            <a:ext cx="197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No existe directamente. Hay que hacer una función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2.6 Juego de Agregaciones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828796" y="674175"/>
            <a:ext cx="4279769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Moda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6EE93C-093B-408E-BF40-9E87C07C1EB2}"/>
              </a:ext>
            </a:extLst>
          </p:cNvPr>
          <p:cNvSpPr txBox="1"/>
          <p:nvPr/>
        </p:nvSpPr>
        <p:spPr>
          <a:xfrm flipH="1">
            <a:off x="131780" y="1696031"/>
            <a:ext cx="3780090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Definición: </a:t>
            </a:r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36F4-FA37-444D-A451-018C423A814E}"/>
              </a:ext>
            </a:extLst>
          </p:cNvPr>
          <p:cNvSpPr txBox="1"/>
          <p:nvPr/>
        </p:nvSpPr>
        <p:spPr>
          <a:xfrm flipH="1">
            <a:off x="127258" y="4938943"/>
            <a:ext cx="8909904" cy="307777"/>
          </a:xfrm>
          <a:prstGeom prst="rect">
            <a:avLst/>
          </a:prstGeom>
          <a:solidFill>
            <a:srgbClr val="2B2B2B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Comandos en diferentes tecnologías: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3E5AE-3C6B-41B9-A85B-825B1CCCF209}"/>
              </a:ext>
            </a:extLst>
          </p:cNvPr>
          <p:cNvSpPr txBox="1"/>
          <p:nvPr/>
        </p:nvSpPr>
        <p:spPr>
          <a:xfrm flipH="1">
            <a:off x="4100783" y="1686695"/>
            <a:ext cx="4941799" cy="30777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Pasos: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84446C-8870-4C53-9999-DDEA2985DA1A}"/>
              </a:ext>
            </a:extLst>
          </p:cNvPr>
          <p:cNvSpPr/>
          <p:nvPr/>
        </p:nvSpPr>
        <p:spPr>
          <a:xfrm>
            <a:off x="131780" y="5246721"/>
            <a:ext cx="8891244" cy="1531152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7A032-0D66-44B0-B42E-1672749CF3AB}"/>
              </a:ext>
            </a:extLst>
          </p:cNvPr>
          <p:cNvSpPr/>
          <p:nvPr/>
        </p:nvSpPr>
        <p:spPr>
          <a:xfrm>
            <a:off x="146451" y="2003808"/>
            <a:ext cx="3739143" cy="2794435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133FF-1B14-450D-A560-0CC9BC1CBD81}"/>
              </a:ext>
            </a:extLst>
          </p:cNvPr>
          <p:cNvSpPr/>
          <p:nvPr/>
        </p:nvSpPr>
        <p:spPr>
          <a:xfrm>
            <a:off x="4111660" y="2003808"/>
            <a:ext cx="4911363" cy="2832143"/>
          </a:xfrm>
          <a:prstGeom prst="rect">
            <a:avLst/>
          </a:prstGeom>
          <a:noFill/>
          <a:ln>
            <a:solidFill>
              <a:srgbClr val="F7B6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9E6F4-D679-4B66-8203-84854D89C774}"/>
              </a:ext>
            </a:extLst>
          </p:cNvPr>
          <p:cNvSpPr txBox="1"/>
          <p:nvPr/>
        </p:nvSpPr>
        <p:spPr>
          <a:xfrm>
            <a:off x="238088" y="3508766"/>
            <a:ext cx="38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En la práctica se usa para:</a:t>
            </a:r>
          </a:p>
          <a:p>
            <a:r>
              <a:rPr lang="es-VE" dirty="0">
                <a:latin typeface="Raleway" panose="020B0604020202020204" charset="0"/>
              </a:rPr>
              <a:t>El valor más común </a:t>
            </a:r>
            <a:endParaRPr lang="en-US" dirty="0">
              <a:latin typeface="Raleway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D16CB-7B86-4568-A3ED-25B440AF9DB6}"/>
              </a:ext>
            </a:extLst>
          </p:cNvPr>
          <p:cNvSpPr txBox="1"/>
          <p:nvPr/>
        </p:nvSpPr>
        <p:spPr>
          <a:xfrm>
            <a:off x="259875" y="4323820"/>
            <a:ext cx="3851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Dificultad: </a:t>
            </a:r>
            <a:endParaRPr lang="en-US" b="1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88BC3-19CE-4066-B6A3-0BAE28B6ACCB}"/>
              </a:ext>
            </a:extLst>
          </p:cNvPr>
          <p:cNvSpPr txBox="1"/>
          <p:nvPr/>
        </p:nvSpPr>
        <p:spPr>
          <a:xfrm>
            <a:off x="372517" y="2188335"/>
            <a:ext cx="3365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Raleway" panose="020B0604020202020204" charset="0"/>
              </a:rPr>
              <a:t>La MODA es el valor que mayor frecuencia absoluta tiene en un estudio estadístico, o sea el que se repite más.</a:t>
            </a:r>
            <a:endParaRPr lang="en-US" dirty="0">
              <a:latin typeface="Raleway" panose="020B060402020202020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9B9C1-5EFD-4B68-8B18-7645A17B6031}"/>
              </a:ext>
            </a:extLst>
          </p:cNvPr>
          <p:cNvCxnSpPr/>
          <p:nvPr/>
        </p:nvCxnSpPr>
        <p:spPr>
          <a:xfrm>
            <a:off x="177025" y="3378071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52B8D-DA9F-4F90-B4D1-64E5E5AC1821}"/>
              </a:ext>
            </a:extLst>
          </p:cNvPr>
          <p:cNvCxnSpPr/>
          <p:nvPr/>
        </p:nvCxnSpPr>
        <p:spPr>
          <a:xfrm>
            <a:off x="177024" y="4245526"/>
            <a:ext cx="3708569" cy="0"/>
          </a:xfrm>
          <a:prstGeom prst="line">
            <a:avLst/>
          </a:prstGeom>
          <a:ln>
            <a:solidFill>
              <a:srgbClr val="2B2B2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7ED080-EC0D-4B87-832C-91873A33D1AA}"/>
              </a:ext>
            </a:extLst>
          </p:cNvPr>
          <p:cNvSpPr txBox="1"/>
          <p:nvPr/>
        </p:nvSpPr>
        <p:spPr>
          <a:xfrm>
            <a:off x="4359062" y="2131144"/>
            <a:ext cx="4447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Contar cuantas veces se repite cada valor. Esto definirá la frecuencia del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Revisar cual es la frecuencia con mayor valor. </a:t>
            </a:r>
          </a:p>
          <a:p>
            <a:pPr marL="342900" indent="-342900">
              <a:buFont typeface="+mj-lt"/>
              <a:buAutoNum type="arabicPeriod"/>
            </a:pPr>
            <a:r>
              <a:rPr lang="es-VE" dirty="0">
                <a:latin typeface="Raleway" panose="020B0604020202020204" charset="0"/>
              </a:rPr>
              <a:t>La moda será el elemento que posea esa frecuencia mayor. </a:t>
            </a:r>
          </a:p>
          <a:p>
            <a:pPr marL="342900" indent="-342900">
              <a:buFont typeface="+mj-lt"/>
              <a:buAutoNum type="arabicPeriod"/>
            </a:pPr>
            <a:endParaRPr lang="es-VE" dirty="0">
              <a:latin typeface="Raleway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s-VE" dirty="0">
              <a:latin typeface="Raleway" panose="020B0604020202020204" charset="0"/>
            </a:endParaRPr>
          </a:p>
          <a:p>
            <a:r>
              <a:rPr lang="es-VE" b="1" dirty="0">
                <a:latin typeface="Raleway" panose="020B0604020202020204" charset="0"/>
              </a:rPr>
              <a:t>NOTA</a:t>
            </a:r>
            <a:r>
              <a:rPr lang="es-VE" dirty="0">
                <a:latin typeface="Raleway" panose="020B0604020202020204" charset="0"/>
              </a:rPr>
              <a:t>: Puede pasar que más de un elemento tengan la frecuencia más alta, en ese caso todos los elementos son la moda y puede ser bimodal (si 2 elementos tienen la frecuencia más alta), </a:t>
            </a:r>
            <a:r>
              <a:rPr lang="es-VE" dirty="0" err="1">
                <a:latin typeface="Raleway" panose="020B0604020202020204" charset="0"/>
              </a:rPr>
              <a:t>trimodal</a:t>
            </a:r>
            <a:r>
              <a:rPr lang="es-VE" dirty="0">
                <a:latin typeface="Raleway" panose="020B0604020202020204" charset="0"/>
              </a:rPr>
              <a:t> (si 3 elementos tienen la frecuencia más alta), etc. </a:t>
            </a:r>
            <a:endParaRPr lang="en-US" dirty="0">
              <a:latin typeface="Raleway" panose="020B0604020202020204" charset="0"/>
            </a:endParaRPr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D76E1C09-9D33-45B9-A42D-E38DF5BFC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69" y="4368596"/>
            <a:ext cx="1000142" cy="205637"/>
          </a:xfrm>
          <a:prstGeom prst="rect">
            <a:avLst/>
          </a:prstGeom>
        </p:spPr>
      </p:pic>
      <p:pic>
        <p:nvPicPr>
          <p:cNvPr id="16" name="Picture 15" descr="A close up of a sign&#10;&#10;Description generated with high confidence">
            <a:extLst>
              <a:ext uri="{FF2B5EF4-FFF2-40B4-BE49-F238E27FC236}">
                <a16:creationId xmlns:a16="http://schemas.microsoft.com/office/drawing/2014/main" id="{40EDB379-786D-43FC-A6A9-613CB950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00" y="5404749"/>
            <a:ext cx="612741" cy="612741"/>
          </a:xfrm>
          <a:prstGeom prst="rect">
            <a:avLst/>
          </a:prstGeom>
        </p:spPr>
      </p:pic>
      <p:pic>
        <p:nvPicPr>
          <p:cNvPr id="18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68448EE-6FDB-4F8D-880B-0F7C23724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232" y="6276471"/>
            <a:ext cx="438478" cy="438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9AE214-C454-4CA4-8E97-93D86FDA1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601" y="6178325"/>
            <a:ext cx="693394" cy="468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51EBB-32B0-4EF8-A01E-218887E29A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2504" y="5358291"/>
            <a:ext cx="721916" cy="7219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607B00-44CB-47AE-A403-168944372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991" y="5585136"/>
            <a:ext cx="1603015" cy="33627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FACAED-A4E7-475B-AA16-29F94B38858A}"/>
              </a:ext>
            </a:extLst>
          </p:cNvPr>
          <p:cNvSpPr txBox="1"/>
          <p:nvPr/>
        </p:nvSpPr>
        <p:spPr>
          <a:xfrm>
            <a:off x="5301343" y="6338589"/>
            <a:ext cx="177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MODA - Función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028F36-0D23-43A8-B3D2-A2975DB42C8F}"/>
              </a:ext>
            </a:extLst>
          </p:cNvPr>
          <p:cNvSpPr txBox="1"/>
          <p:nvPr/>
        </p:nvSpPr>
        <p:spPr>
          <a:xfrm>
            <a:off x="872052" y="5357487"/>
            <a:ext cx="1973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No existe directamente. Hay que hacer una función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10DF7C-FDFB-4568-9209-2B1D0C51CA27}"/>
              </a:ext>
            </a:extLst>
          </p:cNvPr>
          <p:cNvSpPr txBox="1"/>
          <p:nvPr/>
        </p:nvSpPr>
        <p:spPr>
          <a:xfrm>
            <a:off x="7095206" y="5498503"/>
            <a:ext cx="194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2B2B2B"/>
                </a:solidFill>
                <a:latin typeface="Raleway" panose="020B0604020202020204" charset="0"/>
              </a:rPr>
              <a:t>No existe directamente. </a:t>
            </a:r>
            <a:endParaRPr lang="en-US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pic>
        <p:nvPicPr>
          <p:cNvPr id="28" name="Picture 27" descr="A close up of a building&#10;&#10;Description generated with high confidence">
            <a:extLst>
              <a:ext uri="{FF2B5EF4-FFF2-40B4-BE49-F238E27FC236}">
                <a16:creationId xmlns:a16="http://schemas.microsoft.com/office/drawing/2014/main" id="{F87293C4-157F-4E54-99D4-0E0972FD83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5060" y="4369762"/>
            <a:ext cx="978374" cy="20116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6EC756-FBA3-46F3-A8A5-E83E08C77186}"/>
              </a:ext>
            </a:extLst>
          </p:cNvPr>
          <p:cNvSpPr txBox="1"/>
          <p:nvPr/>
        </p:nvSpPr>
        <p:spPr>
          <a:xfrm>
            <a:off x="3529134" y="5491304"/>
            <a:ext cx="197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Mode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en librería </a:t>
            </a:r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modeest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- Función 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3719C-CA75-47D4-9C95-CA039D295DF6}"/>
              </a:ext>
            </a:extLst>
          </p:cNvPr>
          <p:cNvSpPr txBox="1"/>
          <p:nvPr/>
        </p:nvSpPr>
        <p:spPr>
          <a:xfrm>
            <a:off x="1969517" y="6237353"/>
            <a:ext cx="260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mode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en librería </a:t>
            </a:r>
            <a:r>
              <a:rPr lang="es-VE" sz="1200" b="1" dirty="0" err="1">
                <a:solidFill>
                  <a:srgbClr val="2B2B2B"/>
                </a:solidFill>
                <a:latin typeface="Raleway" panose="020B0604020202020204" charset="0"/>
              </a:rPr>
              <a:t>statistics</a:t>
            </a:r>
            <a:r>
              <a:rPr lang="es-VE" sz="1200" b="1" dirty="0">
                <a:solidFill>
                  <a:srgbClr val="2B2B2B"/>
                </a:solidFill>
                <a:latin typeface="Raleway" panose="020B0604020202020204" charset="0"/>
              </a:rPr>
              <a:t> – Función o Método</a:t>
            </a:r>
            <a:endParaRPr lang="en-US" sz="1200" b="1" dirty="0">
              <a:solidFill>
                <a:srgbClr val="2B2B2B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33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On-screen Show (4:3)</PresentationFormat>
  <Paragraphs>149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Raleway</vt:lpstr>
      <vt:lpstr>Montserrat</vt:lpstr>
      <vt:lpstr>Arial</vt:lpstr>
      <vt:lpstr>Calibri</vt:lpstr>
      <vt:lpstr>Office Theme</vt:lpstr>
      <vt:lpstr>PowerPoint Presentation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  <vt:lpstr>2.6 Juego de Agregaciones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31</cp:revision>
  <dcterms:modified xsi:type="dcterms:W3CDTF">2017-07-13T09:44:40Z</dcterms:modified>
</cp:coreProperties>
</file>