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82" r:id="rId2"/>
    <p:sldId id="285" r:id="rId3"/>
    <p:sldId id="283" r:id="rId4"/>
    <p:sldId id="284" r:id="rId5"/>
  </p:sldIdLst>
  <p:sldSz cx="9144000" cy="6858000" type="screen4x3"/>
  <p:notesSz cx="6858000" cy="9144000"/>
  <p:embeddedFontLst>
    <p:embeddedFont>
      <p:font typeface="Raleway" panose="020B060402020202020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57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71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77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90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2.7.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Promedio Ponderado</a:t>
            </a:r>
          </a:p>
        </p:txBody>
      </p:sp>
    </p:spTree>
    <p:extLst>
      <p:ext uri="{BB962C8B-B14F-4D97-AF65-F5344CB8AC3E}">
        <p14:creationId xmlns:p14="http://schemas.microsoft.com/office/powerpoint/2010/main" val="18387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2500" b="1" dirty="0">
                <a:solidFill>
                  <a:srgbClr val="FFC000"/>
                </a:solidFill>
                <a:latin typeface="Raleway" panose="020B0604020202020204" charset="0"/>
              </a:rPr>
              <a:t>Método 1: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2500" dirty="0">
              <a:latin typeface="Raleway" panose="020B060402020202020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2500" u="sng" dirty="0">
                <a:latin typeface="Raleway" panose="020B0604020202020204" charset="0"/>
              </a:rPr>
              <a:t>  </a:t>
            </a:r>
            <a:r>
              <a:rPr lang="es-ES" sz="1800" u="sng" dirty="0">
                <a:latin typeface="Raleway" panose="020B0604020202020204" charset="0"/>
              </a:rPr>
              <a:t>Suma de los Promedios  </a:t>
            </a:r>
            <a:r>
              <a:rPr lang="es-ES" sz="1800" dirty="0">
                <a:latin typeface="Raleway" panose="020B0604020202020204" charset="0"/>
              </a:rPr>
              <a:t>   =    </a:t>
            </a:r>
            <a:r>
              <a:rPr lang="es-ES" sz="1800" u="sng" dirty="0">
                <a:latin typeface="Raleway" panose="020B0604020202020204" charset="0"/>
              </a:rPr>
              <a:t>4.00 + 10.00 + 4.00 + 4.88</a:t>
            </a:r>
            <a:r>
              <a:rPr lang="es-ES" sz="1800" dirty="0">
                <a:latin typeface="Raleway" panose="020B0604020202020204" charset="0"/>
              </a:rPr>
              <a:t>  = 5.72</a:t>
            </a:r>
            <a:r>
              <a:rPr lang="es-ES" sz="1800" u="sng" dirty="0">
                <a:latin typeface="Raleway" panose="020B0604020202020204" charset="0"/>
              </a:rPr>
              <a:t> 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00" dirty="0">
                <a:latin typeface="Raleway" panose="020B0604020202020204" charset="0"/>
              </a:rPr>
              <a:t>Cantidad de Continentes                                4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2500" dirty="0">
              <a:latin typeface="Raleway" panose="020B060402020202020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2500" dirty="0">
              <a:latin typeface="Raleway" panose="020B060402020202020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2500" b="1" dirty="0">
                <a:solidFill>
                  <a:srgbClr val="FFC000"/>
                </a:solidFill>
                <a:latin typeface="Raleway" panose="020B0604020202020204" charset="0"/>
              </a:rPr>
              <a:t>Método 2: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2500" dirty="0">
              <a:latin typeface="Raleway" panose="020B060402020202020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2500" u="sng" dirty="0">
                <a:latin typeface="Raleway" panose="020B0604020202020204" charset="0"/>
              </a:rPr>
              <a:t>  </a:t>
            </a:r>
            <a:r>
              <a:rPr lang="es-ES" sz="1800" u="sng" dirty="0">
                <a:latin typeface="Raleway" panose="020B0604020202020204" charset="0"/>
              </a:rPr>
              <a:t>Suma de Países  </a:t>
            </a:r>
            <a:r>
              <a:rPr lang="es-ES" sz="1800" dirty="0">
                <a:latin typeface="Raleway" panose="020B0604020202020204" charset="0"/>
              </a:rPr>
              <a:t>     =  </a:t>
            </a:r>
            <a:r>
              <a:rPr lang="es-ES" sz="1800" u="sng" dirty="0">
                <a:latin typeface="Raleway" panose="020B0604020202020204" charset="0"/>
              </a:rPr>
              <a:t> 137 </a:t>
            </a:r>
            <a:r>
              <a:rPr lang="es-ES" sz="1800" dirty="0">
                <a:latin typeface="Raleway" panose="020B0604020202020204" charset="0"/>
              </a:rPr>
              <a:t>    = 4.89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00" dirty="0">
                <a:latin typeface="Raleway" panose="020B0604020202020204" charset="0"/>
              </a:rPr>
              <a:t>Cuenta de Países            28 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2.7 Promedio Ponderado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121031" y="674175"/>
            <a:ext cx="505748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Cálculo en el Ejemplo</a:t>
            </a:r>
          </a:p>
        </p:txBody>
      </p:sp>
    </p:spTree>
    <p:extLst>
      <p:ext uri="{BB962C8B-B14F-4D97-AF65-F5344CB8AC3E}">
        <p14:creationId xmlns:p14="http://schemas.microsoft.com/office/powerpoint/2010/main" val="304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2500" dirty="0">
                <a:latin typeface="Raleway" panose="020B0604020202020204" charset="0"/>
              </a:rPr>
              <a:t>La noción de </a:t>
            </a:r>
            <a:r>
              <a:rPr lang="es-ES" sz="2500" b="1" dirty="0">
                <a:latin typeface="Raleway" panose="020B0604020202020204" charset="0"/>
              </a:rPr>
              <a:t>promedio ponderado</a:t>
            </a:r>
            <a:r>
              <a:rPr lang="es-ES" sz="2500" dirty="0">
                <a:latin typeface="Raleway" panose="020B0604020202020204" charset="0"/>
              </a:rPr>
              <a:t> se utiliza para nombrar a un </a:t>
            </a:r>
            <a:r>
              <a:rPr lang="es-ES" sz="2500" b="1" dirty="0">
                <a:latin typeface="Raleway" panose="020B0604020202020204" charset="0"/>
              </a:rPr>
              <a:t>método de cálculo </a:t>
            </a:r>
            <a:r>
              <a:rPr lang="es-ES" sz="2500" dirty="0">
                <a:latin typeface="Raleway" panose="020B0604020202020204" charset="0"/>
              </a:rPr>
              <a:t>que se aplica cuando, dentro de una serie de datos, uno de ellos tiene una </a:t>
            </a:r>
            <a:r>
              <a:rPr lang="es-ES" sz="2500" b="1" dirty="0">
                <a:latin typeface="Raleway" panose="020B0604020202020204" charset="0"/>
              </a:rPr>
              <a:t>importancia mayor</a:t>
            </a:r>
            <a:r>
              <a:rPr lang="es-ES" sz="2500" dirty="0">
                <a:latin typeface="Raleway" panose="020B0604020202020204" charset="0"/>
              </a:rPr>
              <a:t>. Hay, por lo tanto, un dato con mayor </a:t>
            </a:r>
            <a:r>
              <a:rPr lang="es-ES" sz="2500" b="1" dirty="0">
                <a:solidFill>
                  <a:schemeClr val="tx1"/>
                </a:solidFill>
                <a:latin typeface="Raleway" panose="020B0604020202020204" charset="0"/>
              </a:rPr>
              <a:t>peso</a:t>
            </a:r>
            <a:r>
              <a:rPr lang="es-ES" sz="2500" dirty="0">
                <a:latin typeface="Raleway" panose="020B0604020202020204" charset="0"/>
              </a:rPr>
              <a:t> que el resto.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2500" dirty="0">
              <a:latin typeface="Raleway" panose="020B060402020202020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2500" dirty="0">
                <a:latin typeface="Raleway" panose="020B0604020202020204" charset="0"/>
              </a:rPr>
              <a:t>El promedio ponderado consiste en establecer dicho peso, también conocido como </a:t>
            </a:r>
            <a:r>
              <a:rPr lang="es-ES" sz="2500" b="1" dirty="0">
                <a:latin typeface="Raleway" panose="020B0604020202020204" charset="0"/>
              </a:rPr>
              <a:t>ponderación</a:t>
            </a:r>
            <a:r>
              <a:rPr lang="es-ES" sz="2500" dirty="0">
                <a:latin typeface="Raleway" panose="020B0604020202020204" charset="0"/>
              </a:rPr>
              <a:t>, y utilizar dicho valor para realizar el cálculo del promedio.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2.7 Promedio Ponderado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Definición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705F7-7C35-40D4-9768-D49816F0FB5E}"/>
              </a:ext>
            </a:extLst>
          </p:cNvPr>
          <p:cNvSpPr txBox="1"/>
          <p:nvPr/>
        </p:nvSpPr>
        <p:spPr>
          <a:xfrm>
            <a:off x="4077092" y="6551632"/>
            <a:ext cx="503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FUENTE: http://definicion.de/promedio-ponderado/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2500" b="1" dirty="0">
                <a:solidFill>
                  <a:srgbClr val="FFC000"/>
                </a:solidFill>
                <a:latin typeface="Raleway" panose="020B0604020202020204" charset="0"/>
              </a:rPr>
              <a:t>Fórmula</a:t>
            </a:r>
            <a:r>
              <a:rPr lang="es-ES" sz="2500" dirty="0">
                <a:latin typeface="Raleway" panose="020B0604020202020204" charset="0"/>
              </a:rPr>
              <a:t>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Promedio      = Peso 1 * Promedio 1 + ……… + Peso n * Promedio n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Ponderado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2500" b="1" dirty="0">
                <a:solidFill>
                  <a:srgbClr val="FFC000"/>
                </a:solidFill>
                <a:latin typeface="Raleway" panose="020B0604020202020204" charset="0"/>
              </a:rPr>
              <a:t>Ejemplo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  (10/28)*4 + (3/28) *10 + (7/28) *4 + (8/28)* 4.88 =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  0.3571*4 + 0.1071*10 + 0.25 *4 + 0.2857* 4.88 =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1.43 + 1.07 + 1.00 + 1.39 = 4.89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En este caso el primer continente tiene 10 países de 28 y un promedio de 4, el segundo 3 países de 28 y su promedio es 10, el tercero 7 países de 28 y su promedio es 4 y finalmente el cuarto continente son 8 países de 28 y su promedio es 4.88.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Al multiplicar y sumar obtenemos el resultado esperado de 4.89. 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2.7 Promedio Ponderado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135172" y="674182"/>
            <a:ext cx="529315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Promedio Ponderado</a:t>
            </a:r>
          </a:p>
        </p:txBody>
      </p:sp>
    </p:spTree>
    <p:extLst>
      <p:ext uri="{BB962C8B-B14F-4D97-AF65-F5344CB8AC3E}">
        <p14:creationId xmlns:p14="http://schemas.microsoft.com/office/powerpoint/2010/main" val="216477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Raleway</vt:lpstr>
      <vt:lpstr>Montserrat</vt:lpstr>
      <vt:lpstr>Arial</vt:lpstr>
      <vt:lpstr>Calibri</vt:lpstr>
      <vt:lpstr>Office Theme</vt:lpstr>
      <vt:lpstr>PowerPoint Presentation</vt:lpstr>
      <vt:lpstr>2.7 Promedio Ponderado</vt:lpstr>
      <vt:lpstr>2.7 Promedio Ponderado</vt:lpstr>
      <vt:lpstr>2.7 Promedio Ponderado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11</cp:revision>
  <dcterms:modified xsi:type="dcterms:W3CDTF">2017-07-13T08:43:35Z</dcterms:modified>
</cp:coreProperties>
</file>