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&amp;ehk=tYEf9fH3Q3vkitOIXEP00g&amp;r=0&amp;pid=OfficeInsert" ContentType="image/jpe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82" r:id="rId2"/>
    <p:sldId id="284" r:id="rId3"/>
    <p:sldId id="287" r:id="rId4"/>
    <p:sldId id="285" r:id="rId5"/>
    <p:sldId id="283" r:id="rId6"/>
    <p:sldId id="286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aleway" panose="020B0604020202020204" charset="0"/>
      <p:regular r:id="rId13"/>
      <p:bold r:id="rId14"/>
      <p:italic r:id="rId15"/>
      <p:boldItalic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96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707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080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3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471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19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&amp;ehk=tYEf9fH3Q3vkitOIXEP00g&amp;r=0&amp;pid=OfficeInsert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1.3.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Formulación de la Pregunta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14341"/>
            <a:ext cx="3761295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Volver a escribir el árbol de problemas pero esta vez de manera positiva.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850" dirty="0"/>
              <a:t>- Examinar que la relación de medios fin resultante sea coherente y en caso de no serlo: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450" dirty="0"/>
              <a:t>-Modificar las frases existentes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450" dirty="0"/>
              <a:t>-Añadir nuevos objetivos </a:t>
            </a: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endParaRPr lang="es-ES" sz="1850" dirty="0"/>
          </a:p>
          <a:p>
            <a:pPr marL="400050" lvl="1" indent="0" algn="just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ES" sz="1450" dirty="0"/>
              <a:t>-Eliminar los objetivos que sean innecesarios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ct val="97368"/>
              <a:buFont typeface="Raleway"/>
              <a:buChar char="•"/>
            </a:pP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1.3 Formulación de la Pregunta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Técnicas: El Árbol de Objetivos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" name="Shape 393">
            <a:extLst>
              <a:ext uri="{FF2B5EF4-FFF2-40B4-BE49-F238E27FC236}">
                <a16:creationId xmlns:a16="http://schemas.microsoft.com/office/drawing/2014/main" id="{7832A4D7-3B4B-4F0B-93E3-10C9539108AC}"/>
              </a:ext>
            </a:extLst>
          </p:cNvPr>
          <p:cNvSpPr txBox="1">
            <a:spLocks/>
          </p:cNvSpPr>
          <p:nvPr/>
        </p:nvSpPr>
        <p:spPr>
          <a:xfrm>
            <a:off x="3134412" y="6560303"/>
            <a:ext cx="5962455" cy="29769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s-VE" sz="1400" b="1" dirty="0">
                <a:latin typeface="Raleway" panose="020B0604020202020204" charset="0"/>
              </a:rPr>
              <a:t>FUENTE: http://www.jjponline.com/marcologico/problema.html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76B8C-C290-438A-A5EB-6BCBE2E54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305" y="1946637"/>
            <a:ext cx="4595517" cy="34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.3 </a:t>
            </a: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Formulación de la Pregunta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457200" y="674182"/>
            <a:ext cx="8309728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VE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Recordemos el Árbol de Problemas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C0740-F50F-4BF6-81BA-0705DA746833}"/>
              </a:ext>
            </a:extLst>
          </p:cNvPr>
          <p:cNvSpPr txBox="1"/>
          <p:nvPr/>
        </p:nvSpPr>
        <p:spPr>
          <a:xfrm>
            <a:off x="4308047" y="3411148"/>
            <a:ext cx="2865749" cy="95410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endParaRPr lang="es-VE" b="1" dirty="0">
              <a:solidFill>
                <a:schemeClr val="bg1"/>
              </a:solidFill>
              <a:latin typeface="Raleway" panose="020B060402020202020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El acceso a Internet es limitado en el mundo</a:t>
            </a:r>
          </a:p>
          <a:p>
            <a:pPr algn="ctr"/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A4E71-9978-4B7E-809D-7D6F6239B2BC}"/>
              </a:ext>
            </a:extLst>
          </p:cNvPr>
          <p:cNvSpPr txBox="1"/>
          <p:nvPr/>
        </p:nvSpPr>
        <p:spPr>
          <a:xfrm flipH="1">
            <a:off x="2406674" y="4973254"/>
            <a:ext cx="2318161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Existen diferencias en los niveles de ingresos por país,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33CC2-8F05-406D-8F88-E6B9EB8C13E7}"/>
              </a:ext>
            </a:extLst>
          </p:cNvPr>
          <p:cNvSpPr txBox="1"/>
          <p:nvPr/>
        </p:nvSpPr>
        <p:spPr>
          <a:xfrm flipH="1">
            <a:off x="4939644" y="4993497"/>
            <a:ext cx="1611983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El costo de la tecnología difiere por país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670BF-4371-4725-B658-014911444BC2}"/>
              </a:ext>
            </a:extLst>
          </p:cNvPr>
          <p:cNvSpPr txBox="1"/>
          <p:nvPr/>
        </p:nvSpPr>
        <p:spPr>
          <a:xfrm flipH="1">
            <a:off x="6721311" y="4973255"/>
            <a:ext cx="2293646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El ritmo de adopción de tecnología es más lento en unos países que otros. 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2AE1C-FE3D-4EDF-BACF-160BFFDD04AA}"/>
              </a:ext>
            </a:extLst>
          </p:cNvPr>
          <p:cNvSpPr txBox="1"/>
          <p:nvPr/>
        </p:nvSpPr>
        <p:spPr>
          <a:xfrm flipH="1">
            <a:off x="2406674" y="1684057"/>
            <a:ext cx="2868058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No todas las personas del mundo pueden disfrutar de las ventajas de la tecnología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83CC2-5040-4D7D-8566-C8B633A7D687}"/>
              </a:ext>
            </a:extLst>
          </p:cNvPr>
          <p:cNvSpPr txBox="1"/>
          <p:nvPr/>
        </p:nvSpPr>
        <p:spPr>
          <a:xfrm flipH="1">
            <a:off x="6095053" y="1684057"/>
            <a:ext cx="2868058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Las herramientas de aprendizaje están limitados para aquellos sin acceso a Internet. 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B48C0-61F1-4F3B-A0A8-1F84EB3166CD}"/>
              </a:ext>
            </a:extLst>
          </p:cNvPr>
          <p:cNvSpPr txBox="1"/>
          <p:nvPr/>
        </p:nvSpPr>
        <p:spPr>
          <a:xfrm flipH="1">
            <a:off x="131781" y="3387054"/>
            <a:ext cx="1981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Problema Central:</a:t>
            </a:r>
          </a:p>
          <a:p>
            <a:r>
              <a:rPr lang="es-VE" sz="1200" dirty="0">
                <a:latin typeface="Raleway" panose="020B0604020202020204" charset="0"/>
              </a:rPr>
              <a:t>Define el tópico de nuestra investigación</a:t>
            </a:r>
            <a:endParaRPr lang="en-US" sz="1200" dirty="0">
              <a:latin typeface="Raleway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BAAAC-F16C-41F5-A3EA-BE1C3A837574}"/>
              </a:ext>
            </a:extLst>
          </p:cNvPr>
          <p:cNvSpPr txBox="1"/>
          <p:nvPr/>
        </p:nvSpPr>
        <p:spPr>
          <a:xfrm flipH="1">
            <a:off x="152123" y="1623390"/>
            <a:ext cx="198104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Efectos</a:t>
            </a:r>
          </a:p>
          <a:p>
            <a:r>
              <a:rPr lang="es-VE" sz="1200" dirty="0">
                <a:latin typeface="Raleway" panose="020B0604020202020204" charset="0"/>
              </a:rPr>
              <a:t>Nos recuerda porque es importante resolver este problema y nos permite medir el impacto de resolverlo. </a:t>
            </a:r>
            <a:endParaRPr lang="en-US" sz="1200" dirty="0"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D4F201-CEC9-4B92-8F92-20F99B683D21}"/>
              </a:ext>
            </a:extLst>
          </p:cNvPr>
          <p:cNvSpPr txBox="1"/>
          <p:nvPr/>
        </p:nvSpPr>
        <p:spPr>
          <a:xfrm flipH="1">
            <a:off x="119524" y="5034809"/>
            <a:ext cx="19933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solidFill>
                  <a:srgbClr val="F7B617"/>
                </a:solidFill>
                <a:latin typeface="Raleway" panose="020B0604020202020204" charset="0"/>
              </a:rPr>
              <a:t>Causas:</a:t>
            </a:r>
          </a:p>
          <a:p>
            <a:r>
              <a:rPr lang="es-VE" sz="1200" dirty="0">
                <a:latin typeface="Raleway" panose="020B0604020202020204" charset="0"/>
              </a:rPr>
              <a:t>Si entendemos las causas (y las visualizamos numéricamente) podemos dar soluciones al problema</a:t>
            </a:r>
            <a:endParaRPr lang="en-US" sz="1200" dirty="0">
              <a:latin typeface="Raleway" panose="020B060402020202020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CEAA9-E436-46E5-85E8-D16BA3430032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5400000" flipH="1" flipV="1">
            <a:off x="4349339" y="3581671"/>
            <a:ext cx="607999" cy="2175168"/>
          </a:xfrm>
          <a:prstGeom prst="bentConnector3">
            <a:avLst/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24D75D0-0506-4952-B03F-DC6398C9E1A9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rot="16200000" flipV="1">
            <a:off x="6500528" y="3605649"/>
            <a:ext cx="608000" cy="2127212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FE0E60-DF3D-413B-8E7E-A4B6E3545DFE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5429158" y="4677019"/>
            <a:ext cx="628242" cy="4713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572DEFF-91EA-49E9-9379-6005C55543B5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rot="16200000" flipV="1">
            <a:off x="4512043" y="2182268"/>
            <a:ext cx="557540" cy="1900219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305C3BD-47BA-4C7D-8167-1681CD7DAF4B}"/>
              </a:ext>
            </a:extLst>
          </p:cNvPr>
          <p:cNvCxnSpPr>
            <a:cxnSpLocks/>
            <a:stCxn id="2" idx="0"/>
            <a:endCxn id="16" idx="2"/>
          </p:cNvCxnSpPr>
          <p:nvPr/>
        </p:nvCxnSpPr>
        <p:spPr>
          <a:xfrm rot="5400000" flipH="1" flipV="1">
            <a:off x="6356232" y="2238298"/>
            <a:ext cx="557540" cy="1788160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8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1.3 Formulación de la Pregunta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457200" y="674182"/>
            <a:ext cx="8309728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VE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Árbol de Objetivos: Acceso a Internet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C0740-F50F-4BF6-81BA-0705DA746833}"/>
              </a:ext>
            </a:extLst>
          </p:cNvPr>
          <p:cNvSpPr txBox="1"/>
          <p:nvPr/>
        </p:nvSpPr>
        <p:spPr>
          <a:xfrm>
            <a:off x="4308047" y="3411148"/>
            <a:ext cx="2865749" cy="95410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endParaRPr lang="es-VE" b="1" dirty="0">
              <a:solidFill>
                <a:schemeClr val="bg1"/>
              </a:solidFill>
              <a:latin typeface="Raleway" panose="020B060402020202020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Internet es accesible para TODOS</a:t>
            </a:r>
          </a:p>
          <a:p>
            <a:pPr algn="ctr"/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A4E71-9978-4B7E-809D-7D6F6239B2BC}"/>
              </a:ext>
            </a:extLst>
          </p:cNvPr>
          <p:cNvSpPr txBox="1"/>
          <p:nvPr/>
        </p:nvSpPr>
        <p:spPr>
          <a:xfrm flipH="1">
            <a:off x="1858743" y="5002938"/>
            <a:ext cx="2318161" cy="138499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El nivel de ingresos en los países crece y es más igualitario.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33CC2-8F05-406D-8F88-E6B9EB8C13E7}"/>
              </a:ext>
            </a:extLst>
          </p:cNvPr>
          <p:cNvSpPr txBox="1"/>
          <p:nvPr/>
        </p:nvSpPr>
        <p:spPr>
          <a:xfrm flipH="1">
            <a:off x="4407031" y="4993497"/>
            <a:ext cx="2144596" cy="138499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El costo de la tecnología hace que las personas puedan pagarlo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670BF-4371-4725-B658-014911444BC2}"/>
              </a:ext>
            </a:extLst>
          </p:cNvPr>
          <p:cNvSpPr txBox="1"/>
          <p:nvPr/>
        </p:nvSpPr>
        <p:spPr>
          <a:xfrm flipH="1">
            <a:off x="6721311" y="4973255"/>
            <a:ext cx="2293646" cy="1384995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El ritmo de adopción de tecnología es igual o muy similar en todos los países del mundo.  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2AE1C-FE3D-4EDF-BACF-160BFFDD04AA}"/>
              </a:ext>
            </a:extLst>
          </p:cNvPr>
          <p:cNvSpPr txBox="1"/>
          <p:nvPr/>
        </p:nvSpPr>
        <p:spPr>
          <a:xfrm flipH="1">
            <a:off x="2406674" y="1684057"/>
            <a:ext cx="2868058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Todas las personas del mundo disfrutan las ventajas de la tecnología.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83CC2-5040-4D7D-8566-C8B633A7D687}"/>
              </a:ext>
            </a:extLst>
          </p:cNvPr>
          <p:cNvSpPr txBox="1"/>
          <p:nvPr/>
        </p:nvSpPr>
        <p:spPr>
          <a:xfrm flipH="1">
            <a:off x="6095053" y="1684057"/>
            <a:ext cx="2868058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Las herramientas de aprendizaje son para todos los que la quieran usar.  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BAAAC-F16C-41F5-A3EA-BE1C3A837574}"/>
              </a:ext>
            </a:extLst>
          </p:cNvPr>
          <p:cNvSpPr txBox="1"/>
          <p:nvPr/>
        </p:nvSpPr>
        <p:spPr>
          <a:xfrm flipH="1">
            <a:off x="-103628" y="2025662"/>
            <a:ext cx="1981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rgbClr val="F7B617"/>
                </a:solidFill>
                <a:latin typeface="Raleway" panose="020B0604020202020204" charset="0"/>
              </a:rPr>
              <a:t>Fines</a:t>
            </a:r>
            <a:endParaRPr lang="en-US" sz="2000" dirty="0"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D4F201-CEC9-4B92-8F92-20F99B683D21}"/>
              </a:ext>
            </a:extLst>
          </p:cNvPr>
          <p:cNvSpPr txBox="1"/>
          <p:nvPr/>
        </p:nvSpPr>
        <p:spPr>
          <a:xfrm flipH="1">
            <a:off x="-134558" y="5295325"/>
            <a:ext cx="1993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rgbClr val="F7B617"/>
                </a:solidFill>
                <a:latin typeface="Raleway" panose="020B0604020202020204" charset="0"/>
              </a:rPr>
              <a:t>Medios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CEAA9-E436-46E5-85E8-D16BA3430032}"/>
              </a:ext>
            </a:extLst>
          </p:cNvPr>
          <p:cNvCxnSpPr>
            <a:stCxn id="6" idx="0"/>
            <a:endCxn id="2" idx="2"/>
          </p:cNvCxnSpPr>
          <p:nvPr/>
        </p:nvCxnSpPr>
        <p:spPr>
          <a:xfrm rot="5400000" flipH="1" flipV="1">
            <a:off x="4060531" y="3322548"/>
            <a:ext cx="637683" cy="2723099"/>
          </a:xfrm>
          <a:prstGeom prst="bentConnector3">
            <a:avLst/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24D75D0-0506-4952-B03F-DC6398C9E1A9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rot="16200000" flipV="1">
            <a:off x="6500528" y="3605649"/>
            <a:ext cx="608000" cy="2127212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FE0E60-DF3D-413B-8E7E-A4B6E3545DFE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5400000" flipH="1" flipV="1">
            <a:off x="5296004" y="4548580"/>
            <a:ext cx="628242" cy="261593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572DEFF-91EA-49E9-9379-6005C55543B5}"/>
              </a:ext>
            </a:extLst>
          </p:cNvPr>
          <p:cNvCxnSpPr>
            <a:cxnSpLocks/>
            <a:stCxn id="2" idx="0"/>
            <a:endCxn id="15" idx="2"/>
          </p:cNvCxnSpPr>
          <p:nvPr/>
        </p:nvCxnSpPr>
        <p:spPr>
          <a:xfrm rot="16200000" flipV="1">
            <a:off x="4512043" y="2182268"/>
            <a:ext cx="557540" cy="1900219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305C3BD-47BA-4C7D-8167-1681CD7DAF4B}"/>
              </a:ext>
            </a:extLst>
          </p:cNvPr>
          <p:cNvCxnSpPr>
            <a:cxnSpLocks/>
            <a:stCxn id="2" idx="0"/>
            <a:endCxn id="16" idx="2"/>
          </p:cNvCxnSpPr>
          <p:nvPr/>
        </p:nvCxnSpPr>
        <p:spPr>
          <a:xfrm rot="5400000" flipH="1" flipV="1">
            <a:off x="6356232" y="2238298"/>
            <a:ext cx="557540" cy="1788160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0E1A06F-4762-4252-9840-F745C48E249B}"/>
              </a:ext>
            </a:extLst>
          </p:cNvPr>
          <p:cNvSpPr/>
          <p:nvPr/>
        </p:nvSpPr>
        <p:spPr>
          <a:xfrm rot="16200000">
            <a:off x="145656" y="3476455"/>
            <a:ext cx="1432874" cy="744717"/>
          </a:xfrm>
          <a:prstGeom prst="rightArrow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row: Right 19">
            <a:extLst>
              <a:ext uri="{FF2B5EF4-FFF2-40B4-BE49-F238E27FC236}">
                <a16:creationId xmlns:a16="http://schemas.microsoft.com/office/drawing/2014/main" id="{52C69933-8020-40FB-B8BE-4F0CB57DFF0A}"/>
              </a:ext>
            </a:extLst>
          </p:cNvPr>
          <p:cNvSpPr/>
          <p:nvPr/>
        </p:nvSpPr>
        <p:spPr>
          <a:xfrm rot="5400000">
            <a:off x="3462116" y="4571871"/>
            <a:ext cx="1979371" cy="744717"/>
          </a:xfrm>
          <a:prstGeom prst="rightArrow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52BF84-8BBC-44BF-804E-284292C55931}"/>
              </a:ext>
            </a:extLst>
          </p:cNvPr>
          <p:cNvSpPr/>
          <p:nvPr/>
        </p:nvSpPr>
        <p:spPr>
          <a:xfrm>
            <a:off x="2941163" y="2081495"/>
            <a:ext cx="3205113" cy="744717"/>
          </a:xfrm>
          <a:prstGeom prst="rightArrow">
            <a:avLst/>
          </a:prstGeom>
          <a:solidFill>
            <a:srgbClr val="2B2B2B"/>
          </a:solidFill>
          <a:ln>
            <a:solidFill>
              <a:srgbClr val="2B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.3 Formulación de la Pregunta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lang="es-GT" sz="3600" b="0" i="0" u="none" strike="noStrike" cap="none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Cómo formular la pregunta?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9CE3E-E741-4F5A-BE89-CF17541F2D1B}"/>
              </a:ext>
            </a:extLst>
          </p:cNvPr>
          <p:cNvSpPr txBox="1"/>
          <p:nvPr/>
        </p:nvSpPr>
        <p:spPr>
          <a:xfrm>
            <a:off x="179587" y="2130456"/>
            <a:ext cx="2478771" cy="707886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solidFill>
                  <a:schemeClr val="bg1"/>
                </a:solidFill>
                <a:latin typeface="Raleway" panose="020B0604020202020204" charset="0"/>
              </a:rPr>
              <a:t>Árbol de Problemas</a:t>
            </a:r>
            <a:endParaRPr lang="en-US" sz="20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70FE8-0E34-42E8-9C64-4AA97E116070}"/>
              </a:ext>
            </a:extLst>
          </p:cNvPr>
          <p:cNvSpPr txBox="1"/>
          <p:nvPr/>
        </p:nvSpPr>
        <p:spPr>
          <a:xfrm>
            <a:off x="6572532" y="2130456"/>
            <a:ext cx="2478771" cy="707886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solidFill>
                  <a:schemeClr val="bg1"/>
                </a:solidFill>
                <a:latin typeface="Raleway" panose="020B0604020202020204" charset="0"/>
              </a:rPr>
              <a:t>Árbol de </a:t>
            </a:r>
          </a:p>
          <a:p>
            <a:pPr algn="ctr"/>
            <a:r>
              <a:rPr lang="es-VE" sz="2000" dirty="0">
                <a:solidFill>
                  <a:schemeClr val="bg1"/>
                </a:solidFill>
                <a:latin typeface="Raleway" panose="020B0604020202020204" charset="0"/>
              </a:rPr>
              <a:t>Objetivos</a:t>
            </a:r>
            <a:endParaRPr lang="en-US" sz="20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pic>
        <p:nvPicPr>
          <p:cNvPr id="9" name="Picture 8" descr="A picture containing thing&#10;&#10;Description generated with very high confidence">
            <a:extLst>
              <a:ext uri="{FF2B5EF4-FFF2-40B4-BE49-F238E27FC236}">
                <a16:creationId xmlns:a16="http://schemas.microsoft.com/office/drawing/2014/main" id="{B5E32F36-C4F8-4662-885F-6A005C4F6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812" y="1475295"/>
            <a:ext cx="1611984" cy="16119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78E5A1-0E3B-48AE-A19A-BF1630840705}"/>
              </a:ext>
            </a:extLst>
          </p:cNvPr>
          <p:cNvSpPr txBox="1"/>
          <p:nvPr/>
        </p:nvSpPr>
        <p:spPr>
          <a:xfrm>
            <a:off x="2511175" y="3120234"/>
            <a:ext cx="4160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VE" sz="1600" b="1" dirty="0">
                <a:latin typeface="Raleway" panose="020B0604020202020204" charset="0"/>
              </a:rPr>
              <a:t>¿Qué necesito saber/entender </a:t>
            </a:r>
          </a:p>
          <a:p>
            <a:pPr algn="ctr"/>
            <a:r>
              <a:rPr lang="es-VE" sz="1600" b="1" dirty="0">
                <a:latin typeface="Raleway" panose="020B0604020202020204" charset="0"/>
              </a:rPr>
              <a:t>para poder llegar al Árbol de Objetivos? </a:t>
            </a:r>
            <a:endParaRPr lang="en-US" sz="1600" b="1" dirty="0">
              <a:latin typeface="Raleway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1019B1-BB53-4C5B-B45B-5A04C2AEE048}"/>
              </a:ext>
            </a:extLst>
          </p:cNvPr>
          <p:cNvSpPr txBox="1"/>
          <p:nvPr/>
        </p:nvSpPr>
        <p:spPr>
          <a:xfrm>
            <a:off x="3169997" y="3798976"/>
            <a:ext cx="2478771" cy="400110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solidFill>
                  <a:schemeClr val="bg1"/>
                </a:solidFill>
                <a:latin typeface="Raleway" panose="020B0604020202020204" charset="0"/>
              </a:rPr>
              <a:t>Preguntas</a:t>
            </a:r>
            <a:endParaRPr lang="en-US" sz="20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C80C9-0766-44BB-9A62-12F4BB65195F}"/>
              </a:ext>
            </a:extLst>
          </p:cNvPr>
          <p:cNvSpPr txBox="1"/>
          <p:nvPr/>
        </p:nvSpPr>
        <p:spPr>
          <a:xfrm>
            <a:off x="3262649" y="5889549"/>
            <a:ext cx="2478771" cy="707886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VE" sz="2000" dirty="0">
                <a:solidFill>
                  <a:schemeClr val="bg1"/>
                </a:solidFill>
                <a:latin typeface="Raleway" panose="020B0604020202020204" charset="0"/>
              </a:rPr>
              <a:t>Fuentes de Información</a:t>
            </a:r>
            <a:endParaRPr lang="en-US" sz="2000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rgbClr val="F7B600"/>
              </a:buClr>
              <a:buSzPct val="25000"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1.3 Formulación de la Pregunta</a:t>
            </a:r>
            <a:endParaRPr lang="es-VE" sz="1200" i="0" u="none" strike="noStrike" cap="none" dirty="0">
              <a:solidFill>
                <a:srgbClr val="F7B6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457199" y="674182"/>
            <a:ext cx="8724507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VE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Preguntas a Responder: Internet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C0740-F50F-4BF6-81BA-0705DA746833}"/>
              </a:ext>
            </a:extLst>
          </p:cNvPr>
          <p:cNvSpPr txBox="1"/>
          <p:nvPr/>
        </p:nvSpPr>
        <p:spPr>
          <a:xfrm>
            <a:off x="2154020" y="1499150"/>
            <a:ext cx="4675695" cy="954107"/>
          </a:xfrm>
          <a:prstGeom prst="rect">
            <a:avLst/>
          </a:prstGeom>
          <a:solidFill>
            <a:srgbClr val="F7B617"/>
          </a:solidFill>
        </p:spPr>
        <p:txBody>
          <a:bodyPr wrap="square" rtlCol="0">
            <a:spAutoFit/>
          </a:bodyPr>
          <a:lstStyle/>
          <a:p>
            <a:pPr algn="ctr"/>
            <a:endParaRPr lang="es-VE" b="1" dirty="0">
              <a:solidFill>
                <a:schemeClr val="bg1"/>
              </a:solidFill>
              <a:latin typeface="Raleway" panose="020B0604020202020204" charset="0"/>
            </a:endParaRPr>
          </a:p>
          <a:p>
            <a:pPr algn="ctr"/>
            <a:r>
              <a:rPr lang="es-VE" b="1" dirty="0">
                <a:solidFill>
                  <a:schemeClr val="bg1"/>
                </a:solidFill>
                <a:latin typeface="Raleway" panose="020B0604020202020204" charset="0"/>
              </a:rPr>
              <a:t>¿Cuál es la situación real actual de la penetración de Internet por país? </a:t>
            </a:r>
          </a:p>
          <a:p>
            <a:pPr algn="ctr"/>
            <a:endParaRPr lang="en-US" b="1" dirty="0">
              <a:solidFill>
                <a:schemeClr val="bg1"/>
              </a:solidFill>
              <a:latin typeface="Raleway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A4E71-9978-4B7E-809D-7D6F6239B2BC}"/>
              </a:ext>
            </a:extLst>
          </p:cNvPr>
          <p:cNvSpPr txBox="1"/>
          <p:nvPr/>
        </p:nvSpPr>
        <p:spPr>
          <a:xfrm flipH="1">
            <a:off x="239275" y="3046051"/>
            <a:ext cx="2318161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¿Qué niveles de ingresos posee cada persona por país?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33CC2-8F05-406D-8F88-E6B9EB8C13E7}"/>
              </a:ext>
            </a:extLst>
          </p:cNvPr>
          <p:cNvSpPr txBox="1"/>
          <p:nvPr/>
        </p:nvSpPr>
        <p:spPr>
          <a:xfrm flipH="1">
            <a:off x="3057532" y="3061257"/>
            <a:ext cx="2871927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¿Cuál es el costo de la tecnología por país? ¿Pueden las personas pagar con sus ingresos estos costos?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670BF-4371-4725-B658-014911444BC2}"/>
              </a:ext>
            </a:extLst>
          </p:cNvPr>
          <p:cNvSpPr txBox="1"/>
          <p:nvPr/>
        </p:nvSpPr>
        <p:spPr>
          <a:xfrm flipH="1">
            <a:off x="6509208" y="3043917"/>
            <a:ext cx="2450970" cy="1169551"/>
          </a:xfrm>
          <a:prstGeom prst="rect">
            <a:avLst/>
          </a:prstGeom>
          <a:noFill/>
          <a:ln>
            <a:solidFill>
              <a:srgbClr val="2B2B2B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VE" dirty="0">
              <a:latin typeface="Raleway" panose="020B0604020202020204" charset="0"/>
            </a:endParaRPr>
          </a:p>
          <a:p>
            <a:pPr algn="ctr"/>
            <a:r>
              <a:rPr lang="es-VE" dirty="0">
                <a:latin typeface="Raleway" panose="020B0604020202020204" charset="0"/>
              </a:rPr>
              <a:t>¿Cómo ha evolucionado con el tiempo la adopción de Internet por país?</a:t>
            </a:r>
          </a:p>
          <a:p>
            <a:pPr algn="ctr"/>
            <a:endParaRPr lang="es-VE" dirty="0">
              <a:latin typeface="Raleway" panose="020B060402020202020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CEAA9-E436-46E5-85E8-D16BA3430032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rot="5400000" flipH="1" flipV="1">
            <a:off x="2648714" y="1202898"/>
            <a:ext cx="592794" cy="3093513"/>
          </a:xfrm>
          <a:prstGeom prst="bentConnector3">
            <a:avLst/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24D75D0-0506-4952-B03F-DC6398C9E1A9}"/>
              </a:ext>
            </a:extLst>
          </p:cNvPr>
          <p:cNvCxnSpPr>
            <a:cxnSpLocks/>
            <a:stCxn id="12" idx="0"/>
            <a:endCxn id="2" idx="2"/>
          </p:cNvCxnSpPr>
          <p:nvPr/>
        </p:nvCxnSpPr>
        <p:spPr>
          <a:xfrm rot="16200000" flipV="1">
            <a:off x="5817951" y="1127174"/>
            <a:ext cx="590660" cy="3242825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FE0E60-DF3D-413B-8E7E-A4B6E3545DFE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rot="16200000" flipV="1">
            <a:off x="4188682" y="2756443"/>
            <a:ext cx="608000" cy="1627"/>
          </a:xfrm>
          <a:prstGeom prst="bentConnector3">
            <a:avLst>
              <a:gd name="adj1" fmla="val 50000"/>
            </a:avLst>
          </a:prstGeom>
          <a:ln>
            <a:solidFill>
              <a:srgbClr val="2B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0B1D7C-241A-4EB3-B786-C0C11ACB7398}"/>
              </a:ext>
            </a:extLst>
          </p:cNvPr>
          <p:cNvSpPr txBox="1"/>
          <p:nvPr/>
        </p:nvSpPr>
        <p:spPr>
          <a:xfrm>
            <a:off x="131781" y="4676484"/>
            <a:ext cx="2724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Fuentes de Información: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Ingreso por 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Acceso a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Población x 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Costo de Tecnología</a:t>
            </a:r>
          </a:p>
          <a:p>
            <a:endParaRPr lang="en-US" dirty="0">
              <a:latin typeface="Raleway" panose="020B060402020202020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C5317E-F549-47AF-BCC3-92E75CA12E87}"/>
              </a:ext>
            </a:extLst>
          </p:cNvPr>
          <p:cNvSpPr txBox="1"/>
          <p:nvPr/>
        </p:nvSpPr>
        <p:spPr>
          <a:xfrm>
            <a:off x="6278251" y="4639896"/>
            <a:ext cx="2724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Métricas: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Personas con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Personas sin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Total Personas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Ingreso por 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Costo de Internet </a:t>
            </a:r>
          </a:p>
          <a:p>
            <a:endParaRPr lang="es-VE" b="1" dirty="0">
              <a:latin typeface="Raleway" panose="020B0604020202020204" charset="0"/>
            </a:endParaRPr>
          </a:p>
          <a:p>
            <a:endParaRPr lang="en-US" b="1" dirty="0">
              <a:latin typeface="Raleway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B59174-7577-42B0-8C74-04BF9BF2666A}"/>
              </a:ext>
            </a:extLst>
          </p:cNvPr>
          <p:cNvSpPr txBox="1"/>
          <p:nvPr/>
        </p:nvSpPr>
        <p:spPr>
          <a:xfrm>
            <a:off x="3388934" y="4676484"/>
            <a:ext cx="27243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>
                <a:latin typeface="Raleway" panose="020B0604020202020204" charset="0"/>
              </a:rPr>
              <a:t>Dimensiones: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País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Sub-Región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Continente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dirty="0">
                <a:latin typeface="Raleway" panose="020B0604020202020204" charset="0"/>
              </a:rPr>
              <a:t>Años</a:t>
            </a:r>
          </a:p>
          <a:p>
            <a:endParaRPr lang="es-VE" b="1" dirty="0">
              <a:latin typeface="Raleway" panose="020B0604020202020204" charset="0"/>
            </a:endParaRPr>
          </a:p>
          <a:p>
            <a:endParaRPr lang="en-US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7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(4:3)</PresentationFormat>
  <Paragraphs>86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Raleway</vt:lpstr>
      <vt:lpstr>Montserrat</vt:lpstr>
      <vt:lpstr>Office Theme</vt:lpstr>
      <vt:lpstr>PowerPoint Presentation</vt:lpstr>
      <vt:lpstr>1.3 Formulación de la Pregunta</vt:lpstr>
      <vt:lpstr>1.3 Formulación de la Pregunta</vt:lpstr>
      <vt:lpstr>1.3 Formulación de la Pregunta</vt:lpstr>
      <vt:lpstr>1.3 Formulación de la Pregunta</vt:lpstr>
      <vt:lpstr>1.3 Formulación de la Pregunta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17</cp:revision>
  <dcterms:modified xsi:type="dcterms:W3CDTF">2017-07-14T15:33:51Z</dcterms:modified>
</cp:coreProperties>
</file>