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82" r:id="rId2"/>
    <p:sldId id="283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Raleway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312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825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2.4.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Herramientas de Visualizaciones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51952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-9427" y="6630946"/>
            <a:ext cx="8036351" cy="2976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VE" sz="1100" b="1" dirty="0">
                <a:latin typeface="Raleway" panose="020B0604020202020204" charset="0"/>
              </a:rPr>
              <a:t>Más información en: </a:t>
            </a:r>
            <a:r>
              <a:rPr lang="es-VE" sz="1100" dirty="0">
                <a:latin typeface="Raleway" panose="020B0604020202020204" charset="0"/>
              </a:rPr>
              <a:t>https://es.wikipedia.org/wiki/</a:t>
            </a:r>
            <a:r>
              <a:rPr lang="es-VE" sz="1100" dirty="0" err="1">
                <a:latin typeface="Raleway" panose="020B0604020202020204" charset="0"/>
              </a:rPr>
              <a:t>Visualización_de_datos</a:t>
            </a:r>
            <a:endParaRPr lang="es-VE" sz="1100" dirty="0">
              <a:latin typeface="Raleway" panose="020B0604020202020204" charset="0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2.4 Herramientas de Visualizaciones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970960" y="722230"/>
            <a:ext cx="7748832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Herramientas de Visualizaciones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14AA2-50C4-40FD-BE2E-333F1D0A6D8E}"/>
              </a:ext>
            </a:extLst>
          </p:cNvPr>
          <p:cNvSpPr txBox="1"/>
          <p:nvPr/>
        </p:nvSpPr>
        <p:spPr>
          <a:xfrm rot="16200000" flipH="1">
            <a:off x="-1836512" y="3444103"/>
            <a:ext cx="467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Tiempo/Dificultad</a:t>
            </a:r>
          </a:p>
          <a:p>
            <a:pPr algn="ctr"/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 para realizar las visualizaciones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B39272-9856-41D3-973E-3C0017A4E883}"/>
              </a:ext>
            </a:extLst>
          </p:cNvPr>
          <p:cNvSpPr txBox="1"/>
          <p:nvPr/>
        </p:nvSpPr>
        <p:spPr>
          <a:xfrm flipH="1">
            <a:off x="1305613" y="5949652"/>
            <a:ext cx="588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Tamaño de Data que Maneja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F6DDC-7507-46A1-9F19-C80A0F79819D}"/>
              </a:ext>
            </a:extLst>
          </p:cNvPr>
          <p:cNvCxnSpPr>
            <a:cxnSpLocks/>
          </p:cNvCxnSpPr>
          <p:nvPr/>
        </p:nvCxnSpPr>
        <p:spPr>
          <a:xfrm flipH="1" flipV="1">
            <a:off x="1000011" y="1368429"/>
            <a:ext cx="38047" cy="4523748"/>
          </a:xfrm>
          <a:prstGeom prst="line">
            <a:avLst/>
          </a:prstGeom>
          <a:ln w="12700">
            <a:solidFill>
              <a:srgbClr val="F7B617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62A161-29A5-45F9-AA7C-B8BA487E3A37}"/>
              </a:ext>
            </a:extLst>
          </p:cNvPr>
          <p:cNvSpPr txBox="1"/>
          <p:nvPr/>
        </p:nvSpPr>
        <p:spPr>
          <a:xfrm>
            <a:off x="7683303" y="6276239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Propietaria</a:t>
            </a:r>
            <a:r>
              <a:rPr lang="es-VE" dirty="0">
                <a:solidFill>
                  <a:srgbClr val="2B2B2B"/>
                </a:solidFill>
                <a:latin typeface="Raleway" panose="020B0604020202020204" charset="0"/>
              </a:rPr>
              <a:t> 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B21E7A-482D-4062-9EED-7546C6BB7456}"/>
              </a:ext>
            </a:extLst>
          </p:cNvPr>
          <p:cNvGrpSpPr/>
          <p:nvPr/>
        </p:nvGrpSpPr>
        <p:grpSpPr>
          <a:xfrm>
            <a:off x="1108241" y="5220062"/>
            <a:ext cx="652743" cy="680669"/>
            <a:chOff x="1232404" y="5242153"/>
            <a:chExt cx="652743" cy="680669"/>
          </a:xfrm>
        </p:grpSpPr>
        <p:pic>
          <p:nvPicPr>
            <p:cNvPr id="5" name="Picture 4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FBB373E1-41D7-459D-8897-4F80C5A13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4623" y="5242153"/>
              <a:ext cx="444474" cy="44447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BB727AD-ACD1-4888-BCB6-9DD46BF08C96}"/>
                </a:ext>
              </a:extLst>
            </p:cNvPr>
            <p:cNvSpPr txBox="1"/>
            <p:nvPr/>
          </p:nvSpPr>
          <p:spPr>
            <a:xfrm>
              <a:off x="1232404" y="5615045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>
                  <a:solidFill>
                    <a:srgbClr val="2B2B2B"/>
                  </a:solidFill>
                  <a:latin typeface="Raleway" panose="020B0604020202020204" charset="0"/>
                </a:rPr>
                <a:t>E</a:t>
              </a:r>
              <a:r>
                <a:rPr lang="en-US" b="1" dirty="0" err="1">
                  <a:solidFill>
                    <a:srgbClr val="2B2B2B"/>
                  </a:solidFill>
                  <a:latin typeface="Raleway" panose="020B0604020202020204" charset="0"/>
                </a:rPr>
                <a:t>xcel</a:t>
              </a:r>
              <a:endParaRPr lang="en-US" dirty="0">
                <a:solidFill>
                  <a:srgbClr val="2B2B2B"/>
                </a:solidFill>
                <a:latin typeface="Raleway" panose="020B060402020202020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32474A9-2C64-4F7D-8450-A006FA1470C9}"/>
              </a:ext>
            </a:extLst>
          </p:cNvPr>
          <p:cNvGrpSpPr/>
          <p:nvPr/>
        </p:nvGrpSpPr>
        <p:grpSpPr>
          <a:xfrm>
            <a:off x="3927241" y="2399999"/>
            <a:ext cx="1526682" cy="1328499"/>
            <a:chOff x="3159489" y="2174549"/>
            <a:chExt cx="1526682" cy="132849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FFC0292-9FA5-427D-8DDC-87FF06E0A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3630" y="2174549"/>
              <a:ext cx="1233220" cy="1233220"/>
            </a:xfrm>
            <a:prstGeom prst="rect">
              <a:avLst/>
            </a:prstGeom>
          </p:spPr>
        </p:pic>
        <p:sp>
          <p:nvSpPr>
            <p:cNvPr id="32" name="Shape 396">
              <a:extLst>
                <a:ext uri="{FF2B5EF4-FFF2-40B4-BE49-F238E27FC236}">
                  <a16:creationId xmlns:a16="http://schemas.microsoft.com/office/drawing/2014/main" id="{598FC008-C6E7-42F3-81F7-3B384D850F46}"/>
                </a:ext>
              </a:extLst>
            </p:cNvPr>
            <p:cNvSpPr txBox="1"/>
            <p:nvPr/>
          </p:nvSpPr>
          <p:spPr>
            <a:xfrm>
              <a:off x="3159489" y="3143879"/>
              <a:ext cx="1526682" cy="3591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s-GT" b="1" i="0" u="none" strike="noStrike" cap="none" dirty="0">
                  <a:solidFill>
                    <a:srgbClr val="F7B600"/>
                  </a:solidFill>
                  <a:latin typeface="Raleway"/>
                  <a:ea typeface="Raleway"/>
                  <a:cs typeface="Raleway"/>
                  <a:sym typeface="Raleway"/>
                </a:rPr>
                <a:t>R para Ciencia de Datos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695E3DB-C280-43DE-A66D-C719446FD281}"/>
              </a:ext>
            </a:extLst>
          </p:cNvPr>
          <p:cNvGrpSpPr/>
          <p:nvPr/>
        </p:nvGrpSpPr>
        <p:grpSpPr>
          <a:xfrm>
            <a:off x="6471962" y="1501419"/>
            <a:ext cx="1526682" cy="976577"/>
            <a:chOff x="5354886" y="1462733"/>
            <a:chExt cx="1526682" cy="9765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E509DC-F666-42D8-AD03-030DD3333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9615" y="1462733"/>
              <a:ext cx="851031" cy="574446"/>
            </a:xfrm>
            <a:prstGeom prst="rect">
              <a:avLst/>
            </a:prstGeom>
          </p:spPr>
        </p:pic>
        <p:sp>
          <p:nvSpPr>
            <p:cNvPr id="34" name="Shape 396">
              <a:extLst>
                <a:ext uri="{FF2B5EF4-FFF2-40B4-BE49-F238E27FC236}">
                  <a16:creationId xmlns:a16="http://schemas.microsoft.com/office/drawing/2014/main" id="{CE06E4D3-0F62-45B8-8D58-C190457B0826}"/>
                </a:ext>
              </a:extLst>
            </p:cNvPr>
            <p:cNvSpPr txBox="1"/>
            <p:nvPr/>
          </p:nvSpPr>
          <p:spPr>
            <a:xfrm>
              <a:off x="5354886" y="2080141"/>
              <a:ext cx="1526682" cy="3591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s-GT" b="1" i="0" u="none" strike="noStrike" cap="none" dirty="0">
                  <a:solidFill>
                    <a:srgbClr val="F7B600"/>
                  </a:solidFill>
                  <a:latin typeface="Raleway"/>
                  <a:ea typeface="Raleway"/>
                  <a:cs typeface="Raleway"/>
                  <a:sym typeface="Raleway"/>
                </a:rPr>
                <a:t>Python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7272949-675D-4DCF-8824-26ED47FFF57F}"/>
              </a:ext>
            </a:extLst>
          </p:cNvPr>
          <p:cNvGrpSpPr/>
          <p:nvPr/>
        </p:nvGrpSpPr>
        <p:grpSpPr>
          <a:xfrm>
            <a:off x="5965600" y="2681795"/>
            <a:ext cx="1526682" cy="961361"/>
            <a:chOff x="5663905" y="2677030"/>
            <a:chExt cx="1526682" cy="961361"/>
          </a:xfrm>
        </p:grpSpPr>
        <p:pic>
          <p:nvPicPr>
            <p:cNvPr id="7" name="Picture 6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648E9965-AD35-44DF-AA3D-CD47253D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07177" y="2677030"/>
              <a:ext cx="632894" cy="632894"/>
            </a:xfrm>
            <a:prstGeom prst="rect">
              <a:avLst/>
            </a:prstGeom>
          </p:spPr>
        </p:pic>
        <p:sp>
          <p:nvSpPr>
            <p:cNvPr id="35" name="Shape 396">
              <a:extLst>
                <a:ext uri="{FF2B5EF4-FFF2-40B4-BE49-F238E27FC236}">
                  <a16:creationId xmlns:a16="http://schemas.microsoft.com/office/drawing/2014/main" id="{F50C2ED6-5E95-4726-8680-BF69868F645A}"/>
                </a:ext>
              </a:extLst>
            </p:cNvPr>
            <p:cNvSpPr txBox="1"/>
            <p:nvPr/>
          </p:nvSpPr>
          <p:spPr>
            <a:xfrm>
              <a:off x="5663905" y="3279222"/>
              <a:ext cx="1526682" cy="3591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s-GT" b="1" i="0" u="none" strike="noStrike" cap="none" dirty="0">
                  <a:solidFill>
                    <a:srgbClr val="F7B600"/>
                  </a:solidFill>
                  <a:latin typeface="Raleway"/>
                  <a:ea typeface="Raleway"/>
                  <a:cs typeface="Raleway"/>
                  <a:sym typeface="Raleway"/>
                </a:rPr>
                <a:t>JavaScript + Librería D3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640A322-5BC5-442B-9418-C50AE3DD11F5}"/>
              </a:ext>
            </a:extLst>
          </p:cNvPr>
          <p:cNvCxnSpPr>
            <a:cxnSpLocks/>
          </p:cNvCxnSpPr>
          <p:nvPr/>
        </p:nvCxnSpPr>
        <p:spPr>
          <a:xfrm>
            <a:off x="775301" y="5918015"/>
            <a:ext cx="8227297" cy="0"/>
          </a:xfrm>
          <a:prstGeom prst="line">
            <a:avLst/>
          </a:prstGeom>
          <a:ln w="12700">
            <a:solidFill>
              <a:srgbClr val="F7B617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278DC0-495A-46F5-9D14-323B50335B0F}"/>
              </a:ext>
            </a:extLst>
          </p:cNvPr>
          <p:cNvGrpSpPr/>
          <p:nvPr/>
        </p:nvGrpSpPr>
        <p:grpSpPr>
          <a:xfrm>
            <a:off x="6107177" y="5309512"/>
            <a:ext cx="1385105" cy="598646"/>
            <a:chOff x="6498034" y="5462453"/>
            <a:chExt cx="1385105" cy="5986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5CDE0BA-9064-4EA4-B130-9B38087F0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8034" y="5462453"/>
              <a:ext cx="1385105" cy="2905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E5CAD3F-26F9-4C76-A5F9-70D03087B9A2}"/>
                </a:ext>
              </a:extLst>
            </p:cNvPr>
            <p:cNvSpPr txBox="1"/>
            <p:nvPr/>
          </p:nvSpPr>
          <p:spPr>
            <a:xfrm>
              <a:off x="6695996" y="5753322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2B2B2B"/>
                  </a:solidFill>
                  <a:latin typeface="Raleway" panose="020B0604020202020204" charset="0"/>
                </a:rPr>
                <a:t>Tableau</a:t>
              </a:r>
              <a:r>
                <a:rPr lang="en-US" dirty="0">
                  <a:solidFill>
                    <a:srgbClr val="2B2B2B"/>
                  </a:solidFill>
                  <a:latin typeface="Raleway" panose="020B0604020202020204" charset="0"/>
                </a:rPr>
                <a:t> 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667469-A37A-4550-82C8-D706FCC4F999}"/>
              </a:ext>
            </a:extLst>
          </p:cNvPr>
          <p:cNvGrpSpPr/>
          <p:nvPr/>
        </p:nvGrpSpPr>
        <p:grpSpPr>
          <a:xfrm>
            <a:off x="7065389" y="4420098"/>
            <a:ext cx="1410964" cy="946268"/>
            <a:chOff x="5887038" y="4061162"/>
            <a:chExt cx="1410964" cy="9462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54183F3-D16D-4521-81D3-2DC84DEC02D4}"/>
                </a:ext>
              </a:extLst>
            </p:cNvPr>
            <p:cNvSpPr txBox="1"/>
            <p:nvPr/>
          </p:nvSpPr>
          <p:spPr>
            <a:xfrm>
              <a:off x="5887038" y="4698916"/>
              <a:ext cx="1410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2B2B2B"/>
                  </a:solidFill>
                  <a:latin typeface="Raleway" panose="020B0604020202020204" charset="0"/>
                </a:rPr>
                <a:t>SAS Analytics</a:t>
              </a:r>
              <a:r>
                <a:rPr lang="en-US" dirty="0">
                  <a:solidFill>
                    <a:srgbClr val="2B2B2B"/>
                  </a:solidFill>
                  <a:latin typeface="Raleway" panose="020B0604020202020204" charset="0"/>
                </a:rPr>
                <a:t> 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BD3A1FC-9029-49ED-BAD9-805937B5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62560" y="4061162"/>
              <a:ext cx="946268" cy="946268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E22EAC0-C052-45A2-81C1-7DE02FFC92A7}"/>
              </a:ext>
            </a:extLst>
          </p:cNvPr>
          <p:cNvSpPr txBox="1"/>
          <p:nvPr/>
        </p:nvSpPr>
        <p:spPr>
          <a:xfrm>
            <a:off x="7524308" y="3355898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2B2B2B"/>
                </a:solidFill>
                <a:latin typeface="Raleway" panose="020B0604020202020204" charset="0"/>
              </a:rPr>
              <a:t>LightningChart</a:t>
            </a:r>
            <a:endParaRPr lang="en-US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76A5656-512A-46A2-AB54-DCEEE5653394}"/>
              </a:ext>
            </a:extLst>
          </p:cNvPr>
          <p:cNvGrpSpPr/>
          <p:nvPr/>
        </p:nvGrpSpPr>
        <p:grpSpPr>
          <a:xfrm>
            <a:off x="3501351" y="4835842"/>
            <a:ext cx="994183" cy="1081631"/>
            <a:chOff x="4689988" y="3631676"/>
            <a:chExt cx="994183" cy="108163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440F24C-1F7F-4F26-9A15-CCD46B794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74676" y="3631676"/>
              <a:ext cx="868886" cy="86888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7D4EBBA-6D3D-494B-90E0-B3F233AC968E}"/>
                </a:ext>
              </a:extLst>
            </p:cNvPr>
            <p:cNvSpPr txBox="1"/>
            <p:nvPr/>
          </p:nvSpPr>
          <p:spPr>
            <a:xfrm>
              <a:off x="4689988" y="4405530"/>
              <a:ext cx="9941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2B2B2B"/>
                  </a:solidFill>
                  <a:latin typeface="Raleway" panose="020B0604020202020204" charset="0"/>
                </a:rPr>
                <a:t>Qlik View</a:t>
              </a:r>
              <a:endParaRPr lang="en-US" dirty="0">
                <a:solidFill>
                  <a:srgbClr val="2B2B2B"/>
                </a:solidFill>
                <a:latin typeface="Raleway" panose="020B060402020202020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127CEFC-58BC-4DA6-B1DF-D6604D27E2B9}"/>
              </a:ext>
            </a:extLst>
          </p:cNvPr>
          <p:cNvGrpSpPr/>
          <p:nvPr/>
        </p:nvGrpSpPr>
        <p:grpSpPr>
          <a:xfrm>
            <a:off x="4123798" y="4786921"/>
            <a:ext cx="1526682" cy="731733"/>
            <a:chOff x="2610681" y="4040794"/>
            <a:chExt cx="1526682" cy="705073"/>
          </a:xfrm>
        </p:grpSpPr>
        <p:pic>
          <p:nvPicPr>
            <p:cNvPr id="49" name="Picture 4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F13BB1CA-3430-464F-8EC4-2FD477EDB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74383" y="4040794"/>
              <a:ext cx="981664" cy="380249"/>
            </a:xfrm>
            <a:prstGeom prst="rect">
              <a:avLst/>
            </a:prstGeom>
          </p:spPr>
        </p:pic>
        <p:sp>
          <p:nvSpPr>
            <p:cNvPr id="56" name="Shape 396">
              <a:extLst>
                <a:ext uri="{FF2B5EF4-FFF2-40B4-BE49-F238E27FC236}">
                  <a16:creationId xmlns:a16="http://schemas.microsoft.com/office/drawing/2014/main" id="{B0452654-3047-4099-BB64-4E8177FF4AF4}"/>
                </a:ext>
              </a:extLst>
            </p:cNvPr>
            <p:cNvSpPr txBox="1"/>
            <p:nvPr/>
          </p:nvSpPr>
          <p:spPr>
            <a:xfrm>
              <a:off x="2610681" y="4386698"/>
              <a:ext cx="1526682" cy="3591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s-GT" b="1" i="0" u="none" strike="noStrike" cap="none" dirty="0" err="1">
                  <a:solidFill>
                    <a:srgbClr val="F7B600"/>
                  </a:solidFill>
                  <a:latin typeface="Raleway"/>
                  <a:ea typeface="Raleway"/>
                  <a:cs typeface="Raleway"/>
                  <a:sym typeface="Raleway"/>
                </a:rPr>
                <a:t>Gephi</a:t>
              </a:r>
              <a:endParaRPr lang="es-GT" b="1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58" name="Shape 393">
            <a:extLst>
              <a:ext uri="{FF2B5EF4-FFF2-40B4-BE49-F238E27FC236}">
                <a16:creationId xmlns:a16="http://schemas.microsoft.com/office/drawing/2014/main" id="{EB4CCE62-D3B4-4A08-81FB-875474C605D5}"/>
              </a:ext>
            </a:extLst>
          </p:cNvPr>
          <p:cNvSpPr txBox="1">
            <a:spLocks/>
          </p:cNvSpPr>
          <p:nvPr/>
        </p:nvSpPr>
        <p:spPr>
          <a:xfrm>
            <a:off x="979" y="6414754"/>
            <a:ext cx="3685880" cy="2976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ct val="25000"/>
              <a:buFont typeface="Arial"/>
              <a:buNone/>
            </a:pPr>
            <a:r>
              <a:rPr lang="es-VE" sz="1100" b="1" dirty="0">
                <a:latin typeface="Raleway" panose="020B0604020202020204" charset="0"/>
              </a:rPr>
              <a:t>Fuente: </a:t>
            </a:r>
            <a:r>
              <a:rPr lang="es-VE" sz="1100" dirty="0">
                <a:latin typeface="Raleway" panose="020B0604020202020204" charset="0"/>
              </a:rPr>
              <a:t>Wikipedia y Mari Plaza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6C16F77-B360-4BEC-AFCB-8B2156954F53}"/>
              </a:ext>
            </a:extLst>
          </p:cNvPr>
          <p:cNvGrpSpPr/>
          <p:nvPr/>
        </p:nvGrpSpPr>
        <p:grpSpPr>
          <a:xfrm>
            <a:off x="5246694" y="1598634"/>
            <a:ext cx="1526682" cy="1008007"/>
            <a:chOff x="1516947" y="2032463"/>
            <a:chExt cx="1526682" cy="1008007"/>
          </a:xfrm>
        </p:grpSpPr>
        <p:sp>
          <p:nvSpPr>
            <p:cNvPr id="19" name="Shape 396">
              <a:extLst>
                <a:ext uri="{FF2B5EF4-FFF2-40B4-BE49-F238E27FC236}">
                  <a16:creationId xmlns:a16="http://schemas.microsoft.com/office/drawing/2014/main" id="{77CF54E9-CAB9-44A2-AFC2-675B342BB83E}"/>
                </a:ext>
              </a:extLst>
            </p:cNvPr>
            <p:cNvSpPr txBox="1"/>
            <p:nvPr/>
          </p:nvSpPr>
          <p:spPr>
            <a:xfrm>
              <a:off x="1516947" y="2681301"/>
              <a:ext cx="1526682" cy="3591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s-GT" b="1" i="0" u="none" strike="noStrike" cap="none" dirty="0" err="1">
                  <a:solidFill>
                    <a:srgbClr val="F7B600"/>
                  </a:solidFill>
                  <a:latin typeface="Raleway"/>
                  <a:ea typeface="Raleway"/>
                  <a:cs typeface="Raleway"/>
                  <a:sym typeface="Raleway"/>
                </a:rPr>
                <a:t>NodeBox</a:t>
              </a:r>
              <a:endParaRPr lang="es-GT" b="1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55" name="Picture 54" descr="A picture containing clipart&#10;&#10;Description generated with high confidence">
              <a:extLst>
                <a:ext uri="{FF2B5EF4-FFF2-40B4-BE49-F238E27FC236}">
                  <a16:creationId xmlns:a16="http://schemas.microsoft.com/office/drawing/2014/main" id="{86AA3E8D-F7C1-44C7-B9B0-A71246715D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30962" r="30057" b="3982"/>
            <a:stretch/>
          </p:blipFill>
          <p:spPr>
            <a:xfrm>
              <a:off x="1965489" y="2032463"/>
              <a:ext cx="565608" cy="696598"/>
            </a:xfrm>
            <a:prstGeom prst="rect">
              <a:avLst/>
            </a:prstGeom>
          </p:spPr>
        </p:pic>
      </p:grpSp>
      <p:sp>
        <p:nvSpPr>
          <p:cNvPr id="62" name="Shape 396">
            <a:extLst>
              <a:ext uri="{FF2B5EF4-FFF2-40B4-BE49-F238E27FC236}">
                <a16:creationId xmlns:a16="http://schemas.microsoft.com/office/drawing/2014/main" id="{12FBAA89-FD90-4509-9F41-A1D2FF4883EE}"/>
              </a:ext>
            </a:extLst>
          </p:cNvPr>
          <p:cNvSpPr txBox="1"/>
          <p:nvPr/>
        </p:nvSpPr>
        <p:spPr>
          <a:xfrm>
            <a:off x="7617318" y="6550427"/>
            <a:ext cx="1526682" cy="3591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GT" b="1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Código Abierto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2B19040-5EF9-47B8-879D-B1DEB5312E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86028" y="2872382"/>
            <a:ext cx="1016081" cy="435463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675C5D19-0A6F-4DDA-A5BF-87823621B98B}"/>
              </a:ext>
            </a:extLst>
          </p:cNvPr>
          <p:cNvGrpSpPr/>
          <p:nvPr/>
        </p:nvGrpSpPr>
        <p:grpSpPr>
          <a:xfrm>
            <a:off x="1805013" y="4661012"/>
            <a:ext cx="1250022" cy="698875"/>
            <a:chOff x="1805013" y="4661012"/>
            <a:chExt cx="1250022" cy="69887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5AC4950-EF8E-49A7-B1EE-E9522A23352B}"/>
                </a:ext>
              </a:extLst>
            </p:cNvPr>
            <p:cNvSpPr txBox="1"/>
            <p:nvPr/>
          </p:nvSpPr>
          <p:spPr>
            <a:xfrm>
              <a:off x="1898621" y="5052110"/>
              <a:ext cx="1011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>
                  <a:solidFill>
                    <a:srgbClr val="2B2B2B"/>
                  </a:solidFill>
                  <a:latin typeface="Raleway" panose="020B0604020202020204" charset="0"/>
                </a:rPr>
                <a:t>Infogr.am</a:t>
              </a:r>
              <a:endParaRPr lang="es-VE" dirty="0">
                <a:solidFill>
                  <a:srgbClr val="2B2B2B"/>
                </a:solidFill>
                <a:latin typeface="Raleway" panose="020B0604020202020204" charset="0"/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349120F1-9C58-4A31-A31E-A017FE636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805013" y="4661012"/>
              <a:ext cx="1250022" cy="45580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046E60-4A47-4FAA-ABCC-2D77DEC144A7}"/>
              </a:ext>
            </a:extLst>
          </p:cNvPr>
          <p:cNvGrpSpPr/>
          <p:nvPr/>
        </p:nvGrpSpPr>
        <p:grpSpPr>
          <a:xfrm>
            <a:off x="5259321" y="3790224"/>
            <a:ext cx="1377300" cy="738013"/>
            <a:chOff x="5259321" y="3790224"/>
            <a:chExt cx="1377300" cy="738013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73AF10D5-DCA6-4F39-A55E-35FA031B2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36741" y="3790224"/>
              <a:ext cx="732137" cy="530534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A223116-82ED-4074-9DF0-56590942EA38}"/>
                </a:ext>
              </a:extLst>
            </p:cNvPr>
            <p:cNvSpPr txBox="1"/>
            <p:nvPr/>
          </p:nvSpPr>
          <p:spPr>
            <a:xfrm>
              <a:off x="5259321" y="4220460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2B2B2B"/>
                  </a:solidFill>
                  <a:latin typeface="Raleway" panose="020B0604020202020204" charset="0"/>
                </a:rPr>
                <a:t>Fusion Tables</a:t>
              </a:r>
              <a:endParaRPr lang="en-US" dirty="0">
                <a:solidFill>
                  <a:srgbClr val="2B2B2B"/>
                </a:solidFill>
                <a:latin typeface="Raleway" panose="020B060402020202020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0E1426D-675B-449C-B02C-F2FDCC37C6E3}"/>
              </a:ext>
            </a:extLst>
          </p:cNvPr>
          <p:cNvGrpSpPr/>
          <p:nvPr/>
        </p:nvGrpSpPr>
        <p:grpSpPr>
          <a:xfrm>
            <a:off x="3100029" y="3692459"/>
            <a:ext cx="1148071" cy="1165677"/>
            <a:chOff x="3100029" y="3819720"/>
            <a:chExt cx="1148071" cy="11656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AC3B970-CB67-457E-9C00-FDA3A3D6B7A8}"/>
                </a:ext>
              </a:extLst>
            </p:cNvPr>
            <p:cNvSpPr txBox="1"/>
            <p:nvPr/>
          </p:nvSpPr>
          <p:spPr>
            <a:xfrm>
              <a:off x="3100029" y="4677620"/>
              <a:ext cx="1148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err="1">
                  <a:solidFill>
                    <a:srgbClr val="2B2B2B"/>
                  </a:solidFill>
                  <a:latin typeface="Raleway" panose="020B0604020202020204" charset="0"/>
                </a:rPr>
                <a:t>Quadrigam</a:t>
              </a:r>
              <a:endParaRPr lang="es-VE" dirty="0">
                <a:solidFill>
                  <a:srgbClr val="2B2B2B"/>
                </a:solidFill>
                <a:latin typeface="Raleway" panose="020B0604020202020204" charset="0"/>
              </a:endParaRPr>
            </a:p>
          </p:txBody>
        </p:sp>
        <p:pic>
          <p:nvPicPr>
            <p:cNvPr id="73" name="Picture 7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D516DC19-15DD-4211-B157-B7E337BDC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233671" y="3819720"/>
              <a:ext cx="937647" cy="93764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FA7BE32-B252-476B-8DEE-ACF50021B20E}"/>
              </a:ext>
            </a:extLst>
          </p:cNvPr>
          <p:cNvSpPr txBox="1"/>
          <p:nvPr/>
        </p:nvSpPr>
        <p:spPr>
          <a:xfrm>
            <a:off x="666539" y="5937863"/>
            <a:ext cx="2474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b="1" dirty="0">
                <a:latin typeface="Raleway" panose="020B0604020202020204" charset="0"/>
              </a:rPr>
              <a:t>Pequeña</a:t>
            </a:r>
          </a:p>
          <a:p>
            <a:r>
              <a:rPr lang="es-VE" sz="1100" b="1" dirty="0">
                <a:latin typeface="Raleway" panose="020B0604020202020204" charset="0"/>
              </a:rPr>
              <a:t>Guardada en la Computadora</a:t>
            </a:r>
            <a:endParaRPr lang="en-US" sz="1100" b="1" dirty="0">
              <a:latin typeface="Raleway" panose="020B060402020202020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62073E-BE97-4C8A-9A78-44C166AC4E45}"/>
              </a:ext>
            </a:extLst>
          </p:cNvPr>
          <p:cNvSpPr txBox="1"/>
          <p:nvPr/>
        </p:nvSpPr>
        <p:spPr>
          <a:xfrm>
            <a:off x="8083483" y="5892177"/>
            <a:ext cx="2474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b="1" dirty="0">
                <a:latin typeface="Raleway" panose="020B0604020202020204" charset="0"/>
              </a:rPr>
              <a:t>Grande</a:t>
            </a:r>
          </a:p>
          <a:p>
            <a:r>
              <a:rPr lang="es-VE" sz="1100" b="1" dirty="0">
                <a:latin typeface="Raleway" panose="020B0604020202020204" charset="0"/>
              </a:rPr>
              <a:t>Tiempo Real</a:t>
            </a:r>
            <a:endParaRPr lang="en-US" sz="1100" b="1" dirty="0">
              <a:latin typeface="Raleway" panose="020B060402020202020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16564D-4E08-4E8C-8BCC-EA2B55A1FD09}"/>
              </a:ext>
            </a:extLst>
          </p:cNvPr>
          <p:cNvSpPr txBox="1"/>
          <p:nvPr/>
        </p:nvSpPr>
        <p:spPr>
          <a:xfrm>
            <a:off x="85375" y="5602136"/>
            <a:ext cx="2474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b="1" dirty="0">
                <a:latin typeface="Raleway" panose="020B0604020202020204" charset="0"/>
              </a:rPr>
              <a:t>Fácil </a:t>
            </a:r>
          </a:p>
          <a:p>
            <a:r>
              <a:rPr lang="es-VE" sz="1100" b="1" dirty="0">
                <a:latin typeface="Raleway" panose="020B0604020202020204" charset="0"/>
              </a:rPr>
              <a:t>Rápido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BF449E-1611-4F48-9372-90AF15307B5D}"/>
              </a:ext>
            </a:extLst>
          </p:cNvPr>
          <p:cNvSpPr txBox="1"/>
          <p:nvPr/>
        </p:nvSpPr>
        <p:spPr>
          <a:xfrm>
            <a:off x="85375" y="1379574"/>
            <a:ext cx="2474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b="1" dirty="0">
                <a:latin typeface="Raleway" panose="020B0604020202020204" charset="0"/>
              </a:rPr>
              <a:t>Abstracto </a:t>
            </a:r>
          </a:p>
          <a:p>
            <a:r>
              <a:rPr lang="es-VE" sz="1100" b="1" dirty="0">
                <a:latin typeface="Raleway" panose="020B0604020202020204" charset="0"/>
              </a:rPr>
              <a:t>Lento</a:t>
            </a:r>
          </a:p>
        </p:txBody>
      </p:sp>
    </p:spTree>
    <p:extLst>
      <p:ext uri="{BB962C8B-B14F-4D97-AF65-F5344CB8AC3E}">
        <p14:creationId xmlns:p14="http://schemas.microsoft.com/office/powerpoint/2010/main" val="44591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On-screen Show (4:3)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Raleway</vt:lpstr>
      <vt:lpstr>Montserrat</vt:lpstr>
      <vt:lpstr>Office Theme</vt:lpstr>
      <vt:lpstr>PowerPoint Presentation</vt:lpstr>
      <vt:lpstr>2.4 Herramientas de Visualizaciones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18</cp:revision>
  <dcterms:modified xsi:type="dcterms:W3CDTF">2017-07-14T15:45:41Z</dcterms:modified>
</cp:coreProperties>
</file>