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7132" y="6583816"/>
            <a:ext cx="8036351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400" b="1" dirty="0">
                <a:latin typeface="Raleway" panose="020B0604020202020204" charset="0"/>
              </a:rPr>
              <a:t>Más información en: </a:t>
            </a:r>
            <a:r>
              <a:rPr lang="es-VE" sz="1400" dirty="0">
                <a:latin typeface="Raleway" panose="020B0604020202020204" charset="0"/>
              </a:rPr>
              <a:t>https://es.wikipedia.org/wiki/</a:t>
            </a:r>
            <a:r>
              <a:rPr lang="es-VE" sz="1400" dirty="0" err="1">
                <a:latin typeface="Raleway" panose="020B0604020202020204" charset="0"/>
              </a:rPr>
              <a:t>Visualización_de_datos</a:t>
            </a:r>
            <a:endParaRPr lang="es-VE" sz="14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2.4 Herramientas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rot="16200000" flipH="1">
            <a:off x="-1836512" y="3444103"/>
            <a:ext cx="467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Tiempo/Dificultad</a:t>
            </a:r>
          </a:p>
          <a:p>
            <a:pPr algn="ctr"/>
            <a:r>
              <a:rPr lang="es-VE" b="1" dirty="0">
                <a:latin typeface="Raleway" panose="020B0604020202020204" charset="0"/>
              </a:rPr>
              <a:t> para realizar las visualizaciones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39272-9856-41D3-973E-3C0017A4E883}"/>
              </a:ext>
            </a:extLst>
          </p:cNvPr>
          <p:cNvSpPr txBox="1"/>
          <p:nvPr/>
        </p:nvSpPr>
        <p:spPr>
          <a:xfrm flipH="1">
            <a:off x="1305613" y="5949652"/>
            <a:ext cx="588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de Data que Maneja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F6DDC-7507-46A1-9F19-C80A0F79819D}"/>
              </a:ext>
            </a:extLst>
          </p:cNvPr>
          <p:cNvCxnSpPr>
            <a:cxnSpLocks/>
          </p:cNvCxnSpPr>
          <p:nvPr/>
        </p:nvCxnSpPr>
        <p:spPr>
          <a:xfrm flipH="1" flipV="1">
            <a:off x="737254" y="1368429"/>
            <a:ext cx="38047" cy="4523748"/>
          </a:xfrm>
          <a:prstGeom prst="line">
            <a:avLst/>
          </a:prstGeom>
          <a:ln w="12700">
            <a:solidFill>
              <a:srgbClr val="F7B617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62A161-29A5-45F9-AA7C-B8BA487E3A37}"/>
              </a:ext>
            </a:extLst>
          </p:cNvPr>
          <p:cNvSpPr txBox="1"/>
          <p:nvPr/>
        </p:nvSpPr>
        <p:spPr>
          <a:xfrm>
            <a:off x="7686028" y="62444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Propietaria</a:t>
            </a:r>
            <a:r>
              <a:rPr lang="es-VE" dirty="0">
                <a:solidFill>
                  <a:srgbClr val="2B2B2B"/>
                </a:solidFill>
                <a:latin typeface="Raleway" panose="020B0604020202020204" charset="0"/>
              </a:rPr>
              <a:t> 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B21E7A-482D-4062-9EED-7546C6BB7456}"/>
              </a:ext>
            </a:extLst>
          </p:cNvPr>
          <p:cNvGrpSpPr/>
          <p:nvPr/>
        </p:nvGrpSpPr>
        <p:grpSpPr>
          <a:xfrm>
            <a:off x="746367" y="5211508"/>
            <a:ext cx="652743" cy="680669"/>
            <a:chOff x="1232404" y="5242153"/>
            <a:chExt cx="652743" cy="680669"/>
          </a:xfrm>
        </p:grpSpPr>
        <p:pic>
          <p:nvPicPr>
            <p:cNvPr id="5" name="Picture 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FBB373E1-41D7-459D-8897-4F80C5A13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623" y="5242153"/>
              <a:ext cx="444474" cy="44447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B727AD-ACD1-4888-BCB6-9DD46BF08C96}"/>
                </a:ext>
              </a:extLst>
            </p:cNvPr>
            <p:cNvSpPr txBox="1"/>
            <p:nvPr/>
          </p:nvSpPr>
          <p:spPr>
            <a:xfrm>
              <a:off x="1232404" y="561504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>
                  <a:solidFill>
                    <a:srgbClr val="2B2B2B"/>
                  </a:solidFill>
                  <a:latin typeface="Raleway" panose="020B0604020202020204" charset="0"/>
                </a:rPr>
                <a:t>E</a:t>
              </a:r>
              <a:r>
                <a:rPr lang="en-US" b="1" dirty="0" err="1">
                  <a:solidFill>
                    <a:srgbClr val="2B2B2B"/>
                  </a:solidFill>
                  <a:latin typeface="Raleway" panose="020B0604020202020204" charset="0"/>
                </a:rPr>
                <a:t>xcel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2474A9-2C64-4F7D-8450-A006FA1470C9}"/>
              </a:ext>
            </a:extLst>
          </p:cNvPr>
          <p:cNvGrpSpPr/>
          <p:nvPr/>
        </p:nvGrpSpPr>
        <p:grpSpPr>
          <a:xfrm>
            <a:off x="3927241" y="2399999"/>
            <a:ext cx="1526682" cy="1328499"/>
            <a:chOff x="3159489" y="2174549"/>
            <a:chExt cx="1526682" cy="13284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FC0292-9FA5-427D-8DDC-87FF06E0A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3630" y="2174549"/>
              <a:ext cx="1233220" cy="1233220"/>
            </a:xfrm>
            <a:prstGeom prst="rect">
              <a:avLst/>
            </a:prstGeom>
          </p:spPr>
        </p:pic>
        <p:sp>
          <p:nvSpPr>
            <p:cNvPr id="32" name="Shape 396">
              <a:extLst>
                <a:ext uri="{FF2B5EF4-FFF2-40B4-BE49-F238E27FC236}">
                  <a16:creationId xmlns:a16="http://schemas.microsoft.com/office/drawing/2014/main" id="{598FC008-C6E7-42F3-81F7-3B384D850F46}"/>
                </a:ext>
              </a:extLst>
            </p:cNvPr>
            <p:cNvSpPr txBox="1"/>
            <p:nvPr/>
          </p:nvSpPr>
          <p:spPr>
            <a:xfrm>
              <a:off x="3159489" y="3143879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R para Ciencia de Datos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95E3DB-C280-43DE-A66D-C719446FD281}"/>
              </a:ext>
            </a:extLst>
          </p:cNvPr>
          <p:cNvGrpSpPr/>
          <p:nvPr/>
        </p:nvGrpSpPr>
        <p:grpSpPr>
          <a:xfrm>
            <a:off x="6471962" y="1501419"/>
            <a:ext cx="1526682" cy="976577"/>
            <a:chOff x="5354886" y="1462733"/>
            <a:chExt cx="1526682" cy="9765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E509DC-F666-42D8-AD03-030DD333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9615" y="1462733"/>
              <a:ext cx="851031" cy="574446"/>
            </a:xfrm>
            <a:prstGeom prst="rect">
              <a:avLst/>
            </a:prstGeom>
          </p:spPr>
        </p:pic>
        <p:sp>
          <p:nvSpPr>
            <p:cNvPr id="34" name="Shape 396">
              <a:extLst>
                <a:ext uri="{FF2B5EF4-FFF2-40B4-BE49-F238E27FC236}">
                  <a16:creationId xmlns:a16="http://schemas.microsoft.com/office/drawing/2014/main" id="{CE06E4D3-0F62-45B8-8D58-C190457B0826}"/>
                </a:ext>
              </a:extLst>
            </p:cNvPr>
            <p:cNvSpPr txBox="1"/>
            <p:nvPr/>
          </p:nvSpPr>
          <p:spPr>
            <a:xfrm>
              <a:off x="5354886" y="2080141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Python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272949-675D-4DCF-8824-26ED47FFF57F}"/>
              </a:ext>
            </a:extLst>
          </p:cNvPr>
          <p:cNvGrpSpPr/>
          <p:nvPr/>
        </p:nvGrpSpPr>
        <p:grpSpPr>
          <a:xfrm>
            <a:off x="5965600" y="2681795"/>
            <a:ext cx="1526682" cy="961361"/>
            <a:chOff x="5663905" y="2677030"/>
            <a:chExt cx="1526682" cy="961361"/>
          </a:xfrm>
        </p:grpSpPr>
        <p:pic>
          <p:nvPicPr>
            <p:cNvPr id="7" name="Picture 6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48E9965-AD35-44DF-AA3D-CD47253D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07177" y="2677030"/>
              <a:ext cx="632894" cy="632894"/>
            </a:xfrm>
            <a:prstGeom prst="rect">
              <a:avLst/>
            </a:prstGeom>
          </p:spPr>
        </p:pic>
        <p:sp>
          <p:nvSpPr>
            <p:cNvPr id="35" name="Shape 396">
              <a:extLst>
                <a:ext uri="{FF2B5EF4-FFF2-40B4-BE49-F238E27FC236}">
                  <a16:creationId xmlns:a16="http://schemas.microsoft.com/office/drawing/2014/main" id="{F50C2ED6-5E95-4726-8680-BF69868F645A}"/>
                </a:ext>
              </a:extLst>
            </p:cNvPr>
            <p:cNvSpPr txBox="1"/>
            <p:nvPr/>
          </p:nvSpPr>
          <p:spPr>
            <a:xfrm>
              <a:off x="5663905" y="3279222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JavaScript + Librería D3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40A322-5BC5-442B-9418-C50AE3DD11F5}"/>
              </a:ext>
            </a:extLst>
          </p:cNvPr>
          <p:cNvCxnSpPr>
            <a:cxnSpLocks/>
          </p:cNvCxnSpPr>
          <p:nvPr/>
        </p:nvCxnSpPr>
        <p:spPr>
          <a:xfrm>
            <a:off x="775301" y="5918015"/>
            <a:ext cx="8227297" cy="0"/>
          </a:xfrm>
          <a:prstGeom prst="line">
            <a:avLst/>
          </a:prstGeom>
          <a:ln w="12700">
            <a:solidFill>
              <a:srgbClr val="F7B617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278DC0-495A-46F5-9D14-323B50335B0F}"/>
              </a:ext>
            </a:extLst>
          </p:cNvPr>
          <p:cNvGrpSpPr/>
          <p:nvPr/>
        </p:nvGrpSpPr>
        <p:grpSpPr>
          <a:xfrm>
            <a:off x="6107177" y="5309512"/>
            <a:ext cx="1385105" cy="598646"/>
            <a:chOff x="6498034" y="5462453"/>
            <a:chExt cx="1385105" cy="598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CDE0BA-9064-4EA4-B130-9B38087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8034" y="5462453"/>
              <a:ext cx="1385105" cy="2905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5CAD3F-26F9-4C76-A5F9-70D03087B9A2}"/>
                </a:ext>
              </a:extLst>
            </p:cNvPr>
            <p:cNvSpPr txBox="1"/>
            <p:nvPr/>
          </p:nvSpPr>
          <p:spPr>
            <a:xfrm>
              <a:off x="6695996" y="57533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Tableau</a:t>
              </a:r>
              <a:r>
                <a:rPr lang="en-US" dirty="0">
                  <a:solidFill>
                    <a:srgbClr val="2B2B2B"/>
                  </a:solidFill>
                  <a:latin typeface="Raleway" panose="020B0604020202020204" charset="0"/>
                </a:rPr>
                <a:t> 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667469-A37A-4550-82C8-D706FCC4F999}"/>
              </a:ext>
            </a:extLst>
          </p:cNvPr>
          <p:cNvGrpSpPr/>
          <p:nvPr/>
        </p:nvGrpSpPr>
        <p:grpSpPr>
          <a:xfrm>
            <a:off x="7065389" y="4420098"/>
            <a:ext cx="1410964" cy="946268"/>
            <a:chOff x="5887038" y="4061162"/>
            <a:chExt cx="1410964" cy="9462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183F3-D16D-4521-81D3-2DC84DEC02D4}"/>
                </a:ext>
              </a:extLst>
            </p:cNvPr>
            <p:cNvSpPr txBox="1"/>
            <p:nvPr/>
          </p:nvSpPr>
          <p:spPr>
            <a:xfrm>
              <a:off x="5887038" y="4698916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SAS Analytics</a:t>
              </a:r>
              <a:r>
                <a:rPr lang="en-US" dirty="0">
                  <a:solidFill>
                    <a:srgbClr val="2B2B2B"/>
                  </a:solidFill>
                  <a:latin typeface="Raleway" panose="020B0604020202020204" charset="0"/>
                </a:rPr>
                <a:t> 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BD3A1FC-9029-49ED-BAD9-805937B5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2560" y="4061162"/>
              <a:ext cx="946268" cy="946268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E22EAC0-C052-45A2-81C1-7DE02FFC92A7}"/>
              </a:ext>
            </a:extLst>
          </p:cNvPr>
          <p:cNvSpPr txBox="1"/>
          <p:nvPr/>
        </p:nvSpPr>
        <p:spPr>
          <a:xfrm>
            <a:off x="7524308" y="335589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2B2B2B"/>
                </a:solidFill>
                <a:latin typeface="Raleway" panose="020B0604020202020204" charset="0"/>
              </a:rPr>
              <a:t>LightningChart</a:t>
            </a:r>
            <a:endParaRPr lang="en-US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6A5656-512A-46A2-AB54-DCEEE5653394}"/>
              </a:ext>
            </a:extLst>
          </p:cNvPr>
          <p:cNvGrpSpPr/>
          <p:nvPr/>
        </p:nvGrpSpPr>
        <p:grpSpPr>
          <a:xfrm>
            <a:off x="3501351" y="4835842"/>
            <a:ext cx="994183" cy="1081631"/>
            <a:chOff x="4689988" y="3631676"/>
            <a:chExt cx="994183" cy="108163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40F24C-1F7F-4F26-9A15-CCD46B79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4676" y="3631676"/>
              <a:ext cx="868886" cy="86888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D4EBBA-6D3D-494B-90E0-B3F233AC968E}"/>
                </a:ext>
              </a:extLst>
            </p:cNvPr>
            <p:cNvSpPr txBox="1"/>
            <p:nvPr/>
          </p:nvSpPr>
          <p:spPr>
            <a:xfrm>
              <a:off x="4689988" y="4405530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Qlik View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27CEFC-58BC-4DA6-B1DF-D6604D27E2B9}"/>
              </a:ext>
            </a:extLst>
          </p:cNvPr>
          <p:cNvGrpSpPr/>
          <p:nvPr/>
        </p:nvGrpSpPr>
        <p:grpSpPr>
          <a:xfrm>
            <a:off x="4123798" y="4786921"/>
            <a:ext cx="1526682" cy="731733"/>
            <a:chOff x="2610681" y="4040794"/>
            <a:chExt cx="1526682" cy="705073"/>
          </a:xfrm>
        </p:grpSpPr>
        <p:pic>
          <p:nvPicPr>
            <p:cNvPr id="49" name="Picture 4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13BB1CA-3430-464F-8EC4-2FD477ED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74383" y="4040794"/>
              <a:ext cx="981664" cy="380249"/>
            </a:xfrm>
            <a:prstGeom prst="rect">
              <a:avLst/>
            </a:prstGeom>
          </p:spPr>
        </p:pic>
        <p:sp>
          <p:nvSpPr>
            <p:cNvPr id="56" name="Shape 396">
              <a:extLst>
                <a:ext uri="{FF2B5EF4-FFF2-40B4-BE49-F238E27FC236}">
                  <a16:creationId xmlns:a16="http://schemas.microsoft.com/office/drawing/2014/main" id="{B0452654-3047-4099-BB64-4E8177FF4AF4}"/>
                </a:ext>
              </a:extLst>
            </p:cNvPr>
            <p:cNvSpPr txBox="1"/>
            <p:nvPr/>
          </p:nvSpPr>
          <p:spPr>
            <a:xfrm>
              <a:off x="2610681" y="4386698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 err="1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Gephi</a:t>
              </a:r>
              <a:endPara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58" name="Shape 393">
            <a:extLst>
              <a:ext uri="{FF2B5EF4-FFF2-40B4-BE49-F238E27FC236}">
                <a16:creationId xmlns:a16="http://schemas.microsoft.com/office/drawing/2014/main" id="{EB4CCE62-D3B4-4A08-81FB-875474C605D5}"/>
              </a:ext>
            </a:extLst>
          </p:cNvPr>
          <p:cNvSpPr txBox="1">
            <a:spLocks/>
          </p:cNvSpPr>
          <p:nvPr/>
        </p:nvSpPr>
        <p:spPr>
          <a:xfrm>
            <a:off x="48112" y="6306350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s-VE" sz="1400" b="1" dirty="0">
                <a:latin typeface="Raleway" panose="020B0604020202020204" charset="0"/>
              </a:rPr>
              <a:t>Fuente: </a:t>
            </a:r>
            <a:r>
              <a:rPr lang="es-VE" sz="1400" dirty="0">
                <a:latin typeface="Raleway" panose="020B0604020202020204" charset="0"/>
              </a:rPr>
              <a:t>Wikipedia y Mari Plaza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C16F77-B360-4BEC-AFCB-8B2156954F53}"/>
              </a:ext>
            </a:extLst>
          </p:cNvPr>
          <p:cNvGrpSpPr/>
          <p:nvPr/>
        </p:nvGrpSpPr>
        <p:grpSpPr>
          <a:xfrm>
            <a:off x="5246694" y="1598634"/>
            <a:ext cx="1526682" cy="1008007"/>
            <a:chOff x="1516947" y="2032463"/>
            <a:chExt cx="1526682" cy="1008007"/>
          </a:xfrm>
        </p:grpSpPr>
        <p:sp>
          <p:nvSpPr>
            <p:cNvPr id="19" name="Shape 396">
              <a:extLst>
                <a:ext uri="{FF2B5EF4-FFF2-40B4-BE49-F238E27FC236}">
                  <a16:creationId xmlns:a16="http://schemas.microsoft.com/office/drawing/2014/main" id="{77CF54E9-CAB9-44A2-AFC2-675B342BB83E}"/>
                </a:ext>
              </a:extLst>
            </p:cNvPr>
            <p:cNvSpPr txBox="1"/>
            <p:nvPr/>
          </p:nvSpPr>
          <p:spPr>
            <a:xfrm>
              <a:off x="1516947" y="2681301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 err="1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NodeBox</a:t>
              </a:r>
              <a:endPara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5" name="Picture 54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86AA3E8D-F7C1-44C7-B9B0-A71246715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0962" r="30057" b="3982"/>
            <a:stretch/>
          </p:blipFill>
          <p:spPr>
            <a:xfrm>
              <a:off x="1965489" y="2032463"/>
              <a:ext cx="565608" cy="696598"/>
            </a:xfrm>
            <a:prstGeom prst="rect">
              <a:avLst/>
            </a:prstGeom>
          </p:spPr>
        </p:pic>
      </p:grpSp>
      <p:sp>
        <p:nvSpPr>
          <p:cNvPr id="62" name="Shape 396">
            <a:extLst>
              <a:ext uri="{FF2B5EF4-FFF2-40B4-BE49-F238E27FC236}">
                <a16:creationId xmlns:a16="http://schemas.microsoft.com/office/drawing/2014/main" id="{12FBAA89-FD90-4509-9F41-A1D2FF4883EE}"/>
              </a:ext>
            </a:extLst>
          </p:cNvPr>
          <p:cNvSpPr txBox="1"/>
          <p:nvPr/>
        </p:nvSpPr>
        <p:spPr>
          <a:xfrm>
            <a:off x="7620043" y="6518591"/>
            <a:ext cx="1526682" cy="3591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Código Abierto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2B19040-5EF9-47B8-879D-B1DEB5312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6028" y="2872382"/>
            <a:ext cx="1016081" cy="43546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75C5D19-0A6F-4DDA-A5BF-87823621B98B}"/>
              </a:ext>
            </a:extLst>
          </p:cNvPr>
          <p:cNvGrpSpPr/>
          <p:nvPr/>
        </p:nvGrpSpPr>
        <p:grpSpPr>
          <a:xfrm>
            <a:off x="1805013" y="4661012"/>
            <a:ext cx="1250022" cy="698875"/>
            <a:chOff x="1805013" y="4661012"/>
            <a:chExt cx="1250022" cy="69887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AC4950-EF8E-49A7-B1EE-E9522A23352B}"/>
                </a:ext>
              </a:extLst>
            </p:cNvPr>
            <p:cNvSpPr txBox="1"/>
            <p:nvPr/>
          </p:nvSpPr>
          <p:spPr>
            <a:xfrm>
              <a:off x="1898621" y="5052110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>
                  <a:solidFill>
                    <a:srgbClr val="2B2B2B"/>
                  </a:solidFill>
                  <a:latin typeface="Raleway" panose="020B0604020202020204" charset="0"/>
                </a:rPr>
                <a:t>Infogr.am</a:t>
              </a:r>
              <a:endParaRPr lang="es-VE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49120F1-9C58-4A31-A31E-A017FE63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05013" y="4661012"/>
              <a:ext cx="1250022" cy="45580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046E60-4A47-4FAA-ABCC-2D77DEC144A7}"/>
              </a:ext>
            </a:extLst>
          </p:cNvPr>
          <p:cNvGrpSpPr/>
          <p:nvPr/>
        </p:nvGrpSpPr>
        <p:grpSpPr>
          <a:xfrm>
            <a:off x="5259321" y="3790224"/>
            <a:ext cx="1377300" cy="738013"/>
            <a:chOff x="5259321" y="3790224"/>
            <a:chExt cx="1377300" cy="73801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3AF10D5-DCA6-4F39-A55E-35FA031B2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36741" y="3790224"/>
              <a:ext cx="732137" cy="53053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223116-82ED-4074-9DF0-56590942EA38}"/>
                </a:ext>
              </a:extLst>
            </p:cNvPr>
            <p:cNvSpPr txBox="1"/>
            <p:nvPr/>
          </p:nvSpPr>
          <p:spPr>
            <a:xfrm>
              <a:off x="5259321" y="422046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Fusion Tables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E1426D-675B-449C-B02C-F2FDCC37C6E3}"/>
              </a:ext>
            </a:extLst>
          </p:cNvPr>
          <p:cNvGrpSpPr/>
          <p:nvPr/>
        </p:nvGrpSpPr>
        <p:grpSpPr>
          <a:xfrm>
            <a:off x="3100029" y="3692459"/>
            <a:ext cx="1148071" cy="1165677"/>
            <a:chOff x="3100029" y="3819720"/>
            <a:chExt cx="1148071" cy="11656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C3B970-CB67-457E-9C00-FDA3A3D6B7A8}"/>
                </a:ext>
              </a:extLst>
            </p:cNvPr>
            <p:cNvSpPr txBox="1"/>
            <p:nvPr/>
          </p:nvSpPr>
          <p:spPr>
            <a:xfrm>
              <a:off x="3100029" y="4677620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err="1">
                  <a:solidFill>
                    <a:srgbClr val="2B2B2B"/>
                  </a:solidFill>
                  <a:latin typeface="Raleway" panose="020B0604020202020204" charset="0"/>
                </a:rPr>
                <a:t>Quadrigam</a:t>
              </a:r>
              <a:endParaRPr lang="es-VE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  <p:pic>
          <p:nvPicPr>
            <p:cNvPr id="73" name="Picture 7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516DC19-15DD-4211-B157-B7E337BDC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33671" y="3819720"/>
              <a:ext cx="937647" cy="937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Raleway</vt:lpstr>
      <vt:lpstr>Montserrat</vt:lpstr>
      <vt:lpstr>Arial</vt:lpstr>
      <vt:lpstr>Office Theme</vt:lpstr>
      <vt:lpstr>PowerPoint Presentation</vt:lpstr>
      <vt:lpstr>2.4 Herramientas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2017-07-13T11:52:11Z</dcterms:modified>
</cp:coreProperties>
</file>