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png" ContentType="image/png"/>
  <Override PartName="/ppt/media/image10.jpeg" ContentType="image/jpeg"/>
  <Override PartName="/ppt/media/image5.png" ContentType="image/png"/>
  <Override PartName="/ppt/media/image9.png" ContentType="image/png"/>
  <Override PartName="/ppt/media/image11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8.png" ContentType="image/png"/>
  <Override PartName="/ppt/media/image1.jpeg" ContentType="image/jpe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6.png" ContentType="image/png"/>
  <Override PartName="/ppt/media/image7.jpeg" ContentType="image/jpeg"/>
  <Override PartName="/ppt/media/hdphoto1.wdp" ContentType="image/vnd.ms-photo"/>
  <Override PartName="/ppt/media/image1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Pulse para desplazar la diapositiva</a:t>
            </a:r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2000" spc="-1" strike="noStrike">
                <a:latin typeface="Arial"/>
              </a:rPr>
              <a:t>Pulse para editar el formato de las notas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MX" sz="1400" spc="-1" strike="noStrike">
                <a:latin typeface="Times New Roman"/>
              </a:rPr>
              <a:t>&lt;cabecera&gt;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MX" sz="1400" spc="-1" strike="noStrike">
                <a:latin typeface="Times New Roman"/>
              </a:rPr>
              <a:t>&lt;fecha/hora&gt;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MX" sz="1400" spc="-1" strike="noStrike">
                <a:latin typeface="Times New Roman"/>
              </a:rPr>
              <a:t>&lt;pie de página&gt;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48C55FA-5A3B-42DB-948F-7267AC3A8906}" type="slidenum">
              <a:rPr b="0" lang="es-MX" sz="1400" spc="-1" strike="noStrike">
                <a:latin typeface="Times New Roman"/>
              </a:rPr>
              <a:t>&lt;número&gt;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EBCE40-D145-468E-8F97-5479BE73DEFE}" type="slidenum">
              <a:rPr b="0" lang="es-ES" sz="1200" spc="-1" strike="noStrike">
                <a:latin typeface="Times New Roman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1672AC-37FB-400D-97FC-4813CAAC6A0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F9D858-E994-4D5F-A27A-1882EC000B0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4E1C80-08A1-47C5-AA67-3B82569E85C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BBC051-3112-41AC-A48D-11768D789BD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FB42A0-A959-4C9B-A76D-48F72A67BCF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0FEB74-1824-4D78-951D-8A3C5C3CD71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61C6C7-FB23-42BB-99A0-21C2BBABA7F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A33B34-C8EC-4C00-B986-43367A500D88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D0D7CF-04EE-4960-A1E3-8F18D031D26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82427C-F437-4B42-809F-449E23F6050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7F91A0-5BFB-406A-B958-31D810269459}" type="slidenum">
              <a:rPr b="0" lang="es-ES" sz="1200" spc="-1" strike="noStrike">
                <a:latin typeface="Times New Roman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0F77D7-5A8A-4CAF-B5A8-DF246EDA65E1}" type="slidenum">
              <a:rPr b="0" lang="es-ES" sz="1200" spc="-1" strike="noStrike">
                <a:latin typeface="Times New Roman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5AE3C2-5207-43CD-8ED3-EE279CF4D67B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6EF6EA9-7F84-45A7-8949-B4770365B3F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4A94065-BF25-4816-8D47-BF6AB47C258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s-MX" sz="2000" spc="-1" strike="noStrike">
              <a:latin typeface="Arial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2796807-EF8A-4542-B8D4-9C4C316B866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b="0" lang="es-MX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1020600"/>
            <a:ext cx="10993320" cy="683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s-ES" sz="3600" spc="-1" strike="noStrike" cap="all">
                <a:solidFill>
                  <a:srgbClr val="1a3260"/>
                </a:solidFill>
                <a:latin typeface="Gill Sans MT"/>
              </a:rPr>
              <a:t>Haga clic para modificar el estilo de </a:t>
            </a:r>
            <a:r>
              <a:rPr b="0" lang="es-ES" sz="3600" spc="-1" strike="noStrike" cap="all">
                <a:solidFill>
                  <a:srgbClr val="1a3260"/>
                </a:solidFill>
                <a:latin typeface="Gill Sans MT"/>
              </a:rPr>
              <a:t>título del patrón</a:t>
            </a:r>
            <a:endParaRPr b="0" lang="es-E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0E9897-C052-43F3-87C9-7AD824D207D5}" type="datetime1">
              <a:rPr b="0" lang="es-ES" sz="900" spc="-1" strike="noStrike">
                <a:solidFill>
                  <a:srgbClr val="2f5aac"/>
                </a:solidFill>
                <a:latin typeface="Gill Sans MT"/>
              </a:rPr>
              <a:t>26/01/2021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3DBB0D-DB06-4AEB-91D6-5F1F060222F2}" type="slidenum">
              <a:rPr b="0" lang="es-ES" sz="900" spc="-1" strike="noStrike">
                <a:solidFill>
                  <a:srgbClr val="2f5aac"/>
                </a:solidFill>
                <a:latin typeface="Gill Sans MT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Pulse para editar el formato de texto del esquema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Segundo nivel del esquema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Tercer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Quinto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Sexto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Séptimo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 cap="all">
                <a:solidFill>
                  <a:srgbClr val="ffffff"/>
                </a:solidFill>
                <a:latin typeface="Gill Sans MT"/>
              </a:rPr>
              <a:t>Haga clic para modificar el estilo de título del patrón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Editar Estilos de texto del patrón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600" spc="-1" strike="noStrike">
                <a:solidFill>
                  <a:srgbClr val="3d3d3d"/>
                </a:solidFill>
                <a:latin typeface="Gill Sans MT"/>
              </a:rPr>
              <a:t>Segundo nivel</a:t>
            </a:r>
            <a:endParaRPr b="0" lang="es-E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Tercer nivel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Quinto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09B4D6-6561-425A-9937-4D8C4A42B835}" type="datetime1">
              <a:rPr b="0" lang="es-ES" sz="900" spc="-1" strike="noStrike">
                <a:solidFill>
                  <a:srgbClr val="4590b8"/>
                </a:solidFill>
                <a:latin typeface="Gill Sans MT"/>
              </a:rPr>
              <a:t>26/01/2021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E736C8-A031-4A8B-8674-F7FE2E9DF675}" type="slidenum">
              <a:rPr b="0" lang="es-ES" sz="900" spc="-1" strike="noStrike">
                <a:solidFill>
                  <a:srgbClr val="4590b8"/>
                </a:solidFill>
                <a:latin typeface="Gill Sans MT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4460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 cap="all">
                <a:solidFill>
                  <a:srgbClr val="ffffff"/>
                </a:solidFill>
                <a:latin typeface="Gill Sans MT"/>
              </a:rPr>
              <a:t>Haga clic para modificar el estilo de título del patrón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887040" y="2250720"/>
            <a:ext cx="5086800" cy="535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200" spc="-1" strike="noStrike">
                <a:solidFill>
                  <a:srgbClr val="4590b8"/>
                </a:solidFill>
                <a:latin typeface="Gill Sans MT"/>
              </a:rPr>
              <a:t>Editar Estilos de texto del patrón</a:t>
            </a:r>
            <a:endParaRPr b="0" lang="es-ES" sz="2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581040" y="2926080"/>
            <a:ext cx="5392800" cy="2934720"/>
          </a:xfrm>
          <a:prstGeom prst="rect">
            <a:avLst/>
          </a:prstGeom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Editar Estilos de texto del patrón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600" spc="-1" strike="noStrike">
                <a:solidFill>
                  <a:srgbClr val="3d3d3d"/>
                </a:solidFill>
                <a:latin typeface="Gill Sans MT"/>
              </a:rPr>
              <a:t>Segundo nivel</a:t>
            </a:r>
            <a:endParaRPr b="0" lang="es-E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Tercer nivel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Quinto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523560" y="2250720"/>
            <a:ext cx="5086800" cy="5529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200" spc="-1" strike="noStrike">
                <a:solidFill>
                  <a:srgbClr val="4590b8"/>
                </a:solidFill>
                <a:latin typeface="Gill Sans MT"/>
              </a:rPr>
              <a:t>Editar Estilos de texto del patrón</a:t>
            </a:r>
            <a:endParaRPr b="0" lang="es-ES" sz="2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6217560" y="2926080"/>
            <a:ext cx="5392800" cy="2934720"/>
          </a:xfrm>
          <a:prstGeom prst="rect">
            <a:avLst/>
          </a:prstGeom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Editar Estilos de texto del patrón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600" spc="-1" strike="noStrike">
                <a:solidFill>
                  <a:srgbClr val="3d3d3d"/>
                </a:solidFill>
                <a:latin typeface="Gill Sans MT"/>
              </a:rPr>
              <a:t>Segundo nivel</a:t>
            </a:r>
            <a:endParaRPr b="0" lang="es-E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Tercer nivel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Quinto nivel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9" name="PlaceHolder 10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4C8898-6663-4AB3-AC45-E8705EE2AAAA}" type="datetime1">
              <a:rPr b="0" lang="es-ES" sz="900" spc="-1" strike="noStrike">
                <a:solidFill>
                  <a:srgbClr val="4590b8"/>
                </a:solidFill>
                <a:latin typeface="Gill Sans MT"/>
              </a:rPr>
              <a:t>26/01/2021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01" name="PlaceHolder 12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0D66BF-24CA-4BAC-A72C-400A5985F9E0}" type="slidenum">
              <a:rPr b="0" lang="es-ES" sz="900" spc="-1" strike="noStrike">
                <a:solidFill>
                  <a:srgbClr val="4590b8"/>
                </a:solidFill>
                <a:latin typeface="Gill Sans MT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356804-6199-4F50-8D12-39B76A704869}" type="datetime1">
              <a:rPr b="0" lang="es-ES" sz="900" spc="-1" strike="noStrike">
                <a:solidFill>
                  <a:srgbClr val="4590b8"/>
                </a:solidFill>
                <a:latin typeface="Gill Sans MT"/>
              </a:rPr>
              <a:t>26/01/2021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1DF3D1-E424-42DC-8B74-1E26F51F619A}" type="slidenum">
              <a:rPr b="0" lang="es-ES" sz="900" spc="-1" strike="noStrike">
                <a:solidFill>
                  <a:srgbClr val="4590b8"/>
                </a:solidFill>
                <a:latin typeface="Gill Sans MT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4406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PlaceHolder 8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ES" sz="2800" spc="-1" strike="noStrike" cap="all">
                <a:solidFill>
                  <a:srgbClr val="ffffff"/>
                </a:solidFill>
                <a:latin typeface="Gill Sans MT"/>
              </a:rPr>
              <a:t>Haga clic para modificar el estilo de título del patrón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Pulse para editar el formato de texto del esquema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Segundo nivel del esquema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Tercer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Quinto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Sexto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Séptimo nivel 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6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ED2043-4B8B-4307-A50C-73E56F851544}" type="datetime1">
              <a:rPr b="0" lang="es-ES" sz="900" spc="-1" strike="noStrike">
                <a:solidFill>
                  <a:srgbClr val="4590b8"/>
                </a:solidFill>
                <a:latin typeface="Gill Sans MT"/>
              </a:rPr>
              <a:t>26/01/2021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E61B54-E91D-49D7-B2F6-7235253185E2}" type="slidenum">
              <a:rPr b="0" lang="es-ES" sz="900" spc="-1" strike="noStrike">
                <a:solidFill>
                  <a:srgbClr val="4590b8"/>
                </a:solidFill>
                <a:latin typeface="Gill Sans MT"/>
              </a:rPr>
              <a:t>&lt;número&gt;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Pulse para editar el formato de texto del </a:t>
            </a:r>
            <a:r>
              <a:rPr b="0" lang="es-ES" sz="1800" spc="-1" strike="noStrike">
                <a:solidFill>
                  <a:srgbClr val="3d3d3d"/>
                </a:solidFill>
                <a:latin typeface="Gill Sans MT"/>
              </a:rPr>
              <a:t>esquema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3d3d3d"/>
                </a:solidFill>
                <a:latin typeface="Gill Sans MT"/>
              </a:rPr>
              <a:t>Segundo nivel del esquema</a:t>
            </a:r>
            <a:endParaRPr b="0" lang="es-E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Tercer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3d3d3d"/>
                </a:solidFill>
                <a:latin typeface="Gill Sans MT"/>
              </a:rPr>
              <a:t>Cuarto nivel del esquema</a:t>
            </a:r>
            <a:endParaRPr b="0" lang="es-E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Quinto nivel del </a:t>
            </a: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Sexto nivel del </a:t>
            </a: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Séptimo nivel </a:t>
            </a:r>
            <a:r>
              <a:rPr b="0" lang="es-ES" sz="2000" spc="-1" strike="noStrike">
                <a:solidFill>
                  <a:srgbClr val="3d3d3d"/>
                </a:solidFill>
                <a:latin typeface="Gill Sans MT"/>
              </a:rPr>
              <a:t>del esquema</a:t>
            </a:r>
            <a:endParaRPr b="0" lang="es-E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microsoft.com/office/2007/relationships/hdphoto" Target="../media/hdphoto1.wdp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gwolf.sistop.org/laminas/X2-inicio-sistema.pdf" TargetMode="External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Imagen 6" descr="Conexiones digitales"/>
          <p:cNvPicPr/>
          <p:nvPr/>
        </p:nvPicPr>
        <p:blipFill>
          <a:blip r:embed="rId1"/>
          <a:srcRect l="13264" t="9092" r="350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235" name="Group 2"/>
          <p:cNvGrpSpPr/>
          <p:nvPr/>
        </p:nvGrpSpPr>
        <p:grpSpPr>
          <a:xfrm>
            <a:off x="446400" y="453600"/>
            <a:ext cx="11298600" cy="98280"/>
            <a:chOff x="446400" y="453600"/>
            <a:chExt cx="11298600" cy="98280"/>
          </a:xfrm>
        </p:grpSpPr>
        <p:sp>
          <p:nvSpPr>
            <p:cNvPr id="236" name="CustomShape 3"/>
            <p:cNvSpPr/>
            <p:nvPr/>
          </p:nvSpPr>
          <p:spPr>
            <a:xfrm>
              <a:off x="446400" y="457200"/>
              <a:ext cx="3702960" cy="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7" name="CustomShape 4"/>
            <p:cNvSpPr/>
            <p:nvPr/>
          </p:nvSpPr>
          <p:spPr>
            <a:xfrm>
              <a:off x="8042040" y="453600"/>
              <a:ext cx="37029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8" name="CustomShape 5"/>
            <p:cNvSpPr/>
            <p:nvPr/>
          </p:nvSpPr>
          <p:spPr>
            <a:xfrm>
              <a:off x="4241880" y="457200"/>
              <a:ext cx="3702960" cy="9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9" name="CustomShape 6"/>
          <p:cNvSpPr/>
          <p:nvPr/>
        </p:nvSpPr>
        <p:spPr>
          <a:xfrm>
            <a:off x="448560" y="4428000"/>
            <a:ext cx="11260440" cy="19620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480"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0" name="TextShape 7"/>
          <p:cNvSpPr txBox="1"/>
          <p:nvPr/>
        </p:nvSpPr>
        <p:spPr>
          <a:xfrm>
            <a:off x="581040" y="4572000"/>
            <a:ext cx="10993320" cy="894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s-MX" sz="4000" spc="-1" strike="noStrike" cap="all">
                <a:solidFill>
                  <a:srgbClr val="ffffff"/>
                </a:solidFill>
                <a:latin typeface="Gill Sans MT"/>
              </a:rPr>
              <a:t>Sistemas de inicio en sistemas tipo Unix</a:t>
            </a:r>
            <a:endParaRPr b="0" lang="es-E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1" name="TextShape 8"/>
          <p:cNvSpPr txBox="1"/>
          <p:nvPr/>
        </p:nvSpPr>
        <p:spPr>
          <a:xfrm>
            <a:off x="581040" y="5467320"/>
            <a:ext cx="10993320" cy="923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600" spc="-1" strike="noStrike" cap="all">
                <a:solidFill>
                  <a:srgbClr val="7cebff"/>
                </a:solidFill>
                <a:latin typeface="Gill Sans MT"/>
              </a:rPr>
              <a:t>Nava escobar jose Alfredo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600" spc="-1" strike="noStrike" cap="all">
                <a:solidFill>
                  <a:srgbClr val="7cebff"/>
                </a:solidFill>
                <a:latin typeface="Gill Sans MT"/>
              </a:rPr>
              <a:t>Sistemas operativos (840)</a:t>
            </a:r>
            <a:r>
              <a:rPr b="0" lang="es-ES" sz="1600" spc="-1" strike="noStrike" cap="all">
                <a:solidFill>
                  <a:srgbClr val="7cebff"/>
                </a:solidFill>
                <a:latin typeface="Gill Sans MT"/>
              </a:rPr>
              <a:t>	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1600" spc="-1" strike="noStrike" cap="all">
                <a:solidFill>
                  <a:srgbClr val="7cebff"/>
                </a:solidFill>
                <a:latin typeface="Gill Sans MT"/>
              </a:rPr>
              <a:t>Semestre 2021-1</a:t>
            </a: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63680" y="2704680"/>
            <a:ext cx="1124280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Gill Sans MT"/>
              </a:rPr>
              <a:t>Este sistema tiene compatibilidad con SysV por lo que es capaz de ejecutar scripts de este sin la necesidad de modificaciones.</a:t>
            </a:r>
            <a:endParaRPr b="0" lang="es-MX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Systemd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6120" y="3451680"/>
            <a:ext cx="11268720" cy="24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Permite hacer más trabajo paralelamente al arranque del sistema y evitar la sobrecarga del Shell. Hoy en día systemd es el sistema de arranque predeterminado para las principales distribuciones de Linux, pero es compatible con los scripts de System V.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</p:txBody>
      </p:sp>
      <p:pic>
        <p:nvPicPr>
          <p:cNvPr id="271" name="Picture 2" descr="Systemd Has A New Logo As Other Features Build Up For The Next Release -  Phoronix"/>
          <p:cNvPicPr/>
          <p:nvPr/>
        </p:nvPicPr>
        <p:blipFill>
          <a:blip r:embed="rId1"/>
          <a:srcRect l="0" t="31299" r="527" b="32485"/>
          <a:stretch/>
        </p:blipFill>
        <p:spPr>
          <a:xfrm>
            <a:off x="4494240" y="1944720"/>
            <a:ext cx="3192840" cy="11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37760" y="875880"/>
            <a:ext cx="1129428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Gill Sans MT"/>
              </a:rPr>
              <a:t>Pero systemd no solo administra y realiza la inicialización del sistema, además monitoriza los procesos y los relanza si es que estos fallan, gestiona el log del sistema, y gestiona las dependencias de forma automática.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273" name="Picture 2" descr="Ley de Engel | Las Danaides"/>
          <p:cNvPicPr/>
          <p:nvPr/>
        </p:nvPicPr>
        <p:blipFill>
          <a:blip r:embed="rId1"/>
          <a:stretch/>
        </p:blipFill>
        <p:spPr>
          <a:xfrm>
            <a:off x="3220920" y="2937960"/>
            <a:ext cx="3076560" cy="3491280"/>
          </a:xfrm>
          <a:prstGeom prst="rect">
            <a:avLst/>
          </a:prstGeom>
          <a:ln>
            <a:noFill/>
          </a:ln>
        </p:spPr>
      </p:pic>
      <p:pic>
        <p:nvPicPr>
          <p:cNvPr id="274" name="Picture 6" descr="systemd logo"/>
          <p:cNvPicPr/>
          <p:nvPr/>
        </p:nvPicPr>
        <p:blipFill>
          <a:blip r:embed="rId2"/>
          <a:srcRect l="11772" t="31387" r="13611" b="27986"/>
          <a:stretch/>
        </p:blipFill>
        <p:spPr>
          <a:xfrm rot="3443400">
            <a:off x="3474000" y="4628160"/>
            <a:ext cx="2570400" cy="9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59960" y="708480"/>
            <a:ext cx="990360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Systemd administra unidades que son representaciones de los recursos y servicios del sistema, las unidades que administra este sistema de arranque son: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service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socket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device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mount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automount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swap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target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path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timer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snapshot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slice</a:t>
            </a:r>
            <a:endParaRPr b="0" lang="es-MX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scope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OPENRC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76000" y="3930480"/>
            <a:ext cx="11286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Es un sistema de inicio basado en dependencias para sistemas operativos de computadoras similares a Unix. 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278" name="Picture 2" descr="No temáis, es Gentoo"/>
          <p:cNvPicPr/>
          <p:nvPr/>
        </p:nvPicPr>
        <p:blipFill>
          <a:blip r:embed="rId1"/>
          <a:stretch/>
        </p:blipFill>
        <p:spPr>
          <a:xfrm>
            <a:off x="5308560" y="2112120"/>
            <a:ext cx="1563840" cy="163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23000" y="955440"/>
            <a:ext cx="1121796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Proporciona una serie de características usadas por sistemas de inicio como systemd o Upstart, como: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Soporte de cgroups 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Supervisión de procesos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Puesta en marcha paralela de servicios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•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Se ejecutan los scripts iniciados por hardware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Comparaciones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81" name="Picture 2" descr="Indecisión - Web del maestro"/>
          <p:cNvPicPr/>
          <p:nvPr/>
        </p:nvPicPr>
        <p:blipFill>
          <a:blip r:embed="rId1"/>
          <a:stretch/>
        </p:blipFill>
        <p:spPr>
          <a:xfrm>
            <a:off x="3448440" y="2181240"/>
            <a:ext cx="5295240" cy="367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SysV - BSD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 algn="just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MX" sz="2800" spc="-1" strike="noStrike">
                <a:solidFill>
                  <a:srgbClr val="3d3d3d"/>
                </a:solidFill>
                <a:latin typeface="Gill Sans MT"/>
              </a:rPr>
              <a:t>Si bien se consideran filosofías diferentes SysV y BSD con el tiempo los dos tipos se han mezclado significativamente y los sistemas operativos modernos de tipo Unix tienden a tener características de ambos.</a:t>
            </a:r>
            <a:endParaRPr b="0" lang="es-ES" sz="2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09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SysV – Systemd &amp; Upstart &amp; OPENRC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 algn="just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MX" sz="2800" spc="-1" strike="noStrike">
                <a:solidFill>
                  <a:srgbClr val="3d3d3d"/>
                </a:solidFill>
                <a:latin typeface="Gill Sans MT"/>
              </a:rPr>
              <a:t>El sistema de arranque SysV comenzaba a operar en serie, por ende una tarea solo comenzaba después de que el inicio de la anterior fuera correcto, lo cual provocaba un tiempo de arranque mayor, con systemd, upstart y OpenRC esto cambió </a:t>
            </a:r>
            <a:endParaRPr b="0" lang="es-ES" sz="2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Upstart – Systemd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MX" sz="2400" spc="-1" strike="noStrike">
                <a:solidFill>
                  <a:srgbClr val="3d3d3d"/>
                </a:solidFill>
                <a:latin typeface="Gill Sans MT"/>
              </a:rPr>
              <a:t>La principal diferencia es que Upstart está esperando eventos y systemd está coordinando las dependencias. Ambos sistemas pueden ejecutar scripts regulares y ambos intentan iniciarse en paralelo, sin embargo con el paso del tiempo la mayoría de los sistemas tipo Unix han optado por usar systemd debido a que su forma de operar resulta ser más óptima.</a:t>
            </a:r>
            <a:endParaRPr b="0" lang="es-ES" sz="24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¿Qué es un Sistema de Inicio?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81040" y="2066040"/>
            <a:ext cx="110293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Es el primer proceso que inicia el sistema operativo después de que se inicia el kernel y se encarga de ejecutar una serie de tareas para finalmente dar paso al inicio de la interfaz gráfica de nuestro sistema operativo. 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244" name="Imagen 5" descr=""/>
          <p:cNvPicPr/>
          <p:nvPr/>
        </p:nvPicPr>
        <p:blipFill>
          <a:blip r:embed="rId1"/>
          <a:stretch/>
        </p:blipFill>
        <p:spPr>
          <a:xfrm>
            <a:off x="3124080" y="3389400"/>
            <a:ext cx="5943240" cy="298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Systemd = Controversia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89" name="Picture 2" descr="SystemD ¿Solucion o Problema? | PatoJAD"/>
          <p:cNvPicPr/>
          <p:nvPr/>
        </p:nvPicPr>
        <p:blipFill>
          <a:blip r:embed="rId1"/>
          <a:stretch/>
        </p:blipFill>
        <p:spPr>
          <a:xfrm>
            <a:off x="4651920" y="2576160"/>
            <a:ext cx="2887920" cy="28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64040" y="2729520"/>
            <a:ext cx="1121796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Las funciones que involucra systemd han sido objeto de críticas muy duras esto debido a que su filosofía va en contra de lo que representa un sistema Unix, este sistema de arranque ha presentado un crecimiento orientado a hacerse cargo de más y más.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Razones del porqué no lo quieren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0360" y="2170080"/>
            <a:ext cx="1115460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Journal es un sistema de registro de incidencias que permite solucionar fácilmente fallos del sistema, systemd ha modificado la forma en que trabaja respecto a versiones anteriores, manejando journal mediante código binario fácilmente corruptible, además de otras problemáticas.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SystemD busca tener un control unificado sobre el ecosistema GNU/Linux con el objetivo de eliminar “diferencias sin sentido entre distribuciones”.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El Otro lado de la moneda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36680" y="2074320"/>
            <a:ext cx="1130004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Existen usuarios de sistemas Unix que prefieren este sistema de arranque por encima de los tradicionales y Upstart, argumentando que las características de systemd ofrecen una ventaja en el arranque y funcionamiento de los sistemas.</a:t>
            </a:r>
            <a:endParaRPr b="0" lang="es-MX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Las computadoras modernas son bestias complejas, por lo tanto el sistema operativo que se ejecuta en ellas también tendrá que ser complejo.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8042040" y="723960"/>
            <a:ext cx="3702960" cy="566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7" name="TextShape 3"/>
          <p:cNvSpPr txBox="1"/>
          <p:nvPr/>
        </p:nvSpPr>
        <p:spPr>
          <a:xfrm>
            <a:off x="8350560" y="-202320"/>
            <a:ext cx="3081240" cy="1746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s-ES" sz="3600" spc="-1" strike="noStrike" cap="all">
                <a:solidFill>
                  <a:srgbClr val="ffffff"/>
                </a:solidFill>
                <a:latin typeface="Gill Sans MT"/>
              </a:rPr>
              <a:t>Gracias</a:t>
            </a:r>
            <a:endParaRPr b="0" lang="es-E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16845120" y="7964640"/>
            <a:ext cx="3081240" cy="262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tabLst>
                <a:tab algn="l" pos="0"/>
              </a:tabLst>
            </a:pPr>
            <a:endParaRPr b="0" lang="es-MX" sz="3200" spc="-1" strike="noStrike">
              <a:latin typeface="Arial"/>
            </a:endParaRPr>
          </a:p>
        </p:txBody>
      </p:sp>
      <p:grpSp>
        <p:nvGrpSpPr>
          <p:cNvPr id="299" name="Group 5"/>
          <p:cNvGrpSpPr/>
          <p:nvPr/>
        </p:nvGrpSpPr>
        <p:grpSpPr>
          <a:xfrm>
            <a:off x="446400" y="453600"/>
            <a:ext cx="11298600" cy="98280"/>
            <a:chOff x="446400" y="453600"/>
            <a:chExt cx="11298600" cy="98280"/>
          </a:xfrm>
        </p:grpSpPr>
        <p:sp>
          <p:nvSpPr>
            <p:cNvPr id="300" name="CustomShape 6"/>
            <p:cNvSpPr/>
            <p:nvPr/>
          </p:nvSpPr>
          <p:spPr>
            <a:xfrm>
              <a:off x="446400" y="457200"/>
              <a:ext cx="3702960" cy="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1" name="CustomShape 7"/>
            <p:cNvSpPr/>
            <p:nvPr/>
          </p:nvSpPr>
          <p:spPr>
            <a:xfrm>
              <a:off x="8042040" y="453600"/>
              <a:ext cx="3702960" cy="98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2" name="CustomShape 8"/>
            <p:cNvSpPr/>
            <p:nvPr/>
          </p:nvSpPr>
          <p:spPr>
            <a:xfrm>
              <a:off x="4241880" y="457200"/>
              <a:ext cx="3702960" cy="9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303" name="Picture 2" descr="Pingüinos | Club Penguin por el mundo"/>
          <p:cNvPicPr/>
          <p:nvPr/>
        </p:nvPicPr>
        <p:blipFill>
          <a:blip r:embed="rId1"/>
          <a:stretch/>
        </p:blipFill>
        <p:spPr>
          <a:xfrm>
            <a:off x="9010080" y="1544400"/>
            <a:ext cx="1761840" cy="2437920"/>
          </a:xfrm>
          <a:prstGeom prst="rect">
            <a:avLst/>
          </a:prstGeom>
          <a:ln>
            <a:noFill/>
          </a:ln>
        </p:spPr>
      </p:pic>
      <p:pic>
        <p:nvPicPr>
          <p:cNvPr id="304" name="Picture 4" descr="Orígenes e historia del código binario - Inevery Crea"/>
          <p:cNvPicPr/>
          <p:nvPr/>
        </p:nvPicPr>
        <p:blipFill>
          <a:blip r:embed="rId2"/>
          <a:stretch/>
        </p:blipFill>
        <p:spPr>
          <a:xfrm>
            <a:off x="446400" y="710640"/>
            <a:ext cx="7498080" cy="567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Filosofías de arranque en sistemas tipo Unix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87040" y="2250720"/>
            <a:ext cx="5086800" cy="535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MX" sz="2200" spc="-1" strike="noStrike">
                <a:solidFill>
                  <a:srgbClr val="4590b8"/>
                </a:solidFill>
                <a:latin typeface="Gill Sans MT"/>
              </a:rPr>
              <a:t>Tradicionales</a:t>
            </a:r>
            <a:endParaRPr b="0" lang="es-ES" sz="2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581040" y="2926080"/>
            <a:ext cx="5392800" cy="2934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MX" sz="1800" spc="-1" strike="noStrike">
                <a:solidFill>
                  <a:srgbClr val="3d3d3d"/>
                </a:solidFill>
                <a:latin typeface="Gill Sans MT"/>
              </a:rPr>
              <a:t>SysV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MX" sz="1800" spc="-1" strike="noStrike">
                <a:solidFill>
                  <a:srgbClr val="3d3d3d"/>
                </a:solidFill>
                <a:latin typeface="Gill Sans MT"/>
              </a:rPr>
              <a:t>BSD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8" name="TextShape 4"/>
          <p:cNvSpPr txBox="1"/>
          <p:nvPr/>
        </p:nvSpPr>
        <p:spPr>
          <a:xfrm>
            <a:off x="6523560" y="2250720"/>
            <a:ext cx="5086800" cy="552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MX" sz="2200" spc="-1" strike="noStrike">
                <a:solidFill>
                  <a:srgbClr val="4590b8"/>
                </a:solidFill>
                <a:latin typeface="Gill Sans MT"/>
              </a:rPr>
              <a:t>Nuevos</a:t>
            </a:r>
            <a:endParaRPr b="0" lang="es-ES" sz="2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9" name="TextShape 5"/>
          <p:cNvSpPr txBox="1"/>
          <p:nvPr/>
        </p:nvSpPr>
        <p:spPr>
          <a:xfrm>
            <a:off x="6217560" y="2926080"/>
            <a:ext cx="5392800" cy="2934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s-MX" sz="1800" spc="-1" strike="noStrike">
                <a:solidFill>
                  <a:srgbClr val="3d3d3d"/>
                </a:solidFill>
                <a:latin typeface="Gill Sans MT"/>
              </a:rPr>
              <a:t>Upstart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MX" sz="1800" spc="-1" strike="noStrike">
                <a:solidFill>
                  <a:srgbClr val="3d3d3d"/>
                </a:solidFill>
                <a:latin typeface="Gill Sans MT"/>
              </a:rPr>
              <a:t>Systemd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s-MX" sz="1800" spc="-1" strike="noStrike">
                <a:solidFill>
                  <a:srgbClr val="3d3d3d"/>
                </a:solidFill>
                <a:latin typeface="Gill Sans MT"/>
              </a:rPr>
              <a:t>OpenRC</a:t>
            </a:r>
            <a:endParaRPr b="0" lang="es-ES" sz="1800" spc="-1" strike="noStrike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250" name="Imagen 9" descr=""/>
          <p:cNvPicPr/>
          <p:nvPr/>
        </p:nvPicPr>
        <p:blipFill>
          <a:blip r:embed="rId1"/>
          <a:stretch/>
        </p:blipFill>
        <p:spPr>
          <a:xfrm>
            <a:off x="2796120" y="3304080"/>
            <a:ext cx="963000" cy="963000"/>
          </a:xfrm>
          <a:prstGeom prst="rect">
            <a:avLst/>
          </a:prstGeom>
          <a:ln>
            <a:noFill/>
          </a:ln>
        </p:spPr>
      </p:pic>
      <p:pic>
        <p:nvPicPr>
          <p:cNvPr id="251" name="Picture 2" descr="TrueOS Making Use Of OpenRC Init System, Faster Boot Times - Phoronix"/>
          <p:cNvPicPr/>
          <p:nvPr/>
        </p:nvPicPr>
        <p:blipFill>
          <a:blip r:embed="rId2"/>
          <a:stretch/>
        </p:blipFill>
        <p:spPr>
          <a:xfrm>
            <a:off x="2796120" y="4872600"/>
            <a:ext cx="963000" cy="963000"/>
          </a:xfrm>
          <a:prstGeom prst="rect">
            <a:avLst/>
          </a:prstGeom>
          <a:ln>
            <a:noFill/>
          </a:ln>
        </p:spPr>
      </p:pic>
      <p:pic>
        <p:nvPicPr>
          <p:cNvPr id="252" name="Picture 4" descr="File:Logo for Upstart daemon.svg - Wikimedia Commons"/>
          <p:cNvPicPr/>
          <p:nvPr/>
        </p:nvPicPr>
        <p:blipFill>
          <a:blip r:embed="rId3"/>
          <a:stretch/>
        </p:blipFill>
        <p:spPr>
          <a:xfrm>
            <a:off x="8075160" y="3124800"/>
            <a:ext cx="1545120" cy="424800"/>
          </a:xfrm>
          <a:prstGeom prst="rect">
            <a:avLst/>
          </a:prstGeom>
          <a:ln>
            <a:noFill/>
          </a:ln>
        </p:spPr>
      </p:pic>
      <p:pic>
        <p:nvPicPr>
          <p:cNvPr id="253" name="Picture 6" descr="systemd logo"/>
          <p:cNvPicPr/>
          <p:nvPr/>
        </p:nvPicPr>
        <p:blipFill>
          <a:blip r:embed="rId4"/>
          <a:srcRect l="11773" t="31381" r="13606" b="27988"/>
          <a:stretch/>
        </p:blipFill>
        <p:spPr>
          <a:xfrm>
            <a:off x="7844400" y="4012200"/>
            <a:ext cx="2053440" cy="745200"/>
          </a:xfrm>
          <a:prstGeom prst="rect">
            <a:avLst/>
          </a:prstGeom>
          <a:ln>
            <a:noFill/>
          </a:ln>
        </p:spPr>
      </p:pic>
      <p:pic>
        <p:nvPicPr>
          <p:cNvPr id="254" name="Picture 2" descr="Systemd Gifts &amp; Merchandise | Redbubble"/>
          <p:cNvPicPr/>
          <p:nvPr/>
        </p:nvPicPr>
        <p:blipFill>
          <a:blip r:embed="rId5"/>
          <a:srcRect l="13499" t="37178" r="14608" b="36894"/>
          <a:stretch/>
        </p:blipFill>
        <p:spPr>
          <a:xfrm>
            <a:off x="7934400" y="4939920"/>
            <a:ext cx="1820880" cy="65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System V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6" name="Imagen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4218480" y="1912680"/>
            <a:ext cx="3744000" cy="192456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576000" y="4005360"/>
            <a:ext cx="11029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400" spc="-1" strike="noStrike">
                <a:solidFill>
                  <a:srgbClr val="000000"/>
                </a:solidFill>
                <a:latin typeface="Gill Sans MT"/>
              </a:rPr>
              <a:t>Por compatibilidad gran parte de sus características están incorporadas en otros sistemas de arranque</a:t>
            </a:r>
            <a:endParaRPr b="0" lang="es-MX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¿Cómo Funciona System V?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0360" y="2129040"/>
            <a:ext cx="1115460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Una vez que se inicia el kernel, el script de inicio ejecutara el programa /sbin/init el cual lee el archivo /etc/inittab/ que a su vez ejecutará más scripts que complementaran la inicialización del sistema.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El primer script que ejecuta init es /etc/rc.d/rc.sysinit. Este script realiza varias tareas de inicialización.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25160" y="1030320"/>
            <a:ext cx="1129428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Lo siguiente que hace init (nuevamente impulsado por entradas en /etc/ inittab) es ejecutar /etc/rc.d/rc, pasándole un número conocido como nivel de ejecución</a:t>
            </a:r>
            <a:endParaRPr b="0" lang="es-MX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Estos niveles son los encargados de arrancar o detener servicios, todo controlado por el comando init.</a:t>
            </a:r>
            <a:endParaRPr b="0" lang="es-MX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0.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Shutdown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1.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Single User Mode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2.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Multiuser mode without networking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3.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Multiuser mode with networking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4.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Unused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5.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Multiuser node with networking and GUI</a:t>
            </a:r>
            <a:endParaRPr b="0" lang="es-MX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6.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s-MX" sz="2000" spc="-1" strike="noStrike">
                <a:solidFill>
                  <a:srgbClr val="000000"/>
                </a:solidFill>
                <a:latin typeface="Gill Sans MT"/>
              </a:rPr>
              <a:t>Rebbot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59440" y="1078200"/>
            <a:ext cx="1116360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En cada directorio se colocan archivos (ejecutados en orden alfabético) indicando si inician (S) o detienen (K) al servicio.</a:t>
            </a:r>
            <a:endParaRPr b="0" lang="es-MX" sz="2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Esta convención apunta a que p.ej. /etc/rc3.d/S20gdm3 inicia gdm3 al estar en runlevel 3, y con un ordenamiento de 20*</a:t>
            </a:r>
            <a:endParaRPr b="0" lang="es-MX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Una vez que se ejecutan los scripts RC, el proceso de inicio lee entradas adicionales en /etc/inittab y las usa para iniciar varios mecanismos de inicio de sesión locales.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50600" y="5909400"/>
            <a:ext cx="10371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MX" sz="1800" spc="-1" strike="noStrike">
                <a:solidFill>
                  <a:srgbClr val="000000"/>
                </a:solidFill>
                <a:latin typeface="Gill Sans MT"/>
              </a:rPr>
              <a:t>*Ejemplo tomado de </a:t>
            </a:r>
            <a:r>
              <a:rPr b="0" lang="es-MX" sz="1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http://gwolf.sistop.org/laminas/X2-inicio-sistema.pdf</a:t>
            </a:r>
            <a:r>
              <a:rPr b="0" lang="es-MX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MX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Berkeley Software Distribution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63680" y="2034720"/>
            <a:ext cx="112816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Este sistema operativo nace a partir de aportes realizados por la Universidad De Berkeley, su filosofía consiste en ejecutar el programa </a:t>
            </a:r>
            <a:r>
              <a:rPr b="0" i="1" lang="es-MX" sz="2800" spc="-1" strike="noStrike">
                <a:solidFill>
                  <a:srgbClr val="000000"/>
                </a:solidFill>
                <a:latin typeface="Gill Sans MT"/>
              </a:rPr>
              <a:t>/etc/rc </a:t>
            </a: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el cual se encarga de realizar todas las tareas del área de usuario como requisito previo a la operación del sistema, las ideas básicas de BSD son la modularidad fina y la reutilización de código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s-MX" sz="2800" spc="-1" strike="noStrike" cap="all">
                <a:solidFill>
                  <a:srgbClr val="ffffff"/>
                </a:solidFill>
                <a:latin typeface="Gill Sans MT"/>
              </a:rPr>
              <a:t>Upstart</a:t>
            </a:r>
            <a:endParaRPr b="0" lang="es-E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66" name="Picture 2" descr="File:Logo for Upstart daemon.svg - Wikimedia Commons"/>
          <p:cNvPicPr/>
          <p:nvPr/>
        </p:nvPicPr>
        <p:blipFill>
          <a:blip r:embed="rId1"/>
          <a:stretch/>
        </p:blipFill>
        <p:spPr>
          <a:xfrm>
            <a:off x="3677400" y="2023920"/>
            <a:ext cx="4360680" cy="119880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576000" y="2781720"/>
            <a:ext cx="1118232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Gill Sans MT"/>
              </a:rPr>
              <a:t>Surgió como remplazo a SysV, este sistema de arranque trabaja de forma asíncrona ya que supervisa las tareas mientras el sistema va iniciado, se encarga del monitoreo y procesamiento de las tareas de inicio cuando el sistema arranca y los detiene cuando este se apaga.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34</TotalTime>
  <Application>LibreOffice/6.4.6.2$Linux_X86_64 LibreOffice_project/40$Build-2</Application>
  <Words>938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2021-01-22T18:16:22Z</dcterms:created>
  <dc:creator/>
  <dc:description/>
  <dc:language>es-MX</dc:language>
  <cp:lastModifiedBy/>
  <dcterms:modified xsi:type="dcterms:W3CDTF">2021-01-26T13:52:37Z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17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