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38f9da25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38f9da2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397b06b8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397b06b8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397b06b8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397b06b8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397b06b8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397b06b8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397b06b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7397b06b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248439"/>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060">
                <a:solidFill>
                  <a:srgbClr val="000000"/>
                </a:solidFill>
                <a:latin typeface="Arial"/>
                <a:ea typeface="Arial"/>
                <a:cs typeface="Arial"/>
                <a:sym typeface="Arial"/>
              </a:rPr>
              <a:t>HDSC SUMMER ‘22 CAPSTONE PROJECT</a:t>
            </a:r>
            <a:endParaRPr sz="810"/>
          </a:p>
        </p:txBody>
      </p:sp>
      <p:sp>
        <p:nvSpPr>
          <p:cNvPr id="67" name="Google Shape;67;p13"/>
          <p:cNvSpPr txBox="1"/>
          <p:nvPr>
            <p:ph idx="1" type="subTitle"/>
          </p:nvPr>
        </p:nvSpPr>
        <p:spPr>
          <a:xfrm>
            <a:off x="2136750" y="2270857"/>
            <a:ext cx="4870500" cy="1300800"/>
          </a:xfrm>
          <a:prstGeom prst="rect">
            <a:avLst/>
          </a:prstGeom>
          <a:noFill/>
          <a:ln cap="flat" cmpd="sng" w="9525">
            <a:solidFill>
              <a:srgbClr val="A2C4C9"/>
            </a:solidFill>
            <a:prstDash val="solid"/>
            <a:round/>
            <a:headEnd len="sm" w="sm" type="none"/>
            <a:tailEnd len="sm" w="sm" type="none"/>
          </a:ln>
        </p:spPr>
        <p:txBody>
          <a:bodyPr anchorCtr="0" anchor="t" bIns="91425" lIns="91425" spcFirstLastPara="1" rIns="91425" wrap="square" tIns="91425">
            <a:normAutofit fontScale="47500" lnSpcReduction="10000"/>
          </a:bodyPr>
          <a:lstStyle/>
          <a:p>
            <a:pPr indent="0" lvl="0" marL="0" rtl="0" algn="ctr">
              <a:lnSpc>
                <a:spcPct val="100000"/>
              </a:lnSpc>
              <a:spcBef>
                <a:spcPts val="0"/>
              </a:spcBef>
              <a:spcAft>
                <a:spcPts val="0"/>
              </a:spcAft>
              <a:buSzPct val="109090"/>
              <a:buNone/>
            </a:pPr>
            <a:r>
              <a:rPr b="1" lang="en" sz="4000">
                <a:latin typeface="Arial"/>
                <a:ea typeface="Arial"/>
                <a:cs typeface="Arial"/>
                <a:sym typeface="Arial"/>
              </a:rPr>
              <a:t>Gender Statistics</a:t>
            </a:r>
            <a:r>
              <a:rPr b="1" lang="en" sz="5400">
                <a:latin typeface="Arial"/>
                <a:ea typeface="Arial"/>
                <a:cs typeface="Arial"/>
                <a:sym typeface="Arial"/>
              </a:rPr>
              <a:t>:</a:t>
            </a:r>
            <a:endParaRPr b="1" sz="5400">
              <a:latin typeface="Arial"/>
              <a:ea typeface="Arial"/>
              <a:cs typeface="Arial"/>
              <a:sym typeface="Arial"/>
            </a:endParaRPr>
          </a:p>
          <a:p>
            <a:pPr indent="0" lvl="0" marL="0" rtl="0" algn="ctr">
              <a:lnSpc>
                <a:spcPct val="100000"/>
              </a:lnSpc>
              <a:spcBef>
                <a:spcPts val="0"/>
              </a:spcBef>
              <a:spcAft>
                <a:spcPts val="0"/>
              </a:spcAft>
              <a:buSzPct val="121212"/>
              <a:buNone/>
            </a:pPr>
            <a:r>
              <a:rPr b="1" lang="en" sz="3600">
                <a:highlight>
                  <a:srgbClr val="FFFFFF"/>
                </a:highlight>
                <a:latin typeface="Arial"/>
                <a:ea typeface="Arial"/>
                <a:cs typeface="Arial"/>
                <a:sym typeface="Arial"/>
              </a:rPr>
              <a:t> </a:t>
            </a:r>
            <a:r>
              <a:rPr b="1" lang="en" sz="3600">
                <a:highlight>
                  <a:srgbClr val="FFFFFF"/>
                </a:highlight>
                <a:latin typeface="Arial"/>
                <a:ea typeface="Arial"/>
                <a:cs typeface="Arial"/>
                <a:sym typeface="Arial"/>
              </a:rPr>
              <a:t>Earnings of Male and Female Employees</a:t>
            </a:r>
            <a:endParaRPr b="1" sz="3600">
              <a:highlight>
                <a:srgbClr val="FFFFFF"/>
              </a:highlight>
              <a:latin typeface="Arial"/>
              <a:ea typeface="Arial"/>
              <a:cs typeface="Arial"/>
              <a:sym typeface="Arial"/>
            </a:endParaRPr>
          </a:p>
          <a:p>
            <a:pPr indent="0" lvl="0" marL="0" rtl="0" algn="ctr">
              <a:lnSpc>
                <a:spcPct val="100000"/>
              </a:lnSpc>
              <a:spcBef>
                <a:spcPts val="0"/>
              </a:spcBef>
              <a:spcAft>
                <a:spcPts val="0"/>
              </a:spcAft>
              <a:buSzPct val="121212"/>
              <a:buNone/>
            </a:pPr>
            <a:r>
              <a:t/>
            </a:r>
            <a:endParaRPr sz="360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SzPct val="121212"/>
              <a:buNone/>
            </a:pPr>
            <a:r>
              <a:rPr b="1" lang="en" sz="3600">
                <a:solidFill>
                  <a:srgbClr val="000000"/>
                </a:solidFill>
                <a:highlight>
                  <a:srgbClr val="FFFFFF"/>
                </a:highlight>
                <a:latin typeface="Arial"/>
                <a:ea typeface="Arial"/>
                <a:cs typeface="Arial"/>
                <a:sym typeface="Arial"/>
              </a:rPr>
              <a:t>(ANALYSIS BY TEAM DATA WAREHOUSE)</a:t>
            </a:r>
            <a:endParaRPr b="1" sz="3600">
              <a:solidFill>
                <a:srgbClr val="000000"/>
              </a:solidFill>
              <a:highlight>
                <a:srgbClr val="FFFFFF"/>
              </a:highlight>
              <a:latin typeface="Arial"/>
              <a:ea typeface="Arial"/>
              <a:cs typeface="Arial"/>
              <a:sym typeface="Arial"/>
            </a:endParaRPr>
          </a:p>
        </p:txBody>
      </p:sp>
      <p:sp>
        <p:nvSpPr>
          <p:cNvPr id="68" name="Google Shape;68;p13"/>
          <p:cNvSpPr txBox="1"/>
          <p:nvPr/>
        </p:nvSpPr>
        <p:spPr>
          <a:xfrm>
            <a:off x="94375" y="4215475"/>
            <a:ext cx="27057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100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October 29, 2022.</a:t>
            </a:r>
            <a:endParaRPr b="1" i="0" sz="1600" u="none" cap="none" strike="noStrike">
              <a:solidFill>
                <a:srgbClr val="000000"/>
              </a:solidFill>
              <a:latin typeface="Arial"/>
              <a:ea typeface="Arial"/>
              <a:cs typeface="Arial"/>
              <a:sym typeface="Arial"/>
            </a:endParaRPr>
          </a:p>
        </p:txBody>
      </p:sp>
      <p:pic>
        <p:nvPicPr>
          <p:cNvPr id="69" name="Google Shape;69;p13"/>
          <p:cNvPicPr preferRelativeResize="0"/>
          <p:nvPr/>
        </p:nvPicPr>
        <p:blipFill rotWithShape="1">
          <a:blip r:embed="rId3">
            <a:alphaModFix/>
          </a:blip>
          <a:srcRect b="0" l="0" r="0" t="0"/>
          <a:stretch/>
        </p:blipFill>
        <p:spPr>
          <a:xfrm>
            <a:off x="4242275" y="-11"/>
            <a:ext cx="4572000" cy="93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4" name="Google Shape;144;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5" name="Google Shape;145;p22"/>
          <p:cNvPicPr preferRelativeResize="0"/>
          <p:nvPr/>
        </p:nvPicPr>
        <p:blipFill rotWithShape="1">
          <a:blip r:embed="rId3">
            <a:alphaModFix/>
          </a:blip>
          <a:srcRect b="0" l="0" r="0" t="0"/>
          <a:stretch/>
        </p:blipFill>
        <p:spPr>
          <a:xfrm>
            <a:off x="1109663" y="471488"/>
            <a:ext cx="6924675" cy="420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1" name="Google Shape;151;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2" name="Google Shape;152;p23"/>
          <p:cNvPicPr preferRelativeResize="0"/>
          <p:nvPr/>
        </p:nvPicPr>
        <p:blipFill rotWithShape="1">
          <a:blip r:embed="rId3">
            <a:alphaModFix/>
          </a:blip>
          <a:srcRect b="0" l="0" r="0" t="0"/>
          <a:stretch/>
        </p:blipFill>
        <p:spPr>
          <a:xfrm>
            <a:off x="1157288" y="471488"/>
            <a:ext cx="6829425" cy="420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8" name="Google Shape;158;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9" name="Google Shape;159;p24"/>
          <p:cNvPicPr preferRelativeResize="0"/>
          <p:nvPr/>
        </p:nvPicPr>
        <p:blipFill rotWithShape="1">
          <a:blip r:embed="rId3">
            <a:alphaModFix/>
          </a:blip>
          <a:srcRect b="0" l="0" r="0" t="0"/>
          <a:stretch/>
        </p:blipFill>
        <p:spPr>
          <a:xfrm>
            <a:off x="1109663" y="471488"/>
            <a:ext cx="6924675" cy="420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5" name="Google Shape;165;p25"/>
          <p:cNvSpPr txBox="1"/>
          <p:nvPr>
            <p:ph idx="1" type="body"/>
          </p:nvPr>
        </p:nvSpPr>
        <p:spPr>
          <a:xfrm>
            <a:off x="311700" y="3607850"/>
            <a:ext cx="8520600" cy="96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6" name="Google Shape;166;p25"/>
          <p:cNvPicPr preferRelativeResize="0"/>
          <p:nvPr/>
        </p:nvPicPr>
        <p:blipFill rotWithShape="1">
          <a:blip r:embed="rId3">
            <a:alphaModFix/>
          </a:blip>
          <a:srcRect b="0" l="0" r="0" t="0"/>
          <a:stretch/>
        </p:blipFill>
        <p:spPr>
          <a:xfrm>
            <a:off x="1157300" y="471500"/>
            <a:ext cx="6829425" cy="409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from Exploratory Data Analysis</a:t>
            </a:r>
            <a:endParaRPr/>
          </a:p>
          <a:p>
            <a:pPr indent="0" lvl="0" marL="0" rtl="0" algn="l">
              <a:spcBef>
                <a:spcPts val="0"/>
              </a:spcBef>
              <a:spcAft>
                <a:spcPts val="0"/>
              </a:spcAft>
              <a:buNone/>
            </a:pPr>
            <a:br>
              <a:rPr lang="en"/>
            </a:br>
            <a:endParaRPr/>
          </a:p>
        </p:txBody>
      </p:sp>
      <p:sp>
        <p:nvSpPr>
          <p:cNvPr id="172" name="Google Shape;172;p26"/>
          <p:cNvSpPr txBox="1"/>
          <p:nvPr/>
        </p:nvSpPr>
        <p:spPr>
          <a:xfrm>
            <a:off x="814075" y="1152425"/>
            <a:ext cx="8362800" cy="33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50">
              <a:highlight>
                <a:srgbClr val="FFFFFF"/>
              </a:highlight>
            </a:endParaRPr>
          </a:p>
          <a:p>
            <a:pPr indent="-336550" lvl="0" marL="457200" rtl="0" algn="l">
              <a:lnSpc>
                <a:spcPct val="115000"/>
              </a:lnSpc>
              <a:spcBef>
                <a:spcPts val="1100"/>
              </a:spcBef>
              <a:spcAft>
                <a:spcPts val="0"/>
              </a:spcAft>
              <a:buSzPts val="1700"/>
              <a:buChar char="●"/>
            </a:pPr>
            <a:r>
              <a:rPr lang="en" sz="1700">
                <a:highlight>
                  <a:srgbClr val="FFFFFF"/>
                </a:highlight>
              </a:rPr>
              <a:t>Managers and Professionals earn more than other job roles over the years regardless of the gender</a:t>
            </a:r>
            <a:endParaRPr sz="1700">
              <a:highlight>
                <a:srgbClr val="FFFFFF"/>
              </a:highlight>
            </a:endParaRPr>
          </a:p>
          <a:p>
            <a:pPr indent="-336550" lvl="0" marL="457200" rtl="0" algn="l">
              <a:lnSpc>
                <a:spcPct val="115000"/>
              </a:lnSpc>
              <a:spcBef>
                <a:spcPts val="0"/>
              </a:spcBef>
              <a:spcAft>
                <a:spcPts val="0"/>
              </a:spcAft>
              <a:buSzPts val="1700"/>
              <a:buChar char="●"/>
            </a:pPr>
            <a:r>
              <a:rPr lang="en" sz="1700">
                <a:highlight>
                  <a:srgbClr val="FFFFFF"/>
                </a:highlight>
              </a:rPr>
              <a:t>Males earn more than females over the years regardless of the job role except </a:t>
            </a:r>
            <a:r>
              <a:rPr lang="en" sz="1700">
                <a:highlight>
                  <a:schemeClr val="lt1"/>
                </a:highlight>
              </a:rPr>
              <a:t> in 2005 and 2015 when </a:t>
            </a:r>
            <a:r>
              <a:rPr lang="en" sz="1700">
                <a:highlight>
                  <a:srgbClr val="FFFFFF"/>
                </a:highlight>
              </a:rPr>
              <a:t>female machinery operators and drivers earned higher than their counterparts.</a:t>
            </a:r>
            <a:endParaRPr sz="1700">
              <a:highlight>
                <a:srgbClr val="FFFFFF"/>
              </a:highlight>
            </a:endParaRPr>
          </a:p>
          <a:p>
            <a:pPr indent="-336550" lvl="0" marL="457200" rtl="0" algn="l">
              <a:lnSpc>
                <a:spcPct val="115000"/>
              </a:lnSpc>
              <a:spcBef>
                <a:spcPts val="0"/>
              </a:spcBef>
              <a:spcAft>
                <a:spcPts val="0"/>
              </a:spcAft>
              <a:buSzPts val="1700"/>
              <a:buChar char="●"/>
            </a:pPr>
            <a:r>
              <a:rPr lang="en" sz="1700">
                <a:highlight>
                  <a:srgbClr val="FFFFFF"/>
                </a:highlight>
              </a:rPr>
              <a:t>Also in 2016, male and female machinery operators and drivers approximately earned the same.</a:t>
            </a:r>
            <a:endParaRPr sz="1700">
              <a:highlight>
                <a:srgbClr val="FFFFFF"/>
              </a:highlight>
            </a:endParaRPr>
          </a:p>
          <a:p>
            <a:pPr indent="-336550" lvl="0" marL="457200" rtl="0" algn="l">
              <a:lnSpc>
                <a:spcPct val="115000"/>
              </a:lnSpc>
              <a:spcBef>
                <a:spcPts val="0"/>
              </a:spcBef>
              <a:spcAft>
                <a:spcPts val="0"/>
              </a:spcAft>
              <a:buSzPts val="1700"/>
              <a:buChar char="●"/>
            </a:pPr>
            <a:r>
              <a:rPr lang="en" sz="1700">
                <a:highlight>
                  <a:srgbClr val="FFFFFF"/>
                </a:highlight>
              </a:rPr>
              <a:t>In 2007, female managers had a sharp increase in their earnings</a:t>
            </a:r>
            <a:endParaRPr sz="1700">
              <a:highlight>
                <a:srgbClr val="FFFFFF"/>
              </a:highlight>
            </a:endParaRPr>
          </a:p>
          <a:p>
            <a:pPr indent="0" lvl="0" marL="457200" rtl="0" algn="l">
              <a:lnSpc>
                <a:spcPct val="115000"/>
              </a:lnSpc>
              <a:spcBef>
                <a:spcPts val="1100"/>
              </a:spcBef>
              <a:spcAft>
                <a:spcPts val="500"/>
              </a:spcAft>
              <a:buNone/>
            </a:pPr>
            <a:r>
              <a:t/>
            </a:r>
            <a:endParaRPr sz="17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r>
              <a:rPr lang="en"/>
              <a:t> from Exploratory Data Analysis Contd.</a:t>
            </a:r>
            <a:endParaRPr/>
          </a:p>
          <a:p>
            <a:pPr indent="0" lvl="0" marL="0" rtl="0" algn="l">
              <a:spcBef>
                <a:spcPts val="0"/>
              </a:spcBef>
              <a:spcAft>
                <a:spcPts val="0"/>
              </a:spcAft>
              <a:buNone/>
            </a:pPr>
            <a:br>
              <a:rPr lang="en"/>
            </a:br>
            <a:endParaRPr/>
          </a:p>
        </p:txBody>
      </p:sp>
      <p:sp>
        <p:nvSpPr>
          <p:cNvPr id="178" name="Google Shape;178;p27"/>
          <p:cNvSpPr txBox="1"/>
          <p:nvPr/>
        </p:nvSpPr>
        <p:spPr>
          <a:xfrm>
            <a:off x="814075" y="1152425"/>
            <a:ext cx="8362800" cy="334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a:highlight>
                <a:srgbClr val="FFFFFF"/>
              </a:highlight>
            </a:endParaRPr>
          </a:p>
          <a:p>
            <a:pPr indent="-330200" lvl="0" marL="457200" rtl="0" algn="l">
              <a:lnSpc>
                <a:spcPct val="115000"/>
              </a:lnSpc>
              <a:spcBef>
                <a:spcPts val="1100"/>
              </a:spcBef>
              <a:spcAft>
                <a:spcPts val="0"/>
              </a:spcAft>
              <a:buSzPts val="1600"/>
              <a:buChar char="●"/>
            </a:pPr>
            <a:r>
              <a:rPr lang="en" sz="1600">
                <a:highlight>
                  <a:schemeClr val="lt1"/>
                </a:highlight>
              </a:rPr>
              <a:t>I</a:t>
            </a:r>
            <a:r>
              <a:rPr lang="en" sz="1700">
                <a:highlight>
                  <a:schemeClr val="lt1"/>
                </a:highlight>
              </a:rPr>
              <a:t>n 2014, female technicians and trade workers had a sharp increase in their earnings</a:t>
            </a:r>
            <a:endParaRPr sz="1700">
              <a:highlight>
                <a:schemeClr val="lt1"/>
              </a:highlight>
            </a:endParaRPr>
          </a:p>
          <a:p>
            <a:pPr indent="-336550" lvl="0" marL="457200" rtl="0" algn="l">
              <a:lnSpc>
                <a:spcPct val="115000"/>
              </a:lnSpc>
              <a:spcBef>
                <a:spcPts val="0"/>
              </a:spcBef>
              <a:spcAft>
                <a:spcPts val="0"/>
              </a:spcAft>
              <a:buSzPts val="1700"/>
              <a:buChar char="●"/>
            </a:pPr>
            <a:r>
              <a:rPr lang="en" sz="1700">
                <a:highlight>
                  <a:schemeClr val="lt1"/>
                </a:highlight>
              </a:rPr>
              <a:t>In 2008, male community and personal service workers had a sharp increase in their earnings</a:t>
            </a:r>
            <a:endParaRPr sz="1700">
              <a:highlight>
                <a:schemeClr val="lt1"/>
              </a:highlight>
            </a:endParaRPr>
          </a:p>
          <a:p>
            <a:pPr indent="-336550" lvl="0" marL="457200" rtl="0" algn="l">
              <a:lnSpc>
                <a:spcPct val="115000"/>
              </a:lnSpc>
              <a:spcBef>
                <a:spcPts val="0"/>
              </a:spcBef>
              <a:spcAft>
                <a:spcPts val="0"/>
              </a:spcAft>
              <a:buSzPts val="1700"/>
              <a:buChar char="●"/>
            </a:pPr>
            <a:r>
              <a:rPr lang="en" sz="1700">
                <a:highlight>
                  <a:schemeClr val="lt1"/>
                </a:highlight>
              </a:rPr>
              <a:t>In 2005, hourly earnings for female machinery operators and drivers had a sharp increase and then again in 2014 and 2015</a:t>
            </a:r>
            <a:endParaRPr sz="1700">
              <a:highlight>
                <a:schemeClr val="lt1"/>
              </a:highlight>
            </a:endParaRPr>
          </a:p>
          <a:p>
            <a:pPr indent="-336550" lvl="0" marL="457200" rtl="0" algn="l">
              <a:lnSpc>
                <a:spcPct val="115000"/>
              </a:lnSpc>
              <a:spcBef>
                <a:spcPts val="0"/>
              </a:spcBef>
              <a:spcAft>
                <a:spcPts val="0"/>
              </a:spcAft>
              <a:buSzPts val="1700"/>
              <a:buChar char="●"/>
            </a:pPr>
            <a:r>
              <a:rPr lang="en" sz="1700">
                <a:highlight>
                  <a:schemeClr val="lt1"/>
                </a:highlight>
              </a:rPr>
              <a:t>In 2005, 2015 and 2016, the females earned more in the Machinery Operator and Driver Job roles than the male and ‘person’ genders</a:t>
            </a:r>
            <a:endParaRPr sz="17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4" name="Google Shape;184;p28"/>
          <p:cNvSpPr txBox="1"/>
          <p:nvPr>
            <p:ph idx="1" type="body"/>
          </p:nvPr>
        </p:nvSpPr>
        <p:spPr>
          <a:xfrm>
            <a:off x="311700" y="4214000"/>
            <a:ext cx="8520600" cy="929400"/>
          </a:xfrm>
          <a:prstGeom prst="rect">
            <a:avLst/>
          </a:prstGeom>
          <a:noFill/>
          <a:ln>
            <a:noFill/>
          </a:ln>
        </p:spPr>
        <p:txBody>
          <a:bodyPr anchorCtr="0" anchor="t" bIns="91425" lIns="91425" spcFirstLastPara="1" rIns="91425" wrap="square" tIns="91425">
            <a:normAutofit fontScale="55000" lnSpcReduction="10000"/>
          </a:bodyPr>
          <a:lstStyle/>
          <a:p>
            <a:pPr indent="-298450" lvl="0" marL="457200" rtl="0" algn="l">
              <a:spcBef>
                <a:spcPts val="1100"/>
              </a:spcBef>
              <a:spcAft>
                <a:spcPts val="0"/>
              </a:spcAft>
              <a:buClr>
                <a:srgbClr val="000000"/>
              </a:buClr>
              <a:buSzPct val="100000"/>
              <a:buFont typeface="Arial"/>
              <a:buChar char="●"/>
            </a:pPr>
            <a:r>
              <a:rPr lang="en" sz="2000">
                <a:solidFill>
                  <a:srgbClr val="000000"/>
                </a:solidFill>
                <a:highlight>
                  <a:srgbClr val="FFFFFF"/>
                </a:highlight>
                <a:latin typeface="Arial"/>
                <a:ea typeface="Arial"/>
                <a:cs typeface="Arial"/>
                <a:sym typeface="Arial"/>
              </a:rPr>
              <a:t>The plot above shows distribution of the different job roles and the percentages of their salaries irrespective of gender.</a:t>
            </a:r>
            <a:endParaRPr sz="20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ct val="100000"/>
              <a:buFont typeface="Arial"/>
              <a:buChar char="●"/>
            </a:pPr>
            <a:r>
              <a:rPr lang="en" sz="2000">
                <a:solidFill>
                  <a:srgbClr val="000000"/>
                </a:solidFill>
                <a:highlight>
                  <a:srgbClr val="FFFFFF"/>
                </a:highlight>
                <a:latin typeface="Arial"/>
                <a:ea typeface="Arial"/>
                <a:cs typeface="Arial"/>
                <a:sym typeface="Arial"/>
              </a:rPr>
              <a:t>The 'managers' and 'professionals' seem to be the categories with higher payment in salaries .</a:t>
            </a:r>
            <a:endParaRPr sz="200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ct val="100000"/>
              <a:buFont typeface="Arial"/>
              <a:buChar char="●"/>
            </a:pPr>
            <a:r>
              <a:rPr lang="en" sz="2000">
                <a:solidFill>
                  <a:srgbClr val="000000"/>
                </a:solidFill>
                <a:highlight>
                  <a:srgbClr val="FFFFFF"/>
                </a:highlight>
                <a:latin typeface="Arial"/>
                <a:ea typeface="Arial"/>
                <a:cs typeface="Arial"/>
                <a:sym typeface="Arial"/>
              </a:rPr>
              <a:t>Majority of the managers earn within the range of 35-40 Australian dollars (AUD) .</a:t>
            </a:r>
            <a:endParaRPr sz="2000">
              <a:solidFill>
                <a:srgbClr val="000000"/>
              </a:solidFill>
              <a:highlight>
                <a:srgbClr val="FFFFFF"/>
              </a:highlight>
              <a:latin typeface="Arial"/>
              <a:ea typeface="Arial"/>
              <a:cs typeface="Arial"/>
              <a:sym typeface="Arial"/>
            </a:endParaRPr>
          </a:p>
          <a:p>
            <a:pPr indent="0" lvl="0" marL="0" rtl="0" algn="l">
              <a:lnSpc>
                <a:spcPct val="115000"/>
              </a:lnSpc>
              <a:spcBef>
                <a:spcPts val="500"/>
              </a:spcBef>
              <a:spcAft>
                <a:spcPts val="1200"/>
              </a:spcAft>
              <a:buSzPct val="100000"/>
              <a:buNone/>
            </a:pPr>
            <a:r>
              <a:t/>
            </a:r>
            <a:endParaRPr/>
          </a:p>
        </p:txBody>
      </p:sp>
      <p:pic>
        <p:nvPicPr>
          <p:cNvPr id="185" name="Google Shape;185;p28"/>
          <p:cNvPicPr preferRelativeResize="0"/>
          <p:nvPr/>
        </p:nvPicPr>
        <p:blipFill rotWithShape="1">
          <a:blip r:embed="rId3">
            <a:alphaModFix/>
          </a:blip>
          <a:srcRect b="0" l="0" r="0" t="0"/>
          <a:stretch/>
        </p:blipFill>
        <p:spPr>
          <a:xfrm>
            <a:off x="552550" y="0"/>
            <a:ext cx="8038900" cy="414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314525"/>
            <a:ext cx="8520600" cy="64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160"/>
              <a:buFont typeface="Calibri"/>
              <a:buNone/>
            </a:pPr>
            <a:r>
              <a:rPr b="0" lang="en" sz="1960">
                <a:solidFill>
                  <a:srgbClr val="000000"/>
                </a:solidFill>
                <a:latin typeface="Calibri"/>
                <a:ea typeface="Calibri"/>
                <a:cs typeface="Calibri"/>
                <a:sym typeface="Calibri"/>
              </a:rPr>
              <a:t>A </a:t>
            </a:r>
            <a:r>
              <a:rPr b="0" lang="en" sz="1960">
                <a:solidFill>
                  <a:srgbClr val="202124"/>
                </a:solidFill>
                <a:latin typeface="Calibri"/>
                <a:ea typeface="Calibri"/>
                <a:cs typeface="Calibri"/>
                <a:sym typeface="Calibri"/>
              </a:rPr>
              <a:t>Kernel Distribution Estimation(KDE) </a:t>
            </a:r>
            <a:r>
              <a:rPr b="0" lang="en" sz="1960">
                <a:solidFill>
                  <a:srgbClr val="000000"/>
                </a:solidFill>
                <a:latin typeface="Calibri"/>
                <a:ea typeface="Calibri"/>
                <a:cs typeface="Calibri"/>
                <a:sym typeface="Calibri"/>
              </a:rPr>
              <a:t>plot </a:t>
            </a:r>
            <a:r>
              <a:rPr lang="en" sz="1960">
                <a:solidFill>
                  <a:srgbClr val="000000"/>
                </a:solidFill>
                <a:latin typeface="Calibri"/>
                <a:ea typeface="Calibri"/>
                <a:cs typeface="Calibri"/>
                <a:sym typeface="Calibri"/>
              </a:rPr>
              <a:t>comparing the salaries of managers </a:t>
            </a:r>
            <a:r>
              <a:rPr b="0" lang="en" sz="1960">
                <a:solidFill>
                  <a:srgbClr val="000000"/>
                </a:solidFill>
                <a:latin typeface="Calibri"/>
                <a:ea typeface="Calibri"/>
                <a:cs typeface="Calibri"/>
                <a:sym typeface="Calibri"/>
              </a:rPr>
              <a:t>by Gender</a:t>
            </a:r>
            <a:endParaRPr sz="3040"/>
          </a:p>
        </p:txBody>
      </p:sp>
      <p:sp>
        <p:nvSpPr>
          <p:cNvPr id="191" name="Google Shape;191;p29"/>
          <p:cNvSpPr txBox="1"/>
          <p:nvPr>
            <p:ph idx="1" type="body"/>
          </p:nvPr>
        </p:nvSpPr>
        <p:spPr>
          <a:xfrm>
            <a:off x="311700" y="3478350"/>
            <a:ext cx="8520600" cy="1554000"/>
          </a:xfrm>
          <a:prstGeom prst="rect">
            <a:avLst/>
          </a:prstGeom>
          <a:noFill/>
          <a:ln>
            <a:noFill/>
          </a:ln>
        </p:spPr>
        <p:txBody>
          <a:bodyPr anchorCtr="0" anchor="t" bIns="91425" lIns="91425" spcFirstLastPara="1" rIns="91425" wrap="square" tIns="91425">
            <a:normAutofit fontScale="70000" lnSpcReduction="20000"/>
          </a:bodyPr>
          <a:lstStyle/>
          <a:p>
            <a:pPr indent="-317438" lvl="0" marL="457200" rtl="0" algn="l">
              <a:spcBef>
                <a:spcPts val="1100"/>
              </a:spcBef>
              <a:spcAft>
                <a:spcPts val="0"/>
              </a:spcAft>
              <a:buClr>
                <a:srgbClr val="000000"/>
              </a:buClr>
              <a:buSzPct val="100000"/>
              <a:buFont typeface="Arial"/>
              <a:buChar char="●"/>
            </a:pPr>
            <a:r>
              <a:rPr lang="en" sz="1998">
                <a:solidFill>
                  <a:srgbClr val="000000"/>
                </a:solidFill>
                <a:highlight>
                  <a:srgbClr val="FFFFFF"/>
                </a:highlight>
                <a:latin typeface="Arial"/>
                <a:ea typeface="Arial"/>
                <a:cs typeface="Arial"/>
                <a:sym typeface="Arial"/>
              </a:rPr>
              <a:t>The minimum salary for female managers is less than that of males and persons.</a:t>
            </a:r>
            <a:endParaRPr sz="1998">
              <a:solidFill>
                <a:srgbClr val="000000"/>
              </a:solidFill>
              <a:highlight>
                <a:srgbClr val="FFFFFF"/>
              </a:highlight>
              <a:latin typeface="Arial"/>
              <a:ea typeface="Arial"/>
              <a:cs typeface="Arial"/>
              <a:sym typeface="Arial"/>
            </a:endParaRPr>
          </a:p>
          <a:p>
            <a:pPr indent="-317438" lvl="0" marL="457200" rtl="0" algn="l">
              <a:spcBef>
                <a:spcPts val="0"/>
              </a:spcBef>
              <a:spcAft>
                <a:spcPts val="0"/>
              </a:spcAft>
              <a:buClr>
                <a:srgbClr val="000000"/>
              </a:buClr>
              <a:buSzPct val="100000"/>
              <a:buFont typeface="Arial"/>
              <a:buChar char="●"/>
            </a:pPr>
            <a:r>
              <a:rPr lang="en" sz="1998">
                <a:solidFill>
                  <a:srgbClr val="000000"/>
                </a:solidFill>
                <a:highlight>
                  <a:srgbClr val="FFFFFF"/>
                </a:highlight>
                <a:latin typeface="Arial"/>
                <a:ea typeface="Arial"/>
                <a:cs typeface="Arial"/>
                <a:sym typeface="Arial"/>
              </a:rPr>
              <a:t>The mean salary of male managers is about 43 Australian dollars (AUD).</a:t>
            </a:r>
            <a:endParaRPr sz="1998">
              <a:solidFill>
                <a:srgbClr val="000000"/>
              </a:solidFill>
              <a:highlight>
                <a:srgbClr val="FFFFFF"/>
              </a:highlight>
              <a:latin typeface="Arial"/>
              <a:ea typeface="Arial"/>
              <a:cs typeface="Arial"/>
              <a:sym typeface="Arial"/>
            </a:endParaRPr>
          </a:p>
          <a:p>
            <a:pPr indent="-317438" lvl="0" marL="457200" rtl="0" algn="l">
              <a:spcBef>
                <a:spcPts val="0"/>
              </a:spcBef>
              <a:spcAft>
                <a:spcPts val="0"/>
              </a:spcAft>
              <a:buClr>
                <a:srgbClr val="000000"/>
              </a:buClr>
              <a:buSzPct val="100000"/>
              <a:buFont typeface="Arial"/>
              <a:buChar char="●"/>
            </a:pPr>
            <a:r>
              <a:rPr lang="en" sz="1998">
                <a:solidFill>
                  <a:srgbClr val="000000"/>
                </a:solidFill>
                <a:highlight>
                  <a:srgbClr val="FFFFFF"/>
                </a:highlight>
                <a:latin typeface="Arial"/>
                <a:ea typeface="Arial"/>
                <a:cs typeface="Arial"/>
                <a:sym typeface="Arial"/>
              </a:rPr>
              <a:t>The mean salary of female managers is about AUD35.</a:t>
            </a:r>
            <a:endParaRPr sz="1998">
              <a:solidFill>
                <a:srgbClr val="000000"/>
              </a:solidFill>
              <a:highlight>
                <a:srgbClr val="FFFFFF"/>
              </a:highlight>
              <a:latin typeface="Arial"/>
              <a:ea typeface="Arial"/>
              <a:cs typeface="Arial"/>
              <a:sym typeface="Arial"/>
            </a:endParaRPr>
          </a:p>
          <a:p>
            <a:pPr indent="-317438" lvl="0" marL="457200" rtl="0" algn="l">
              <a:spcBef>
                <a:spcPts val="0"/>
              </a:spcBef>
              <a:spcAft>
                <a:spcPts val="0"/>
              </a:spcAft>
              <a:buClr>
                <a:srgbClr val="000000"/>
              </a:buClr>
              <a:buSzPct val="100000"/>
              <a:buFont typeface="Arial"/>
              <a:buChar char="●"/>
            </a:pPr>
            <a:r>
              <a:rPr lang="en" sz="1998">
                <a:solidFill>
                  <a:srgbClr val="000000"/>
                </a:solidFill>
                <a:highlight>
                  <a:srgbClr val="FFFFFF"/>
                </a:highlight>
                <a:latin typeface="Arial"/>
                <a:ea typeface="Arial"/>
                <a:cs typeface="Arial"/>
                <a:sym typeface="Arial"/>
              </a:rPr>
              <a:t>The mean salary of persons managers is about AUD40</a:t>
            </a:r>
            <a:endParaRPr sz="1998">
              <a:solidFill>
                <a:srgbClr val="000000"/>
              </a:solidFill>
              <a:highlight>
                <a:srgbClr val="FFFFFF"/>
              </a:highlight>
              <a:latin typeface="Arial"/>
              <a:ea typeface="Arial"/>
              <a:cs typeface="Arial"/>
              <a:sym typeface="Arial"/>
            </a:endParaRPr>
          </a:p>
          <a:p>
            <a:pPr indent="-317438" lvl="0" marL="457200" rtl="0" algn="l">
              <a:spcBef>
                <a:spcPts val="0"/>
              </a:spcBef>
              <a:spcAft>
                <a:spcPts val="0"/>
              </a:spcAft>
              <a:buClr>
                <a:srgbClr val="000000"/>
              </a:buClr>
              <a:buSzPct val="100000"/>
              <a:buFont typeface="Arial"/>
              <a:buChar char="●"/>
            </a:pPr>
            <a:r>
              <a:rPr lang="en" sz="1998">
                <a:solidFill>
                  <a:srgbClr val="000000"/>
                </a:solidFill>
                <a:highlight>
                  <a:srgbClr val="FFFFFF"/>
                </a:highlight>
                <a:latin typeface="Arial"/>
                <a:ea typeface="Arial"/>
                <a:cs typeface="Arial"/>
                <a:sym typeface="Arial"/>
              </a:rPr>
              <a:t>Only few managers of the 3 genders earn above AUD50 .</a:t>
            </a:r>
            <a:endParaRPr sz="1998">
              <a:solidFill>
                <a:srgbClr val="000000"/>
              </a:solidFill>
              <a:highlight>
                <a:srgbClr val="FFFFFF"/>
              </a:highlight>
              <a:latin typeface="Arial"/>
              <a:ea typeface="Arial"/>
              <a:cs typeface="Arial"/>
              <a:sym typeface="Arial"/>
            </a:endParaRPr>
          </a:p>
          <a:p>
            <a:pPr indent="0" lvl="0" marL="0" rtl="0" algn="l">
              <a:lnSpc>
                <a:spcPct val="115000"/>
              </a:lnSpc>
              <a:spcBef>
                <a:spcPts val="500"/>
              </a:spcBef>
              <a:spcAft>
                <a:spcPts val="1200"/>
              </a:spcAft>
              <a:buSzPct val="100000"/>
              <a:buNone/>
            </a:pPr>
            <a:r>
              <a:t/>
            </a:r>
            <a:endParaRPr/>
          </a:p>
        </p:txBody>
      </p:sp>
      <p:pic>
        <p:nvPicPr>
          <p:cNvPr id="192" name="Google Shape;192;p29"/>
          <p:cNvPicPr preferRelativeResize="0"/>
          <p:nvPr/>
        </p:nvPicPr>
        <p:blipFill rotWithShape="1">
          <a:blip r:embed="rId3">
            <a:alphaModFix/>
          </a:blip>
          <a:srcRect b="0" l="0" r="0" t="0"/>
          <a:stretch/>
        </p:blipFill>
        <p:spPr>
          <a:xfrm>
            <a:off x="0" y="1147100"/>
            <a:ext cx="9144000" cy="210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8" name="Google Shape;198;p30"/>
          <p:cNvSpPr txBox="1"/>
          <p:nvPr>
            <p:ph idx="1" type="body"/>
          </p:nvPr>
        </p:nvSpPr>
        <p:spPr>
          <a:xfrm>
            <a:off x="311700" y="4218400"/>
            <a:ext cx="8520600" cy="924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400">
                <a:solidFill>
                  <a:srgbClr val="000000"/>
                </a:solidFill>
                <a:highlight>
                  <a:srgbClr val="FFFFFF"/>
                </a:highlight>
                <a:latin typeface="Arial"/>
                <a:ea typeface="Arial"/>
                <a:cs typeface="Arial"/>
                <a:sym typeface="Arial"/>
              </a:rPr>
              <a:t>Rhe figure shows that irrespective of job role,  the males  have the highest hourly pay while females have the least. Also the difference between male and the other genders tends to increase for job roles with better hourly pay.</a:t>
            </a:r>
            <a:endParaRPr sz="44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sz="4400">
                <a:solidFill>
                  <a:srgbClr val="000000"/>
                </a:solidFill>
                <a:highlight>
                  <a:srgbClr val="FFFFFF"/>
                </a:highlight>
                <a:latin typeface="Arial"/>
                <a:ea typeface="Arial"/>
                <a:cs typeface="Arial"/>
                <a:sym typeface="Arial"/>
              </a:rPr>
              <a:t>It is observed that the managers and the professionals are the best paid job roles.</a:t>
            </a:r>
            <a:endParaRPr sz="4400">
              <a:solidFill>
                <a:srgbClr val="000000"/>
              </a:solidFill>
              <a:highlight>
                <a:srgbClr val="FFFFFF"/>
              </a:highlight>
              <a:latin typeface="Arial"/>
              <a:ea typeface="Arial"/>
              <a:cs typeface="Arial"/>
              <a:sym typeface="Arial"/>
            </a:endParaRPr>
          </a:p>
          <a:p>
            <a:pPr indent="0" lvl="0" marL="0" rtl="0" algn="l">
              <a:lnSpc>
                <a:spcPct val="115000"/>
              </a:lnSpc>
              <a:spcBef>
                <a:spcPts val="500"/>
              </a:spcBef>
              <a:spcAft>
                <a:spcPts val="1200"/>
              </a:spcAft>
              <a:buSzPct val="100000"/>
              <a:buNone/>
            </a:pPr>
            <a:r>
              <a:t/>
            </a:r>
            <a:endParaRPr/>
          </a:p>
        </p:txBody>
      </p:sp>
      <p:pic>
        <p:nvPicPr>
          <p:cNvPr id="199" name="Google Shape;199;p30"/>
          <p:cNvPicPr preferRelativeResize="0"/>
          <p:nvPr/>
        </p:nvPicPr>
        <p:blipFill rotWithShape="1">
          <a:blip r:embed="rId3">
            <a:alphaModFix/>
          </a:blip>
          <a:srcRect b="0" l="0" r="0" t="0"/>
          <a:stretch/>
        </p:blipFill>
        <p:spPr>
          <a:xfrm>
            <a:off x="828675" y="228600"/>
            <a:ext cx="7486650" cy="410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05" name="Google Shape;20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The examination of the statistics revealed, that the average hourly wages for men across all job titles were greater than those for women in Australia.</a:t>
            </a:r>
            <a:endParaRPr sz="2000">
              <a:solidFill>
                <a:srgbClr val="000000"/>
              </a:solidFill>
              <a:latin typeface="Calibri"/>
              <a:ea typeface="Calibri"/>
              <a:cs typeface="Calibri"/>
              <a:sym typeface="Calibri"/>
            </a:endParaRPr>
          </a:p>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In the years 2005 and 2015, females who worked as drivers and machinery operators made more money than their male counterparts.</a:t>
            </a:r>
            <a:endParaRPr sz="2000">
              <a:solidFill>
                <a:srgbClr val="000000"/>
              </a:solidFill>
              <a:latin typeface="Calibri"/>
              <a:ea typeface="Calibri"/>
              <a:cs typeface="Calibri"/>
              <a:sym typeface="Calibri"/>
            </a:endParaRPr>
          </a:p>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A </a:t>
            </a:r>
            <a:r>
              <a:rPr lang="en" sz="2000">
                <a:solidFill>
                  <a:srgbClr val="000000"/>
                </a:solidFill>
                <a:latin typeface="Calibri"/>
                <a:ea typeface="Calibri"/>
                <a:cs typeface="Calibri"/>
                <a:sym typeface="Calibri"/>
              </a:rPr>
              <a:t>challenge we encountered while modeling the data was that </a:t>
            </a:r>
            <a:r>
              <a:rPr lang="en" sz="2000">
                <a:solidFill>
                  <a:srgbClr val="000000"/>
                </a:solidFill>
                <a:latin typeface="Calibri"/>
                <a:ea typeface="Calibri"/>
                <a:cs typeface="Calibri"/>
                <a:sym typeface="Calibri"/>
              </a:rPr>
              <a:t>independent features (variables) to reliably forecast our target variable without bias were inadequate.</a:t>
            </a:r>
            <a:endParaRPr sz="2000">
              <a:solidFill>
                <a:srgbClr val="000000"/>
              </a:solidFill>
              <a:latin typeface="Calibri"/>
              <a:ea typeface="Calibri"/>
              <a:cs typeface="Calibri"/>
              <a:sym typeface="Calibri"/>
            </a:endParaRPr>
          </a:p>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The analysis conducted through the depiction of the ACF and PACF plots, respectively, resulted in the selection of the ARIMA model order, i.e. q and p.</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sz="4000">
                <a:solidFill>
                  <a:srgbClr val="548235"/>
                </a:solidFill>
                <a:latin typeface="Arial"/>
                <a:ea typeface="Arial"/>
                <a:cs typeface="Arial"/>
                <a:sym typeface="Arial"/>
              </a:rPr>
              <a:t>Problem Statement</a:t>
            </a:r>
            <a:endParaRPr/>
          </a:p>
        </p:txBody>
      </p:sp>
      <p:sp>
        <p:nvSpPr>
          <p:cNvPr id="75" name="Google Shape;75;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50000"/>
              </a:lnSpc>
              <a:spcBef>
                <a:spcPts val="0"/>
              </a:spcBef>
              <a:spcAft>
                <a:spcPts val="0"/>
              </a:spcAft>
              <a:buSzPct val="107142"/>
              <a:buNone/>
            </a:pPr>
            <a:r>
              <a:rPr lang="en" sz="2400">
                <a:solidFill>
                  <a:srgbClr val="000000"/>
                </a:solidFill>
                <a:latin typeface="Arial"/>
                <a:ea typeface="Arial"/>
                <a:cs typeface="Arial"/>
                <a:sym typeface="Arial"/>
              </a:rPr>
              <a:t>•</a:t>
            </a:r>
            <a:r>
              <a:rPr lang="en" sz="3187">
                <a:solidFill>
                  <a:srgbClr val="000000"/>
                </a:solidFill>
                <a:highlight>
                  <a:srgbClr val="FFFFFF"/>
                </a:highlight>
                <a:latin typeface="Arial"/>
                <a:ea typeface="Arial"/>
                <a:cs typeface="Arial"/>
                <a:sym typeface="Arial"/>
              </a:rPr>
              <a:t>Gender disparity is a global issue and it is present in the workplace in the form of the </a:t>
            </a:r>
            <a:r>
              <a:rPr lang="en" sz="3187">
                <a:solidFill>
                  <a:srgbClr val="000000"/>
                </a:solidFill>
                <a:latin typeface="Arial"/>
                <a:ea typeface="Arial"/>
                <a:cs typeface="Arial"/>
                <a:sym typeface="Arial"/>
              </a:rPr>
              <a:t>gender pay gap.</a:t>
            </a:r>
            <a:endParaRPr sz="3187">
              <a:solidFill>
                <a:srgbClr val="000000"/>
              </a:solidFill>
              <a:latin typeface="Arial"/>
              <a:ea typeface="Arial"/>
              <a:cs typeface="Arial"/>
              <a:sym typeface="Arial"/>
            </a:endParaRPr>
          </a:p>
          <a:p>
            <a:pPr indent="0" lvl="0" marL="0" rtl="0" algn="l">
              <a:lnSpc>
                <a:spcPct val="150000"/>
              </a:lnSpc>
              <a:spcBef>
                <a:spcPts val="0"/>
              </a:spcBef>
              <a:spcAft>
                <a:spcPts val="0"/>
              </a:spcAft>
              <a:buSzPct val="80671"/>
              <a:buNone/>
            </a:pPr>
            <a:r>
              <a:rPr lang="en" sz="3187">
                <a:solidFill>
                  <a:srgbClr val="000000"/>
                </a:solidFill>
                <a:latin typeface="Arial"/>
                <a:ea typeface="Arial"/>
                <a:cs typeface="Arial"/>
                <a:sym typeface="Arial"/>
              </a:rPr>
              <a:t>•The Workplace Gender Equality Agency (WGEA) estimates that Australian women earn, on average, 15.3% less than men.</a:t>
            </a:r>
            <a:endParaRPr sz="3187">
              <a:solidFill>
                <a:srgbClr val="000000"/>
              </a:solidFill>
              <a:latin typeface="Arial"/>
              <a:ea typeface="Arial"/>
              <a:cs typeface="Arial"/>
              <a:sym typeface="Arial"/>
            </a:endParaRPr>
          </a:p>
          <a:p>
            <a:pPr indent="0" lvl="0" marL="0" rtl="0" algn="l">
              <a:lnSpc>
                <a:spcPct val="150000"/>
              </a:lnSpc>
              <a:spcBef>
                <a:spcPts val="0"/>
              </a:spcBef>
              <a:spcAft>
                <a:spcPts val="0"/>
              </a:spcAft>
              <a:buSzPct val="80671"/>
              <a:buNone/>
            </a:pPr>
            <a:r>
              <a:rPr lang="en" sz="3187">
                <a:solidFill>
                  <a:srgbClr val="000000"/>
                </a:solidFill>
                <a:latin typeface="Arial"/>
                <a:ea typeface="Arial"/>
                <a:cs typeface="Arial"/>
                <a:sym typeface="Arial"/>
              </a:rPr>
              <a:t>•This leads to sex segregation channeling women into lower value-added sectors and occupations.</a:t>
            </a:r>
            <a:endParaRPr sz="3187">
              <a:solidFill>
                <a:srgbClr val="000000"/>
              </a:solidFill>
              <a:latin typeface="Arial"/>
              <a:ea typeface="Arial"/>
              <a:cs typeface="Arial"/>
              <a:sym typeface="Arial"/>
            </a:endParaRPr>
          </a:p>
          <a:p>
            <a:pPr indent="0" lvl="0" marL="0" rtl="0" algn="l">
              <a:lnSpc>
                <a:spcPct val="150000"/>
              </a:lnSpc>
              <a:spcBef>
                <a:spcPts val="0"/>
              </a:spcBef>
              <a:spcAft>
                <a:spcPts val="0"/>
              </a:spcAft>
              <a:buSzPct val="80671"/>
              <a:buNone/>
            </a:pPr>
            <a:r>
              <a:rPr lang="en" sz="3187">
                <a:solidFill>
                  <a:srgbClr val="000000"/>
                </a:solidFill>
                <a:latin typeface="Arial"/>
                <a:ea typeface="Arial"/>
                <a:cs typeface="Arial"/>
                <a:sym typeface="Arial"/>
              </a:rPr>
              <a:t>•Team Data Warehouse provides insights from available data on the disparity between the average male and female earnings in Australia.</a:t>
            </a:r>
            <a:endParaRPr sz="3187">
              <a:solidFill>
                <a:srgbClr val="000000"/>
              </a:solidFill>
              <a:latin typeface="Arial"/>
              <a:ea typeface="Arial"/>
              <a:cs typeface="Arial"/>
              <a:sym typeface="Arial"/>
            </a:endParaRPr>
          </a:p>
          <a:p>
            <a:pPr indent="0" lvl="0" marL="0" rtl="0" algn="l">
              <a:lnSpc>
                <a:spcPct val="115000"/>
              </a:lnSpc>
              <a:spcBef>
                <a:spcPts val="0"/>
              </a:spcBef>
              <a:spcAft>
                <a:spcPts val="1200"/>
              </a:spcAft>
              <a:buSzPct val="99377"/>
              <a:buNone/>
            </a:pPr>
            <a:r>
              <a:t/>
            </a:r>
            <a:endParaRPr sz="2587"/>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211" name="Google Shape;211;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To automate and predict the gap across all industries, data on the main causes of the wage gap should be made public.</a:t>
            </a:r>
            <a:endParaRPr sz="2000">
              <a:solidFill>
                <a:srgbClr val="000000"/>
              </a:solidFill>
              <a:latin typeface="Calibri"/>
              <a:ea typeface="Calibri"/>
              <a:cs typeface="Calibri"/>
              <a:sym typeface="Calibri"/>
            </a:endParaRPr>
          </a:p>
          <a:p>
            <a:pPr indent="0" lvl="0" marL="0" rtl="0" algn="l">
              <a:spcBef>
                <a:spcPts val="0"/>
              </a:spcBef>
              <a:spcAft>
                <a:spcPts val="0"/>
              </a:spcAft>
              <a:buNone/>
            </a:pP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Formal policies and/or strategies that support gender equality should be in place inside organizations.</a:t>
            </a:r>
            <a:endParaRPr sz="2000">
              <a:solidFill>
                <a:srgbClr val="000000"/>
              </a:solidFill>
              <a:latin typeface="Calibri"/>
              <a:ea typeface="Calibri"/>
              <a:cs typeface="Calibri"/>
              <a:sym typeface="Calibri"/>
            </a:endParaRPr>
          </a:p>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Most professional professions most likely had a lower proportion of women. But more women ought to be inspired to enroll in university professional programs.</a:t>
            </a:r>
            <a:endParaRPr sz="2000">
              <a:solidFill>
                <a:srgbClr val="000000"/>
              </a:solidFill>
              <a:latin typeface="Calibri"/>
              <a:ea typeface="Calibri"/>
              <a:cs typeface="Calibri"/>
              <a:sym typeface="Calibri"/>
            </a:endParaRPr>
          </a:p>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To determine whether and where discrepancies may exist, the employer should always do a pay gap analysis for all the roles. And perhaps the reason for the salary disparity and how to close it.</a:t>
            </a:r>
            <a:endParaRPr sz="2000">
              <a:solidFill>
                <a:srgbClr val="000000"/>
              </a:solidFill>
              <a:latin typeface="Calibri"/>
              <a:ea typeface="Calibri"/>
              <a:cs typeface="Calibri"/>
              <a:sym typeface="Calibri"/>
            </a:endParaRPr>
          </a:p>
          <a:p>
            <a:pPr indent="0" lvl="0" marL="0" rtl="0" algn="l">
              <a:spcBef>
                <a:spcPts val="0"/>
              </a:spcBef>
              <a:spcAft>
                <a:spcPts val="0"/>
              </a:spcAft>
              <a:buNone/>
            </a:pPr>
            <a:r>
              <a:rPr lang="en" sz="2000">
                <a:solidFill>
                  <a:srgbClr val="000000"/>
                </a:solidFill>
                <a:latin typeface="Arial"/>
                <a:ea typeface="Arial"/>
                <a:cs typeface="Arial"/>
                <a:sym typeface="Arial"/>
              </a:rPr>
              <a:t>•</a:t>
            </a:r>
            <a:r>
              <a:rPr lang="en" sz="2000">
                <a:solidFill>
                  <a:srgbClr val="000000"/>
                </a:solidFill>
                <a:latin typeface="Calibri"/>
                <a:ea typeface="Calibri"/>
                <a:cs typeface="Calibri"/>
                <a:sym typeface="Calibri"/>
              </a:rPr>
              <a:t>Consistent efforts should be made to lessen the impact of the major causes of the pay disparity.</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 FOR LISTENING</a:t>
            </a:r>
            <a:endParaRPr/>
          </a:p>
        </p:txBody>
      </p:sp>
      <p:sp>
        <p:nvSpPr>
          <p:cNvPr id="217" name="Google Shape;217;p33"/>
          <p:cNvSpPr txBox="1"/>
          <p:nvPr>
            <p:ph idx="1" type="body"/>
          </p:nvPr>
        </p:nvSpPr>
        <p:spPr>
          <a:xfrm>
            <a:off x="311700" y="1266325"/>
            <a:ext cx="5062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18" name="Google Shape;218;p33"/>
          <p:cNvPicPr preferRelativeResize="0"/>
          <p:nvPr/>
        </p:nvPicPr>
        <p:blipFill>
          <a:blip r:embed="rId3">
            <a:alphaModFix/>
          </a:blip>
          <a:stretch>
            <a:fillRect/>
          </a:stretch>
        </p:blipFill>
        <p:spPr>
          <a:xfrm>
            <a:off x="928050" y="1266325"/>
            <a:ext cx="6782151" cy="4698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p:txBody>
      </p:sp>
      <p:sp>
        <p:nvSpPr>
          <p:cNvPr id="81" name="Google Shape;81;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2" name="Google Shape;82;p15"/>
          <p:cNvPicPr preferRelativeResize="0"/>
          <p:nvPr/>
        </p:nvPicPr>
        <p:blipFill rotWithShape="1">
          <a:blip r:embed="rId3">
            <a:alphaModFix/>
          </a:blip>
          <a:srcRect b="0" l="0" r="0" t="0"/>
          <a:stretch/>
        </p:blipFill>
        <p:spPr>
          <a:xfrm>
            <a:off x="311700" y="1152425"/>
            <a:ext cx="789500" cy="707400"/>
          </a:xfrm>
          <a:prstGeom prst="rect">
            <a:avLst/>
          </a:prstGeom>
          <a:noFill/>
          <a:ln>
            <a:noFill/>
          </a:ln>
        </p:spPr>
      </p:pic>
      <p:pic>
        <p:nvPicPr>
          <p:cNvPr id="83" name="Google Shape;83;p15"/>
          <p:cNvPicPr preferRelativeResize="0"/>
          <p:nvPr/>
        </p:nvPicPr>
        <p:blipFill rotWithShape="1">
          <a:blip r:embed="rId4">
            <a:alphaModFix/>
          </a:blip>
          <a:srcRect b="0" l="0" r="0" t="0"/>
          <a:stretch/>
        </p:blipFill>
        <p:spPr>
          <a:xfrm>
            <a:off x="1101200" y="1177850"/>
            <a:ext cx="7731101" cy="555099"/>
          </a:xfrm>
          <a:prstGeom prst="rect">
            <a:avLst/>
          </a:prstGeom>
          <a:noFill/>
          <a:ln>
            <a:noFill/>
          </a:ln>
        </p:spPr>
      </p:pic>
      <p:pic>
        <p:nvPicPr>
          <p:cNvPr id="84" name="Google Shape;84;p15"/>
          <p:cNvPicPr preferRelativeResize="0"/>
          <p:nvPr/>
        </p:nvPicPr>
        <p:blipFill rotWithShape="1">
          <a:blip r:embed="rId3">
            <a:alphaModFix/>
          </a:blip>
          <a:srcRect b="0" l="0" r="0" t="0"/>
          <a:stretch/>
        </p:blipFill>
        <p:spPr>
          <a:xfrm>
            <a:off x="311700" y="1859825"/>
            <a:ext cx="789500" cy="707400"/>
          </a:xfrm>
          <a:prstGeom prst="rect">
            <a:avLst/>
          </a:prstGeom>
          <a:noFill/>
          <a:ln>
            <a:noFill/>
          </a:ln>
        </p:spPr>
      </p:pic>
      <p:pic>
        <p:nvPicPr>
          <p:cNvPr id="85" name="Google Shape;85;p15"/>
          <p:cNvPicPr preferRelativeResize="0"/>
          <p:nvPr/>
        </p:nvPicPr>
        <p:blipFill rotWithShape="1">
          <a:blip r:embed="rId3">
            <a:alphaModFix/>
          </a:blip>
          <a:srcRect b="0" l="0" r="0" t="0"/>
          <a:stretch/>
        </p:blipFill>
        <p:spPr>
          <a:xfrm>
            <a:off x="311700" y="3274625"/>
            <a:ext cx="789500" cy="707400"/>
          </a:xfrm>
          <a:prstGeom prst="rect">
            <a:avLst/>
          </a:prstGeom>
          <a:noFill/>
          <a:ln>
            <a:noFill/>
          </a:ln>
        </p:spPr>
      </p:pic>
      <p:pic>
        <p:nvPicPr>
          <p:cNvPr id="86" name="Google Shape;86;p15"/>
          <p:cNvPicPr preferRelativeResize="0"/>
          <p:nvPr/>
        </p:nvPicPr>
        <p:blipFill rotWithShape="1">
          <a:blip r:embed="rId3">
            <a:alphaModFix/>
          </a:blip>
          <a:srcRect b="0" l="0" r="0" t="0"/>
          <a:stretch/>
        </p:blipFill>
        <p:spPr>
          <a:xfrm>
            <a:off x="311700" y="2563975"/>
            <a:ext cx="789500" cy="707400"/>
          </a:xfrm>
          <a:prstGeom prst="rect">
            <a:avLst/>
          </a:prstGeom>
          <a:noFill/>
          <a:ln>
            <a:noFill/>
          </a:ln>
        </p:spPr>
      </p:pic>
      <p:pic>
        <p:nvPicPr>
          <p:cNvPr id="87" name="Google Shape;87;p15"/>
          <p:cNvPicPr preferRelativeResize="0"/>
          <p:nvPr/>
        </p:nvPicPr>
        <p:blipFill rotWithShape="1">
          <a:blip r:embed="rId3">
            <a:alphaModFix/>
          </a:blip>
          <a:srcRect b="0" l="0" r="0" t="0"/>
          <a:stretch/>
        </p:blipFill>
        <p:spPr>
          <a:xfrm>
            <a:off x="311700" y="3985275"/>
            <a:ext cx="789500" cy="707400"/>
          </a:xfrm>
          <a:prstGeom prst="rect">
            <a:avLst/>
          </a:prstGeom>
          <a:noFill/>
          <a:ln>
            <a:noFill/>
          </a:ln>
        </p:spPr>
      </p:pic>
      <p:pic>
        <p:nvPicPr>
          <p:cNvPr id="88" name="Google Shape;88;p15"/>
          <p:cNvPicPr preferRelativeResize="0"/>
          <p:nvPr/>
        </p:nvPicPr>
        <p:blipFill rotWithShape="1">
          <a:blip r:embed="rId4">
            <a:alphaModFix/>
          </a:blip>
          <a:srcRect b="0" l="0" r="0" t="0"/>
          <a:stretch/>
        </p:blipFill>
        <p:spPr>
          <a:xfrm>
            <a:off x="1101200" y="1878900"/>
            <a:ext cx="7731101" cy="555099"/>
          </a:xfrm>
          <a:prstGeom prst="rect">
            <a:avLst/>
          </a:prstGeom>
          <a:noFill/>
          <a:ln>
            <a:noFill/>
          </a:ln>
        </p:spPr>
      </p:pic>
      <p:pic>
        <p:nvPicPr>
          <p:cNvPr id="89" name="Google Shape;89;p15"/>
          <p:cNvPicPr preferRelativeResize="0"/>
          <p:nvPr/>
        </p:nvPicPr>
        <p:blipFill rotWithShape="1">
          <a:blip r:embed="rId4">
            <a:alphaModFix/>
          </a:blip>
          <a:srcRect b="0" l="0" r="0" t="0"/>
          <a:stretch/>
        </p:blipFill>
        <p:spPr>
          <a:xfrm>
            <a:off x="1101200" y="2579938"/>
            <a:ext cx="7731101" cy="555099"/>
          </a:xfrm>
          <a:prstGeom prst="rect">
            <a:avLst/>
          </a:prstGeom>
          <a:noFill/>
          <a:ln>
            <a:noFill/>
          </a:ln>
        </p:spPr>
      </p:pic>
      <p:pic>
        <p:nvPicPr>
          <p:cNvPr id="90" name="Google Shape;90;p15"/>
          <p:cNvPicPr preferRelativeResize="0"/>
          <p:nvPr/>
        </p:nvPicPr>
        <p:blipFill rotWithShape="1">
          <a:blip r:embed="rId4">
            <a:alphaModFix/>
          </a:blip>
          <a:srcRect b="0" l="0" r="0" t="0"/>
          <a:stretch/>
        </p:blipFill>
        <p:spPr>
          <a:xfrm>
            <a:off x="1101200" y="3271375"/>
            <a:ext cx="7731101" cy="555099"/>
          </a:xfrm>
          <a:prstGeom prst="rect">
            <a:avLst/>
          </a:prstGeom>
          <a:noFill/>
          <a:ln>
            <a:noFill/>
          </a:ln>
        </p:spPr>
      </p:pic>
      <p:pic>
        <p:nvPicPr>
          <p:cNvPr id="91" name="Google Shape;91;p15"/>
          <p:cNvPicPr preferRelativeResize="0"/>
          <p:nvPr/>
        </p:nvPicPr>
        <p:blipFill rotWithShape="1">
          <a:blip r:embed="rId4">
            <a:alphaModFix/>
          </a:blip>
          <a:srcRect b="0" l="0" r="0" t="0"/>
          <a:stretch/>
        </p:blipFill>
        <p:spPr>
          <a:xfrm>
            <a:off x="1101200" y="3982025"/>
            <a:ext cx="7731101" cy="555099"/>
          </a:xfrm>
          <a:prstGeom prst="rect">
            <a:avLst/>
          </a:prstGeom>
          <a:noFill/>
          <a:ln>
            <a:noFill/>
          </a:ln>
        </p:spPr>
      </p:pic>
      <p:sp>
        <p:nvSpPr>
          <p:cNvPr id="92" name="Google Shape;92;p15"/>
          <p:cNvSpPr txBox="1"/>
          <p:nvPr/>
        </p:nvSpPr>
        <p:spPr>
          <a:xfrm>
            <a:off x="1072200" y="1255300"/>
            <a:ext cx="69996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900" u="none" cap="none" strike="noStrike">
                <a:solidFill>
                  <a:srgbClr val="000000"/>
                </a:solidFill>
                <a:latin typeface="Open Sans"/>
                <a:ea typeface="Open Sans"/>
                <a:cs typeface="Open Sans"/>
                <a:sym typeface="Open Sans"/>
              </a:rPr>
              <a:t>DATA COLLECTION</a:t>
            </a:r>
            <a:endParaRPr b="0" i="0" sz="1900" u="none" cap="none" strike="noStrike">
              <a:solidFill>
                <a:srgbClr val="000000"/>
              </a:solidFill>
              <a:latin typeface="Open Sans"/>
              <a:ea typeface="Open Sans"/>
              <a:cs typeface="Open Sans"/>
              <a:sym typeface="Open Sans"/>
            </a:endParaRPr>
          </a:p>
        </p:txBody>
      </p:sp>
      <p:sp>
        <p:nvSpPr>
          <p:cNvPr id="93" name="Google Shape;93;p15"/>
          <p:cNvSpPr txBox="1"/>
          <p:nvPr/>
        </p:nvSpPr>
        <p:spPr>
          <a:xfrm>
            <a:off x="1072200" y="1833025"/>
            <a:ext cx="8098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900" u="none" cap="none" strike="noStrike">
                <a:solidFill>
                  <a:srgbClr val="000000"/>
                </a:solidFill>
                <a:latin typeface="Open Sans"/>
                <a:ea typeface="Open Sans"/>
                <a:cs typeface="Open Sans"/>
                <a:sym typeface="Open Sans"/>
              </a:rPr>
              <a:t>DATA PRE-PROCESSING</a:t>
            </a:r>
            <a:endParaRPr b="0" i="0" sz="1900" u="none" cap="none" strike="noStrike">
              <a:solidFill>
                <a:srgbClr val="000000"/>
              </a:solidFill>
              <a:latin typeface="Open Sans"/>
              <a:ea typeface="Open Sans"/>
              <a:cs typeface="Open Sans"/>
              <a:sym typeface="Open Sans"/>
            </a:endParaRPr>
          </a:p>
        </p:txBody>
      </p:sp>
      <p:sp>
        <p:nvSpPr>
          <p:cNvPr id="94" name="Google Shape;94;p15"/>
          <p:cNvSpPr txBox="1"/>
          <p:nvPr/>
        </p:nvSpPr>
        <p:spPr>
          <a:xfrm>
            <a:off x="1071925" y="2579950"/>
            <a:ext cx="8098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900" u="none" cap="none" strike="noStrike">
                <a:solidFill>
                  <a:srgbClr val="000000"/>
                </a:solidFill>
                <a:latin typeface="Open Sans"/>
                <a:ea typeface="Open Sans"/>
                <a:cs typeface="Open Sans"/>
                <a:sym typeface="Open Sans"/>
              </a:rPr>
              <a:t>EXPLORATORY DATA ANALYSIS</a:t>
            </a:r>
            <a:endParaRPr b="0" i="0" sz="1900" u="none" cap="none" strike="noStrike">
              <a:solidFill>
                <a:srgbClr val="000000"/>
              </a:solidFill>
              <a:latin typeface="Open Sans"/>
              <a:ea typeface="Open Sans"/>
              <a:cs typeface="Open Sans"/>
              <a:sym typeface="Open Sans"/>
            </a:endParaRPr>
          </a:p>
        </p:txBody>
      </p:sp>
      <p:sp>
        <p:nvSpPr>
          <p:cNvPr id="95" name="Google Shape;95;p15"/>
          <p:cNvSpPr txBox="1"/>
          <p:nvPr/>
        </p:nvSpPr>
        <p:spPr>
          <a:xfrm>
            <a:off x="1101200" y="3311575"/>
            <a:ext cx="80691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900" u="none" cap="none" strike="noStrike">
                <a:solidFill>
                  <a:srgbClr val="000000"/>
                </a:solidFill>
                <a:latin typeface="Open Sans"/>
                <a:ea typeface="Open Sans"/>
                <a:cs typeface="Open Sans"/>
                <a:sym typeface="Open Sans"/>
              </a:rPr>
              <a:t>FEATURE ENGINEERING</a:t>
            </a:r>
            <a:endParaRPr b="0" i="0" sz="1900" u="none" cap="none" strike="noStrike">
              <a:solidFill>
                <a:srgbClr val="000000"/>
              </a:solidFill>
              <a:latin typeface="Open Sans"/>
              <a:ea typeface="Open Sans"/>
              <a:cs typeface="Open Sans"/>
              <a:sym typeface="Open Sans"/>
            </a:endParaRPr>
          </a:p>
        </p:txBody>
      </p:sp>
      <p:sp>
        <p:nvSpPr>
          <p:cNvPr id="96" name="Google Shape;96;p15"/>
          <p:cNvSpPr txBox="1"/>
          <p:nvPr/>
        </p:nvSpPr>
        <p:spPr>
          <a:xfrm>
            <a:off x="1101075" y="3909300"/>
            <a:ext cx="80691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900" u="none" cap="none" strike="noStrike">
                <a:solidFill>
                  <a:srgbClr val="000000"/>
                </a:solidFill>
                <a:latin typeface="Open Sans"/>
                <a:ea typeface="Open Sans"/>
                <a:cs typeface="Open Sans"/>
                <a:sym typeface="Open Sans"/>
              </a:rPr>
              <a:t>TIME SERI</a:t>
            </a:r>
            <a:r>
              <a:rPr lang="en" sz="1900">
                <a:latin typeface="Open Sans"/>
                <a:ea typeface="Open Sans"/>
                <a:cs typeface="Open Sans"/>
                <a:sym typeface="Open Sans"/>
              </a:rPr>
              <a:t>E</a:t>
            </a:r>
            <a:r>
              <a:rPr b="0" i="0" lang="en" sz="1900" u="none" cap="none" strike="noStrike">
                <a:solidFill>
                  <a:srgbClr val="000000"/>
                </a:solidFill>
                <a:latin typeface="Open Sans"/>
                <a:ea typeface="Open Sans"/>
                <a:cs typeface="Open Sans"/>
                <a:sym typeface="Open Sans"/>
              </a:rPr>
              <a:t>S ANALYSIS AND MODELLING</a:t>
            </a:r>
            <a:endParaRPr b="0" i="0" sz="19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129525"/>
            <a:ext cx="85206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a:p>
        </p:txBody>
      </p:sp>
      <p:sp>
        <p:nvSpPr>
          <p:cNvPr id="102" name="Google Shape;102;p16"/>
          <p:cNvSpPr txBox="1"/>
          <p:nvPr>
            <p:ph idx="1" type="body"/>
          </p:nvPr>
        </p:nvSpPr>
        <p:spPr>
          <a:xfrm>
            <a:off x="311700" y="4033400"/>
            <a:ext cx="8520600" cy="5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 sz="1350">
                <a:solidFill>
                  <a:srgbClr val="000000"/>
                </a:solidFill>
                <a:highlight>
                  <a:srgbClr val="FFFFFF"/>
                </a:highlight>
                <a:latin typeface="Arial"/>
                <a:ea typeface="Arial"/>
                <a:cs typeface="Arial"/>
                <a:sym typeface="Arial"/>
              </a:rPr>
              <a:t>The figure above shows the average hourly earning of the eight job roles over the total period of analysis (2004 - 2017) for the various gender. The male gender receives the highest hourly wage of AUD30.59 while the female gender receives the least of AUD26.05.</a:t>
            </a:r>
            <a:endParaRPr sz="2100"/>
          </a:p>
        </p:txBody>
      </p:sp>
      <p:pic>
        <p:nvPicPr>
          <p:cNvPr id="103" name="Google Shape;103;p16"/>
          <p:cNvPicPr preferRelativeResize="0"/>
          <p:nvPr/>
        </p:nvPicPr>
        <p:blipFill rotWithShape="1">
          <a:blip r:embed="rId3">
            <a:alphaModFix/>
          </a:blip>
          <a:srcRect b="0" l="0" r="0" t="0"/>
          <a:stretch/>
        </p:blipFill>
        <p:spPr>
          <a:xfrm>
            <a:off x="802325" y="592050"/>
            <a:ext cx="7534376" cy="344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405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a:t>
            </a:r>
            <a:endParaRPr/>
          </a:p>
          <a:p>
            <a:pPr indent="0" lvl="0" marL="0" rtl="0" algn="l">
              <a:lnSpc>
                <a:spcPct val="100000"/>
              </a:lnSpc>
              <a:spcBef>
                <a:spcPts val="0"/>
              </a:spcBef>
              <a:spcAft>
                <a:spcPts val="0"/>
              </a:spcAft>
              <a:buSzPct val="111111"/>
              <a:buNone/>
            </a:pPr>
            <a:r>
              <a:t/>
            </a:r>
            <a:endParaRPr/>
          </a:p>
        </p:txBody>
      </p:sp>
      <p:sp>
        <p:nvSpPr>
          <p:cNvPr id="109" name="Google Shape;109;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0" name="Google Shape;110;p17"/>
          <p:cNvPicPr preferRelativeResize="0"/>
          <p:nvPr/>
        </p:nvPicPr>
        <p:blipFill rotWithShape="1">
          <a:blip r:embed="rId3">
            <a:alphaModFix/>
          </a:blip>
          <a:srcRect b="0" l="0" r="0" t="0"/>
          <a:stretch/>
        </p:blipFill>
        <p:spPr>
          <a:xfrm>
            <a:off x="311700" y="1350625"/>
            <a:ext cx="8371050" cy="358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6" name="Google Shape;116;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7" name="Google Shape;117;p18"/>
          <p:cNvPicPr preferRelativeResize="0"/>
          <p:nvPr/>
        </p:nvPicPr>
        <p:blipFill rotWithShape="1">
          <a:blip r:embed="rId3">
            <a:alphaModFix/>
          </a:blip>
          <a:srcRect b="0" l="0" r="0" t="0"/>
          <a:stretch/>
        </p:blipFill>
        <p:spPr>
          <a:xfrm>
            <a:off x="1157288" y="471488"/>
            <a:ext cx="6829425" cy="420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3" name="Google Shape;123;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4" name="Google Shape;124;p19"/>
          <p:cNvPicPr preferRelativeResize="0"/>
          <p:nvPr/>
        </p:nvPicPr>
        <p:blipFill rotWithShape="1">
          <a:blip r:embed="rId3">
            <a:alphaModFix/>
          </a:blip>
          <a:srcRect b="0" l="0" r="0" t="0"/>
          <a:stretch/>
        </p:blipFill>
        <p:spPr>
          <a:xfrm>
            <a:off x="1157288" y="471488"/>
            <a:ext cx="6829425" cy="420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0" name="Google Shape;130;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1" name="Google Shape;131;p20"/>
          <p:cNvPicPr preferRelativeResize="0"/>
          <p:nvPr/>
        </p:nvPicPr>
        <p:blipFill rotWithShape="1">
          <a:blip r:embed="rId3">
            <a:alphaModFix/>
          </a:blip>
          <a:srcRect b="0" l="0" r="0" t="0"/>
          <a:stretch/>
        </p:blipFill>
        <p:spPr>
          <a:xfrm>
            <a:off x="1157288" y="471488"/>
            <a:ext cx="6829425" cy="420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7" name="Google Shape;13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8" name="Google Shape;138;p21"/>
          <p:cNvPicPr preferRelativeResize="0"/>
          <p:nvPr/>
        </p:nvPicPr>
        <p:blipFill rotWithShape="1">
          <a:blip r:embed="rId3">
            <a:alphaModFix/>
          </a:blip>
          <a:srcRect b="0" l="0" r="0" t="0"/>
          <a:stretch/>
        </p:blipFill>
        <p:spPr>
          <a:xfrm>
            <a:off x="1157288" y="471488"/>
            <a:ext cx="6829425" cy="420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